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7" r:id="rId3"/>
    <p:sldId id="258" r:id="rId5"/>
    <p:sldId id="259" r:id="rId6"/>
    <p:sldId id="262" r:id="rId7"/>
    <p:sldId id="270" r:id="rId8"/>
    <p:sldId id="269" r:id="rId9"/>
    <p:sldId id="302" r:id="rId10"/>
    <p:sldId id="274" r:id="rId11"/>
    <p:sldId id="283" r:id="rId12"/>
    <p:sldId id="303" r:id="rId13"/>
    <p:sldId id="31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356999"/>
    <a:srgbClr val="418AB3"/>
    <a:srgbClr val="66C6C4"/>
    <a:srgbClr val="66C7C5"/>
    <a:srgbClr val="123F68"/>
    <a:srgbClr val="F5F5F6"/>
    <a:srgbClr val="408BB4"/>
    <a:srgbClr val="3F8AB3"/>
    <a:srgbClr val="3F83AD"/>
    <a:srgbClr val="8BD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www.antdv.com/docs/vue/introduce-cn/" TargetMode="Externa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直角三角形 19"/>
          <p:cNvSpPr/>
          <p:nvPr/>
        </p:nvSpPr>
        <p:spPr>
          <a:xfrm rot="16200000">
            <a:off x="6948170" y="1614170"/>
            <a:ext cx="3861435" cy="6625590"/>
          </a:xfrm>
          <a:prstGeom prst="rtTriangle">
            <a:avLst/>
          </a:prstGeom>
          <a:solidFill>
            <a:srgbClr val="123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直角三角形 1"/>
          <p:cNvSpPr/>
          <p:nvPr/>
        </p:nvSpPr>
        <p:spPr>
          <a:xfrm rot="5400000">
            <a:off x="1773555" y="-1773555"/>
            <a:ext cx="4955540" cy="8502650"/>
          </a:xfrm>
          <a:prstGeom prst="rtTriangle">
            <a:avLst/>
          </a:prstGeom>
          <a:solidFill>
            <a:srgbClr val="123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汉仪润圆-65简" panose="00020600040101010101" charset="-122"/>
              <a:ea typeface="汉仪润圆-65简" panose="00020600040101010101" charset="-122"/>
              <a:sym typeface="汉仪润圆-65简" panose="0002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60890" y="4810760"/>
            <a:ext cx="1550035" cy="3683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汉仪润圆-65简" panose="00020600040101010101" charset="-122"/>
              </a:rPr>
              <a:t>By</a:t>
            </a:r>
            <a:r>
              <a:rPr lang="zh-CN" altLang="en-US"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汉仪润圆-65简" panose="00020600040101010101" charset="-122"/>
              </a:rPr>
              <a:t>：</a:t>
            </a:r>
            <a:r>
              <a:rPr lang="en-US" altLang="zh-CN"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汉仪润圆-65简" panose="00020600040101010101" charset="-122"/>
              </a:rPr>
              <a:t>Joey</a:t>
            </a:r>
            <a:endParaRPr lang="en-US" altLang="zh-CN">
              <a:latin typeface="汉仪润圆-65简" panose="00020600040101010101" charset="-122"/>
              <a:ea typeface="汉仪润圆-65简" panose="00020600040101010101" charset="-122"/>
              <a:cs typeface="汉仪润圆-65简" panose="00020600040101010101" charset="-122"/>
              <a:sym typeface="汉仪润圆-65简" panose="00020600040101010101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627755" y="2371090"/>
            <a:ext cx="7687310" cy="2584450"/>
            <a:chOff x="5713" y="3734"/>
            <a:chExt cx="12106" cy="4070"/>
          </a:xfrm>
        </p:grpSpPr>
        <p:sp>
          <p:nvSpPr>
            <p:cNvPr id="11" name="矩形 10"/>
            <p:cNvSpPr/>
            <p:nvPr/>
          </p:nvSpPr>
          <p:spPr>
            <a:xfrm>
              <a:off x="6131" y="3734"/>
              <a:ext cx="11688" cy="3331"/>
            </a:xfrm>
            <a:prstGeom prst="rect">
              <a:avLst/>
            </a:prstGeom>
            <a:solidFill>
              <a:schemeClr val="bg1">
                <a:alpha val="38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汉仪润圆-65简" panose="00020600040101010101" charset="-122"/>
                <a:ea typeface="汉仪润圆-65简" panose="00020600040101010101" charset="-122"/>
                <a:sym typeface="汉仪润圆-65简" panose="00020600040101010101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13" y="6560"/>
              <a:ext cx="1291" cy="1244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汉仪润圆-65简" panose="00020600040101010101" charset="-122"/>
                <a:ea typeface="汉仪润圆-65简" panose="00020600040101010101" charset="-122"/>
                <a:sym typeface="汉仪润圆-65简" panose="00020600040101010101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785485" y="2758440"/>
            <a:ext cx="6969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汉仪润圆-65简" panose="00020600040101010101" charset="-122"/>
              </a:rPr>
              <a:t>Ant-Design</a:t>
            </a:r>
            <a:endParaRPr lang="en-US" altLang="zh-CN" sz="5400">
              <a:latin typeface="汉仪润圆-65简" panose="00020600040101010101" charset="-122"/>
              <a:ea typeface="汉仪润圆-65简" panose="00020600040101010101" charset="-122"/>
              <a:cs typeface="汉仪润圆-65简" panose="00020600040101010101" charset="-122"/>
              <a:sym typeface="汉仪润圆-65简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1371600" y="2325053"/>
            <a:ext cx="3375025" cy="2376805"/>
            <a:chOff x="2910" y="3193"/>
            <a:chExt cx="5315" cy="3743"/>
          </a:xfrm>
        </p:grpSpPr>
        <p:sp>
          <p:nvSpPr>
            <p:cNvPr id="8" name="矩形 7"/>
            <p:cNvSpPr/>
            <p:nvPr/>
          </p:nvSpPr>
          <p:spPr>
            <a:xfrm>
              <a:off x="2910" y="3193"/>
              <a:ext cx="4765" cy="3075"/>
            </a:xfrm>
            <a:prstGeom prst="rect">
              <a:avLst/>
            </a:prstGeom>
            <a:noFill/>
            <a:ln w="28575" cmpd="sng">
              <a:solidFill>
                <a:srgbClr val="123F6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汉仪润圆-65简" panose="00020600040101010101" charset="-122"/>
                <a:ea typeface="汉仪润圆-65简" panose="00020600040101010101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461" y="3862"/>
              <a:ext cx="4765" cy="3075"/>
            </a:xfrm>
            <a:prstGeom prst="rect">
              <a:avLst/>
            </a:prstGeom>
            <a:solidFill>
              <a:srgbClr val="123F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>
                  <a:latin typeface="汉仪润圆-65简" panose="00020600040101010101" charset="-122"/>
                  <a:ea typeface="汉仪润圆-65简" panose="00020600040101010101" charset="-122"/>
                  <a:cs typeface="Aldrich" panose="02000000000000000000" charset="0"/>
                </a:rPr>
                <a:t>PART 04</a:t>
              </a:r>
              <a:endParaRPr lang="en-US" altLang="zh-CN" sz="4800">
                <a:latin typeface="汉仪润圆-65简" panose="00020600040101010101" charset="-122"/>
                <a:ea typeface="汉仪润圆-65简" panose="00020600040101010101" charset="-122"/>
                <a:cs typeface="Aldrich" panose="02000000000000000000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769610" y="2851785"/>
            <a:ext cx="38500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latin typeface="汉仪润圆-65简" panose="00020600040101010101" charset="-122"/>
                <a:ea typeface="汉仪润圆-65简" panose="00020600040101010101" charset="-122"/>
                <a:sym typeface="汉仪润圆-65简" panose="00020600040101010101" charset="-122"/>
              </a:rPr>
              <a:t>Ant Design 组件</a:t>
            </a:r>
            <a:endParaRPr lang="zh-CN" altLang="en-US" sz="4800">
              <a:latin typeface="汉仪润圆-65简" panose="00020600040101010101" charset="-122"/>
              <a:ea typeface="汉仪润圆-65简" panose="0002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rot="5400000">
            <a:off x="1773555" y="-1773555"/>
            <a:ext cx="4955540" cy="8502650"/>
          </a:xfrm>
          <a:prstGeom prst="rtTriangle">
            <a:avLst/>
          </a:prstGeom>
          <a:solidFill>
            <a:srgbClr val="123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汉仪润圆-65简" panose="00020600040101010101" charset="-122"/>
              <a:ea typeface="汉仪润圆-65简" panose="00020600040101010101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6200000">
            <a:off x="6948170" y="1614170"/>
            <a:ext cx="3861435" cy="6625590"/>
          </a:xfrm>
          <a:prstGeom prst="rtTriangle">
            <a:avLst/>
          </a:prstGeom>
          <a:solidFill>
            <a:srgbClr val="123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643630" y="2371090"/>
            <a:ext cx="7687310" cy="2584450"/>
            <a:chOff x="5738" y="3734"/>
            <a:chExt cx="12106" cy="4070"/>
          </a:xfrm>
        </p:grpSpPr>
        <p:sp>
          <p:nvSpPr>
            <p:cNvPr id="11" name="矩形 10"/>
            <p:cNvSpPr/>
            <p:nvPr/>
          </p:nvSpPr>
          <p:spPr>
            <a:xfrm>
              <a:off x="6156" y="3734"/>
              <a:ext cx="11688" cy="3331"/>
            </a:xfrm>
            <a:prstGeom prst="rect">
              <a:avLst/>
            </a:prstGeom>
            <a:solidFill>
              <a:schemeClr val="bg1">
                <a:alpha val="38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汉仪润圆-65简" panose="00020600040101010101" charset="-122"/>
                <a:ea typeface="汉仪润圆-65简" panose="00020600040101010101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38" y="6560"/>
              <a:ext cx="1291" cy="1244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汉仪润圆-65简" panose="00020600040101010101" charset="-122"/>
                <a:ea typeface="汉仪润圆-65简" panose="00020600040101010101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512310" y="2875915"/>
            <a:ext cx="618363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6600">
                <a:latin typeface="汉仪润圆-65简" panose="00020600040101010101" charset="-122"/>
                <a:ea typeface="汉仪润圆-65简" panose="00020600040101010101" charset="-122"/>
                <a:cs typeface="Alegreya Sans SC Black" panose="00000A00000000000000" charset="0"/>
              </a:rPr>
              <a:t>THANK YOU</a:t>
            </a:r>
            <a:endParaRPr lang="en-US" altLang="zh-CN" sz="6600">
              <a:latin typeface="汉仪润圆-65简" panose="00020600040101010101" charset="-122"/>
              <a:ea typeface="汉仪润圆-65简" panose="00020600040101010101" charset="-122"/>
              <a:cs typeface="Alegreya Sans SC Black" panose="00000A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04935" y="6017895"/>
            <a:ext cx="232664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r"/>
            <a:r>
              <a:rPr lang="en-US" altLang="zh-CN">
                <a:solidFill>
                  <a:schemeClr val="bg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</a:rPr>
              <a:t>2022</a:t>
            </a:r>
            <a:r>
              <a:rPr lang="zh-CN" altLang="en-US">
                <a:solidFill>
                  <a:schemeClr val="bg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</a:rPr>
              <a:t>年</a:t>
            </a:r>
            <a:r>
              <a:rPr lang="en-US" altLang="zh-CN">
                <a:solidFill>
                  <a:schemeClr val="bg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</a:rPr>
              <a:t>月</a:t>
            </a:r>
            <a:r>
              <a:rPr lang="en-US" altLang="zh-CN">
                <a:solidFill>
                  <a:schemeClr val="bg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</a:rPr>
              <a:t>22</a:t>
            </a:r>
            <a:r>
              <a:rPr lang="zh-CN" altLang="en-US">
                <a:solidFill>
                  <a:schemeClr val="bg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</a:rPr>
              <a:t>日</a:t>
            </a:r>
            <a:endParaRPr lang="zh-CN" altLang="en-US">
              <a:solidFill>
                <a:schemeClr val="bg1"/>
              </a:solidFill>
              <a:latin typeface="汉仪润圆-65简" panose="00020600040101010101" charset="-122"/>
              <a:ea typeface="汉仪润圆-65简" panose="00020600040101010101" charset="-122"/>
              <a:cs typeface="汉仪润圆-65简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1623695" y="2235835"/>
            <a:ext cx="2668270" cy="2668270"/>
          </a:xfrm>
          <a:prstGeom prst="ellipse">
            <a:avLst/>
          </a:prstGeom>
          <a:solidFill>
            <a:srgbClr val="123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汉仪润圆-65简" panose="00020600040101010101" charset="-122"/>
              <a:ea typeface="汉仪润圆-65简" panose="00020600040101010101" charset="-122"/>
              <a:sym typeface="汉仪润圆-65简" panose="0002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52955" y="2883535"/>
            <a:ext cx="921385" cy="1310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zh-CN" sz="4800">
                <a:solidFill>
                  <a:schemeClr val="bg1"/>
                </a:solidFill>
                <a:latin typeface="汉仪润圆-65简" panose="00020600040101010101" charset="-122"/>
                <a:ea typeface="汉仪润圆-65简" panose="00020600040101010101" charset="-122"/>
                <a:sym typeface="汉仪润圆-65简" panose="00020600040101010101" charset="-122"/>
              </a:rPr>
              <a:t>目录</a:t>
            </a:r>
            <a:endParaRPr lang="zh-CN" altLang="zh-CN" sz="4800">
              <a:solidFill>
                <a:schemeClr val="bg1"/>
              </a:solidFill>
              <a:latin typeface="汉仪润圆-65简" panose="00020600040101010101" charset="-122"/>
              <a:ea typeface="汉仪润圆-65简" panose="00020600040101010101" charset="-122"/>
              <a:sym typeface="汉仪润圆-65简" panose="0002060004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186680" y="1252855"/>
            <a:ext cx="982980" cy="982980"/>
            <a:chOff x="8168" y="1973"/>
            <a:chExt cx="1548" cy="1548"/>
          </a:xfrm>
        </p:grpSpPr>
        <p:sp>
          <p:nvSpPr>
            <p:cNvPr id="6" name="菱形 5"/>
            <p:cNvSpPr/>
            <p:nvPr/>
          </p:nvSpPr>
          <p:spPr>
            <a:xfrm>
              <a:off x="8168" y="1973"/>
              <a:ext cx="1548" cy="1548"/>
            </a:xfrm>
            <a:prstGeom prst="diamond">
              <a:avLst/>
            </a:prstGeom>
            <a:solidFill>
              <a:srgbClr val="123F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汉仪润圆-65简" panose="00020600040101010101" charset="-122"/>
                <a:ea typeface="汉仪润圆-65简" panose="00020600040101010101" charset="-122"/>
                <a:sym typeface="汉仪润圆-65简" panose="00020600040101010101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473" y="2336"/>
              <a:ext cx="917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>
                  <a:solidFill>
                    <a:schemeClr val="bg1"/>
                  </a:solidFill>
                  <a:latin typeface="汉仪润圆-65简" panose="00020600040101010101" charset="-122"/>
                  <a:ea typeface="汉仪润圆-65简" panose="00020600040101010101" charset="-122"/>
                  <a:cs typeface="Aldrich" panose="02000000000000000000" charset="0"/>
                  <a:sym typeface="汉仪润圆-65简" panose="00020600040101010101" charset="-122"/>
                </a:rPr>
                <a:t>01</a:t>
              </a:r>
              <a:endParaRPr lang="en-US" altLang="zh-CN" sz="3200">
                <a:solidFill>
                  <a:schemeClr val="bg1"/>
                </a:solidFill>
                <a:latin typeface="汉仪润圆-65简" panose="00020600040101010101" charset="-122"/>
                <a:ea typeface="汉仪润圆-65简" panose="00020600040101010101" charset="-122"/>
                <a:cs typeface="Aldrich" panose="02000000000000000000" charset="0"/>
                <a:sym typeface="汉仪润圆-65简" panose="00020600040101010101" charset="-122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6467475" y="1393190"/>
            <a:ext cx="3681095" cy="701675"/>
          </a:xfrm>
          <a:prstGeom prst="roundRect">
            <a:avLst>
              <a:gd name="adj" fmla="val 35837"/>
            </a:avLst>
          </a:prstGeom>
          <a:solidFill>
            <a:schemeClr val="bg1"/>
          </a:solidFill>
          <a:ln w="28575" cmpd="sng">
            <a:solidFill>
              <a:srgbClr val="123F6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olidFill>
                  <a:schemeClr val="tx1"/>
                </a:solidFill>
                <a:latin typeface="汉仪润圆-65简" panose="00020600040101010101" charset="-122"/>
                <a:ea typeface="汉仪润圆-65简" panose="00020600040101010101" charset="-122"/>
                <a:sym typeface="汉仪润圆-65简" panose="00020600040101010101" charset="-122"/>
              </a:rPr>
              <a:t>Ant Design </a:t>
            </a:r>
            <a:r>
              <a:rPr lang="zh-CN" altLang="en-US" sz="3200">
                <a:solidFill>
                  <a:schemeClr val="tx1"/>
                </a:solidFill>
                <a:latin typeface="汉仪润圆-65简" panose="00020600040101010101" charset="-122"/>
                <a:ea typeface="汉仪润圆-65简" panose="00020600040101010101" charset="-122"/>
                <a:sym typeface="汉仪润圆-65简" panose="00020600040101010101" charset="-122"/>
              </a:rPr>
              <a:t>介绍</a:t>
            </a:r>
            <a:endParaRPr lang="zh-CN" altLang="en-US" sz="3200">
              <a:solidFill>
                <a:schemeClr val="tx1"/>
              </a:solidFill>
              <a:latin typeface="汉仪润圆-65简" panose="00020600040101010101" charset="-122"/>
              <a:ea typeface="汉仪润圆-65简" panose="00020600040101010101" charset="-122"/>
              <a:sym typeface="汉仪润圆-65简" panose="00020600040101010101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186680" y="2479040"/>
            <a:ext cx="982980" cy="982980"/>
            <a:chOff x="8168" y="3904"/>
            <a:chExt cx="1548" cy="1548"/>
          </a:xfrm>
        </p:grpSpPr>
        <p:sp>
          <p:nvSpPr>
            <p:cNvPr id="12" name="菱形 11"/>
            <p:cNvSpPr/>
            <p:nvPr/>
          </p:nvSpPr>
          <p:spPr>
            <a:xfrm>
              <a:off x="8168" y="3904"/>
              <a:ext cx="1548" cy="1548"/>
            </a:xfrm>
            <a:prstGeom prst="diamond">
              <a:avLst/>
            </a:prstGeom>
            <a:solidFill>
              <a:srgbClr val="123F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汉仪润圆-65简" panose="00020600040101010101" charset="-122"/>
                <a:ea typeface="汉仪润圆-65简" panose="00020600040101010101" charset="-122"/>
                <a:sym typeface="汉仪润圆-65简" panose="00020600040101010101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376" y="4219"/>
              <a:ext cx="1014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>
                  <a:solidFill>
                    <a:schemeClr val="bg1"/>
                  </a:solidFill>
                  <a:latin typeface="汉仪润圆-65简" panose="00020600040101010101" charset="-122"/>
                  <a:ea typeface="汉仪润圆-65简" panose="00020600040101010101" charset="-122"/>
                  <a:cs typeface="Aldrich" panose="02000000000000000000" charset="0"/>
                  <a:sym typeface="汉仪润圆-65简" panose="00020600040101010101" charset="-122"/>
                </a:rPr>
                <a:t>02</a:t>
              </a:r>
              <a:endParaRPr lang="en-US" altLang="zh-CN" sz="3200">
                <a:solidFill>
                  <a:schemeClr val="bg1"/>
                </a:solidFill>
                <a:latin typeface="汉仪润圆-65简" panose="00020600040101010101" charset="-122"/>
                <a:ea typeface="汉仪润圆-65简" panose="00020600040101010101" charset="-122"/>
                <a:cs typeface="Aldrich" panose="02000000000000000000" charset="0"/>
                <a:sym typeface="汉仪润圆-65简" panose="00020600040101010101" charset="-122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6467475" y="2619375"/>
            <a:ext cx="3681095" cy="701675"/>
          </a:xfrm>
          <a:prstGeom prst="roundRect">
            <a:avLst>
              <a:gd name="adj" fmla="val 35837"/>
            </a:avLst>
          </a:prstGeom>
          <a:solidFill>
            <a:schemeClr val="bg1"/>
          </a:solidFill>
          <a:ln w="28575" cmpd="sng">
            <a:solidFill>
              <a:srgbClr val="123F6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olidFill>
                  <a:schemeClr val="tx1"/>
                </a:solidFill>
                <a:latin typeface="汉仪润圆-65简" panose="00020600040101010101" charset="-122"/>
                <a:ea typeface="汉仪润圆-65简" panose="00020600040101010101" charset="-122"/>
                <a:sym typeface="汉仪润圆-65简" panose="00020600040101010101" charset="-122"/>
              </a:rPr>
              <a:t>Ant Design 特点</a:t>
            </a:r>
            <a:endParaRPr lang="zh-CN" altLang="en-US" sz="3200">
              <a:solidFill>
                <a:schemeClr val="tx1"/>
              </a:solidFill>
              <a:latin typeface="汉仪润圆-65简" panose="00020600040101010101" charset="-122"/>
              <a:ea typeface="汉仪润圆-65简" panose="00020600040101010101" charset="-122"/>
              <a:sym typeface="汉仪润圆-65简" panose="00020600040101010101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186680" y="3704590"/>
            <a:ext cx="982980" cy="982980"/>
            <a:chOff x="8168" y="5834"/>
            <a:chExt cx="1548" cy="1548"/>
          </a:xfrm>
        </p:grpSpPr>
        <p:sp>
          <p:nvSpPr>
            <p:cNvPr id="16" name="菱形 15"/>
            <p:cNvSpPr/>
            <p:nvPr/>
          </p:nvSpPr>
          <p:spPr>
            <a:xfrm>
              <a:off x="8168" y="5834"/>
              <a:ext cx="1548" cy="1548"/>
            </a:xfrm>
            <a:prstGeom prst="diamond">
              <a:avLst/>
            </a:prstGeom>
            <a:solidFill>
              <a:srgbClr val="123F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汉仪润圆-65简" panose="00020600040101010101" charset="-122"/>
                <a:ea typeface="汉仪润圆-65简" panose="00020600040101010101" charset="-122"/>
                <a:sym typeface="汉仪润圆-65简" panose="00020600040101010101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376" y="6241"/>
              <a:ext cx="1014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>
                  <a:solidFill>
                    <a:schemeClr val="bg1"/>
                  </a:solidFill>
                  <a:latin typeface="汉仪润圆-65简" panose="00020600040101010101" charset="-122"/>
                  <a:ea typeface="汉仪润圆-65简" panose="00020600040101010101" charset="-122"/>
                  <a:cs typeface="Aldrich" panose="02000000000000000000" charset="0"/>
                  <a:sym typeface="汉仪润圆-65简" panose="00020600040101010101" charset="-122"/>
                </a:rPr>
                <a:t>03</a:t>
              </a:r>
              <a:endParaRPr lang="en-US" altLang="zh-CN" sz="3200">
                <a:solidFill>
                  <a:schemeClr val="bg1"/>
                </a:solidFill>
                <a:latin typeface="汉仪润圆-65简" panose="00020600040101010101" charset="-122"/>
                <a:ea typeface="汉仪润圆-65简" panose="00020600040101010101" charset="-122"/>
                <a:cs typeface="Aldrich" panose="02000000000000000000" charset="0"/>
                <a:sym typeface="汉仪润圆-65简" panose="00020600040101010101" charset="-122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6467475" y="3844925"/>
            <a:ext cx="3681095" cy="701675"/>
          </a:xfrm>
          <a:prstGeom prst="roundRect">
            <a:avLst>
              <a:gd name="adj" fmla="val 35837"/>
            </a:avLst>
          </a:prstGeom>
          <a:solidFill>
            <a:schemeClr val="bg1"/>
          </a:solidFill>
          <a:ln w="28575" cmpd="sng">
            <a:solidFill>
              <a:srgbClr val="123F6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olidFill>
                  <a:schemeClr val="tx1"/>
                </a:solidFill>
                <a:latin typeface="汉仪润圆-65简" panose="00020600040101010101" charset="-122"/>
                <a:ea typeface="汉仪润圆-65简" panose="00020600040101010101" charset="-122"/>
                <a:sym typeface="汉仪润圆-65简" panose="00020600040101010101" charset="-122"/>
              </a:rPr>
              <a:t>Ant Design 安装</a:t>
            </a:r>
            <a:endParaRPr lang="zh-CN" altLang="en-US" sz="3200">
              <a:solidFill>
                <a:schemeClr val="tx1"/>
              </a:solidFill>
              <a:latin typeface="汉仪润圆-65简" panose="00020600040101010101" charset="-122"/>
              <a:ea typeface="汉仪润圆-65简" panose="00020600040101010101" charset="-122"/>
              <a:sym typeface="汉仪润圆-65简" panose="00020600040101010101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186680" y="4930775"/>
            <a:ext cx="982980" cy="982980"/>
            <a:chOff x="8168" y="7765"/>
            <a:chExt cx="1548" cy="1548"/>
          </a:xfrm>
        </p:grpSpPr>
        <p:sp>
          <p:nvSpPr>
            <p:cNvPr id="20" name="菱形 19"/>
            <p:cNvSpPr/>
            <p:nvPr/>
          </p:nvSpPr>
          <p:spPr>
            <a:xfrm>
              <a:off x="8168" y="7765"/>
              <a:ext cx="1548" cy="1548"/>
            </a:xfrm>
            <a:prstGeom prst="diamond">
              <a:avLst/>
            </a:prstGeom>
            <a:solidFill>
              <a:srgbClr val="123F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汉仪润圆-65简" panose="00020600040101010101" charset="-122"/>
                <a:ea typeface="汉仪润圆-65简" panose="00020600040101010101" charset="-122"/>
                <a:sym typeface="汉仪润圆-65简" panose="00020600040101010101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76" y="8080"/>
              <a:ext cx="1014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>
                  <a:solidFill>
                    <a:schemeClr val="bg1"/>
                  </a:solidFill>
                  <a:latin typeface="汉仪润圆-65简" panose="00020600040101010101" charset="-122"/>
                  <a:ea typeface="汉仪润圆-65简" panose="00020600040101010101" charset="-122"/>
                  <a:cs typeface="Aldrich" panose="02000000000000000000" charset="0"/>
                  <a:sym typeface="汉仪润圆-65简" panose="00020600040101010101" charset="-122"/>
                </a:rPr>
                <a:t>04</a:t>
              </a:r>
              <a:endParaRPr lang="en-US" altLang="zh-CN" sz="3200">
                <a:solidFill>
                  <a:schemeClr val="bg1"/>
                </a:solidFill>
                <a:latin typeface="汉仪润圆-65简" panose="00020600040101010101" charset="-122"/>
                <a:ea typeface="汉仪润圆-65简" panose="00020600040101010101" charset="-122"/>
                <a:cs typeface="Aldrich" panose="02000000000000000000" charset="0"/>
                <a:sym typeface="汉仪润圆-65简" panose="00020600040101010101" charset="-122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6467475" y="5071110"/>
            <a:ext cx="3681095" cy="701675"/>
          </a:xfrm>
          <a:prstGeom prst="roundRect">
            <a:avLst>
              <a:gd name="adj" fmla="val 35837"/>
            </a:avLst>
          </a:prstGeom>
          <a:solidFill>
            <a:schemeClr val="bg1"/>
          </a:solidFill>
          <a:ln w="28575" cmpd="sng">
            <a:solidFill>
              <a:srgbClr val="123F6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olidFill>
                  <a:schemeClr val="tx1"/>
                </a:solidFill>
                <a:latin typeface="汉仪润圆-65简" panose="00020600040101010101" charset="-122"/>
                <a:ea typeface="汉仪润圆-65简" panose="00020600040101010101" charset="-122"/>
                <a:sym typeface="汉仪润圆-65简" panose="00020600040101010101" charset="-122"/>
              </a:rPr>
              <a:t>Ant Design 组件</a:t>
            </a:r>
            <a:endParaRPr lang="zh-CN" altLang="en-US" sz="3200">
              <a:solidFill>
                <a:schemeClr val="tx1"/>
              </a:solidFill>
              <a:latin typeface="汉仪润圆-65简" panose="00020600040101010101" charset="-122"/>
              <a:ea typeface="汉仪润圆-65简" panose="00020600040101010101" charset="-122"/>
              <a:sym typeface="汉仪润圆-65简" panose="00020600040101010101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077210" y="2883535"/>
            <a:ext cx="594995" cy="1266825"/>
            <a:chOff x="4846" y="4541"/>
            <a:chExt cx="937" cy="1995"/>
          </a:xfrm>
        </p:grpSpPr>
        <p:sp>
          <p:nvSpPr>
            <p:cNvPr id="5" name="文本框 4"/>
            <p:cNvSpPr txBox="1"/>
            <p:nvPr/>
          </p:nvSpPr>
          <p:spPr>
            <a:xfrm>
              <a:off x="5059" y="4615"/>
              <a:ext cx="724" cy="192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p>
              <a:pPr algn="l"/>
              <a:r>
                <a:rPr lang="en-US" altLang="zh-CN" dirty="0">
                  <a:solidFill>
                    <a:schemeClr val="bg1"/>
                  </a:solidFill>
                  <a:latin typeface="汉仪润圆-65简" panose="00020600040101010101" charset="-122"/>
                  <a:ea typeface="汉仪润圆-65简" panose="00020600040101010101" charset="-122"/>
                  <a:cs typeface="Bad Script" panose="02000000000000000000" charset="0"/>
                  <a:sym typeface="+mn-ea"/>
                </a:rPr>
                <a:t>CONTENTS</a:t>
              </a:r>
              <a:endParaRPr lang="en-US" altLang="zh-CN" dirty="0">
                <a:solidFill>
                  <a:schemeClr val="bg1"/>
                </a:solidFill>
                <a:latin typeface="汉仪润圆-65简" panose="00020600040101010101" charset="-122"/>
                <a:ea typeface="汉仪润圆-65简" panose="00020600040101010101" charset="-122"/>
                <a:cs typeface="Bad Script" panose="02000000000000000000" charset="0"/>
                <a:sym typeface="+mn-ea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846" y="4541"/>
              <a:ext cx="0" cy="19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 animBg="1"/>
      <p:bldP spid="14" grpId="0" animBg="1"/>
      <p:bldP spid="18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1371600" y="2325053"/>
            <a:ext cx="3375025" cy="2376805"/>
            <a:chOff x="2910" y="3193"/>
            <a:chExt cx="5315" cy="3743"/>
          </a:xfrm>
        </p:grpSpPr>
        <p:sp>
          <p:nvSpPr>
            <p:cNvPr id="8" name="矩形 7"/>
            <p:cNvSpPr/>
            <p:nvPr/>
          </p:nvSpPr>
          <p:spPr>
            <a:xfrm>
              <a:off x="2910" y="3193"/>
              <a:ext cx="4765" cy="3075"/>
            </a:xfrm>
            <a:prstGeom prst="rect">
              <a:avLst/>
            </a:prstGeom>
            <a:noFill/>
            <a:ln w="28575" cmpd="sng">
              <a:solidFill>
                <a:srgbClr val="123F6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汉仪润圆-65简" panose="00020600040101010101" charset="-122"/>
                <a:ea typeface="汉仪润圆-65简" panose="00020600040101010101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461" y="3862"/>
              <a:ext cx="4765" cy="3075"/>
            </a:xfrm>
            <a:prstGeom prst="rect">
              <a:avLst/>
            </a:prstGeom>
            <a:solidFill>
              <a:srgbClr val="123F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>
                  <a:latin typeface="汉仪润圆-65简" panose="00020600040101010101" charset="-122"/>
                  <a:ea typeface="汉仪润圆-65简" panose="00020600040101010101" charset="-122"/>
                  <a:cs typeface="Aldrich" panose="02000000000000000000" charset="0"/>
                </a:rPr>
                <a:t>PART 01</a:t>
              </a:r>
              <a:endParaRPr lang="en-US" altLang="zh-CN" sz="4800">
                <a:latin typeface="汉仪润圆-65简" panose="00020600040101010101" charset="-122"/>
                <a:ea typeface="汉仪润圆-65简" panose="00020600040101010101" charset="-122"/>
                <a:cs typeface="Aldrich" panose="02000000000000000000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512435" y="2851785"/>
            <a:ext cx="36906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latin typeface="汉仪润圆-65简" panose="00020600040101010101" charset="-122"/>
                <a:ea typeface="汉仪润圆-65简" panose="00020600040101010101" charset="-122"/>
                <a:sym typeface="汉仪润圆-65简" panose="00020600040101010101" charset="-122"/>
              </a:rPr>
              <a:t>Ant Design 介绍</a:t>
            </a:r>
            <a:endParaRPr lang="zh-CN" altLang="en-US" sz="4800">
              <a:latin typeface="汉仪润圆-65简" panose="00020600040101010101" charset="-122"/>
              <a:ea typeface="汉仪润圆-65简" panose="0002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5794375" y="635"/>
            <a:ext cx="6397625" cy="6857365"/>
            <a:chOff x="9125" y="0"/>
            <a:chExt cx="10075" cy="10799"/>
          </a:xfrm>
        </p:grpSpPr>
        <p:pic>
          <p:nvPicPr>
            <p:cNvPr id="2" name="图片 1" descr="pexels-guilherme-rossi-2553419"/>
            <p:cNvPicPr>
              <a:picLocks noChangeAspect="1"/>
            </p:cNvPicPr>
            <p:nvPr/>
          </p:nvPicPr>
          <p:blipFill>
            <a:blip r:embed="rId1"/>
            <a:srcRect t="12662"/>
            <a:stretch>
              <a:fillRect/>
            </a:stretch>
          </p:blipFill>
          <p:spPr>
            <a:xfrm>
              <a:off x="9126" y="0"/>
              <a:ext cx="10074" cy="10799"/>
            </a:xfrm>
            <a:prstGeom prst="rect">
              <a:avLst/>
            </a:prstGeom>
          </p:spPr>
        </p:pic>
        <p:sp>
          <p:nvSpPr>
            <p:cNvPr id="3" name="直角三角形 2"/>
            <p:cNvSpPr/>
            <p:nvPr/>
          </p:nvSpPr>
          <p:spPr>
            <a:xfrm rot="10800000">
              <a:off x="9268" y="0"/>
              <a:ext cx="9932" cy="5370"/>
            </a:xfrm>
            <a:prstGeom prst="rtTriangle">
              <a:avLst/>
            </a:prstGeom>
            <a:solidFill>
              <a:srgbClr val="123F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汉仪润圆-65简" panose="00020600040101010101" charset="-122"/>
                <a:ea typeface="汉仪润圆-65简" panose="00020600040101010101" charset="-122"/>
              </a:endParaRPr>
            </a:p>
          </p:txBody>
        </p:sp>
        <p:sp>
          <p:nvSpPr>
            <p:cNvPr id="16" name="直角三角形 15"/>
            <p:cNvSpPr/>
            <p:nvPr/>
          </p:nvSpPr>
          <p:spPr>
            <a:xfrm>
              <a:off x="9125" y="5977"/>
              <a:ext cx="8920" cy="4823"/>
            </a:xfrm>
            <a:prstGeom prst="rtTriangle">
              <a:avLst/>
            </a:prstGeom>
            <a:solidFill>
              <a:srgbClr val="123F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汉仪润圆-65简" panose="00020600040101010101" charset="-122"/>
                <a:ea typeface="汉仪润圆-65简" panose="00020600040101010101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79070" y="196215"/>
            <a:ext cx="3138805" cy="645160"/>
            <a:chOff x="257" y="95"/>
            <a:chExt cx="4943" cy="1016"/>
          </a:xfrm>
        </p:grpSpPr>
        <p:sp>
          <p:nvSpPr>
            <p:cNvPr id="7" name="文本框 6"/>
            <p:cNvSpPr txBox="1"/>
            <p:nvPr/>
          </p:nvSpPr>
          <p:spPr>
            <a:xfrm>
              <a:off x="1312" y="95"/>
              <a:ext cx="3888" cy="1016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none" rtlCol="0">
              <a:spAutoFit/>
            </a:bodyPr>
            <a:p>
              <a:pPr algn="l"/>
              <a:r>
                <a:rPr lang="en-US" altLang="zh-CN" sz="3600"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  <a:sym typeface="汉仪润圆-65简" panose="00020600040101010101" charset="-122"/>
                </a:rPr>
                <a:t>Ant-Design</a:t>
              </a:r>
              <a:endParaRPr lang="zh-CN" altLang="en-US" sz="3600">
                <a:latin typeface="汉仪润圆-65简" panose="00020600040101010101" charset="-122"/>
                <a:ea typeface="汉仪润圆-65简" panose="00020600040101010101" charset="-122"/>
                <a:sym typeface="+mn-ea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57" y="235"/>
              <a:ext cx="863" cy="698"/>
              <a:chOff x="1337" y="611"/>
              <a:chExt cx="678" cy="54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337" y="611"/>
                <a:ext cx="679" cy="120"/>
              </a:xfrm>
              <a:prstGeom prst="rect">
                <a:avLst/>
              </a:prstGeom>
              <a:solidFill>
                <a:srgbClr val="123F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汉仪润圆-65简" panose="00020600040101010101" charset="-122"/>
                  <a:ea typeface="汉仪润圆-65简" panose="00020600040101010101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337" y="825"/>
                <a:ext cx="679" cy="120"/>
              </a:xfrm>
              <a:prstGeom prst="rect">
                <a:avLst/>
              </a:prstGeom>
              <a:solidFill>
                <a:srgbClr val="366A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汉仪润圆-65简" panose="00020600040101010101" charset="-122"/>
                  <a:ea typeface="汉仪润圆-65简" panose="00020600040101010101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337" y="1039"/>
                <a:ext cx="679" cy="120"/>
              </a:xfrm>
              <a:prstGeom prst="rect">
                <a:avLst/>
              </a:prstGeom>
              <a:solidFill>
                <a:srgbClr val="418A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汉仪润圆-65简" panose="00020600040101010101" charset="-122"/>
                  <a:ea typeface="汉仪润圆-65简" panose="00020600040101010101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727710" y="1882140"/>
            <a:ext cx="7468870" cy="3470910"/>
            <a:chOff x="926" y="2911"/>
            <a:chExt cx="11762" cy="5466"/>
          </a:xfrm>
        </p:grpSpPr>
        <p:sp>
          <p:nvSpPr>
            <p:cNvPr id="4" name="圆角矩形 3"/>
            <p:cNvSpPr/>
            <p:nvPr/>
          </p:nvSpPr>
          <p:spPr>
            <a:xfrm>
              <a:off x="926" y="2911"/>
              <a:ext cx="11762" cy="5466"/>
            </a:xfrm>
            <a:prstGeom prst="roundRect">
              <a:avLst>
                <a:gd name="adj" fmla="val 19691"/>
              </a:avLst>
            </a:prstGeom>
            <a:solidFill>
              <a:schemeClr val="bg1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汉仪润圆-65简" panose="00020600040101010101" charset="-122"/>
                <a:ea typeface="汉仪润圆-65简" panose="00020600040101010101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706" y="2911"/>
              <a:ext cx="463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3600">
                  <a:latin typeface="汉仪润圆-65简" panose="00020600040101010101" charset="-122"/>
                  <a:ea typeface="汉仪润圆-65简" panose="00020600040101010101" charset="-122"/>
                </a:rPr>
                <a:t>背景</a:t>
              </a:r>
              <a:endParaRPr lang="zh-CN" altLang="en-US" sz="3600">
                <a:latin typeface="汉仪润圆-65简" panose="00020600040101010101" charset="-122"/>
                <a:ea typeface="汉仪润圆-65简" panose="00020600040101010101" charset="-122"/>
              </a:endParaRPr>
            </a:p>
          </p:txBody>
        </p:sp>
        <p:sp>
          <p:nvSpPr>
            <p:cNvPr id="71" name="文本框 66"/>
            <p:cNvSpPr txBox="1">
              <a:spLocks noChangeArrowheads="1"/>
            </p:cNvSpPr>
            <p:nvPr/>
          </p:nvSpPr>
          <p:spPr bwMode="auto">
            <a:xfrm>
              <a:off x="1315" y="3698"/>
              <a:ext cx="10983" cy="467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chemeClr val="tx1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 </a:t>
              </a:r>
              <a:r>
                <a:rPr sz="1600" dirty="0">
                  <a:solidFill>
                    <a:schemeClr val="tx1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如果经常浏览各种网站，就会发现不管网页的主题是什么，通常都会出现一些重复的构件，比如：日历、表格、表单、菜单、卡片、导航栏等。</a:t>
              </a:r>
              <a:endParaRPr sz="1600" dirty="0">
                <a:solidFill>
                  <a:schemeClr val="tx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</a:endParaRPr>
            </a:p>
            <a:p>
              <a:pPr algn="l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sz="1600" dirty="0">
                  <a:solidFill>
                    <a:schemeClr val="tx1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这些构件的功能和外观都很类似，只是在一些细节的地方，根据需要做了定制。它们就叫做组件，一张完整的网页，可以看做是不同功能的组件的集合。</a:t>
              </a:r>
              <a:endParaRPr sz="1600" dirty="0">
                <a:solidFill>
                  <a:schemeClr val="tx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</a:endParaRPr>
            </a:p>
            <a:p>
              <a:pPr algn="l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sz="1600" dirty="0">
                  <a:solidFill>
                    <a:schemeClr val="tx1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又由于之前浏览器大战的残留问题，导致</a:t>
              </a:r>
              <a:r>
                <a:rPr lang="zh-CN" sz="1600" dirty="0">
                  <a:solidFill>
                    <a:schemeClr val="tx1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即使</a:t>
              </a:r>
              <a:r>
                <a:rPr sz="1600" dirty="0">
                  <a:solidFill>
                    <a:schemeClr val="tx1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做出了一个组件，但是其不能很好的适用所有浏览器。</a:t>
              </a:r>
              <a:endParaRPr sz="1600" dirty="0">
                <a:solidFill>
                  <a:schemeClr val="tx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</a:endParaRPr>
            </a:p>
            <a:p>
              <a:pPr algn="l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sz="1600" dirty="0">
                  <a:solidFill>
                    <a:schemeClr val="tx1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2014年，React 框架发布，为组件提出了一套可行的解决方案。从此，可以用于实际开发的组件库才变成了现实。</a:t>
              </a:r>
              <a:endParaRPr sz="1600" dirty="0">
                <a:solidFill>
                  <a:schemeClr val="tx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exels-cottonbro-4065864"/>
          <p:cNvPicPr>
            <a:picLocks noChangeAspect="1"/>
          </p:cNvPicPr>
          <p:nvPr/>
        </p:nvPicPr>
        <p:blipFill>
          <a:blip r:embed="rId1"/>
          <a:srcRect l="100000" t="44631" r="-13" b="53922"/>
          <a:stretch>
            <a:fillRect/>
          </a:stretch>
        </p:blipFill>
        <p:spPr>
          <a:xfrm>
            <a:off x="6565265" y="3740917"/>
            <a:ext cx="635" cy="98796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" h="156">
                <a:moveTo>
                  <a:pt x="0" y="0"/>
                </a:moveTo>
                <a:lnTo>
                  <a:pt x="1" y="78"/>
                </a:lnTo>
                <a:lnTo>
                  <a:pt x="0" y="156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17" name="组合 16"/>
          <p:cNvGrpSpPr/>
          <p:nvPr/>
        </p:nvGrpSpPr>
        <p:grpSpPr>
          <a:xfrm>
            <a:off x="4850765" y="728345"/>
            <a:ext cx="5954395" cy="5375910"/>
            <a:chOff x="1316" y="3510"/>
            <a:chExt cx="10983" cy="8466"/>
          </a:xfrm>
        </p:grpSpPr>
        <p:sp>
          <p:nvSpPr>
            <p:cNvPr id="12" name="文本框 11"/>
            <p:cNvSpPr txBox="1"/>
            <p:nvPr/>
          </p:nvSpPr>
          <p:spPr>
            <a:xfrm>
              <a:off x="4322" y="3510"/>
              <a:ext cx="634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3600">
                  <a:latin typeface="汉仪润圆-65简" panose="00020600040101010101" charset="-122"/>
                  <a:ea typeface="汉仪润圆-65简" panose="00020600040101010101" charset="-122"/>
                </a:rPr>
                <a:t> AntDesign</a:t>
              </a:r>
              <a:endParaRPr lang="zh-CN" altLang="en-US" sz="3600">
                <a:latin typeface="汉仪润圆-65简" panose="00020600040101010101" charset="-122"/>
                <a:ea typeface="汉仪润圆-65简" panose="00020600040101010101" charset="-122"/>
              </a:endParaRPr>
            </a:p>
          </p:txBody>
        </p:sp>
        <p:sp>
          <p:nvSpPr>
            <p:cNvPr id="71" name="文本框 66"/>
            <p:cNvSpPr txBox="1">
              <a:spLocks noChangeArrowheads="1"/>
            </p:cNvSpPr>
            <p:nvPr/>
          </p:nvSpPr>
          <p:spPr bwMode="auto">
            <a:xfrm>
              <a:off x="1316" y="4526"/>
              <a:ext cx="10983" cy="745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chemeClr val="tx1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 </a:t>
              </a:r>
              <a:r>
                <a:rPr sz="1600" dirty="0">
                  <a:solidFill>
                    <a:schemeClr val="tx1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Ant Design 就是基于 React 实现的一套组件库。它是由蚂蚁金服体验技术部开发的，最早是在2015年发布的，到现在已经发布了三个大版本，目前一共封装了50多个组件。它在国内得到广泛使用，可能是使用量最大的 React 组件库，在国际上也有一定的知名度。</a:t>
              </a:r>
              <a:endParaRPr sz="1600" dirty="0">
                <a:solidFill>
                  <a:schemeClr val="tx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</a:endParaRPr>
            </a:p>
            <a:p>
              <a:pPr algn="l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sz="1600" dirty="0">
                  <a:solidFill>
                    <a:schemeClr val="tx1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它的功能完备，使用简单。你会发现使用 Ant Design，可以很快做出一张网页，真的就像搭积木一样。</a:t>
              </a:r>
              <a:endParaRPr sz="1600" dirty="0">
                <a:solidFill>
                  <a:schemeClr val="tx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</a:endParaRPr>
            </a:p>
            <a:p>
              <a:pPr algn="l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sz="1600" dirty="0">
                  <a:solidFill>
                    <a:schemeClr val="tx1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值得一提的是，Ant Design 不仅包括组件，也包括一套设计规范和理念。组件库可以看做是 Ant Design 设计规范的 React 实现。Ant Design 想要带给用户，不仅仅是功能，还包括漂亮的外观和良好的体验。</a:t>
              </a:r>
              <a:endParaRPr sz="1600" dirty="0">
                <a:solidFill>
                  <a:schemeClr val="tx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</a:endParaRPr>
            </a:p>
            <a:p>
              <a:pPr algn="l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sz="1600" dirty="0">
                <a:solidFill>
                  <a:schemeClr val="tx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</a:endParaRPr>
            </a:p>
            <a:p>
              <a:pPr algn="l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sz="2000" b="1" dirty="0">
                  <a:solidFill>
                    <a:schemeClr val="tx1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官网：</a:t>
              </a:r>
              <a:r>
                <a:rPr lang="zh-CN" sz="2000" b="1" dirty="0">
                  <a:solidFill>
                    <a:schemeClr val="tx1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  <a:hlinkClick r:id="rId2" action="ppaction://hlinkfile">
                    <a:extLst>
                      <a:ext uri="{DAF060AB-1E55-43B9-8AAB-6FB025537F2F}">
                        <wpsdc:hlinkClr xmlns:wpsdc="http://www.wps.cn/officeDocument/2017/drawingmlCustomData" val="0563C1"/>
                        <wpsdc:folHlinkClr xmlns:wpsdc="http://www.wps.cn/officeDocument/2017/drawingmlCustomData" val="954F72"/>
                        <wpsdc:hlinkUnderline xmlns:wpsdc="http://www.wps.cn/officeDocument/2017/drawingmlCustomData" val="0"/>
                      </a:ext>
                    </a:extLst>
                  </a:hlinkClick>
                </a:rPr>
                <a:t>https://www.antdv.com/</a:t>
              </a:r>
              <a:r>
                <a:rPr lang="zh-CN" sz="2000" b="1" dirty="0">
                  <a:solidFill>
                    <a:schemeClr val="tx1"/>
                  </a:solidFill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  <a:hlinkClick r:id="rId2" action="ppaction://hlinkfile">
                    <a:extLst>
                      <a:ext uri="{DAF060AB-1E55-43B9-8AAB-6FB025537F2F}">
                        <wpsdc:hlinkClr xmlns:wpsdc="http://www.wps.cn/officeDocument/2017/drawingmlCustomData" val="0563C1"/>
                        <wpsdc:folHlinkClr xmlns:wpsdc="http://www.wps.cn/officeDocument/2017/drawingmlCustomData" val="954F72"/>
                        <wpsdc:hlinkUnderline xmlns:wpsdc="http://www.wps.cn/officeDocument/2017/drawingmlCustomData" val="0"/>
                      </a:ext>
                    </a:extLst>
                  </a:hlinkClick>
                </a:rPr>
                <a:t>docs/vue/introduce-cn/</a:t>
              </a:r>
              <a:endParaRPr lang="zh-CN" sz="2000" b="1" dirty="0">
                <a:solidFill>
                  <a:schemeClr val="tx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63195" y="196215"/>
            <a:ext cx="3138805" cy="645160"/>
            <a:chOff x="257" y="95"/>
            <a:chExt cx="4943" cy="1016"/>
          </a:xfrm>
        </p:grpSpPr>
        <p:sp>
          <p:nvSpPr>
            <p:cNvPr id="24" name="文本框 23"/>
            <p:cNvSpPr txBox="1"/>
            <p:nvPr/>
          </p:nvSpPr>
          <p:spPr>
            <a:xfrm>
              <a:off x="1312" y="95"/>
              <a:ext cx="3888" cy="1016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none" rtlCol="0">
              <a:spAutoFit/>
            </a:bodyPr>
            <a:p>
              <a:pPr algn="l"/>
              <a:r>
                <a:rPr lang="en-US" altLang="zh-CN" sz="3600"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  <a:sym typeface="汉仪润圆-65简" panose="00020600040101010101" charset="-122"/>
                </a:rPr>
                <a:t>Ant-Design</a:t>
              </a:r>
              <a:endParaRPr lang="zh-CN" altLang="en-US" sz="3600">
                <a:latin typeface="汉仪润圆-65简" panose="00020600040101010101" charset="-122"/>
                <a:ea typeface="汉仪润圆-65简" panose="00020600040101010101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7" y="235"/>
              <a:ext cx="863" cy="698"/>
              <a:chOff x="1337" y="611"/>
              <a:chExt cx="678" cy="54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337" y="611"/>
                <a:ext cx="679" cy="120"/>
              </a:xfrm>
              <a:prstGeom prst="rect">
                <a:avLst/>
              </a:prstGeom>
              <a:solidFill>
                <a:srgbClr val="123F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汉仪润圆-65简" panose="00020600040101010101" charset="-122"/>
                  <a:ea typeface="汉仪润圆-65简" panose="00020600040101010101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337" y="825"/>
                <a:ext cx="679" cy="120"/>
              </a:xfrm>
              <a:prstGeom prst="rect">
                <a:avLst/>
              </a:prstGeom>
              <a:solidFill>
                <a:srgbClr val="366A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汉仪润圆-65简" panose="00020600040101010101" charset="-122"/>
                  <a:ea typeface="汉仪润圆-65简" panose="00020600040101010101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337" y="1039"/>
                <a:ext cx="679" cy="120"/>
              </a:xfrm>
              <a:prstGeom prst="rect">
                <a:avLst/>
              </a:prstGeom>
              <a:solidFill>
                <a:srgbClr val="418A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汉仪润圆-65简" panose="00020600040101010101" charset="-122"/>
                  <a:ea typeface="汉仪润圆-65简" panose="00020600040101010101" charset="-122"/>
                </a:endParaRPr>
              </a:p>
            </p:txBody>
          </p:sp>
        </p:grpSp>
      </p:grpSp>
      <p:sp>
        <p:nvSpPr>
          <p:cNvPr id="13" name="直角三角形 12"/>
          <p:cNvSpPr/>
          <p:nvPr/>
        </p:nvSpPr>
        <p:spPr>
          <a:xfrm rot="10800000">
            <a:off x="10306050" y="0"/>
            <a:ext cx="1885950" cy="1885950"/>
          </a:xfrm>
          <a:prstGeom prst="rtTriangle">
            <a:avLst/>
          </a:prstGeom>
          <a:solidFill>
            <a:srgbClr val="123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16200000">
            <a:off x="10306050" y="4972050"/>
            <a:ext cx="1885950" cy="1885950"/>
          </a:xfrm>
          <a:prstGeom prst="rtTriangle">
            <a:avLst/>
          </a:prstGeom>
          <a:solidFill>
            <a:srgbClr val="123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35915" y="1546225"/>
            <a:ext cx="4210050" cy="4528185"/>
            <a:chOff x="407" y="2503"/>
            <a:chExt cx="6630" cy="7131"/>
          </a:xfrm>
        </p:grpSpPr>
        <p:pic>
          <p:nvPicPr>
            <p:cNvPr id="8" name="图片 7" descr="pexels-cottonbro-4065864"/>
            <p:cNvPicPr>
              <a:picLocks noChangeAspect="1"/>
            </p:cNvPicPr>
            <p:nvPr/>
          </p:nvPicPr>
          <p:blipFill>
            <a:blip r:embed="rId1"/>
            <a:srcRect t="9662" b="18953"/>
            <a:stretch>
              <a:fillRect/>
            </a:stretch>
          </p:blipFill>
          <p:spPr>
            <a:xfrm>
              <a:off x="407" y="2503"/>
              <a:ext cx="6631" cy="6632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75" h="7676">
                  <a:moveTo>
                    <a:pt x="0" y="3838"/>
                  </a:moveTo>
                  <a:cubicBezTo>
                    <a:pt x="0" y="1718"/>
                    <a:pt x="1718" y="0"/>
                    <a:pt x="3838" y="0"/>
                  </a:cubicBezTo>
                  <a:cubicBezTo>
                    <a:pt x="5928" y="0"/>
                    <a:pt x="7628" y="1671"/>
                    <a:pt x="7675" y="3750"/>
                  </a:cubicBezTo>
                  <a:lnTo>
                    <a:pt x="7675" y="3926"/>
                  </a:lnTo>
                  <a:cubicBezTo>
                    <a:pt x="7628" y="6005"/>
                    <a:pt x="5928" y="7676"/>
                    <a:pt x="3838" y="7676"/>
                  </a:cubicBezTo>
                  <a:cubicBezTo>
                    <a:pt x="1718" y="7676"/>
                    <a:pt x="0" y="5958"/>
                    <a:pt x="0" y="3838"/>
                  </a:cubicBezTo>
                  <a:close/>
                </a:path>
              </a:pathLst>
            </a:custGeom>
          </p:spPr>
        </p:pic>
        <p:sp>
          <p:nvSpPr>
            <p:cNvPr id="16" name="椭圆 15"/>
            <p:cNvSpPr/>
            <p:nvPr/>
          </p:nvSpPr>
          <p:spPr>
            <a:xfrm>
              <a:off x="4480" y="7830"/>
              <a:ext cx="1805" cy="1805"/>
            </a:xfrm>
            <a:prstGeom prst="ellipse">
              <a:avLst/>
            </a:prstGeom>
            <a:solidFill>
              <a:srgbClr val="66C6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汉仪润圆-65简" panose="00020600040101010101" charset="-122"/>
                <a:ea typeface="汉仪润圆-65简" panose="0002060004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1371600" y="2325053"/>
            <a:ext cx="3375025" cy="2376805"/>
            <a:chOff x="2910" y="3193"/>
            <a:chExt cx="5315" cy="3743"/>
          </a:xfrm>
        </p:grpSpPr>
        <p:sp>
          <p:nvSpPr>
            <p:cNvPr id="8" name="矩形 7"/>
            <p:cNvSpPr/>
            <p:nvPr/>
          </p:nvSpPr>
          <p:spPr>
            <a:xfrm>
              <a:off x="2910" y="3193"/>
              <a:ext cx="4765" cy="3075"/>
            </a:xfrm>
            <a:prstGeom prst="rect">
              <a:avLst/>
            </a:prstGeom>
            <a:noFill/>
            <a:ln w="28575" cmpd="sng">
              <a:solidFill>
                <a:srgbClr val="123F6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汉仪润圆-65简" panose="00020600040101010101" charset="-122"/>
                <a:ea typeface="汉仪润圆-65简" panose="00020600040101010101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461" y="3862"/>
              <a:ext cx="4765" cy="3075"/>
            </a:xfrm>
            <a:prstGeom prst="rect">
              <a:avLst/>
            </a:prstGeom>
            <a:solidFill>
              <a:srgbClr val="123F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>
                  <a:latin typeface="汉仪润圆-65简" panose="00020600040101010101" charset="-122"/>
                  <a:ea typeface="汉仪润圆-65简" panose="00020600040101010101" charset="-122"/>
                  <a:cs typeface="Aldrich" panose="02000000000000000000" charset="0"/>
                </a:rPr>
                <a:t>PART 02</a:t>
              </a:r>
              <a:endParaRPr lang="en-US" altLang="zh-CN" sz="4800">
                <a:latin typeface="汉仪润圆-65简" panose="00020600040101010101" charset="-122"/>
                <a:ea typeface="汉仪润圆-65简" panose="00020600040101010101" charset="-122"/>
                <a:cs typeface="Aldrich" panose="02000000000000000000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769610" y="2851785"/>
            <a:ext cx="38500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latin typeface="汉仪润圆-65简" panose="00020600040101010101" charset="-122"/>
                <a:ea typeface="汉仪润圆-65简" panose="00020600040101010101" charset="-122"/>
                <a:sym typeface="汉仪润圆-65简" panose="00020600040101010101" charset="-122"/>
              </a:rPr>
              <a:t>Ant Design 特点</a:t>
            </a:r>
            <a:endParaRPr lang="zh-CN" altLang="en-US" sz="4800">
              <a:latin typeface="汉仪润圆-65简" panose="00020600040101010101" charset="-122"/>
              <a:ea typeface="汉仪润圆-65简" panose="0002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163195" y="196215"/>
            <a:ext cx="3138805" cy="645160"/>
            <a:chOff x="257" y="95"/>
            <a:chExt cx="4943" cy="1016"/>
          </a:xfrm>
        </p:grpSpPr>
        <p:sp>
          <p:nvSpPr>
            <p:cNvPr id="24" name="文本框 23"/>
            <p:cNvSpPr txBox="1"/>
            <p:nvPr/>
          </p:nvSpPr>
          <p:spPr>
            <a:xfrm>
              <a:off x="1312" y="95"/>
              <a:ext cx="3888" cy="1016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none" rtlCol="0">
              <a:spAutoFit/>
            </a:bodyPr>
            <a:p>
              <a:pPr algn="l"/>
              <a:r>
                <a:rPr lang="en-US" altLang="zh-CN" sz="3600"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  <a:sym typeface="汉仪润圆-65简" panose="00020600040101010101" charset="-122"/>
                </a:rPr>
                <a:t>Ant-Design</a:t>
              </a:r>
              <a:endParaRPr lang="zh-CN" altLang="en-US" sz="3600">
                <a:latin typeface="汉仪润圆-65简" panose="00020600040101010101" charset="-122"/>
                <a:ea typeface="汉仪润圆-65简" panose="00020600040101010101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7" y="235"/>
              <a:ext cx="863" cy="698"/>
              <a:chOff x="1337" y="611"/>
              <a:chExt cx="678" cy="54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337" y="611"/>
                <a:ext cx="679" cy="120"/>
              </a:xfrm>
              <a:prstGeom prst="rect">
                <a:avLst/>
              </a:prstGeom>
              <a:solidFill>
                <a:srgbClr val="123F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汉仪润圆-65简" panose="00020600040101010101" charset="-122"/>
                  <a:ea typeface="汉仪润圆-65简" panose="00020600040101010101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337" y="825"/>
                <a:ext cx="679" cy="120"/>
              </a:xfrm>
              <a:prstGeom prst="rect">
                <a:avLst/>
              </a:prstGeom>
              <a:solidFill>
                <a:srgbClr val="366A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汉仪润圆-65简" panose="00020600040101010101" charset="-122"/>
                  <a:ea typeface="汉仪润圆-65简" panose="00020600040101010101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337" y="1039"/>
                <a:ext cx="679" cy="120"/>
              </a:xfrm>
              <a:prstGeom prst="rect">
                <a:avLst/>
              </a:prstGeom>
              <a:solidFill>
                <a:srgbClr val="418A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汉仪润圆-65简" panose="00020600040101010101" charset="-122"/>
                  <a:ea typeface="汉仪润圆-65简" panose="00020600040101010101" charset="-122"/>
                </a:endParaRPr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505460" y="3790950"/>
            <a:ext cx="11181080" cy="2655570"/>
          </a:xfrm>
          <a:prstGeom prst="rect">
            <a:avLst/>
          </a:prstGeom>
          <a:solidFill>
            <a:srgbClr val="123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汉仪润圆-65简" panose="00020600040101010101" charset="-122"/>
              <a:ea typeface="汉仪润圆-65简" panose="00020600040101010101" charset="-122"/>
            </a:endParaRPr>
          </a:p>
        </p:txBody>
      </p:sp>
      <p:pic>
        <p:nvPicPr>
          <p:cNvPr id="2" name="图片 1" descr="pexels-cottonbro-4065864"/>
          <p:cNvPicPr>
            <a:picLocks noChangeAspect="1"/>
          </p:cNvPicPr>
          <p:nvPr/>
        </p:nvPicPr>
        <p:blipFill>
          <a:blip r:embed="rId1"/>
          <a:srcRect r="12306" b="17617"/>
          <a:stretch>
            <a:fillRect/>
          </a:stretch>
        </p:blipFill>
        <p:spPr>
          <a:xfrm>
            <a:off x="953770" y="962025"/>
            <a:ext cx="3813175" cy="5678170"/>
          </a:xfrm>
          <a:prstGeom prst="rect">
            <a:avLst/>
          </a:prstGeom>
        </p:spPr>
      </p:pic>
      <p:sp>
        <p:nvSpPr>
          <p:cNvPr id="71" name="文本框 66"/>
          <p:cNvSpPr txBox="1">
            <a:spLocks noChangeArrowheads="1"/>
          </p:cNvSpPr>
          <p:nvPr/>
        </p:nvSpPr>
        <p:spPr bwMode="auto">
          <a:xfrm>
            <a:off x="5551170" y="3790950"/>
            <a:ext cx="6376035" cy="12915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sz="2000" dirty="0">
                <a:solidFill>
                  <a:schemeClr val="bg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+mn-ea"/>
              </a:rPr>
              <a:t>全链路开发和设计工具体系</a:t>
            </a:r>
            <a:endParaRPr lang="zh-CN" sz="2000" dirty="0">
              <a:solidFill>
                <a:schemeClr val="bg1"/>
              </a:solidFill>
              <a:latin typeface="汉仪润圆-65简" panose="00020600040101010101" charset="-122"/>
              <a:ea typeface="汉仪润圆-65简" panose="00020600040101010101" charset="-122"/>
              <a:cs typeface="汉仪润圆-65简" panose="00020600040101010101" charset="-122"/>
              <a:sym typeface="+mn-ea"/>
            </a:endParaRPr>
          </a:p>
          <a:p>
            <a:pPr marL="285750" indent="-285750" algn="l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+mn-ea"/>
              </a:rPr>
              <a:t>数十个国际化语言支持</a:t>
            </a:r>
            <a:endParaRPr lang="zh-CN" altLang="en-US" sz="2000" dirty="0">
              <a:solidFill>
                <a:schemeClr val="bg1"/>
              </a:solidFill>
              <a:latin typeface="汉仪润圆-65简" panose="00020600040101010101" charset="-122"/>
              <a:ea typeface="汉仪润圆-65简" panose="00020600040101010101" charset="-122"/>
              <a:cs typeface="汉仪润圆-65简" panose="00020600040101010101" charset="-122"/>
              <a:sym typeface="+mn-ea"/>
            </a:endParaRPr>
          </a:p>
          <a:p>
            <a:pPr marL="285750" indent="-285750" algn="l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  <a:sym typeface="+mn-ea"/>
              </a:rPr>
              <a:t>深入每个细节的主题定制能力</a:t>
            </a:r>
            <a:endParaRPr lang="zh-CN" altLang="en-US" sz="2000" dirty="0">
              <a:solidFill>
                <a:schemeClr val="bg1"/>
              </a:solidFill>
              <a:latin typeface="汉仪润圆-65简" panose="00020600040101010101" charset="-122"/>
              <a:ea typeface="汉仪润圆-65简" panose="00020600040101010101" charset="-122"/>
              <a:cs typeface="汉仪润圆-65简" panose="0002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550928" y="1369695"/>
            <a:ext cx="5954395" cy="2421255"/>
            <a:chOff x="3083" y="3586"/>
            <a:chExt cx="10983" cy="3813"/>
          </a:xfrm>
        </p:grpSpPr>
        <p:sp>
          <p:nvSpPr>
            <p:cNvPr id="12" name="文本框 11"/>
            <p:cNvSpPr txBox="1"/>
            <p:nvPr/>
          </p:nvSpPr>
          <p:spPr>
            <a:xfrm>
              <a:off x="5735" y="3586"/>
              <a:ext cx="634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3600">
                  <a:latin typeface="汉仪润圆-65简" panose="00020600040101010101" charset="-122"/>
                  <a:ea typeface="汉仪润圆-65简" panose="00020600040101010101" charset="-122"/>
                </a:rPr>
                <a:t>特点</a:t>
              </a:r>
              <a:endParaRPr lang="zh-CN" altLang="en-US" sz="3600">
                <a:latin typeface="汉仪润圆-65简" panose="00020600040101010101" charset="-122"/>
                <a:ea typeface="汉仪润圆-65简" panose="00020600040101010101" charset="-122"/>
              </a:endParaRPr>
            </a:p>
          </p:txBody>
        </p:sp>
        <p:sp>
          <p:nvSpPr>
            <p:cNvPr id="4" name="文本框 66"/>
            <p:cNvSpPr txBox="1">
              <a:spLocks noChangeArrowheads="1"/>
            </p:cNvSpPr>
            <p:nvPr/>
          </p:nvSpPr>
          <p:spPr bwMode="auto">
            <a:xfrm>
              <a:off x="3083" y="4735"/>
              <a:ext cx="10983" cy="26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l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面向</a:t>
              </a:r>
              <a:r>
                <a:rPr lang="en-US" altLang="zh-CN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Web</a:t>
              </a:r>
              <a:r>
                <a:rPr lang="zh-CN" altLang="en-US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应用程序的企业级</a:t>
              </a:r>
              <a:r>
                <a:rPr lang="en-US" altLang="zh-CN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UI</a:t>
              </a:r>
              <a:r>
                <a:rPr lang="zh-CN" altLang="en-US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设计语言</a:t>
              </a:r>
              <a:endPara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</a:endParaRPr>
            </a:p>
            <a:p>
              <a:pPr marL="285750" indent="-285750" algn="l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提炼自企业级中后台产品的交互语言和视觉风格</a:t>
              </a:r>
              <a:endPara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</a:endParaRPr>
            </a:p>
            <a:p>
              <a:pPr marL="285750" indent="-285750" algn="l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开箱即用的高质量</a:t>
              </a:r>
              <a:r>
                <a:rPr lang="en-US" altLang="zh-CN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React</a:t>
              </a:r>
              <a:r>
                <a:rPr lang="zh-CN" altLang="en-US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组件</a:t>
              </a:r>
              <a:endPara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</a:endParaRPr>
            </a:p>
            <a:p>
              <a:pPr marL="285750" indent="-285750" algn="l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使用</a:t>
              </a:r>
              <a:r>
                <a:rPr lang="en-US" altLang="zh-CN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TypeScript</a:t>
              </a:r>
              <a:r>
                <a:rPr lang="zh-CN" altLang="en-US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开发，提供完整的类型定义文件</a:t>
              </a:r>
              <a:endPara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exels-serpstat-572056"/>
          <p:cNvPicPr>
            <a:picLocks noChangeAspect="1"/>
          </p:cNvPicPr>
          <p:nvPr/>
        </p:nvPicPr>
        <p:blipFill>
          <a:blip r:embed="rId1"/>
          <a:srcRect l="89485" t="100000" r="10506" b="-9"/>
          <a:stretch>
            <a:fillRect/>
          </a:stretch>
        </p:blipFill>
        <p:spPr>
          <a:xfrm>
            <a:off x="10591483" y="6487795"/>
            <a:ext cx="952" cy="6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" h="1">
                <a:moveTo>
                  <a:pt x="1" y="0"/>
                </a:moveTo>
                <a:lnTo>
                  <a:pt x="1" y="1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</p:spPr>
      </p:pic>
      <p:grpSp>
        <p:nvGrpSpPr>
          <p:cNvPr id="23" name="组合 22"/>
          <p:cNvGrpSpPr/>
          <p:nvPr/>
        </p:nvGrpSpPr>
        <p:grpSpPr>
          <a:xfrm>
            <a:off x="163195" y="196215"/>
            <a:ext cx="3138805" cy="645160"/>
            <a:chOff x="257" y="95"/>
            <a:chExt cx="4943" cy="1016"/>
          </a:xfrm>
        </p:grpSpPr>
        <p:sp>
          <p:nvSpPr>
            <p:cNvPr id="24" name="文本框 23"/>
            <p:cNvSpPr txBox="1"/>
            <p:nvPr/>
          </p:nvSpPr>
          <p:spPr>
            <a:xfrm>
              <a:off x="1312" y="95"/>
              <a:ext cx="3888" cy="1016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none" rtlCol="0">
              <a:spAutoFit/>
            </a:bodyPr>
            <a:p>
              <a:pPr algn="l"/>
              <a:r>
                <a:rPr lang="en-US" altLang="zh-CN" sz="3600"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  <a:sym typeface="汉仪润圆-65简" panose="00020600040101010101" charset="-122"/>
                </a:rPr>
                <a:t>Ant-Design</a:t>
              </a:r>
              <a:endParaRPr lang="zh-CN" altLang="en-US" sz="3600">
                <a:latin typeface="汉仪润圆-65简" panose="00020600040101010101" charset="-122"/>
                <a:ea typeface="汉仪润圆-65简" panose="00020600040101010101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57" y="235"/>
              <a:ext cx="863" cy="698"/>
              <a:chOff x="1337" y="611"/>
              <a:chExt cx="678" cy="54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337" y="611"/>
                <a:ext cx="679" cy="120"/>
              </a:xfrm>
              <a:prstGeom prst="rect">
                <a:avLst/>
              </a:prstGeom>
              <a:solidFill>
                <a:srgbClr val="123F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汉仪润圆-65简" panose="00020600040101010101" charset="-122"/>
                  <a:ea typeface="汉仪润圆-65简" panose="00020600040101010101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337" y="825"/>
                <a:ext cx="679" cy="120"/>
              </a:xfrm>
              <a:prstGeom prst="rect">
                <a:avLst/>
              </a:prstGeom>
              <a:solidFill>
                <a:srgbClr val="366A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汉仪润圆-65简" panose="00020600040101010101" charset="-122"/>
                  <a:ea typeface="汉仪润圆-65简" panose="00020600040101010101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337" y="1039"/>
                <a:ext cx="679" cy="120"/>
              </a:xfrm>
              <a:prstGeom prst="rect">
                <a:avLst/>
              </a:prstGeom>
              <a:solidFill>
                <a:srgbClr val="418A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汉仪润圆-65简" panose="00020600040101010101" charset="-122"/>
                  <a:ea typeface="汉仪润圆-65简" panose="00020600040101010101" charset="-122"/>
                </a:endParaRPr>
              </a:p>
            </p:txBody>
          </p:sp>
        </p:grpSp>
      </p:grpSp>
      <p:pic>
        <p:nvPicPr>
          <p:cNvPr id="11" name="图片 10" descr="pexels-cottonbro-4065864"/>
          <p:cNvPicPr>
            <a:picLocks noChangeAspect="1"/>
          </p:cNvPicPr>
          <p:nvPr/>
        </p:nvPicPr>
        <p:blipFill>
          <a:blip r:embed="rId2"/>
          <a:srcRect t="15250" b="40227"/>
          <a:stretch>
            <a:fillRect/>
          </a:stretch>
        </p:blipFill>
        <p:spPr>
          <a:xfrm>
            <a:off x="4511675" y="1913255"/>
            <a:ext cx="3306445" cy="2069465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2712587" y="4622165"/>
            <a:ext cx="9583259" cy="1198880"/>
            <a:chOff x="3450" y="4661"/>
            <a:chExt cx="8903" cy="1888"/>
          </a:xfrm>
        </p:grpSpPr>
        <p:sp>
          <p:nvSpPr>
            <p:cNvPr id="34" name="文本框 33"/>
            <p:cNvSpPr txBox="1"/>
            <p:nvPr/>
          </p:nvSpPr>
          <p:spPr>
            <a:xfrm>
              <a:off x="3450" y="4661"/>
              <a:ext cx="1528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3600">
                  <a:latin typeface="汉仪润圆-65简" panose="00020600040101010101" charset="-122"/>
                  <a:ea typeface="汉仪润圆-65简" panose="00020600040101010101" charset="-122"/>
                </a:rPr>
                <a:t>都有谁在使用</a:t>
              </a:r>
              <a:endParaRPr lang="zh-CN" altLang="en-US" sz="3600">
                <a:latin typeface="汉仪润圆-65简" panose="00020600040101010101" charset="-122"/>
                <a:ea typeface="汉仪润圆-65简" panose="00020600040101010101" charset="-122"/>
              </a:endParaRPr>
            </a:p>
          </p:txBody>
        </p:sp>
        <p:sp>
          <p:nvSpPr>
            <p:cNvPr id="71" name="文本框 66"/>
            <p:cNvSpPr txBox="1">
              <a:spLocks noChangeArrowheads="1"/>
            </p:cNvSpPr>
            <p:nvPr/>
          </p:nvSpPr>
          <p:spPr bwMode="auto">
            <a:xfrm>
              <a:off x="5779" y="4753"/>
              <a:ext cx="6574" cy="165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蚂蚁集团，阿里巴巴，腾讯，百度</a:t>
              </a:r>
              <a:endParaRPr lang="zh-CN" altLang="en-US" sz="1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</a:endParaRPr>
            </a:p>
            <a:p>
              <a:pPr algn="l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口碑，美团，滴滴，饿了吗</a:t>
              </a:r>
              <a:endParaRPr lang="zh-CN" altLang="en-US" sz="1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</a:endParaRPr>
            </a:p>
            <a:p>
              <a:pPr algn="l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等等</a:t>
              </a:r>
              <a:r>
                <a:rPr lang="en-US" altLang="zh-CN" sz="1600" b="1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汉仪润圆-65简" panose="00020600040101010101" charset="-122"/>
                  <a:ea typeface="汉仪润圆-65简" panose="00020600040101010101" charset="-122"/>
                  <a:cs typeface="汉仪润圆-65简" panose="00020600040101010101" charset="-122"/>
                </a:rPr>
                <a:t>...</a:t>
              </a:r>
              <a:endParaRPr lang="en-US" altLang="zh-CN" sz="1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汉仪润圆-65简" panose="00020600040101010101" charset="-122"/>
                <a:ea typeface="汉仪润圆-65简" panose="00020600040101010101" charset="-122"/>
                <a:cs typeface="汉仪润圆-65简" panose="0002060004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1371600" y="2325053"/>
            <a:ext cx="3375025" cy="2376805"/>
            <a:chOff x="2910" y="3193"/>
            <a:chExt cx="5315" cy="3743"/>
          </a:xfrm>
        </p:grpSpPr>
        <p:sp>
          <p:nvSpPr>
            <p:cNvPr id="8" name="矩形 7"/>
            <p:cNvSpPr/>
            <p:nvPr/>
          </p:nvSpPr>
          <p:spPr>
            <a:xfrm>
              <a:off x="2910" y="3193"/>
              <a:ext cx="4765" cy="3075"/>
            </a:xfrm>
            <a:prstGeom prst="rect">
              <a:avLst/>
            </a:prstGeom>
            <a:noFill/>
            <a:ln w="28575" cmpd="sng">
              <a:solidFill>
                <a:srgbClr val="123F6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汉仪润圆-65简" panose="00020600040101010101" charset="-122"/>
                <a:ea typeface="汉仪润圆-65简" panose="00020600040101010101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461" y="3862"/>
              <a:ext cx="4765" cy="3075"/>
            </a:xfrm>
            <a:prstGeom prst="rect">
              <a:avLst/>
            </a:prstGeom>
            <a:solidFill>
              <a:srgbClr val="123F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>
                  <a:latin typeface="汉仪润圆-65简" panose="00020600040101010101" charset="-122"/>
                  <a:ea typeface="汉仪润圆-65简" panose="00020600040101010101" charset="-122"/>
                  <a:cs typeface="Aldrich" panose="02000000000000000000" charset="0"/>
                </a:rPr>
                <a:t>PART 03</a:t>
              </a:r>
              <a:endParaRPr lang="en-US" altLang="zh-CN" sz="4800">
                <a:latin typeface="汉仪润圆-65简" panose="00020600040101010101" charset="-122"/>
                <a:ea typeface="汉仪润圆-65简" panose="00020600040101010101" charset="-122"/>
                <a:cs typeface="Aldrich" panose="02000000000000000000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769610" y="2851785"/>
            <a:ext cx="38500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latin typeface="汉仪润圆-65简" panose="00020600040101010101" charset="-122"/>
                <a:ea typeface="汉仪润圆-65简" panose="00020600040101010101" charset="-122"/>
                <a:sym typeface="汉仪润圆-65简" panose="00020600040101010101" charset="-122"/>
              </a:rPr>
              <a:t>Ant Design 安装</a:t>
            </a:r>
            <a:endParaRPr lang="zh-CN" altLang="en-US" sz="4800">
              <a:latin typeface="汉仪润圆-65简" panose="00020600040101010101" charset="-122"/>
              <a:ea typeface="汉仪润圆-65简" panose="0002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968</Words>
  <Application>WPS 演示</Application>
  <PresentationFormat>宽屏</PresentationFormat>
  <Paragraphs>84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汉仪润圆-65简</vt:lpstr>
      <vt:lpstr>Aldrich</vt:lpstr>
      <vt:lpstr>Bad Script</vt:lpstr>
      <vt:lpstr>Alegreya Sans SC Black</vt:lpstr>
      <vt:lpstr>Calibri</vt:lpstr>
      <vt:lpstr>Microsoft YaHei</vt:lpstr>
      <vt:lpstr>Arial Unicode MS</vt:lpstr>
      <vt:lpstr>Verdana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PC-WH2112072</cp:lastModifiedBy>
  <cp:revision>253</cp:revision>
  <dcterms:created xsi:type="dcterms:W3CDTF">2021-05-08T01:33:00Z</dcterms:created>
  <dcterms:modified xsi:type="dcterms:W3CDTF">2022-01-24T05:58:33Z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65E376802C664F73A76A032ED5257A1F</vt:lpwstr>
  </property>
  <property fmtid="{D5CDD505-2E9C-101B-9397-08002B2CF9AE}" pid="4" name="KSOTemplateUUID">
    <vt:lpwstr>v1.0_mb_AhKBMW2yx1TUJb6ohIQsQg==</vt:lpwstr>
  </property>
</Properties>
</file>