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71" r:id="rId5"/>
    <p:sldId id="259" r:id="rId6"/>
    <p:sldId id="269" r:id="rId7"/>
    <p:sldId id="260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67" d="100"/>
          <a:sy n="67" d="100"/>
        </p:scale>
        <p:origin x="644" y="5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 title="副标题"/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 title="副标题"/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/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101" name="文本占位符 2" title="副标题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cxnSp>
        <p:nvCxnSpPr>
          <p:cNvPr id="21" name="直接连接符​​(S)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5" name="内容占位符 3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内容占位符 3"/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图片占位符 2"/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6" name="组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/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101" name="文本占位符 2" title="副标题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cxnSp>
        <p:nvCxnSpPr>
          <p:cNvPr id="21" name="直接连接符​​(S)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/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直角三角形 23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/>
          <p:cNvCxnSpPr/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" name="标题 1" title="标题 "/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  <a:endParaRPr lang="zh-CN" altLang="en-US" noProof="0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/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平行四边形 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/>
          <p:cNvCxnSpPr/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1073384" y="237744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8" name="内容占位符 3" title="项目符号"/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  <a:endParaRPr lang="zh-CN" altLang="en-US" noProof="0"/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  <a:endParaRPr lang="zh-CN" altLang="en-US" noProof="0"/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  <a:endParaRPr lang="zh-CN" altLang="en-US" noProof="0"/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9" name="文本占位符 4"/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0" name="内容占位符 5" title="项目符号"/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  <a:endParaRPr lang="zh-CN" altLang="en-US" noProof="0"/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  <a:endParaRPr lang="zh-CN" altLang="en-US" noProof="0"/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  <a:endParaRPr lang="zh-CN" altLang="en-US" noProof="0"/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文本占位符 4" title="副标题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8" name="组 27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  <a:endParaRPr lang="zh-CN" altLang="en-US" noProof="0" dirty="0"/>
          </a:p>
        </p:txBody>
      </p:sp>
      <p:sp>
        <p:nvSpPr>
          <p:cNvPr id="20" name="图表占位符 2" title="图表"/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/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6" name="组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/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  <a:endParaRPr lang="zh-CN" altLang="en-US" noProof="0" dirty="0"/>
          </a:p>
        </p:txBody>
      </p:sp>
      <p:cxnSp>
        <p:nvCxnSpPr>
          <p:cNvPr id="6" name="直接连接符​​(S) 5"/>
          <p:cNvCxnSpPr/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  <a:endParaRPr lang="zh-CN" altLang="en-US" noProof="0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  <a:endParaRPr lang="zh-CN" altLang="en-US" noProof="0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  <a:endParaRPr lang="zh-CN" altLang="en-US" noProof="0" dirty="0"/>
          </a:p>
        </p:txBody>
      </p:sp>
      <p:sp>
        <p:nvSpPr>
          <p:cNvPr id="13" name="文本占位符 21"/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  <a:endParaRPr lang="zh-CN" altLang="en-US" noProof="0" dirty="0"/>
          </a:p>
        </p:txBody>
      </p:sp>
      <p:sp>
        <p:nvSpPr>
          <p:cNvPr id="14" name="形状 4157"/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/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/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/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docs.microsoft.com/zh-cn/learn/modules/intro-to-azure-fundamentals/tour-of-azure-services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hyperlink" Target="https://docs.microsoft.com/zh-cn/azure/virtual-machines/windows/tutorial-manage-vm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hyperlink" Target="https://docs.microsoft.com/zh-cn/azure/azure-resource-manager/templates/template-tutorial-export-template?tabs=azure-powershell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Microsoft Azure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74955" y="4155736"/>
            <a:ext cx="4854339" cy="1257574"/>
          </a:xfrm>
        </p:spPr>
        <p:txBody>
          <a:bodyPr rtlCol="0"/>
          <a:lstStyle/>
          <a:p>
            <a:pPr rtl="0"/>
            <a:r>
              <a:rPr lang="zh-CN" altLang="en-US" dirty="0"/>
              <a:t>介绍人：</a:t>
            </a:r>
            <a:r>
              <a:rPr lang="en-US" altLang="zh-CN" dirty="0"/>
              <a:t>Kristin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947" y="2173287"/>
            <a:ext cx="2968933" cy="2511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/>
          <p:cNvSpPr/>
          <p:nvPr/>
        </p:nvSpPr>
        <p:spPr>
          <a:xfrm rot="16200000">
            <a:off x="2689915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09429" y="1992312"/>
            <a:ext cx="6112636" cy="3751263"/>
          </a:xfrm>
        </p:spPr>
        <p:txBody>
          <a:bodyPr rtlCol="0"/>
          <a:lstStyle/>
          <a:p>
            <a:pPr marL="342900" indent="-342900" rtl="0">
              <a:lnSpc>
                <a:spcPct val="150000"/>
              </a:lnSpc>
              <a:buClr>
                <a:schemeClr val="accent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rtl="0">
              <a:lnSpc>
                <a:spcPct val="150000"/>
              </a:lnSpc>
              <a:buClr>
                <a:schemeClr val="accent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的核心服务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rtl="0">
              <a:lnSpc>
                <a:spcPct val="150000"/>
              </a:lnSpc>
              <a:buClr>
                <a:schemeClr val="accent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</a:pPr>
            <a:r>
              <a:rPr altLang="zh-CN">
                <a:sym typeface="+mn-ea"/>
              </a:rPr>
              <a:t>Azure portal</a:t>
            </a:r>
            <a:endParaRPr altLang="zh-CN">
              <a:sym typeface="+mn-ea"/>
            </a:endParaRPr>
          </a:p>
          <a:p>
            <a:pPr marL="342900" indent="-342900" rtl="0">
              <a:lnSpc>
                <a:spcPct val="150000"/>
              </a:lnSpc>
              <a:buClr>
                <a:schemeClr val="accent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使用</a:t>
            </a:r>
            <a:r>
              <a:rPr lang="en-US" altLang="zh-CN" dirty="0"/>
              <a:t>Azure </a:t>
            </a:r>
            <a:r>
              <a:rPr lang="en-US" altLang="zh-CN" dirty="0" err="1"/>
              <a:t>powershell</a:t>
            </a:r>
            <a:r>
              <a:rPr lang="zh-CN" altLang="en-US" dirty="0"/>
              <a:t>创建虚拟机</a:t>
            </a:r>
            <a:endParaRPr lang="en-US" altLang="zh-CN" dirty="0"/>
          </a:p>
          <a:p>
            <a:pPr marL="342900" indent="-342900" rtl="0">
              <a:lnSpc>
                <a:spcPct val="150000"/>
              </a:lnSpc>
              <a:buClr>
                <a:schemeClr val="accent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ARM Template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部署虚拟机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91576" y="2828834"/>
            <a:ext cx="120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 录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1388" y="556009"/>
            <a:ext cx="7342622" cy="1215566"/>
          </a:xfrm>
        </p:spPr>
        <p:txBody>
          <a:bodyPr rtlCol="0"/>
          <a:lstStyle/>
          <a:p>
            <a:pPr rtl="0"/>
            <a:r>
              <a:rPr lang="zh-CN" altLang="en-US" b="0" dirty="0"/>
              <a:t>什么是</a:t>
            </a:r>
            <a:r>
              <a:rPr lang="en-US" altLang="zh-CN" b="0" dirty="0"/>
              <a:t>Azure</a:t>
            </a:r>
            <a:r>
              <a:rPr lang="zh-CN" altLang="en-US" b="0" dirty="0"/>
              <a:t>？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1379" y="2199683"/>
            <a:ext cx="7342631" cy="3790124"/>
          </a:xfrm>
        </p:spPr>
        <p:txBody>
          <a:bodyPr rtlCol="0">
            <a:normAutofit/>
          </a:bodyPr>
          <a:lstStyle/>
          <a:p>
            <a:pPr lvl="0" rtl="0">
              <a:lnSpc>
                <a:spcPts val="2300"/>
              </a:lnSpc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Azure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是微软的云计算平台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通过不断扩展的服务集，帮助构建解决方案，以满足业务目标。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>
              <a:lnSpc>
                <a:spcPts val="2300"/>
              </a:lnSpc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支持基础设施、平台和软件即服务，使用云计算中运行的虚拟机等服务进行计算，网站和数据库托管，以及人工智能、机器学习和物联网等高级计算服务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>
              <a:lnSpc>
                <a:spcPts val="2300"/>
              </a:lnSpc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的大部分服务都是随用随付。只需支付您使用的计算时间。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>
              <a:lnSpc>
                <a:spcPts val="2300"/>
              </a:lnSpc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允许在云中托管虚拟机。可以从头开始创建虚拟机，上传自己的虚拟硬盘，或者从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提供的一系列模板中进行选择。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>
              <a:lnSpc>
                <a:spcPts val="2300"/>
              </a:lnSpc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还提供基于云的存储，允许安全地存储应用程序或备份数据。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title="地平线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/>
          <a:srcRect l="23313" r="23313"/>
          <a:stretch>
            <a:fillRect/>
          </a:stretch>
        </p:blipFill>
        <p:spPr/>
      </p:pic>
      <p:sp>
        <p:nvSpPr>
          <p:cNvPr id="11" name="页脚占位符 10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18678" y="90494"/>
            <a:ext cx="8333222" cy="1147969"/>
          </a:xfrm>
        </p:spPr>
        <p:txBody>
          <a:bodyPr rtlCol="0"/>
          <a:lstStyle/>
          <a:p>
            <a:pPr rtl="0"/>
            <a:r>
              <a:rPr lang="en-US" altLang="zh-CN" b="0" dirty="0"/>
              <a:t>Azure</a:t>
            </a:r>
            <a:r>
              <a:rPr lang="zh-CN" altLang="en-US" b="0" dirty="0"/>
              <a:t>的核心服务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sz="half" idx="13"/>
          </p:nvPr>
        </p:nvSpPr>
        <p:spPr>
          <a:xfrm>
            <a:off x="518678" y="2001703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buClr>
                <a:schemeClr val="accent2"/>
              </a:buClr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buClr>
                <a:schemeClr val="accent2"/>
              </a:buClr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buClr>
                <a:schemeClr val="accent2"/>
              </a:buClr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移动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buClr>
                <a:schemeClr val="accent2"/>
              </a:buClr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1860246" y="2001703"/>
            <a:ext cx="547560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buClr>
                <a:schemeClr val="accent2"/>
              </a:buClr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物联网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(IoT)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buClr>
                <a:schemeClr val="accent2"/>
              </a:buClr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大数据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buClr>
                <a:schemeClr val="accent2"/>
              </a:buClr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buClr>
                <a:schemeClr val="accent2"/>
              </a:buClr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DevOps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Clr>
                <a:schemeClr val="accent2"/>
              </a:buClr>
              <a:buNone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最常用的类别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9709" y="2546290"/>
            <a:ext cx="6991654" cy="3805434"/>
          </a:xfrm>
          <a:prstGeom prst="rect">
            <a:avLst/>
          </a:prstGeom>
        </p:spPr>
      </p:pic>
      <p:sp>
        <p:nvSpPr>
          <p:cNvPr id="4" name="文本框 3">
            <a:hlinkClick r:id="rId2" action="ppaction://hlinkfile"/>
          </p:cNvPr>
          <p:cNvSpPr txBox="1"/>
          <p:nvPr/>
        </p:nvSpPr>
        <p:spPr>
          <a:xfrm>
            <a:off x="4131310" y="1955165"/>
            <a:ext cx="585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Portal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内容占位符 6"/>
          <p:cNvSpPr>
            <a:spLocks noGrp="1"/>
          </p:cNvSpPr>
          <p:nvPr>
            <p:ph idx="1"/>
          </p:nvPr>
        </p:nvSpPr>
        <p:spPr>
          <a:xfrm>
            <a:off x="531378" y="2341781"/>
            <a:ext cx="6783822" cy="3627219"/>
          </a:xfrm>
        </p:spPr>
        <p:txBody>
          <a:bodyPr rtlCol="0">
            <a:normAutofit/>
          </a:bodyPr>
          <a:lstStyle/>
          <a:p>
            <a:pPr lvl="0" rtl="0">
              <a:lnSpc>
                <a:spcPts val="2300"/>
              </a:lnSpc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Portal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是基于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的统一控制台，提供可替代命令行工具的方法。 通过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门户，可以使用图形用户界面来管理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订阅。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>
              <a:lnSpc>
                <a:spcPts val="2300"/>
              </a:lnSpc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P</a:t>
            </a:r>
            <a:r>
              <a:rPr lang="en-US" altLang="zh-CN" sz="1600" dirty="0"/>
              <a:t>ortal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旨在实现复原能力和持续可用性。 它保留每个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数据中心的状态。 此配置使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门户能够从单个数据中心的故障中复原，并通过在物理位置上邻近用户来避免网络速度降低。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门户会持续更新，并且无需停机进行维护活动。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>
              <a:lnSpc>
                <a:spcPts val="2300"/>
              </a:lnSpc>
            </a:pPr>
            <a:r>
              <a:rPr lang="zh-CN" altLang="en-US" sz="1600" dirty="0"/>
              <a:t>使用</a:t>
            </a:r>
            <a:r>
              <a:rPr lang="en-US" altLang="zh-CN" sz="1600" dirty="0"/>
              <a:t>Azure Portal</a:t>
            </a:r>
            <a:r>
              <a:rPr lang="zh-CN" altLang="en-US" sz="1600" dirty="0"/>
              <a:t>需要创建</a:t>
            </a:r>
            <a:r>
              <a:rPr lang="en-US" altLang="zh-CN" sz="1600" dirty="0"/>
              <a:t>Azure</a:t>
            </a:r>
            <a:r>
              <a:rPr lang="zh-CN" altLang="en-US" sz="1600" dirty="0"/>
              <a:t>账户。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l="13492" r="13492"/>
          <a:stretch>
            <a:fillRect/>
          </a:stretch>
        </p:blipFill>
        <p:spPr/>
      </p:pic>
      <p:sp>
        <p:nvSpPr>
          <p:cNvPr id="35" name="页脚占位符 34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200" y="1691601"/>
            <a:ext cx="4004733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网站注册。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代表直接从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购买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访问权限。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合作伙伴来购买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Azure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访问权限。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682336"/>
            <a:ext cx="542512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如何创建</a:t>
            </a:r>
            <a:r>
              <a:rPr lang="en-US" altLang="zh-CN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Azure</a:t>
            </a:r>
            <a:r>
              <a:rPr lang="zh-CN" altLang="en-US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账户</a:t>
            </a:r>
            <a:endParaRPr lang="zh-CN" altLang="en-US" sz="44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1933" y="1841740"/>
            <a:ext cx="6070598" cy="36339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/>
          <p:cNvSpPr>
            <a:spLocks noGrp="1"/>
          </p:cNvSpPr>
          <p:nvPr>
            <p:ph type="title"/>
          </p:nvPr>
        </p:nvSpPr>
        <p:spPr>
          <a:xfrm>
            <a:off x="0" y="672875"/>
            <a:ext cx="7342622" cy="121556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  <a:buClr>
                <a:schemeClr val="accent1">
                  <a:lumMod val="75000"/>
                  <a:lumOff val="25000"/>
                </a:schemeClr>
              </a:buClr>
            </a:pPr>
            <a:r>
              <a:rPr lang="zh-CN" altLang="en-US" sz="3200" dirty="0"/>
              <a:t>使用</a:t>
            </a:r>
            <a:r>
              <a:rPr lang="en-US" altLang="zh-CN" sz="3200" dirty="0"/>
              <a:t>Azure </a:t>
            </a:r>
            <a:r>
              <a:rPr lang="en-US" altLang="zh-CN" sz="3200" dirty="0" err="1"/>
              <a:t>powershell</a:t>
            </a:r>
            <a:r>
              <a:rPr lang="zh-CN" altLang="en-US" sz="3200" dirty="0"/>
              <a:t>创建虚拟机</a:t>
            </a:r>
            <a:endParaRPr lang="en-US" altLang="zh-CN" sz="3200" dirty="0"/>
          </a:p>
        </p:txBody>
      </p:sp>
      <p:sp>
        <p:nvSpPr>
          <p:cNvPr id="42" name="内容占位符 6"/>
          <p:cNvSpPr>
            <a:spLocks noGrp="1"/>
          </p:cNvSpPr>
          <p:nvPr>
            <p:ph idx="1"/>
          </p:nvPr>
        </p:nvSpPr>
        <p:spPr>
          <a:xfrm>
            <a:off x="531378" y="2341781"/>
            <a:ext cx="6783822" cy="3627219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ts val="23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1"/>
              </a:rPr>
              <a:t>https://docs.microsoft.com/zh-cn/azure/virtual-machines/windows/tutorial-manage-vm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页脚占位符 34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/>
          <p:cNvSpPr>
            <a:spLocks noGrp="1"/>
          </p:cNvSpPr>
          <p:nvPr>
            <p:ph type="title"/>
          </p:nvPr>
        </p:nvSpPr>
        <p:spPr>
          <a:xfrm>
            <a:off x="0" y="672875"/>
            <a:ext cx="7342622" cy="121556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  <a:buClr>
                <a:schemeClr val="accent1">
                  <a:lumMod val="75000"/>
                  <a:lumOff val="25000"/>
                </a:schemeClr>
              </a:buClr>
            </a:pPr>
            <a:r>
              <a:rPr lang="zh-CN" altLang="en-US" sz="3200" dirty="0"/>
              <a:t>使用</a:t>
            </a:r>
            <a:r>
              <a:rPr lang="en-US" altLang="zh-CN" sz="3200" dirty="0"/>
              <a:t>ARM Template</a:t>
            </a:r>
            <a:r>
              <a:rPr lang="zh-CN" altLang="en-US" sz="3200" dirty="0"/>
              <a:t>部署虚拟机</a:t>
            </a:r>
            <a:endParaRPr lang="zh-CN" altLang="en-US" sz="3200" dirty="0"/>
          </a:p>
        </p:txBody>
      </p:sp>
      <p:sp>
        <p:nvSpPr>
          <p:cNvPr id="42" name="内容占位符 6"/>
          <p:cNvSpPr>
            <a:spLocks noGrp="1"/>
          </p:cNvSpPr>
          <p:nvPr>
            <p:ph idx="1"/>
          </p:nvPr>
        </p:nvSpPr>
        <p:spPr>
          <a:xfrm>
            <a:off x="531378" y="2341781"/>
            <a:ext cx="6783822" cy="3627219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ts val="23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1"/>
              </a:rPr>
              <a:t>https://docs.microsoft.com/zh-cn/azure/azure-resource-manager/templates/template-tutorial-export-template?tabs=azure-powershell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页脚占位符 34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dirty="0"/>
              <a:t>谢谢观看。</a:t>
            </a:r>
            <a:endParaRPr lang="zh-CN" altLang="en-US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947" y="2173287"/>
            <a:ext cx="2968933" cy="2511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1027</Words>
  <Application>WPS 演示</Application>
  <PresentationFormat>宽屏</PresentationFormat>
  <Paragraphs>81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Microsoft YaHei UI</vt:lpstr>
      <vt:lpstr>Times New Roman</vt:lpstr>
      <vt:lpstr>Gill Sans SemiBold</vt:lpstr>
      <vt:lpstr>微软雅黑</vt:lpstr>
      <vt:lpstr>Arial Unicode MS</vt:lpstr>
      <vt:lpstr>Calibri</vt:lpstr>
      <vt:lpstr>Segoe Print</vt:lpstr>
      <vt:lpstr>Office 主题</vt:lpstr>
      <vt:lpstr>Microsoft Azure</vt:lpstr>
      <vt:lpstr>PowerPoint 演示文稿</vt:lpstr>
      <vt:lpstr>什么是Azure？</vt:lpstr>
      <vt:lpstr>Azure的核心服务</vt:lpstr>
      <vt:lpstr>Azure Portal </vt:lpstr>
      <vt:lpstr>PowerPoint 演示文稿</vt:lpstr>
      <vt:lpstr>使用Azure powershell创建虚拟机</vt:lpstr>
      <vt:lpstr>使用ARM Template部署虚拟机</vt:lpstr>
      <vt:lpstr>谢谢观看。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喻 梦颖</dc:creator>
  <cp:lastModifiedBy>梦颖</cp:lastModifiedBy>
  <cp:revision>4</cp:revision>
  <dcterms:created xsi:type="dcterms:W3CDTF">2022-01-09T07:22:00Z</dcterms:created>
  <dcterms:modified xsi:type="dcterms:W3CDTF">2022-01-10T05:44:31Z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ICV">
    <vt:lpwstr>2610528DA0EC48EDA67BE4D440DEA857</vt:lpwstr>
  </property>
  <property fmtid="{D5CDD505-2E9C-101B-9397-08002B2CF9AE}" pid="4" name="KSOProductBuildVer">
    <vt:lpwstr>2052-11.1.0.11115</vt:lpwstr>
  </property>
</Properties>
</file>