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0" r:id="rId7"/>
    <p:sldId id="261" r:id="rId8"/>
    <p:sldId id="284" r:id="rId9"/>
    <p:sldId id="263" r:id="rId10"/>
    <p:sldId id="266" r:id="rId11"/>
    <p:sldId id="267" r:id="rId12"/>
    <p:sldId id="285" r:id="rId13"/>
    <p:sldId id="286" r:id="rId14"/>
    <p:sldId id="268" r:id="rId15"/>
    <p:sldId id="287" r:id="rId16"/>
    <p:sldId id="288" r:id="rId17"/>
    <p:sldId id="275" r:id="rId18"/>
    <p:sldId id="276" r:id="rId19"/>
    <p:sldId id="289" r:id="rId20"/>
    <p:sldId id="290" r:id="rId21"/>
  </p:sldIdLst>
  <p:sldSz cx="12192000" cy="6858000"/>
  <p:notesSz cx="6858000" cy="9144000"/>
  <p:embeddedFontLst>
    <p:embeddedFont>
      <p:font typeface="Rockwell" panose="02060603020205020403"/>
      <p:regular r:id="rId25"/>
      <p:bold r:id="rId26"/>
      <p:italic r:id="rId27"/>
      <p:boldItalic r:id="rId28"/>
    </p:embeddedFont>
    <p:embeddedFont>
      <p:font typeface="Calibri" panose="020F0502020204030204"/>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000000"/>
          </p15:clr>
        </p15:guide>
        <p15:guide id="2" pos="3809"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3809"/>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8.fntdata"/><Relationship Id="rId31" Type="http://schemas.openxmlformats.org/officeDocument/2006/relationships/font" Target="fonts/font7.fntdata"/><Relationship Id="rId30" Type="http://schemas.openxmlformats.org/officeDocument/2006/relationships/font" Target="fonts/font6.fntdata"/><Relationship Id="rId3" Type="http://schemas.openxmlformats.org/officeDocument/2006/relationships/slide" Target="slides/slide1.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SG"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 name="Shape 30"/>
        <p:cNvGrpSpPr/>
        <p:nvPr/>
      </p:nvGrpSpPr>
      <p:grpSpPr>
        <a:xfrm>
          <a:off x="0" y="0"/>
          <a:ext cx="0" cy="0"/>
          <a:chOff x="0" y="0"/>
          <a:chExt cx="0" cy="0"/>
        </a:xfrm>
      </p:grpSpPr>
      <p:sp>
        <p:nvSpPr>
          <p:cNvPr id="31" name="Google Shape;31;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 name="Google Shape;32;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p1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1" name="Google Shape;171;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p1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1" name="Google Shape;171;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 name="Shape 188"/>
        <p:cNvGrpSpPr/>
        <p:nvPr/>
      </p:nvGrpSpPr>
      <p:grpSpPr>
        <a:xfrm>
          <a:off x="0" y="0"/>
          <a:ext cx="0" cy="0"/>
          <a:chOff x="0" y="0"/>
          <a:chExt cx="0" cy="0"/>
        </a:xfrm>
      </p:grpSpPr>
      <p:sp>
        <p:nvSpPr>
          <p:cNvPr id="189" name="Google Shape;189;p1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0" name="Google Shape;190;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 name="Shape 188"/>
        <p:cNvGrpSpPr/>
        <p:nvPr/>
      </p:nvGrpSpPr>
      <p:grpSpPr>
        <a:xfrm>
          <a:off x="0" y="0"/>
          <a:ext cx="0" cy="0"/>
          <a:chOff x="0" y="0"/>
          <a:chExt cx="0" cy="0"/>
        </a:xfrm>
      </p:grpSpPr>
      <p:sp>
        <p:nvSpPr>
          <p:cNvPr id="189" name="Google Shape;189;p1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0" name="Google Shape;190;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 name="Shape 188"/>
        <p:cNvGrpSpPr/>
        <p:nvPr/>
      </p:nvGrpSpPr>
      <p:grpSpPr>
        <a:xfrm>
          <a:off x="0" y="0"/>
          <a:ext cx="0" cy="0"/>
          <a:chOff x="0" y="0"/>
          <a:chExt cx="0" cy="0"/>
        </a:xfrm>
      </p:grpSpPr>
      <p:sp>
        <p:nvSpPr>
          <p:cNvPr id="189" name="Google Shape;189;p1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0" name="Google Shape;190;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3" name="Shape 283"/>
        <p:cNvGrpSpPr/>
        <p:nvPr/>
      </p:nvGrpSpPr>
      <p:grpSpPr>
        <a:xfrm>
          <a:off x="0" y="0"/>
          <a:ext cx="0" cy="0"/>
          <a:chOff x="0" y="0"/>
          <a:chExt cx="0" cy="0"/>
        </a:xfrm>
      </p:grpSpPr>
      <p:sp>
        <p:nvSpPr>
          <p:cNvPr id="284" name="Google Shape;284;p2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5" name="Google Shape;285;p2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9" name="Shape 289"/>
        <p:cNvGrpSpPr/>
        <p:nvPr/>
      </p:nvGrpSpPr>
      <p:grpSpPr>
        <a:xfrm>
          <a:off x="0" y="0"/>
          <a:ext cx="0" cy="0"/>
          <a:chOff x="0" y="0"/>
          <a:chExt cx="0" cy="0"/>
        </a:xfrm>
      </p:grpSpPr>
      <p:sp>
        <p:nvSpPr>
          <p:cNvPr id="290" name="Google Shape;290;p2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1" name="Google Shape;291;p2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9" name="Shape 289"/>
        <p:cNvGrpSpPr/>
        <p:nvPr/>
      </p:nvGrpSpPr>
      <p:grpSpPr>
        <a:xfrm>
          <a:off x="0" y="0"/>
          <a:ext cx="0" cy="0"/>
          <a:chOff x="0" y="0"/>
          <a:chExt cx="0" cy="0"/>
        </a:xfrm>
      </p:grpSpPr>
      <p:sp>
        <p:nvSpPr>
          <p:cNvPr id="290" name="Google Shape;290;p2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1" name="Google Shape;291;p2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9" name="Shape 289"/>
        <p:cNvGrpSpPr/>
        <p:nvPr/>
      </p:nvGrpSpPr>
      <p:grpSpPr>
        <a:xfrm>
          <a:off x="0" y="0"/>
          <a:ext cx="0" cy="0"/>
          <a:chOff x="0" y="0"/>
          <a:chExt cx="0" cy="0"/>
        </a:xfrm>
      </p:grpSpPr>
      <p:sp>
        <p:nvSpPr>
          <p:cNvPr id="290" name="Google Shape;290;p2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1" name="Google Shape;291;p2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8" name="Google Shape;58;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64"/>
        <p:cNvGrpSpPr/>
        <p:nvPr/>
      </p:nvGrpSpPr>
      <p:grpSpPr>
        <a:xfrm>
          <a:off x="0" y="0"/>
          <a:ext cx="0" cy="0"/>
          <a:chOff x="0" y="0"/>
          <a:chExt cx="0" cy="0"/>
        </a:xfrm>
      </p:grpSpPr>
      <p:sp>
        <p:nvSpPr>
          <p:cNvPr id="65" name="Google Shape;65;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6" name="Google Shape;66;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2" name="Google Shape;82;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p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8" name="Google Shape;88;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p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8" name="Google Shape;88;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4" name="Google Shape;124;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p1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5" name="Google Shape;165;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p1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1" name="Google Shape;171;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24" name="Shape 24"/>
        <p:cNvGrpSpPr/>
        <p:nvPr/>
      </p:nvGrpSpPr>
      <p:grpSpPr>
        <a:xfrm>
          <a:off x="0" y="0"/>
          <a:ext cx="0" cy="0"/>
          <a:chOff x="0" y="0"/>
          <a:chExt cx="0" cy="0"/>
        </a:xfrm>
      </p:grpSpPr>
      <p:sp>
        <p:nvSpPr>
          <p:cNvPr id="25" name="Google Shape;25;p29"/>
          <p:cNvSpPr txBox="1"/>
          <p:nvPr>
            <p:ph type="ctrTitle"/>
          </p:nvPr>
        </p:nvSpPr>
        <p:spPr>
          <a:xfrm>
            <a:off x="1595271" y="1122363"/>
            <a:ext cx="9001463"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4800"/>
              <a:buFont typeface="Arial" panose="020B0604020202020204"/>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9"/>
          <p:cNvSpPr txBox="1"/>
          <p:nvPr>
            <p:ph type="subTitle" idx="1"/>
          </p:nvPr>
        </p:nvSpPr>
        <p:spPr>
          <a:xfrm>
            <a:off x="1595271" y="3602038"/>
            <a:ext cx="9001463" cy="1655762"/>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120000"/>
              </a:lnSpc>
              <a:spcBef>
                <a:spcPts val="500"/>
              </a:spcBef>
              <a:spcAft>
                <a:spcPts val="0"/>
              </a:spcAft>
              <a:buClr>
                <a:schemeClr val="lt1"/>
              </a:buClr>
              <a:buSzPts val="1600"/>
              <a:buNone/>
              <a:defRPr sz="1600"/>
            </a:lvl6pPr>
            <a:lvl7pPr lvl="6" algn="ctr">
              <a:lnSpc>
                <a:spcPct val="120000"/>
              </a:lnSpc>
              <a:spcBef>
                <a:spcPts val="500"/>
              </a:spcBef>
              <a:spcAft>
                <a:spcPts val="0"/>
              </a:spcAft>
              <a:buClr>
                <a:schemeClr val="lt1"/>
              </a:buClr>
              <a:buSzPts val="1600"/>
              <a:buNone/>
              <a:defRPr sz="1600"/>
            </a:lvl7pPr>
            <a:lvl8pPr lvl="7" algn="ctr">
              <a:lnSpc>
                <a:spcPct val="120000"/>
              </a:lnSpc>
              <a:spcBef>
                <a:spcPts val="500"/>
              </a:spcBef>
              <a:spcAft>
                <a:spcPts val="0"/>
              </a:spcAft>
              <a:buClr>
                <a:schemeClr val="lt1"/>
              </a:buClr>
              <a:buSzPts val="1600"/>
              <a:buNone/>
              <a:defRPr sz="1600"/>
            </a:lvl8pPr>
            <a:lvl9pPr lvl="8" algn="ctr">
              <a:lnSpc>
                <a:spcPct val="120000"/>
              </a:lnSpc>
              <a:spcBef>
                <a:spcPts val="500"/>
              </a:spcBef>
              <a:spcAft>
                <a:spcPts val="0"/>
              </a:spcAft>
              <a:buClr>
                <a:schemeClr val="lt1"/>
              </a:buClr>
              <a:buSzPts val="1600"/>
              <a:buNone/>
              <a:defRPr sz="1600"/>
            </a:lvl9pPr>
          </a:lstStyle>
          <a:p/>
        </p:txBody>
      </p:sp>
      <p:sp>
        <p:nvSpPr>
          <p:cNvPr id="27" name="Google Shape;27;p29"/>
          <p:cNvSpPr txBox="1"/>
          <p:nvPr>
            <p:ph type="dt" idx="10"/>
          </p:nvPr>
        </p:nvSpPr>
        <p:spPr>
          <a:xfrm>
            <a:off x="7678736" y="588327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9"/>
          <p:cNvSpPr txBox="1"/>
          <p:nvPr>
            <p:ph type="ftr" idx="11"/>
          </p:nvPr>
        </p:nvSpPr>
        <p:spPr>
          <a:xfrm>
            <a:off x="913797" y="588327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9"/>
          <p:cNvSpPr txBox="1"/>
          <p:nvPr>
            <p:ph type="sldNum" idx="12"/>
          </p:nvPr>
        </p:nvSpPr>
        <p:spPr>
          <a:xfrm>
            <a:off x="10514014" y="588327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fld>
            <a:endParaRPr lang="en-SG"/>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9" name="Shape 9"/>
        <p:cNvGrpSpPr/>
        <p:nvPr/>
      </p:nvGrpSpPr>
      <p:grpSpPr>
        <a:xfrm>
          <a:off x="0" y="0"/>
          <a:ext cx="0" cy="0"/>
          <a:chOff x="0" y="0"/>
          <a:chExt cx="0" cy="0"/>
        </a:xfrm>
      </p:grpSpPr>
      <p:pic>
        <p:nvPicPr>
          <p:cNvPr id="10" name="Google Shape;10;p28"/>
          <p:cNvPicPr preferRelativeResize="0"/>
          <p:nvPr/>
        </p:nvPicPr>
        <p:blipFill rotWithShape="1">
          <a:blip r:embed="rId3"/>
          <a:srcRect/>
          <a:stretch>
            <a:fillRect/>
          </a:stretch>
        </p:blipFill>
        <p:spPr>
          <a:xfrm>
            <a:off x="46846" y="45104"/>
            <a:ext cx="12110367" cy="797878"/>
          </a:xfrm>
          <a:prstGeom prst="rect">
            <a:avLst/>
          </a:prstGeom>
          <a:noFill/>
          <a:ln w="38100" cap="sq" cmpd="sng">
            <a:solidFill>
              <a:srgbClr val="92D050"/>
            </a:solidFill>
            <a:prstDash val="solid"/>
            <a:miter lim="800000"/>
            <a:headEnd type="none" w="sm" len="sm"/>
            <a:tailEnd type="none" w="sm" len="sm"/>
          </a:ln>
          <a:effectLst>
            <a:outerShdw blurRad="50800" dist="38100" dir="2700000" algn="tl" rotWithShape="0">
              <a:srgbClr val="000000">
                <a:alpha val="42745"/>
              </a:srgbClr>
            </a:outerShdw>
          </a:effectLst>
        </p:spPr>
      </p:pic>
      <p:pic>
        <p:nvPicPr>
          <p:cNvPr id="11" name="Google Shape;11;p28"/>
          <p:cNvPicPr preferRelativeResize="0"/>
          <p:nvPr/>
        </p:nvPicPr>
        <p:blipFill rotWithShape="1">
          <a:blip r:embed="rId4"/>
          <a:srcRect/>
          <a:stretch>
            <a:fillRect/>
          </a:stretch>
        </p:blipFill>
        <p:spPr>
          <a:xfrm>
            <a:off x="-10160" y="5862545"/>
            <a:ext cx="12195363" cy="1001821"/>
          </a:xfrm>
          <a:prstGeom prst="rect">
            <a:avLst/>
          </a:prstGeom>
          <a:noFill/>
          <a:ln>
            <a:noFill/>
          </a:ln>
        </p:spPr>
      </p:pic>
      <p:sp>
        <p:nvSpPr>
          <p:cNvPr id="12" name="Google Shape;12;p28"/>
          <p:cNvSpPr txBox="1"/>
          <p:nvPr>
            <p:ph type="title"/>
          </p:nvPr>
        </p:nvSpPr>
        <p:spPr>
          <a:xfrm>
            <a:off x="913798" y="609604"/>
            <a:ext cx="10353761" cy="1326321"/>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lt1"/>
              </a:buClr>
              <a:buSzPts val="3400"/>
              <a:buFont typeface="Arial" panose="020B0604020202020204"/>
              <a:buNone/>
              <a:defRPr sz="34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8"/>
          <p:cNvSpPr txBox="1"/>
          <p:nvPr>
            <p:ph type="body" idx="1"/>
          </p:nvPr>
        </p:nvSpPr>
        <p:spPr>
          <a:xfrm>
            <a:off x="913796" y="2096064"/>
            <a:ext cx="10353763" cy="3695136"/>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lt1"/>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914400" marR="0" lvl="1" indent="-342900" algn="l" rtl="0">
              <a:lnSpc>
                <a:spcPct val="12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1371600" marR="0" lvl="2" indent="-330200" algn="l" rtl="0">
              <a:lnSpc>
                <a:spcPct val="120000"/>
              </a:lnSpc>
              <a:spcBef>
                <a:spcPts val="500"/>
              </a:spcBef>
              <a:spcAft>
                <a:spcPts val="0"/>
              </a:spcAft>
              <a:buClr>
                <a:schemeClr val="lt1"/>
              </a:buClr>
              <a:buSzPts val="1600"/>
              <a:buFont typeface="Arial" panose="020B0604020202020204"/>
              <a:buChar char="•"/>
              <a:defRPr sz="16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20000"/>
              </a:lnSpc>
              <a:spcBef>
                <a:spcPts val="500"/>
              </a:spcBef>
              <a:spcAft>
                <a:spcPts val="0"/>
              </a:spcAft>
              <a:buClr>
                <a:schemeClr val="lt1"/>
              </a:buClr>
              <a:buSzPts val="1400"/>
              <a:buFont typeface="Arial" panose="020B0604020202020204"/>
              <a:buChar char="•"/>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20000"/>
              </a:lnSpc>
              <a:spcBef>
                <a:spcPts val="500"/>
              </a:spcBef>
              <a:spcAft>
                <a:spcPts val="0"/>
              </a:spcAft>
              <a:buClr>
                <a:schemeClr val="lt1"/>
              </a:buClr>
              <a:buSzPts val="1200"/>
              <a:buFont typeface="Arial" panose="020B0604020202020204"/>
              <a:buChar char="•"/>
              <a:defRPr sz="12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20000"/>
              </a:lnSpc>
              <a:spcBef>
                <a:spcPts val="500"/>
              </a:spcBef>
              <a:spcAft>
                <a:spcPts val="0"/>
              </a:spcAft>
              <a:buClr>
                <a:schemeClr val="lt1"/>
              </a:buClr>
              <a:buSzPts val="1200"/>
              <a:buFont typeface="Arial" panose="020B0604020202020204"/>
              <a:buChar char="•"/>
              <a:defRPr sz="1200" b="0" i="0" u="none" strike="noStrike" cap="none">
                <a:solidFill>
                  <a:schemeClr val="lt1"/>
                </a:solidFill>
                <a:latin typeface="Rockwell" panose="02060603020205020403"/>
                <a:ea typeface="Rockwell" panose="02060603020205020403"/>
                <a:cs typeface="Rockwell" panose="02060603020205020403"/>
                <a:sym typeface="Rockwell" panose="02060603020205020403"/>
              </a:defRPr>
            </a:lvl6pPr>
            <a:lvl7pPr marL="3200400" marR="0" lvl="6" indent="-304800" algn="l" rtl="0">
              <a:lnSpc>
                <a:spcPct val="120000"/>
              </a:lnSpc>
              <a:spcBef>
                <a:spcPts val="500"/>
              </a:spcBef>
              <a:spcAft>
                <a:spcPts val="0"/>
              </a:spcAft>
              <a:buClr>
                <a:schemeClr val="lt1"/>
              </a:buClr>
              <a:buSzPts val="1200"/>
              <a:buFont typeface="Arial" panose="020B0604020202020204"/>
              <a:buChar char="•"/>
              <a:defRPr sz="1200" b="0" i="0" u="none" strike="noStrike" cap="none">
                <a:solidFill>
                  <a:schemeClr val="lt1"/>
                </a:solidFill>
                <a:latin typeface="Rockwell" panose="02060603020205020403"/>
                <a:ea typeface="Rockwell" panose="02060603020205020403"/>
                <a:cs typeface="Rockwell" panose="02060603020205020403"/>
                <a:sym typeface="Rockwell" panose="02060603020205020403"/>
              </a:defRPr>
            </a:lvl7pPr>
            <a:lvl8pPr marL="3657600" marR="0" lvl="7" indent="-304800" algn="l" rtl="0">
              <a:lnSpc>
                <a:spcPct val="120000"/>
              </a:lnSpc>
              <a:spcBef>
                <a:spcPts val="500"/>
              </a:spcBef>
              <a:spcAft>
                <a:spcPts val="0"/>
              </a:spcAft>
              <a:buClr>
                <a:schemeClr val="lt1"/>
              </a:buClr>
              <a:buSzPts val="1200"/>
              <a:buFont typeface="Arial" panose="020B0604020202020204"/>
              <a:buChar char="•"/>
              <a:defRPr sz="1200" b="0" i="0" u="none" strike="noStrike" cap="none">
                <a:solidFill>
                  <a:schemeClr val="lt1"/>
                </a:solidFill>
                <a:latin typeface="Rockwell" panose="02060603020205020403"/>
                <a:ea typeface="Rockwell" panose="02060603020205020403"/>
                <a:cs typeface="Rockwell" panose="02060603020205020403"/>
                <a:sym typeface="Rockwell" panose="02060603020205020403"/>
              </a:defRPr>
            </a:lvl8pPr>
            <a:lvl9pPr marL="4114800" marR="0" lvl="8" indent="-304800" algn="l" rtl="0">
              <a:lnSpc>
                <a:spcPct val="120000"/>
              </a:lnSpc>
              <a:spcBef>
                <a:spcPts val="500"/>
              </a:spcBef>
              <a:spcAft>
                <a:spcPts val="0"/>
              </a:spcAft>
              <a:buClr>
                <a:schemeClr val="lt1"/>
              </a:buClr>
              <a:buSzPts val="1200"/>
              <a:buFont typeface="Arial" panose="020B0604020202020204"/>
              <a:buChar char="•"/>
              <a:defRPr sz="1200" b="0" i="0" u="none" strike="noStrike" cap="none">
                <a:solidFill>
                  <a:schemeClr val="lt1"/>
                </a:solidFill>
                <a:latin typeface="Rockwell" panose="02060603020205020403"/>
                <a:ea typeface="Rockwell" panose="02060603020205020403"/>
                <a:cs typeface="Rockwell" panose="02060603020205020403"/>
                <a:sym typeface="Rockwell" panose="02060603020205020403"/>
              </a:defRPr>
            </a:lvl9pPr>
          </a:lstStyle>
          <a:p/>
        </p:txBody>
      </p:sp>
      <p:sp>
        <p:nvSpPr>
          <p:cNvPr id="14" name="Google Shape;14;p28"/>
          <p:cNvSpPr txBox="1"/>
          <p:nvPr>
            <p:ph type="dt" idx="10"/>
          </p:nvPr>
        </p:nvSpPr>
        <p:spPr>
          <a:xfrm>
            <a:off x="7678736" y="5883279"/>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Rockwell" panose="02060603020205020403"/>
                <a:ea typeface="Rockwell" panose="02060603020205020403"/>
                <a:cs typeface="Rockwell" panose="02060603020205020403"/>
                <a:sym typeface="Rockwell" panose="02060603020205020403"/>
              </a:defRPr>
            </a:lvl1pPr>
            <a:lvl2pPr marR="0" lvl="1" algn="l" rtl="0">
              <a:spcBef>
                <a:spcPts val="0"/>
              </a:spcBef>
              <a:spcAft>
                <a:spcPts val="0"/>
              </a:spcAft>
              <a:buSzPts val="1400"/>
              <a:buNone/>
              <a:defRPr sz="1800" b="0" i="0" u="none" strike="noStrike" cap="none">
                <a:solidFill>
                  <a:schemeClr val="lt1"/>
                </a:solidFill>
                <a:latin typeface="Rockwell" panose="02060603020205020403"/>
                <a:ea typeface="Rockwell" panose="02060603020205020403"/>
                <a:cs typeface="Rockwell" panose="02060603020205020403"/>
                <a:sym typeface="Rockwell" panose="02060603020205020403"/>
              </a:defRPr>
            </a:lvl2pPr>
            <a:lvl3pPr marR="0" lvl="2" algn="l" rtl="0">
              <a:spcBef>
                <a:spcPts val="0"/>
              </a:spcBef>
              <a:spcAft>
                <a:spcPts val="0"/>
              </a:spcAft>
              <a:buSzPts val="1400"/>
              <a:buNone/>
              <a:defRPr sz="1800" b="0" i="0" u="none" strike="noStrike" cap="none">
                <a:solidFill>
                  <a:schemeClr val="lt1"/>
                </a:solidFill>
                <a:latin typeface="Rockwell" panose="02060603020205020403"/>
                <a:ea typeface="Rockwell" panose="02060603020205020403"/>
                <a:cs typeface="Rockwell" panose="02060603020205020403"/>
                <a:sym typeface="Rockwell" panose="02060603020205020403"/>
              </a:defRPr>
            </a:lvl3pPr>
            <a:lvl4pPr marR="0" lvl="3" algn="l" rtl="0">
              <a:spcBef>
                <a:spcPts val="0"/>
              </a:spcBef>
              <a:spcAft>
                <a:spcPts val="0"/>
              </a:spcAft>
              <a:buSzPts val="1400"/>
              <a:buNone/>
              <a:defRPr sz="1800" b="0" i="0" u="none" strike="noStrike" cap="none">
                <a:solidFill>
                  <a:schemeClr val="lt1"/>
                </a:solidFill>
                <a:latin typeface="Rockwell" panose="02060603020205020403"/>
                <a:ea typeface="Rockwell" panose="02060603020205020403"/>
                <a:cs typeface="Rockwell" panose="02060603020205020403"/>
                <a:sym typeface="Rockwell" panose="02060603020205020403"/>
              </a:defRPr>
            </a:lvl4pPr>
            <a:lvl5pPr marR="0" lvl="4" algn="l" rtl="0">
              <a:spcBef>
                <a:spcPts val="0"/>
              </a:spcBef>
              <a:spcAft>
                <a:spcPts val="0"/>
              </a:spcAft>
              <a:buSzPts val="1400"/>
              <a:buNone/>
              <a:defRPr sz="1800" b="0" i="0" u="none" strike="noStrike" cap="none">
                <a:solidFill>
                  <a:schemeClr val="lt1"/>
                </a:solidFill>
                <a:latin typeface="Rockwell" panose="02060603020205020403"/>
                <a:ea typeface="Rockwell" panose="02060603020205020403"/>
                <a:cs typeface="Rockwell" panose="02060603020205020403"/>
                <a:sym typeface="Rockwell" panose="02060603020205020403"/>
              </a:defRPr>
            </a:lvl5pPr>
            <a:lvl6pPr marR="0" lvl="5" algn="l" rtl="0">
              <a:spcBef>
                <a:spcPts val="0"/>
              </a:spcBef>
              <a:spcAft>
                <a:spcPts val="0"/>
              </a:spcAft>
              <a:buSzPts val="1400"/>
              <a:buNone/>
              <a:defRPr sz="1800" b="0" i="0" u="none" strike="noStrike" cap="none">
                <a:solidFill>
                  <a:schemeClr val="lt1"/>
                </a:solidFill>
                <a:latin typeface="Rockwell" panose="02060603020205020403"/>
                <a:ea typeface="Rockwell" panose="02060603020205020403"/>
                <a:cs typeface="Rockwell" panose="02060603020205020403"/>
                <a:sym typeface="Rockwell" panose="02060603020205020403"/>
              </a:defRPr>
            </a:lvl6pPr>
            <a:lvl7pPr marR="0" lvl="6" algn="l" rtl="0">
              <a:spcBef>
                <a:spcPts val="0"/>
              </a:spcBef>
              <a:spcAft>
                <a:spcPts val="0"/>
              </a:spcAft>
              <a:buSzPts val="1400"/>
              <a:buNone/>
              <a:defRPr sz="1800" b="0" i="0" u="none" strike="noStrike" cap="none">
                <a:solidFill>
                  <a:schemeClr val="lt1"/>
                </a:solidFill>
                <a:latin typeface="Rockwell" panose="02060603020205020403"/>
                <a:ea typeface="Rockwell" panose="02060603020205020403"/>
                <a:cs typeface="Rockwell" panose="02060603020205020403"/>
                <a:sym typeface="Rockwell" panose="02060603020205020403"/>
              </a:defRPr>
            </a:lvl7pPr>
            <a:lvl8pPr marR="0" lvl="7" algn="l" rtl="0">
              <a:spcBef>
                <a:spcPts val="0"/>
              </a:spcBef>
              <a:spcAft>
                <a:spcPts val="0"/>
              </a:spcAft>
              <a:buSzPts val="1400"/>
              <a:buNone/>
              <a:defRPr sz="1800" b="0" i="0" u="none" strike="noStrike" cap="none">
                <a:solidFill>
                  <a:schemeClr val="lt1"/>
                </a:solidFill>
                <a:latin typeface="Rockwell" panose="02060603020205020403"/>
                <a:ea typeface="Rockwell" panose="02060603020205020403"/>
                <a:cs typeface="Rockwell" panose="02060603020205020403"/>
                <a:sym typeface="Rockwell" panose="02060603020205020403"/>
              </a:defRPr>
            </a:lvl8pPr>
            <a:lvl9pPr marR="0" lvl="8" algn="l" rtl="0">
              <a:spcBef>
                <a:spcPts val="0"/>
              </a:spcBef>
              <a:spcAft>
                <a:spcPts val="0"/>
              </a:spcAft>
              <a:buSzPts val="1400"/>
              <a:buNone/>
              <a:defRPr sz="1800" b="0" i="0" u="none" strike="noStrike" cap="none">
                <a:solidFill>
                  <a:schemeClr val="lt1"/>
                </a:solidFill>
                <a:latin typeface="Rockwell" panose="02060603020205020403"/>
                <a:ea typeface="Rockwell" panose="02060603020205020403"/>
                <a:cs typeface="Rockwell" panose="02060603020205020403"/>
                <a:sym typeface="Rockwell" panose="02060603020205020403"/>
              </a:defRPr>
            </a:lvl9pPr>
          </a:lstStyle>
          <a:p/>
        </p:txBody>
      </p:sp>
      <p:sp>
        <p:nvSpPr>
          <p:cNvPr id="15" name="Google Shape;15;p28"/>
          <p:cNvSpPr txBox="1"/>
          <p:nvPr>
            <p:ph type="ftr" idx="11"/>
          </p:nvPr>
        </p:nvSpPr>
        <p:spPr>
          <a:xfrm>
            <a:off x="913797" y="5883279"/>
            <a:ext cx="6672865"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Rockwell" panose="02060603020205020403"/>
                <a:ea typeface="Rockwell" panose="02060603020205020403"/>
                <a:cs typeface="Rockwell" panose="02060603020205020403"/>
                <a:sym typeface="Rockwell" panose="02060603020205020403"/>
              </a:defRPr>
            </a:lvl1pPr>
            <a:lvl2pPr marR="0" lvl="1" algn="l" rtl="0">
              <a:spcBef>
                <a:spcPts val="0"/>
              </a:spcBef>
              <a:spcAft>
                <a:spcPts val="0"/>
              </a:spcAft>
              <a:buSzPts val="1400"/>
              <a:buNone/>
              <a:defRPr sz="1800" b="0" i="0" u="none" strike="noStrike" cap="none">
                <a:solidFill>
                  <a:schemeClr val="lt1"/>
                </a:solidFill>
                <a:latin typeface="Rockwell" panose="02060603020205020403"/>
                <a:ea typeface="Rockwell" panose="02060603020205020403"/>
                <a:cs typeface="Rockwell" panose="02060603020205020403"/>
                <a:sym typeface="Rockwell" panose="02060603020205020403"/>
              </a:defRPr>
            </a:lvl2pPr>
            <a:lvl3pPr marR="0" lvl="2" algn="l" rtl="0">
              <a:spcBef>
                <a:spcPts val="0"/>
              </a:spcBef>
              <a:spcAft>
                <a:spcPts val="0"/>
              </a:spcAft>
              <a:buSzPts val="1400"/>
              <a:buNone/>
              <a:defRPr sz="1800" b="0" i="0" u="none" strike="noStrike" cap="none">
                <a:solidFill>
                  <a:schemeClr val="lt1"/>
                </a:solidFill>
                <a:latin typeface="Rockwell" panose="02060603020205020403"/>
                <a:ea typeface="Rockwell" panose="02060603020205020403"/>
                <a:cs typeface="Rockwell" panose="02060603020205020403"/>
                <a:sym typeface="Rockwell" panose="02060603020205020403"/>
              </a:defRPr>
            </a:lvl3pPr>
            <a:lvl4pPr marR="0" lvl="3" algn="l" rtl="0">
              <a:spcBef>
                <a:spcPts val="0"/>
              </a:spcBef>
              <a:spcAft>
                <a:spcPts val="0"/>
              </a:spcAft>
              <a:buSzPts val="1400"/>
              <a:buNone/>
              <a:defRPr sz="1800" b="0" i="0" u="none" strike="noStrike" cap="none">
                <a:solidFill>
                  <a:schemeClr val="lt1"/>
                </a:solidFill>
                <a:latin typeface="Rockwell" panose="02060603020205020403"/>
                <a:ea typeface="Rockwell" panose="02060603020205020403"/>
                <a:cs typeface="Rockwell" panose="02060603020205020403"/>
                <a:sym typeface="Rockwell" panose="02060603020205020403"/>
              </a:defRPr>
            </a:lvl4pPr>
            <a:lvl5pPr marR="0" lvl="4" algn="l" rtl="0">
              <a:spcBef>
                <a:spcPts val="0"/>
              </a:spcBef>
              <a:spcAft>
                <a:spcPts val="0"/>
              </a:spcAft>
              <a:buSzPts val="1400"/>
              <a:buNone/>
              <a:defRPr sz="1800" b="0" i="0" u="none" strike="noStrike" cap="none">
                <a:solidFill>
                  <a:schemeClr val="lt1"/>
                </a:solidFill>
                <a:latin typeface="Rockwell" panose="02060603020205020403"/>
                <a:ea typeface="Rockwell" panose="02060603020205020403"/>
                <a:cs typeface="Rockwell" panose="02060603020205020403"/>
                <a:sym typeface="Rockwell" panose="02060603020205020403"/>
              </a:defRPr>
            </a:lvl5pPr>
            <a:lvl6pPr marR="0" lvl="5" algn="l" rtl="0">
              <a:spcBef>
                <a:spcPts val="0"/>
              </a:spcBef>
              <a:spcAft>
                <a:spcPts val="0"/>
              </a:spcAft>
              <a:buSzPts val="1400"/>
              <a:buNone/>
              <a:defRPr sz="1800" b="0" i="0" u="none" strike="noStrike" cap="none">
                <a:solidFill>
                  <a:schemeClr val="lt1"/>
                </a:solidFill>
                <a:latin typeface="Rockwell" panose="02060603020205020403"/>
                <a:ea typeface="Rockwell" panose="02060603020205020403"/>
                <a:cs typeface="Rockwell" panose="02060603020205020403"/>
                <a:sym typeface="Rockwell" panose="02060603020205020403"/>
              </a:defRPr>
            </a:lvl6pPr>
            <a:lvl7pPr marR="0" lvl="6" algn="l" rtl="0">
              <a:spcBef>
                <a:spcPts val="0"/>
              </a:spcBef>
              <a:spcAft>
                <a:spcPts val="0"/>
              </a:spcAft>
              <a:buSzPts val="1400"/>
              <a:buNone/>
              <a:defRPr sz="1800" b="0" i="0" u="none" strike="noStrike" cap="none">
                <a:solidFill>
                  <a:schemeClr val="lt1"/>
                </a:solidFill>
                <a:latin typeface="Rockwell" panose="02060603020205020403"/>
                <a:ea typeface="Rockwell" panose="02060603020205020403"/>
                <a:cs typeface="Rockwell" panose="02060603020205020403"/>
                <a:sym typeface="Rockwell" panose="02060603020205020403"/>
              </a:defRPr>
            </a:lvl7pPr>
            <a:lvl8pPr marR="0" lvl="7" algn="l" rtl="0">
              <a:spcBef>
                <a:spcPts val="0"/>
              </a:spcBef>
              <a:spcAft>
                <a:spcPts val="0"/>
              </a:spcAft>
              <a:buSzPts val="1400"/>
              <a:buNone/>
              <a:defRPr sz="1800" b="0" i="0" u="none" strike="noStrike" cap="none">
                <a:solidFill>
                  <a:schemeClr val="lt1"/>
                </a:solidFill>
                <a:latin typeface="Rockwell" panose="02060603020205020403"/>
                <a:ea typeface="Rockwell" panose="02060603020205020403"/>
                <a:cs typeface="Rockwell" panose="02060603020205020403"/>
                <a:sym typeface="Rockwell" panose="02060603020205020403"/>
              </a:defRPr>
            </a:lvl8pPr>
            <a:lvl9pPr marR="0" lvl="8" algn="l" rtl="0">
              <a:spcBef>
                <a:spcPts val="0"/>
              </a:spcBef>
              <a:spcAft>
                <a:spcPts val="0"/>
              </a:spcAft>
              <a:buSzPts val="1400"/>
              <a:buNone/>
              <a:defRPr sz="1800" b="0" i="0" u="none" strike="noStrike" cap="none">
                <a:solidFill>
                  <a:schemeClr val="lt1"/>
                </a:solidFill>
                <a:latin typeface="Rockwell" panose="02060603020205020403"/>
                <a:ea typeface="Rockwell" panose="02060603020205020403"/>
                <a:cs typeface="Rockwell" panose="02060603020205020403"/>
                <a:sym typeface="Rockwell" panose="02060603020205020403"/>
              </a:defRPr>
            </a:lvl9pPr>
          </a:lstStyle>
          <a:p/>
        </p:txBody>
      </p:sp>
      <p:sp>
        <p:nvSpPr>
          <p:cNvPr id="16" name="Google Shape;16;p28"/>
          <p:cNvSpPr txBox="1"/>
          <p:nvPr>
            <p:ph type="sldNum" idx="12"/>
          </p:nvPr>
        </p:nvSpPr>
        <p:spPr>
          <a:xfrm>
            <a:off x="10514014" y="5883279"/>
            <a:ext cx="75354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Rockwell" panose="02060603020205020403"/>
                <a:ea typeface="Rockwell" panose="02060603020205020403"/>
                <a:cs typeface="Rockwell" panose="02060603020205020403"/>
                <a:sym typeface="Rockwell" panose="02060603020205020403"/>
              </a:defRPr>
            </a:lvl1pPr>
            <a:lvl2pPr marL="0" marR="0" lvl="1" indent="0" algn="r" rtl="0">
              <a:spcBef>
                <a:spcPts val="0"/>
              </a:spcBef>
              <a:buNone/>
              <a:defRPr sz="1000" b="0" i="0" u="none" strike="noStrike" cap="none">
                <a:solidFill>
                  <a:schemeClr val="lt1"/>
                </a:solidFill>
                <a:latin typeface="Rockwell" panose="02060603020205020403"/>
                <a:ea typeface="Rockwell" panose="02060603020205020403"/>
                <a:cs typeface="Rockwell" panose="02060603020205020403"/>
                <a:sym typeface="Rockwell" panose="02060603020205020403"/>
              </a:defRPr>
            </a:lvl2pPr>
            <a:lvl3pPr marL="0" marR="0" lvl="2" indent="0" algn="r" rtl="0">
              <a:spcBef>
                <a:spcPts val="0"/>
              </a:spcBef>
              <a:buNone/>
              <a:defRPr sz="1000" b="0" i="0" u="none" strike="noStrike" cap="none">
                <a:solidFill>
                  <a:schemeClr val="lt1"/>
                </a:solidFill>
                <a:latin typeface="Rockwell" panose="02060603020205020403"/>
                <a:ea typeface="Rockwell" panose="02060603020205020403"/>
                <a:cs typeface="Rockwell" panose="02060603020205020403"/>
                <a:sym typeface="Rockwell" panose="02060603020205020403"/>
              </a:defRPr>
            </a:lvl3pPr>
            <a:lvl4pPr marL="0" marR="0" lvl="3" indent="0" algn="r" rtl="0">
              <a:spcBef>
                <a:spcPts val="0"/>
              </a:spcBef>
              <a:buNone/>
              <a:defRPr sz="1000" b="0" i="0" u="none" strike="noStrike" cap="none">
                <a:solidFill>
                  <a:schemeClr val="lt1"/>
                </a:solidFill>
                <a:latin typeface="Rockwell" panose="02060603020205020403"/>
                <a:ea typeface="Rockwell" panose="02060603020205020403"/>
                <a:cs typeface="Rockwell" panose="02060603020205020403"/>
                <a:sym typeface="Rockwell" panose="02060603020205020403"/>
              </a:defRPr>
            </a:lvl4pPr>
            <a:lvl5pPr marL="0" marR="0" lvl="4" indent="0" algn="r" rtl="0">
              <a:spcBef>
                <a:spcPts val="0"/>
              </a:spcBef>
              <a:buNone/>
              <a:defRPr sz="1000" b="0" i="0" u="none" strike="noStrike" cap="none">
                <a:solidFill>
                  <a:schemeClr val="lt1"/>
                </a:solidFill>
                <a:latin typeface="Rockwell" panose="02060603020205020403"/>
                <a:ea typeface="Rockwell" panose="02060603020205020403"/>
                <a:cs typeface="Rockwell" panose="02060603020205020403"/>
                <a:sym typeface="Rockwell" panose="02060603020205020403"/>
              </a:defRPr>
            </a:lvl5pPr>
            <a:lvl6pPr marL="0" marR="0" lvl="5" indent="0" algn="r" rtl="0">
              <a:spcBef>
                <a:spcPts val="0"/>
              </a:spcBef>
              <a:buNone/>
              <a:defRPr sz="1000" b="0" i="0" u="none" strike="noStrike" cap="none">
                <a:solidFill>
                  <a:schemeClr val="lt1"/>
                </a:solidFill>
                <a:latin typeface="Rockwell" panose="02060603020205020403"/>
                <a:ea typeface="Rockwell" panose="02060603020205020403"/>
                <a:cs typeface="Rockwell" panose="02060603020205020403"/>
                <a:sym typeface="Rockwell" panose="02060603020205020403"/>
              </a:defRPr>
            </a:lvl6pPr>
            <a:lvl7pPr marL="0" marR="0" lvl="6" indent="0" algn="r" rtl="0">
              <a:spcBef>
                <a:spcPts val="0"/>
              </a:spcBef>
              <a:buNone/>
              <a:defRPr sz="1000" b="0" i="0" u="none" strike="noStrike" cap="none">
                <a:solidFill>
                  <a:schemeClr val="lt1"/>
                </a:solidFill>
                <a:latin typeface="Rockwell" panose="02060603020205020403"/>
                <a:ea typeface="Rockwell" panose="02060603020205020403"/>
                <a:cs typeface="Rockwell" panose="02060603020205020403"/>
                <a:sym typeface="Rockwell" panose="02060603020205020403"/>
              </a:defRPr>
            </a:lvl7pPr>
            <a:lvl8pPr marL="0" marR="0" lvl="7" indent="0" algn="r" rtl="0">
              <a:spcBef>
                <a:spcPts val="0"/>
              </a:spcBef>
              <a:buNone/>
              <a:defRPr sz="1000" b="0" i="0" u="none" strike="noStrike" cap="none">
                <a:solidFill>
                  <a:schemeClr val="lt1"/>
                </a:solidFill>
                <a:latin typeface="Rockwell" panose="02060603020205020403"/>
                <a:ea typeface="Rockwell" panose="02060603020205020403"/>
                <a:cs typeface="Rockwell" panose="02060603020205020403"/>
                <a:sym typeface="Rockwell" panose="02060603020205020403"/>
              </a:defRPr>
            </a:lvl8pPr>
            <a:lvl9pPr marL="0" marR="0" lvl="8" indent="0" algn="r" rtl="0">
              <a:spcBef>
                <a:spcPts val="0"/>
              </a:spcBef>
              <a:buNone/>
              <a:defRPr sz="1000" b="0" i="0" u="none" strike="noStrike" cap="none">
                <a:solidFill>
                  <a:schemeClr val="lt1"/>
                </a:solidFill>
                <a:latin typeface="Rockwell" panose="02060603020205020403"/>
                <a:ea typeface="Rockwell" panose="02060603020205020403"/>
                <a:cs typeface="Rockwell" panose="02060603020205020403"/>
                <a:sym typeface="Rockwell" panose="02060603020205020403"/>
              </a:defRPr>
            </a:lvl9pPr>
          </a:lstStyle>
          <a:p>
            <a:pPr marL="0" lvl="0" indent="0" algn="r" rtl="0">
              <a:spcBef>
                <a:spcPts val="0"/>
              </a:spcBef>
              <a:spcAft>
                <a:spcPts val="0"/>
              </a:spcAft>
              <a:buNone/>
            </a:pPr>
            <a:fld id="{00000000-1234-1234-1234-123412341234}" type="slidenum">
              <a:rPr lang="en-SG"/>
            </a:fld>
            <a:endParaRPr lang="en-SG"/>
          </a:p>
        </p:txBody>
      </p:sp>
      <p:pic>
        <p:nvPicPr>
          <p:cNvPr id="17" name="Google Shape;17;p28"/>
          <p:cNvPicPr preferRelativeResize="0"/>
          <p:nvPr/>
        </p:nvPicPr>
        <p:blipFill rotWithShape="1">
          <a:blip r:embed="rId5"/>
          <a:srcRect/>
          <a:stretch>
            <a:fillRect/>
          </a:stretch>
        </p:blipFill>
        <p:spPr>
          <a:xfrm>
            <a:off x="154055" y="149344"/>
            <a:ext cx="588268" cy="588268"/>
          </a:xfrm>
          <a:prstGeom prst="rect">
            <a:avLst/>
          </a:prstGeom>
          <a:noFill/>
          <a:ln>
            <a:noFill/>
          </a:ln>
        </p:spPr>
      </p:pic>
      <p:sp>
        <p:nvSpPr>
          <p:cNvPr id="18" name="Google Shape;18;p28"/>
          <p:cNvSpPr txBox="1"/>
          <p:nvPr/>
        </p:nvSpPr>
        <p:spPr>
          <a:xfrm>
            <a:off x="-45577" y="6636214"/>
            <a:ext cx="640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SG" sz="1000" b="0" i="0" u="none" strike="noStrike" cap="none">
                <a:solidFill>
                  <a:schemeClr val="lt1"/>
                </a:solidFill>
                <a:latin typeface="Arial" panose="020B0604020202020204"/>
                <a:ea typeface="Arial" panose="020B0604020202020204"/>
                <a:cs typeface="Arial" panose="020B0604020202020204"/>
                <a:sym typeface="Arial" panose="020B0604020202020204"/>
              </a:rPr>
              <a:t>Webiste: https://haui.edu.vn</a:t>
            </a:r>
            <a:endParaRPr lang="en-SG" sz="1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 name="Google Shape;19;p28"/>
          <p:cNvSpPr txBox="1"/>
          <p:nvPr/>
        </p:nvSpPr>
        <p:spPr>
          <a:xfrm>
            <a:off x="7432901" y="6623002"/>
            <a:ext cx="3395481"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000"/>
              <a:buFont typeface="Arial" panose="020B0604020202020204"/>
              <a:buNone/>
            </a:pPr>
            <a:r>
              <a:rPr lang="en-SG" sz="1000" b="0" i="0" u="none" strike="noStrike" cap="none">
                <a:solidFill>
                  <a:schemeClr val="lt1"/>
                </a:solidFill>
                <a:latin typeface="Arial" panose="020B0604020202020204"/>
                <a:ea typeface="Arial" panose="020B0604020202020204"/>
                <a:cs typeface="Arial" panose="020B0604020202020204"/>
                <a:sym typeface="Arial" panose="020B0604020202020204"/>
              </a:rPr>
              <a:t>© 2021</a:t>
            </a:r>
            <a:r>
              <a:rPr lang="en-SG" sz="1000" b="1" i="0" u="none" strike="noStrike" cap="none">
                <a:solidFill>
                  <a:schemeClr val="lt1"/>
                </a:solidFill>
                <a:latin typeface="Arial" panose="020B0604020202020204"/>
                <a:ea typeface="Arial" panose="020B0604020202020204"/>
                <a:cs typeface="Arial" panose="020B0604020202020204"/>
                <a:sym typeface="Arial" panose="020B0604020202020204"/>
              </a:rPr>
              <a:t> Hanoi University of Industry </a:t>
            </a:r>
            <a:r>
              <a:rPr lang="en-SG" sz="1000" b="0" i="0" u="none" strike="noStrike" cap="none">
                <a:solidFill>
                  <a:schemeClr val="lt1"/>
                </a:solidFill>
                <a:latin typeface="Arial" panose="020B0604020202020204"/>
                <a:ea typeface="Arial" panose="020B0604020202020204"/>
                <a:cs typeface="Arial" panose="020B0604020202020204"/>
                <a:sym typeface="Arial" panose="020B0604020202020204"/>
              </a:rPr>
              <a:t>All rights reserved</a:t>
            </a:r>
            <a:endParaRPr sz="1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20" name="Google Shape;20;p28"/>
          <p:cNvGrpSpPr/>
          <p:nvPr/>
        </p:nvGrpSpPr>
        <p:grpSpPr>
          <a:xfrm>
            <a:off x="10695897" y="6596662"/>
            <a:ext cx="357425" cy="184511"/>
            <a:chOff x="4858544" y="3598069"/>
            <a:chExt cx="1614487" cy="833438"/>
          </a:xfrm>
        </p:grpSpPr>
        <p:sp>
          <p:nvSpPr>
            <p:cNvPr id="21" name="Google Shape;21;p28"/>
            <p:cNvSpPr/>
            <p:nvPr/>
          </p:nvSpPr>
          <p:spPr>
            <a:xfrm>
              <a:off x="4858544" y="3777457"/>
              <a:ext cx="1355725" cy="654050"/>
            </a:xfrm>
            <a:custGeom>
              <a:avLst/>
              <a:gdLst/>
              <a:ahLst/>
              <a:cxnLst/>
              <a:rect l="l" t="t" r="r" b="b"/>
              <a:pathLst>
                <a:path w="257" h="124" extrusionOk="0">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Rockwell" panose="02060603020205020403"/>
                <a:buNone/>
              </a:pPr>
              <a:endParaRPr sz="1800" b="0" i="0" u="none" strike="noStrike" cap="none">
                <a:solidFill>
                  <a:srgbClr val="000000"/>
                </a:solidFill>
                <a:latin typeface="Rockwell" panose="02060603020205020403"/>
                <a:ea typeface="Rockwell" panose="02060603020205020403"/>
                <a:cs typeface="Rockwell" panose="02060603020205020403"/>
                <a:sym typeface="Rockwell" panose="02060603020205020403"/>
              </a:endParaRPr>
            </a:p>
          </p:txBody>
        </p:sp>
        <p:sp>
          <p:nvSpPr>
            <p:cNvPr id="22" name="Google Shape;22;p28"/>
            <p:cNvSpPr/>
            <p:nvPr/>
          </p:nvSpPr>
          <p:spPr>
            <a:xfrm>
              <a:off x="5977731" y="3598069"/>
              <a:ext cx="495300" cy="558800"/>
            </a:xfrm>
            <a:custGeom>
              <a:avLst/>
              <a:gdLst/>
              <a:ahLst/>
              <a:cxnLst/>
              <a:rect l="l" t="t" r="r" b="b"/>
              <a:pathLst>
                <a:path w="94" h="106" extrusionOk="0">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Rockwell" panose="02060603020205020403"/>
                <a:buNone/>
              </a:pPr>
              <a:endParaRPr sz="1800" b="0" i="0" u="none" strike="noStrike" cap="none">
                <a:solidFill>
                  <a:srgbClr val="000000"/>
                </a:solidFill>
                <a:latin typeface="Rockwell" panose="02060603020205020403"/>
                <a:ea typeface="Rockwell" panose="02060603020205020403"/>
                <a:cs typeface="Rockwell" panose="02060603020205020403"/>
                <a:sym typeface="Rockwell" panose="02060603020205020403"/>
              </a:endParaRPr>
            </a:p>
          </p:txBody>
        </p:sp>
      </p:grpSp>
      <p:pic>
        <p:nvPicPr>
          <p:cNvPr id="23" name="Google Shape;23;p28"/>
          <p:cNvPicPr preferRelativeResize="0"/>
          <p:nvPr/>
        </p:nvPicPr>
        <p:blipFill rotWithShape="1">
          <a:blip r:embed="rId6"/>
          <a:srcRect/>
          <a:stretch>
            <a:fillRect/>
          </a:stretch>
        </p:blipFill>
        <p:spPr>
          <a:xfrm>
            <a:off x="10388258" y="-164569"/>
            <a:ext cx="1876167" cy="131363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Shape 33"/>
        <p:cNvGrpSpPr/>
        <p:nvPr/>
      </p:nvGrpSpPr>
      <p:grpSpPr>
        <a:xfrm>
          <a:off x="0" y="0"/>
          <a:ext cx="0" cy="0"/>
          <a:chOff x="0" y="0"/>
          <a:chExt cx="0" cy="0"/>
        </a:xfrm>
      </p:grpSpPr>
      <p:sp>
        <p:nvSpPr>
          <p:cNvPr id="34" name="Google Shape;34;p1"/>
          <p:cNvSpPr txBox="1"/>
          <p:nvPr>
            <p:ph type="subTitle" idx="1"/>
          </p:nvPr>
        </p:nvSpPr>
        <p:spPr>
          <a:xfrm>
            <a:off x="594184" y="1070192"/>
            <a:ext cx="10885715" cy="1963215"/>
          </a:xfrm>
          <a:prstGeom prst="rect">
            <a:avLst/>
          </a:prstGeom>
          <a:noFill/>
          <a:ln>
            <a:noFill/>
          </a:ln>
        </p:spPr>
        <p:txBody>
          <a:bodyPr spcFirstLastPara="1" wrap="square" lIns="91425" tIns="45700" rIns="91425" bIns="45700" anchor="t" anchorCtr="0">
            <a:noAutofit/>
          </a:bodyPr>
          <a:lstStyle/>
          <a:p>
            <a:pPr marL="0" lvl="0" indent="0" algn="ctr" rtl="0">
              <a:lnSpc>
                <a:spcPct val="120000"/>
              </a:lnSpc>
              <a:spcBef>
                <a:spcPts val="0"/>
              </a:spcBef>
              <a:spcAft>
                <a:spcPts val="0"/>
              </a:spcAft>
              <a:buClr>
                <a:schemeClr val="lt1"/>
              </a:buClr>
              <a:buSzPts val="4000"/>
              <a:buNone/>
            </a:pPr>
            <a:r>
              <a:rPr lang="en-SG" sz="4000" b="1"/>
              <a:t>Bài thuyết trình</a:t>
            </a:r>
            <a:endParaRPr sz="4000" b="1"/>
          </a:p>
          <a:p>
            <a:pPr marL="0" lvl="0" indent="0" algn="ctr" rtl="0">
              <a:lnSpc>
                <a:spcPct val="120000"/>
              </a:lnSpc>
              <a:spcBef>
                <a:spcPts val="1000"/>
              </a:spcBef>
              <a:spcAft>
                <a:spcPts val="0"/>
              </a:spcAft>
              <a:buClr>
                <a:schemeClr val="lt1"/>
              </a:buClr>
              <a:buSzPts val="4000"/>
              <a:buNone/>
            </a:pPr>
            <a:r>
              <a:rPr lang="en-US" altLang="en-SG" sz="4000" b="1"/>
              <a:t>Đồ án tốt nghiệp</a:t>
            </a:r>
            <a:endParaRPr lang="en-US" altLang="en-SG" sz="4000" b="1"/>
          </a:p>
        </p:txBody>
      </p:sp>
      <p:sp>
        <p:nvSpPr>
          <p:cNvPr id="35" name="Google Shape;35;p1"/>
          <p:cNvSpPr txBox="1"/>
          <p:nvPr/>
        </p:nvSpPr>
        <p:spPr>
          <a:xfrm>
            <a:off x="11469189" y="6373258"/>
            <a:ext cx="872971" cy="3359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600" b="0"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rPr>
              <a:t>1/</a:t>
            </a:r>
            <a:r>
              <a:rPr lang="en-US" altLang="en-SG" sz="1600" b="0"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rPr>
              <a:t>18</a:t>
            </a:r>
            <a:endParaRPr lang="en-US" altLang="en-SG" sz="1600" b="0"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6" name="Google Shape;36;p1"/>
          <p:cNvSpPr txBox="1"/>
          <p:nvPr/>
        </p:nvSpPr>
        <p:spPr>
          <a:xfrm>
            <a:off x="721905" y="218706"/>
            <a:ext cx="10630275"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SG" sz="2200" b="1">
                <a:solidFill>
                  <a:srgbClr val="FFFFFF"/>
                </a:solidFill>
                <a:latin typeface="Arial" panose="020B0604020202020204"/>
                <a:ea typeface="Arial" panose="020B0604020202020204"/>
                <a:cs typeface="Arial" panose="020B0604020202020204"/>
                <a:sym typeface="Arial" panose="020B0604020202020204"/>
              </a:rPr>
              <a:t>TRƯỜNG ĐẠI HỌC CÔNG NGHIỆP HÀ NỘI</a:t>
            </a:r>
            <a:endParaRPr lang="en-SG" sz="2200" b="1">
              <a:solidFill>
                <a:srgbClr val="FFFFFF"/>
              </a:solidFill>
              <a:latin typeface="Arial" panose="020B0604020202020204"/>
              <a:ea typeface="Arial" panose="020B0604020202020204"/>
              <a:cs typeface="Arial" panose="020B0604020202020204"/>
              <a:sym typeface="Arial" panose="020B0604020202020204"/>
            </a:endParaRPr>
          </a:p>
          <a:p>
            <a:pPr marL="0" marR="0" lvl="0" indent="0" algn="ctr" rtl="0">
              <a:spcBef>
                <a:spcPts val="0"/>
              </a:spcBef>
              <a:spcAft>
                <a:spcPts val="0"/>
              </a:spcAft>
              <a:buNone/>
            </a:pPr>
            <a:endParaRPr sz="2200">
              <a:solidFill>
                <a:srgbClr val="FFFFFF"/>
              </a:solidFill>
              <a:latin typeface="Tahoma" panose="020B0604030504040204"/>
              <a:ea typeface="Tahoma" panose="020B0604030504040204"/>
              <a:cs typeface="Tahoma" panose="020B0604030504040204"/>
              <a:sym typeface="Tahoma" panose="020B0604030504040204"/>
            </a:endParaRPr>
          </a:p>
        </p:txBody>
      </p:sp>
      <p:sp>
        <p:nvSpPr>
          <p:cNvPr id="37" name="Google Shape;37;p1"/>
          <p:cNvSpPr txBox="1"/>
          <p:nvPr/>
        </p:nvSpPr>
        <p:spPr>
          <a:xfrm>
            <a:off x="1878527" y="3417219"/>
            <a:ext cx="9473700" cy="13823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800" b="1">
                <a:solidFill>
                  <a:srgbClr val="FFFFFF"/>
                </a:solidFill>
                <a:latin typeface="Times New Roman" panose="02020603050405020304" charset="0"/>
                <a:ea typeface="Times"/>
                <a:cs typeface="Times New Roman" panose="02020603050405020304" charset="0"/>
                <a:sym typeface="Times"/>
              </a:rPr>
              <a:t>Giảng viên hướng dẫn:</a:t>
            </a:r>
            <a:r>
              <a:rPr lang="en-SG" sz="2800">
                <a:solidFill>
                  <a:srgbClr val="FFFFFF"/>
                </a:solidFill>
                <a:latin typeface="Times New Roman" panose="02020603050405020304" charset="0"/>
                <a:ea typeface="Times"/>
                <a:cs typeface="Times New Roman" panose="02020603050405020304" charset="0"/>
                <a:sym typeface="Times"/>
              </a:rPr>
              <a:t> </a:t>
            </a:r>
            <a:r>
              <a:rPr lang="en-US" altLang="en-SG" sz="2800">
                <a:solidFill>
                  <a:srgbClr val="FFFFFF"/>
                </a:solidFill>
                <a:latin typeface="Times New Roman" panose="02020603050405020304" charset="0"/>
                <a:ea typeface="Times"/>
                <a:cs typeface="Times New Roman" panose="02020603050405020304" charset="0"/>
                <a:sym typeface="Times"/>
              </a:rPr>
              <a:t>PGS.TS</a:t>
            </a:r>
            <a:r>
              <a:rPr lang="en-SG" sz="2800">
                <a:solidFill>
                  <a:srgbClr val="FFFFFF"/>
                </a:solidFill>
                <a:latin typeface="Times New Roman" panose="02020603050405020304" charset="0"/>
                <a:ea typeface="Times"/>
                <a:cs typeface="Times New Roman" panose="02020603050405020304" charset="0"/>
                <a:sym typeface="Times"/>
              </a:rPr>
              <a:t>. </a:t>
            </a:r>
            <a:r>
              <a:rPr lang="en-US" altLang="en-SG" sz="2800">
                <a:solidFill>
                  <a:srgbClr val="FFFFFF"/>
                </a:solidFill>
                <a:latin typeface="Times New Roman" panose="02020603050405020304" charset="0"/>
                <a:ea typeface="Times"/>
                <a:cs typeface="Times New Roman" panose="02020603050405020304" charset="0"/>
                <a:sym typeface="Times"/>
              </a:rPr>
              <a:t>Nguyễn Thị Kim Sơn</a:t>
            </a:r>
            <a:endParaRPr sz="2800" b="1">
              <a:solidFill>
                <a:srgbClr val="FFFFFF"/>
              </a:solidFill>
              <a:latin typeface="Times New Roman" panose="02020603050405020304" charset="0"/>
              <a:ea typeface="Times"/>
              <a:cs typeface="Times New Roman" panose="02020603050405020304" charset="0"/>
              <a:sym typeface="Times"/>
            </a:endParaRPr>
          </a:p>
          <a:p>
            <a:pPr marL="0" marR="0" lvl="0" indent="0" algn="l" rtl="0">
              <a:spcBef>
                <a:spcPts val="0"/>
              </a:spcBef>
              <a:spcAft>
                <a:spcPts val="0"/>
              </a:spcAft>
              <a:buNone/>
            </a:pPr>
            <a:r>
              <a:rPr lang="en-SG" sz="2800" b="1">
                <a:solidFill>
                  <a:srgbClr val="FFFFFF"/>
                </a:solidFill>
                <a:latin typeface="Times New Roman" panose="02020603050405020304" charset="0"/>
                <a:ea typeface="Times"/>
                <a:cs typeface="Times New Roman" panose="02020603050405020304" charset="0"/>
                <a:sym typeface="Times"/>
              </a:rPr>
              <a:t>N</a:t>
            </a:r>
            <a:r>
              <a:rPr lang="en-US" altLang="en-SG" sz="2800" b="1">
                <a:solidFill>
                  <a:srgbClr val="FFFFFF"/>
                </a:solidFill>
                <a:latin typeface="Times New Roman" panose="02020603050405020304" charset="0"/>
                <a:ea typeface="Times"/>
                <a:cs typeface="Times New Roman" panose="02020603050405020304" charset="0"/>
                <a:sym typeface="Times"/>
              </a:rPr>
              <a:t>gười trình bày</a:t>
            </a:r>
            <a:r>
              <a:rPr lang="en-SG" sz="2800" b="1">
                <a:solidFill>
                  <a:srgbClr val="FFFFFF"/>
                </a:solidFill>
                <a:latin typeface="Times New Roman" panose="02020603050405020304" charset="0"/>
                <a:ea typeface="Times"/>
                <a:cs typeface="Times New Roman" panose="02020603050405020304" charset="0"/>
                <a:sym typeface="Times"/>
              </a:rPr>
              <a:t>:</a:t>
            </a:r>
            <a:r>
              <a:rPr lang="en-SG" sz="2800">
                <a:solidFill>
                  <a:srgbClr val="FFFFFF"/>
                </a:solidFill>
                <a:latin typeface="Times New Roman" panose="02020603050405020304" charset="0"/>
                <a:ea typeface="Times"/>
                <a:cs typeface="Times New Roman" panose="02020603050405020304" charset="0"/>
                <a:sym typeface="Times"/>
              </a:rPr>
              <a:t> </a:t>
            </a:r>
            <a:r>
              <a:rPr lang="en-US" altLang="en-SG" sz="2800">
                <a:solidFill>
                  <a:srgbClr val="FFFFFF"/>
                </a:solidFill>
                <a:latin typeface="Times New Roman" panose="02020603050405020304" charset="0"/>
                <a:ea typeface="Times"/>
                <a:cs typeface="Times New Roman" panose="02020603050405020304" charset="0"/>
                <a:sym typeface="Times"/>
              </a:rPr>
              <a:t>Nguyễn Quang Ninh</a:t>
            </a:r>
            <a:endParaRPr sz="2800" b="1">
              <a:solidFill>
                <a:srgbClr val="FFFFFF"/>
              </a:solidFill>
              <a:latin typeface="Times New Roman" panose="02020603050405020304" charset="0"/>
              <a:ea typeface="Times"/>
              <a:cs typeface="Times New Roman" panose="02020603050405020304" charset="0"/>
              <a:sym typeface="Times"/>
            </a:endParaRPr>
          </a:p>
          <a:p>
            <a:pPr marL="0" marR="0" lvl="0" indent="0" algn="l" rtl="0">
              <a:spcBef>
                <a:spcPts val="0"/>
              </a:spcBef>
              <a:spcAft>
                <a:spcPts val="0"/>
              </a:spcAft>
              <a:buNone/>
            </a:pPr>
            <a:r>
              <a:rPr lang="en-US" altLang="en-SG" sz="2800" b="1">
                <a:solidFill>
                  <a:srgbClr val="FFFFFF"/>
                </a:solidFill>
                <a:latin typeface="Times New Roman" panose="02020603050405020304" charset="0"/>
                <a:ea typeface="Times"/>
                <a:cs typeface="Times New Roman" panose="02020603050405020304" charset="0"/>
                <a:sym typeface="Times"/>
              </a:rPr>
              <a:t>Mã sinh viên</a:t>
            </a:r>
            <a:r>
              <a:rPr lang="en-SG" sz="2800" b="1">
                <a:solidFill>
                  <a:srgbClr val="FFFFFF"/>
                </a:solidFill>
                <a:latin typeface="Times New Roman" panose="02020603050405020304" charset="0"/>
                <a:ea typeface="Times"/>
                <a:cs typeface="Times New Roman" panose="02020603050405020304" charset="0"/>
                <a:sym typeface="Times"/>
              </a:rPr>
              <a:t>:  </a:t>
            </a:r>
            <a:r>
              <a:rPr lang="en-SG" sz="2800">
                <a:solidFill>
                  <a:schemeClr val="lt1"/>
                </a:solidFill>
                <a:latin typeface="Times New Roman" panose="02020603050405020304" charset="0"/>
                <a:ea typeface="Times New Roman" panose="02020603050405020304"/>
                <a:cs typeface="Times New Roman" panose="02020603050405020304" charset="0"/>
                <a:sym typeface="Times New Roman" panose="02020603050405020304"/>
              </a:rPr>
              <a:t>202</a:t>
            </a:r>
            <a:r>
              <a:rPr lang="en-US" altLang="en-SG" sz="2800">
                <a:solidFill>
                  <a:schemeClr val="lt1"/>
                </a:solidFill>
                <a:latin typeface="Times New Roman" panose="02020603050405020304" charset="0"/>
                <a:ea typeface="Times New Roman" panose="02020603050405020304"/>
                <a:cs typeface="Times New Roman" panose="02020603050405020304" charset="0"/>
                <a:sym typeface="Times New Roman" panose="02020603050405020304"/>
              </a:rPr>
              <a:t>0600419</a:t>
            </a:r>
            <a:endParaRPr lang="en-US" altLang="en-SG" sz="2800">
              <a:solidFill>
                <a:schemeClr val="lt1"/>
              </a:solidFill>
              <a:latin typeface="Times New Roman" panose="02020603050405020304" charset="0"/>
              <a:ea typeface="Times New Roman" panose="02020603050405020304"/>
              <a:cs typeface="Times New Roman" panose="02020603050405020304" charset="0"/>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p12"/>
          <p:cNvSpPr txBox="1"/>
          <p:nvPr/>
        </p:nvSpPr>
        <p:spPr>
          <a:xfrm>
            <a:off x="11469189" y="6373258"/>
            <a:ext cx="872971" cy="3359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10/18</a:t>
            </a:r>
            <a:endParaRPr sz="16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4" name="Google Shape;174;p12"/>
          <p:cNvSpPr txBox="1"/>
          <p:nvPr/>
        </p:nvSpPr>
        <p:spPr>
          <a:xfrm>
            <a:off x="897255" y="162560"/>
            <a:ext cx="9525635" cy="520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rPr>
              <a:t>2.1 : Khái niệm và nguyên lý hoạt động của thuật toán K-</a:t>
            </a:r>
            <a:r>
              <a:rPr lang="en-US" alt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rPr>
              <a:t> NN</a:t>
            </a:r>
            <a:endParaRPr lang="en-US" alt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 name="Text Box 0"/>
          <p:cNvSpPr txBox="1"/>
          <p:nvPr/>
        </p:nvSpPr>
        <p:spPr>
          <a:xfrm>
            <a:off x="897890" y="1098550"/>
            <a:ext cx="10298430" cy="2306955"/>
          </a:xfrm>
          <a:prstGeom prst="rect">
            <a:avLst/>
          </a:prstGeom>
          <a:noFill/>
        </p:spPr>
        <p:txBody>
          <a:bodyPr wrap="square" rtlCol="0">
            <a:spAutoFit/>
          </a:bodyPr>
          <a:p>
            <a:r>
              <a:rPr lang="en-US" sz="2400">
                <a:solidFill>
                  <a:schemeClr val="bg1"/>
                </a:solidFill>
              </a:rPr>
              <a:t>2.1.2Nguyên lý hoạt động</a:t>
            </a:r>
            <a:endParaRPr lang="en-US" sz="2400">
              <a:solidFill>
                <a:schemeClr val="bg1"/>
              </a:solidFill>
            </a:endParaRPr>
          </a:p>
          <a:p>
            <a:pPr indent="457200" algn="just"/>
            <a:endParaRPr lang="en-US" sz="2400">
              <a:solidFill>
                <a:schemeClr val="bg1"/>
              </a:solidFill>
            </a:endParaRPr>
          </a:p>
          <a:p>
            <a:pPr indent="457200" algn="just"/>
            <a:r>
              <a:rPr lang="en-US" sz="2400">
                <a:solidFill>
                  <a:schemeClr val="bg1"/>
                </a:solidFill>
              </a:rPr>
              <a:t>KNN là thuật toán đi tìm đầu ra của một điểm dữ liệu mới bằng cách chỉ dựa trên thông tin của K điểm dữ liệu trong training set gần nó nhất (K - lân cận), không quan tâm đến việc có một vài điểm dữ liệu trong những điểm gần nhất này là nhiễu.</a:t>
            </a:r>
            <a:endParaRPr lang="en-US" sz="2400">
              <a:solidFill>
                <a:schemeClr val="bg1"/>
              </a:solidFill>
            </a:endParaRPr>
          </a:p>
        </p:txBody>
      </p:sp>
      <p:pic>
        <p:nvPicPr>
          <p:cNvPr id="2" name="Picture 1"/>
          <p:cNvPicPr/>
          <p:nvPr/>
        </p:nvPicPr>
        <p:blipFill>
          <a:blip r:embed="rId1"/>
        </p:blipFill>
        <p:spPr>
          <a:xfrm>
            <a:off x="5891530" y="3670935"/>
            <a:ext cx="3537585" cy="24161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p12"/>
          <p:cNvSpPr txBox="1"/>
          <p:nvPr/>
        </p:nvSpPr>
        <p:spPr>
          <a:xfrm>
            <a:off x="11469189" y="6373258"/>
            <a:ext cx="872971" cy="3359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11/18</a:t>
            </a:r>
            <a:endParaRPr sz="16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4" name="Google Shape;174;p12"/>
          <p:cNvSpPr txBox="1"/>
          <p:nvPr/>
        </p:nvSpPr>
        <p:spPr>
          <a:xfrm>
            <a:off x="897255" y="162560"/>
            <a:ext cx="9525635" cy="520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rPr>
              <a:t>2.1 : Khái niệm và nguyên lý hoạt động của thuật toán K-</a:t>
            </a:r>
            <a:r>
              <a:rPr lang="en-US" alt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rPr>
              <a:t> NN</a:t>
            </a:r>
            <a:endParaRPr lang="en-US" alt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Box 1"/>
          <p:cNvSpPr txBox="1"/>
          <p:nvPr/>
        </p:nvSpPr>
        <p:spPr>
          <a:xfrm>
            <a:off x="897255" y="1510030"/>
            <a:ext cx="5067300" cy="4030980"/>
          </a:xfrm>
          <a:prstGeom prst="rect">
            <a:avLst/>
          </a:prstGeom>
          <a:noFill/>
        </p:spPr>
        <p:txBody>
          <a:bodyPr wrap="square" rtlCol="0">
            <a:noAutofit/>
          </a:bodyPr>
          <a:p>
            <a:pPr algn="just"/>
            <a:r>
              <a:rPr lang="en-US" sz="2000">
                <a:solidFill>
                  <a:schemeClr val="bg1"/>
                </a:solidFill>
              </a:rPr>
              <a:t>Ví dụ bên là bài toán Classification với K = 1 và 3 classes: Đỏ, Lam, Lục. Mỗi điểm dữ liệu mới (test data point) sẽ được gán label theo màu của điểm mà nó thuộc về. Trong hình này, có một vài vùng nhỏ xem lẫn vào các vùng lớn hơn khác màu. Ví dụ có một điểm màu Lục ở gần góc 11 giờ nằm giữa hai vùng lớn với nhiều dữ liệu màu Đỏ và Lam. Điểm này rất có thể là nhiễu. Dẫn đến nếu dữ liệu test rơi vào vùng này sẽ có nhiều khả năng cho kết quả không chính xác.</a:t>
            </a:r>
            <a:endParaRPr lang="en-US" sz="2000">
              <a:solidFill>
                <a:schemeClr val="bg1"/>
              </a:solidFill>
            </a:endParaRPr>
          </a:p>
        </p:txBody>
      </p:sp>
      <p:pic>
        <p:nvPicPr>
          <p:cNvPr id="4" name="Picture 2" descr="IMG_256"/>
          <p:cNvPicPr>
            <a:picLocks noChangeAspect="1"/>
          </p:cNvPicPr>
          <p:nvPr/>
        </p:nvPicPr>
        <p:blipFill>
          <a:blip r:embed="rId1"/>
          <a:stretch>
            <a:fillRect/>
          </a:stretch>
        </p:blipFill>
        <p:spPr>
          <a:xfrm>
            <a:off x="6750685" y="2175510"/>
            <a:ext cx="4800600" cy="324167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91" name="Shape 191"/>
        <p:cNvGrpSpPr/>
        <p:nvPr/>
      </p:nvGrpSpPr>
      <p:grpSpPr>
        <a:xfrm>
          <a:off x="0" y="0"/>
          <a:ext cx="0" cy="0"/>
          <a:chOff x="0" y="0"/>
          <a:chExt cx="0" cy="0"/>
        </a:xfrm>
      </p:grpSpPr>
      <p:sp>
        <p:nvSpPr>
          <p:cNvPr id="192" name="Google Shape;192;p13"/>
          <p:cNvSpPr txBox="1"/>
          <p:nvPr/>
        </p:nvSpPr>
        <p:spPr>
          <a:xfrm>
            <a:off x="11469189" y="6373258"/>
            <a:ext cx="872971" cy="3359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1</a:t>
            </a:r>
            <a:r>
              <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2</a:t>
            </a:r>
            <a:r>
              <a:rPr 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a:t>
            </a:r>
            <a:r>
              <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18</a:t>
            </a:r>
            <a:endPar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3" name="Google Shape;193;p13"/>
          <p:cNvSpPr txBox="1"/>
          <p:nvPr/>
        </p:nvSpPr>
        <p:spPr>
          <a:xfrm>
            <a:off x="897308" y="162369"/>
            <a:ext cx="6571716" cy="520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rPr>
              <a:t>2.2 : Khoảng cách trong không gian vector</a:t>
            </a:r>
            <a:endParaRPr 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Box 1"/>
          <p:cNvSpPr txBox="1"/>
          <p:nvPr/>
        </p:nvSpPr>
        <p:spPr>
          <a:xfrm>
            <a:off x="1032510" y="1609725"/>
            <a:ext cx="4064000" cy="3784600"/>
          </a:xfrm>
          <a:prstGeom prst="rect">
            <a:avLst/>
          </a:prstGeom>
          <a:noFill/>
        </p:spPr>
        <p:txBody>
          <a:bodyPr wrap="square" rtlCol="0">
            <a:spAutoFit/>
          </a:bodyPr>
          <a:p>
            <a:pPr algn="just"/>
            <a:r>
              <a:rPr lang="en-US" sz="2000">
                <a:solidFill>
                  <a:schemeClr val="bg1"/>
                </a:solidFill>
              </a:rPr>
              <a:t>Thuật toán KNN cho rằng những dữ liệu tương tự nhau sẽ tồn tại gần nhau trong một không gian, từ đó công việc của chúng ta là sẽ tìm k điểm gần với dữ liệu cần kiểm tra nhất. Việc tìm khoảng cách giữa 2 điểm củng có nhiều công thức có thể sử dụng, tùy trường hợp mà chúng ta lựa chọn cho phù hợp. Đây là 3 cách cơ bản để tính khoảng cách 2 điểm dữ liệu x, y có k thuộc tính:</a:t>
            </a:r>
            <a:endParaRPr lang="en-US" sz="2000">
              <a:solidFill>
                <a:schemeClr val="bg1"/>
              </a:solidFill>
            </a:endParaRPr>
          </a:p>
        </p:txBody>
      </p:sp>
      <p:pic>
        <p:nvPicPr>
          <p:cNvPr id="8" name="Picture 3" descr="IMG_256"/>
          <p:cNvPicPr>
            <a:picLocks noChangeAspect="1"/>
          </p:cNvPicPr>
          <p:nvPr/>
        </p:nvPicPr>
        <p:blipFill>
          <a:blip r:embed="rId1"/>
          <a:stretch>
            <a:fillRect/>
          </a:stretch>
        </p:blipFill>
        <p:spPr>
          <a:xfrm>
            <a:off x="6572885" y="1525270"/>
            <a:ext cx="4219575" cy="4201795"/>
          </a:xfrm>
          <a:prstGeom prst="rect">
            <a:avLst/>
          </a:prstGeom>
          <a:noFill/>
          <a:ln w="9525">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91" name="Shape 191"/>
        <p:cNvGrpSpPr/>
        <p:nvPr/>
      </p:nvGrpSpPr>
      <p:grpSpPr>
        <a:xfrm>
          <a:off x="0" y="0"/>
          <a:ext cx="0" cy="0"/>
          <a:chOff x="0" y="0"/>
          <a:chExt cx="0" cy="0"/>
        </a:xfrm>
      </p:grpSpPr>
      <p:sp>
        <p:nvSpPr>
          <p:cNvPr id="192" name="Google Shape;192;p13"/>
          <p:cNvSpPr txBox="1"/>
          <p:nvPr/>
        </p:nvSpPr>
        <p:spPr>
          <a:xfrm>
            <a:off x="11469189" y="6373258"/>
            <a:ext cx="872971" cy="3359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1</a:t>
            </a:r>
            <a:r>
              <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3</a:t>
            </a:r>
            <a:r>
              <a:rPr 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a:t>
            </a:r>
            <a:r>
              <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18</a:t>
            </a:r>
            <a:endPar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3" name="Google Shape;193;p13"/>
          <p:cNvSpPr txBox="1"/>
          <p:nvPr/>
        </p:nvSpPr>
        <p:spPr>
          <a:xfrm>
            <a:off x="897308" y="162369"/>
            <a:ext cx="6571716" cy="520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rPr>
              <a:t>2.2 : Khoảng cách trong không gian vector</a:t>
            </a:r>
            <a:endParaRPr 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Box 1"/>
          <p:cNvSpPr txBox="1"/>
          <p:nvPr/>
        </p:nvSpPr>
        <p:spPr>
          <a:xfrm>
            <a:off x="1032510" y="1609725"/>
            <a:ext cx="4064000" cy="4133215"/>
          </a:xfrm>
          <a:prstGeom prst="rect">
            <a:avLst/>
          </a:prstGeom>
          <a:noFill/>
        </p:spPr>
        <p:txBody>
          <a:bodyPr wrap="square" rtlCol="0">
            <a:noAutofit/>
          </a:bodyPr>
          <a:p>
            <a:pPr algn="just"/>
            <a:r>
              <a:rPr lang="en-US" sz="2000">
                <a:solidFill>
                  <a:schemeClr val="bg1"/>
                </a:solidFill>
              </a:rPr>
              <a:t>Ví dụ:</a:t>
            </a:r>
            <a:endParaRPr lang="en-US" sz="2000">
              <a:solidFill>
                <a:schemeClr val="bg1"/>
              </a:solidFill>
            </a:endParaRPr>
          </a:p>
          <a:p>
            <a:pPr algn="just"/>
            <a:r>
              <a:rPr lang="en-US" sz="2000">
                <a:solidFill>
                  <a:schemeClr val="bg1"/>
                </a:solidFill>
              </a:rPr>
              <a:t>Dữ liệu cần phân loại của chúng ta là {age: 48, loan: 142000}. Đây dữ liệu 2 chiều và chúng ta cần dự đoán người này thuộc nguy cơ vở nợ hay không. Chúng ta sẽ dùng một cách khá phổ biến để tính khoảng cách là Euclidean. Ví dụ ở hàng đầu tiên khoảng cách sẽ được tính:</a:t>
            </a:r>
            <a:endParaRPr lang="en-US" sz="2000">
              <a:solidFill>
                <a:schemeClr val="bg1"/>
              </a:solidFill>
            </a:endParaRPr>
          </a:p>
          <a:p>
            <a:pPr algn="just"/>
            <a:endParaRPr lang="en-US" sz="2000">
              <a:solidFill>
                <a:schemeClr val="bg1"/>
              </a:solidFill>
            </a:endParaRPr>
          </a:p>
        </p:txBody>
      </p:sp>
      <p:pic>
        <p:nvPicPr>
          <p:cNvPr id="6" name="Picture 4" descr="IMG_257"/>
          <p:cNvPicPr>
            <a:picLocks noChangeAspect="1"/>
          </p:cNvPicPr>
          <p:nvPr/>
        </p:nvPicPr>
        <p:blipFill>
          <a:blip r:embed="rId1"/>
          <a:stretch>
            <a:fillRect/>
          </a:stretch>
        </p:blipFill>
        <p:spPr>
          <a:xfrm>
            <a:off x="6467475" y="1668780"/>
            <a:ext cx="4589145" cy="3369945"/>
          </a:xfrm>
          <a:prstGeom prst="rect">
            <a:avLst/>
          </a:prstGeom>
          <a:noFill/>
          <a:ln w="9525">
            <a:noFill/>
          </a:ln>
        </p:spPr>
      </p:pic>
      <p:pic>
        <p:nvPicPr>
          <p:cNvPr id="5" name="Picture 5" descr="IMG_258"/>
          <p:cNvPicPr>
            <a:picLocks noChangeAspect="1"/>
          </p:cNvPicPr>
          <p:nvPr/>
        </p:nvPicPr>
        <p:blipFill>
          <a:blip r:embed="rId2"/>
          <a:stretch>
            <a:fillRect/>
          </a:stretch>
        </p:blipFill>
        <p:spPr>
          <a:xfrm>
            <a:off x="1183323" y="4792980"/>
            <a:ext cx="3762375" cy="628650"/>
          </a:xfrm>
          <a:prstGeom prst="rect">
            <a:avLst/>
          </a:prstGeom>
          <a:noFill/>
          <a:ln w="9525">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91" name="Shape 191"/>
        <p:cNvGrpSpPr/>
        <p:nvPr/>
      </p:nvGrpSpPr>
      <p:grpSpPr>
        <a:xfrm>
          <a:off x="0" y="0"/>
          <a:ext cx="0" cy="0"/>
          <a:chOff x="0" y="0"/>
          <a:chExt cx="0" cy="0"/>
        </a:xfrm>
      </p:grpSpPr>
      <p:sp>
        <p:nvSpPr>
          <p:cNvPr id="192" name="Google Shape;192;p13"/>
          <p:cNvSpPr txBox="1"/>
          <p:nvPr/>
        </p:nvSpPr>
        <p:spPr>
          <a:xfrm>
            <a:off x="11469189" y="6373258"/>
            <a:ext cx="872971" cy="3359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1</a:t>
            </a:r>
            <a:r>
              <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4</a:t>
            </a:r>
            <a:r>
              <a:rPr 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a:t>
            </a:r>
            <a:r>
              <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18</a:t>
            </a:r>
            <a:endPar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3" name="Google Shape;193;p13"/>
          <p:cNvSpPr txBox="1"/>
          <p:nvPr/>
        </p:nvSpPr>
        <p:spPr>
          <a:xfrm>
            <a:off x="897308" y="162369"/>
            <a:ext cx="6571716" cy="520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rPr>
              <a:t>2.2 : Khoảng cách trong không gian vector</a:t>
            </a:r>
            <a:endParaRPr 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Box 1"/>
          <p:cNvSpPr txBox="1"/>
          <p:nvPr/>
        </p:nvSpPr>
        <p:spPr>
          <a:xfrm>
            <a:off x="1032510" y="1609725"/>
            <a:ext cx="4064000" cy="4133215"/>
          </a:xfrm>
          <a:prstGeom prst="rect">
            <a:avLst/>
          </a:prstGeom>
          <a:noFill/>
        </p:spPr>
        <p:txBody>
          <a:bodyPr wrap="square" rtlCol="0">
            <a:noAutofit/>
          </a:bodyPr>
          <a:p>
            <a:pPr algn="just"/>
            <a:r>
              <a:rPr lang="en-US" sz="2000">
                <a:solidFill>
                  <a:schemeClr val="bg1"/>
                </a:solidFill>
              </a:rPr>
              <a:t>Thực hiện tương tự, ta sẽ tính được khoảng cách ở cột Distance, từ đó chọn ra k = 3 khoảng cách nhỏ nhất (gần với dữ liệu vào nhất). Với 3 khoảng cách này chúng ra nhận được 3 label là (Yes, No, Yes). Trong 3 label này Yes xuất hiện nhiều hơn nên chúng ta sẽ đưa ra dự đoán người này có khả năng vở nợ.</a:t>
            </a:r>
            <a:endParaRPr lang="en-US" sz="2000">
              <a:solidFill>
                <a:schemeClr val="bg1"/>
              </a:solidFill>
            </a:endParaRPr>
          </a:p>
          <a:p>
            <a:pPr algn="just"/>
            <a:endParaRPr lang="en-US" sz="2000">
              <a:solidFill>
                <a:schemeClr val="bg1"/>
              </a:solidFill>
            </a:endParaRPr>
          </a:p>
        </p:txBody>
      </p:sp>
      <p:pic>
        <p:nvPicPr>
          <p:cNvPr id="7" name="Picture 6" descr="IMG_259"/>
          <p:cNvPicPr>
            <a:picLocks noChangeAspect="1"/>
          </p:cNvPicPr>
          <p:nvPr/>
        </p:nvPicPr>
        <p:blipFill>
          <a:blip r:embed="rId1"/>
          <a:stretch>
            <a:fillRect/>
          </a:stretch>
        </p:blipFill>
        <p:spPr>
          <a:xfrm>
            <a:off x="5574665" y="1838325"/>
            <a:ext cx="5640070" cy="3127375"/>
          </a:xfrm>
          <a:prstGeom prst="rect">
            <a:avLst/>
          </a:prstGeom>
          <a:noFill/>
          <a:ln w="9525">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86" name="Shape 286"/>
        <p:cNvGrpSpPr/>
        <p:nvPr/>
      </p:nvGrpSpPr>
      <p:grpSpPr>
        <a:xfrm>
          <a:off x="0" y="0"/>
          <a:ext cx="0" cy="0"/>
          <a:chOff x="0" y="0"/>
          <a:chExt cx="0" cy="0"/>
        </a:xfrm>
      </p:grpSpPr>
      <p:sp>
        <p:nvSpPr>
          <p:cNvPr id="287" name="Google Shape;287;p20"/>
          <p:cNvSpPr txBox="1"/>
          <p:nvPr/>
        </p:nvSpPr>
        <p:spPr>
          <a:xfrm>
            <a:off x="11469189" y="6373258"/>
            <a:ext cx="872971" cy="3359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15</a:t>
            </a:r>
            <a:r>
              <a:rPr 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a:t>
            </a:r>
            <a:r>
              <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18</a:t>
            </a:r>
            <a:endPar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88" name="Google Shape;288;p20"/>
          <p:cNvSpPr/>
          <p:nvPr/>
        </p:nvSpPr>
        <p:spPr>
          <a:xfrm>
            <a:off x="4571999" y="2401367"/>
            <a:ext cx="2273182" cy="1982625"/>
          </a:xfrm>
          <a:prstGeom prst="wedgeRectCallout">
            <a:avLst>
              <a:gd name="adj1" fmla="val -20833"/>
              <a:gd name="adj2" fmla="val 62500"/>
            </a:avLst>
          </a:prstGeom>
          <a:solidFill>
            <a:schemeClr val="accent3"/>
          </a:solidFill>
          <a:ln w="19050" cap="flat" cmpd="sng">
            <a:solidFill>
              <a:srgbClr val="36719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SG" sz="2400">
                <a:solidFill>
                  <a:schemeClr val="lt1"/>
                </a:solidFill>
                <a:latin typeface="Times New Roman" panose="02020603050405020304"/>
                <a:ea typeface="Times New Roman" panose="02020603050405020304"/>
                <a:cs typeface="Times New Roman" panose="02020603050405020304"/>
                <a:sym typeface="Times New Roman" panose="02020603050405020304"/>
              </a:rPr>
              <a:t>III. </a:t>
            </a:r>
            <a:r>
              <a:rPr lang="en-US" altLang="en-SG" sz="2400">
                <a:solidFill>
                  <a:schemeClr val="lt1"/>
                </a:solidFill>
                <a:latin typeface="Times New Roman" panose="02020603050405020304"/>
                <a:ea typeface="Times New Roman" panose="02020603050405020304"/>
                <a:cs typeface="Times New Roman" panose="02020603050405020304"/>
                <a:sym typeface="Times New Roman" panose="02020603050405020304"/>
              </a:rPr>
              <a:t>Kết quả thực nghiệm</a:t>
            </a:r>
            <a:endParaRPr lang="en-US" altLang="en-SG" sz="24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8"/>
                                        </p:tgtEl>
                                        <p:attrNameLst>
                                          <p:attrName>style.visibility</p:attrName>
                                        </p:attrNameLst>
                                      </p:cBhvr>
                                      <p:to>
                                        <p:strVal val="visible"/>
                                      </p:to>
                                    </p:set>
                                    <p:anim calcmode="lin" valueType="num">
                                      <p:cBhvr additive="base">
                                        <p:cTn id="7" dur="500"/>
                                        <p:tgtEl>
                                          <p:spTgt spid="288"/>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92" name="Shape 292"/>
        <p:cNvGrpSpPr/>
        <p:nvPr/>
      </p:nvGrpSpPr>
      <p:grpSpPr>
        <a:xfrm>
          <a:off x="0" y="0"/>
          <a:ext cx="0" cy="0"/>
          <a:chOff x="0" y="0"/>
          <a:chExt cx="0" cy="0"/>
        </a:xfrm>
      </p:grpSpPr>
      <p:sp>
        <p:nvSpPr>
          <p:cNvPr id="293" name="Google Shape;293;p21"/>
          <p:cNvSpPr txBox="1"/>
          <p:nvPr/>
        </p:nvSpPr>
        <p:spPr>
          <a:xfrm>
            <a:off x="11469189" y="6373258"/>
            <a:ext cx="872971" cy="3359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1</a:t>
            </a:r>
            <a:r>
              <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6</a:t>
            </a:r>
            <a:r>
              <a:rPr 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a:t>
            </a:r>
            <a:r>
              <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18</a:t>
            </a:r>
            <a:endPar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96" name="Google Shape;296;p21"/>
          <p:cNvSpPr txBox="1"/>
          <p:nvPr/>
        </p:nvSpPr>
        <p:spPr>
          <a:xfrm>
            <a:off x="897308" y="162369"/>
            <a:ext cx="6571716" cy="520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rPr>
              <a:t>3.1 : </a:t>
            </a:r>
            <a:r>
              <a:rPr lang="en-US" alt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rPr>
              <a:t>Sơ bộ về tập dữ liệu</a:t>
            </a:r>
            <a:endParaRPr lang="en-US" alt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 name="Text Box 0"/>
          <p:cNvSpPr txBox="1"/>
          <p:nvPr/>
        </p:nvSpPr>
        <p:spPr>
          <a:xfrm>
            <a:off x="530225" y="2094230"/>
            <a:ext cx="5295265" cy="3480435"/>
          </a:xfrm>
          <a:prstGeom prst="rect">
            <a:avLst/>
          </a:prstGeom>
          <a:noFill/>
        </p:spPr>
        <p:txBody>
          <a:bodyPr wrap="square" rtlCol="0">
            <a:noAutofit/>
          </a:bodyPr>
          <a:p>
            <a:pPr algn="just"/>
            <a:r>
              <a:rPr lang="en-US" sz="2000">
                <a:solidFill>
                  <a:schemeClr val="bg1"/>
                </a:solidFill>
              </a:rPr>
              <a:t>Tập dữ liệu gồm 250 điểm dữ liệu bao gồm các thuộc tính để tính toán là điểm GPA và số học kỳ mà sinh viên đó đã học để đạt được điểm gpa đó, thuộc tính kết của được coi như là câu trả lời mà các điểm dữ liệu trong dữ liệu kiểm thử cần.</a:t>
            </a:r>
            <a:endParaRPr lang="en-US" sz="2000">
              <a:solidFill>
                <a:schemeClr val="bg1"/>
              </a:solidFill>
            </a:endParaRPr>
          </a:p>
        </p:txBody>
      </p:sp>
      <p:pic>
        <p:nvPicPr>
          <p:cNvPr id="2" name="Picture 1"/>
          <p:cNvPicPr>
            <a:picLocks noChangeAspect="1"/>
          </p:cNvPicPr>
          <p:nvPr/>
        </p:nvPicPr>
        <p:blipFill>
          <a:blip r:embed="rId1"/>
          <a:stretch>
            <a:fillRect/>
          </a:stretch>
        </p:blipFill>
        <p:spPr>
          <a:xfrm>
            <a:off x="8058785" y="1316355"/>
            <a:ext cx="2895600" cy="468820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92" name="Shape 292"/>
        <p:cNvGrpSpPr/>
        <p:nvPr/>
      </p:nvGrpSpPr>
      <p:grpSpPr>
        <a:xfrm>
          <a:off x="0" y="0"/>
          <a:ext cx="0" cy="0"/>
          <a:chOff x="0" y="0"/>
          <a:chExt cx="0" cy="0"/>
        </a:xfrm>
      </p:grpSpPr>
      <p:sp>
        <p:nvSpPr>
          <p:cNvPr id="293" name="Google Shape;293;p21"/>
          <p:cNvSpPr txBox="1"/>
          <p:nvPr/>
        </p:nvSpPr>
        <p:spPr>
          <a:xfrm>
            <a:off x="11469189" y="6373258"/>
            <a:ext cx="872971" cy="3359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17</a:t>
            </a:r>
            <a:r>
              <a:rPr 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a:t>
            </a:r>
            <a:r>
              <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18</a:t>
            </a:r>
            <a:endPar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96" name="Google Shape;296;p21"/>
          <p:cNvSpPr txBox="1"/>
          <p:nvPr/>
        </p:nvSpPr>
        <p:spPr>
          <a:xfrm>
            <a:off x="897308" y="162369"/>
            <a:ext cx="6571716" cy="520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rPr>
              <a:t>3.</a:t>
            </a:r>
            <a:r>
              <a:rPr lang="en-US" alt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rPr>
              <a:t>2</a:t>
            </a:r>
            <a:r>
              <a:rPr 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rPr>
              <a:t> : </a:t>
            </a:r>
            <a:r>
              <a:rPr lang="en-US" alt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rPr>
              <a:t>Kết quả thực nghiệm</a:t>
            </a:r>
            <a:endParaRPr lang="en-US" alt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 name="Text Box 0"/>
          <p:cNvSpPr txBox="1"/>
          <p:nvPr/>
        </p:nvSpPr>
        <p:spPr>
          <a:xfrm>
            <a:off x="530225" y="2094230"/>
            <a:ext cx="5295265" cy="3480435"/>
          </a:xfrm>
          <a:prstGeom prst="rect">
            <a:avLst/>
          </a:prstGeom>
          <a:noFill/>
        </p:spPr>
        <p:txBody>
          <a:bodyPr wrap="square" rtlCol="0">
            <a:noAutofit/>
          </a:bodyPr>
          <a:p>
            <a:pPr algn="just"/>
            <a:r>
              <a:rPr lang="en-US" sz="2000">
                <a:solidFill>
                  <a:schemeClr val="bg1"/>
                </a:solidFill>
              </a:rPr>
              <a:t>Kết quả thực nghiệm cho thấy: chương trình đã hiển thị các đáp án chính xác của các điểm test và các dự đoán:  </a:t>
            </a:r>
            <a:endParaRPr lang="en-US" sz="2000">
              <a:solidFill>
                <a:schemeClr val="bg1"/>
              </a:solidFill>
            </a:endParaRPr>
          </a:p>
        </p:txBody>
      </p:sp>
      <p:pic>
        <p:nvPicPr>
          <p:cNvPr id="6" name="Picture 5"/>
          <p:cNvPicPr>
            <a:picLocks noChangeAspect="1"/>
          </p:cNvPicPr>
          <p:nvPr/>
        </p:nvPicPr>
        <p:blipFill>
          <a:blip r:embed="rId1"/>
          <a:stretch>
            <a:fillRect/>
          </a:stretch>
        </p:blipFill>
        <p:spPr>
          <a:xfrm>
            <a:off x="6554470" y="1269365"/>
            <a:ext cx="4914900" cy="43053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92" name="Shape 292"/>
        <p:cNvGrpSpPr/>
        <p:nvPr/>
      </p:nvGrpSpPr>
      <p:grpSpPr>
        <a:xfrm>
          <a:off x="0" y="0"/>
          <a:ext cx="0" cy="0"/>
          <a:chOff x="0" y="0"/>
          <a:chExt cx="0" cy="0"/>
        </a:xfrm>
      </p:grpSpPr>
      <p:sp>
        <p:nvSpPr>
          <p:cNvPr id="293" name="Google Shape;293;p21"/>
          <p:cNvSpPr txBox="1"/>
          <p:nvPr/>
        </p:nvSpPr>
        <p:spPr>
          <a:xfrm>
            <a:off x="11469189" y="6373258"/>
            <a:ext cx="872971" cy="3359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18</a:t>
            </a:r>
            <a:r>
              <a:rPr 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a:t>
            </a:r>
            <a:r>
              <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18</a:t>
            </a:r>
            <a:endPar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 name="Text Box 2"/>
          <p:cNvSpPr txBox="1"/>
          <p:nvPr/>
        </p:nvSpPr>
        <p:spPr>
          <a:xfrm>
            <a:off x="887730" y="1303655"/>
            <a:ext cx="9862820" cy="3823970"/>
          </a:xfrm>
          <a:prstGeom prst="rect">
            <a:avLst/>
          </a:prstGeom>
          <a:noFill/>
        </p:spPr>
        <p:txBody>
          <a:bodyPr wrap="square" rtlCol="0" anchor="ctr" anchorCtr="0">
            <a:noAutofit/>
          </a:bodyPr>
          <a:p>
            <a:pPr algn="ctr">
              <a:lnSpc>
                <a:spcPct val="150000"/>
              </a:lnSpc>
            </a:pPr>
            <a:r>
              <a:rPr lang="en-US" sz="5400" i="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CẢM ƠN </a:t>
            </a:r>
            <a:endParaRPr lang="en-US" sz="5400" i="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algn="ctr">
              <a:lnSpc>
                <a:spcPct val="120000"/>
              </a:lnSpc>
            </a:pPr>
            <a:r>
              <a:rPr lang="en-US" sz="5400" i="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MỌI NGƯỜI ĐÃ LẮNG NGHE </a:t>
            </a:r>
            <a:r>
              <a:rPr lang="en-US" sz="6000" i="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endParaRPr lang="en-US" sz="6000" i="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3"/>
          <p:cNvSpPr txBox="1"/>
          <p:nvPr/>
        </p:nvSpPr>
        <p:spPr>
          <a:xfrm>
            <a:off x="11469189" y="6373258"/>
            <a:ext cx="872971" cy="3359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2</a:t>
            </a:r>
            <a:r>
              <a:rPr 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a:t>
            </a:r>
            <a:r>
              <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18</a:t>
            </a:r>
            <a:endPar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1" name="Google Shape;61;p3"/>
          <p:cNvSpPr/>
          <p:nvPr/>
        </p:nvSpPr>
        <p:spPr>
          <a:xfrm>
            <a:off x="2218545" y="1345363"/>
            <a:ext cx="2038662" cy="1401581"/>
          </a:xfrm>
          <a:prstGeom prst="round2DiagRect">
            <a:avLst>
              <a:gd name="adj1" fmla="val 16667"/>
              <a:gd name="adj2" fmla="val 0"/>
            </a:avLst>
          </a:prstGeom>
          <a:solidFill>
            <a:schemeClr val="accent3"/>
          </a:solidFill>
          <a:ln w="19050" cap="flat" cmpd="sng">
            <a:solidFill>
              <a:srgbClr val="36719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a:solidFill>
                  <a:schemeClr val="lt1"/>
                </a:solidFill>
                <a:latin typeface="Times New Roman" panose="02020603050405020304"/>
                <a:ea typeface="Times New Roman" panose="02020603050405020304"/>
                <a:cs typeface="Times New Roman" panose="02020603050405020304"/>
                <a:sym typeface="Times New Roman" panose="02020603050405020304"/>
              </a:rPr>
              <a:t>Đề tài</a:t>
            </a:r>
            <a:endParaRPr lang="en-US" sz="36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3" name="Google Shape;63;p3"/>
          <p:cNvSpPr/>
          <p:nvPr/>
        </p:nvSpPr>
        <p:spPr>
          <a:xfrm>
            <a:off x="1199213" y="3252865"/>
            <a:ext cx="4077325" cy="2623279"/>
          </a:xfrm>
          <a:prstGeom prst="round2DiagRect">
            <a:avLst>
              <a:gd name="adj1" fmla="val 16667"/>
              <a:gd name="adj2" fmla="val 0"/>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SG" sz="2400">
                <a:solidFill>
                  <a:schemeClr val="lt1"/>
                </a:solidFill>
                <a:latin typeface="Times New Roman" panose="02020603050405020304"/>
                <a:ea typeface="Times New Roman" panose="02020603050405020304"/>
                <a:cs typeface="Times New Roman" panose="02020603050405020304"/>
                <a:sym typeface="Times New Roman" panose="02020603050405020304"/>
              </a:rPr>
              <a:t>ỨNG DỤNG CỦA THUẬT TOÁN K-NN </a:t>
            </a:r>
            <a:endParaRPr lang="en-SG" sz="24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SG" sz="2400">
                <a:solidFill>
                  <a:schemeClr val="lt1"/>
                </a:solidFill>
                <a:latin typeface="Times New Roman" panose="02020603050405020304"/>
                <a:ea typeface="Times New Roman" panose="02020603050405020304"/>
                <a:cs typeface="Times New Roman" panose="02020603050405020304"/>
                <a:sym typeface="Times New Roman" panose="02020603050405020304"/>
              </a:rPr>
              <a:t>TRONG XÂY DỰNG DỮ LIỆU ĐỒ THỊ </a:t>
            </a:r>
            <a:endParaRPr lang="en-SG" sz="24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SG" sz="2400">
                <a:solidFill>
                  <a:schemeClr val="lt1"/>
                </a:solidFill>
                <a:latin typeface="Times New Roman" panose="02020603050405020304"/>
                <a:ea typeface="Times New Roman" panose="02020603050405020304"/>
                <a:cs typeface="Times New Roman" panose="02020603050405020304"/>
                <a:sym typeface="Times New Roman" panose="02020603050405020304"/>
              </a:rPr>
              <a:t>VÀ BÀI TOÁN DỰ ĐOÁN</a:t>
            </a:r>
            <a:endParaRPr sz="36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 name="Picture 0"/>
          <p:cNvPicPr/>
          <p:nvPr/>
        </p:nvPicPr>
        <p:blipFill>
          <a:blip r:embed="rId1"/>
        </p:blipFill>
        <p:spPr>
          <a:xfrm>
            <a:off x="7934960" y="2747010"/>
            <a:ext cx="3298825" cy="24517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p:tgtEl>
                                          <p:spTgt spid="61"/>
                                        </p:tgtEl>
                                        <p:attrNameLst>
                                          <p:attrName>ppt_y</p:attrName>
                                        </p:attrNameLst>
                                      </p:cBhvr>
                                      <p:tavLst>
                                        <p:tav tm="0" fmla="">
                                          <p:val>
                                            <p:strVal val="#ppt_y+1"/>
                                          </p:val>
                                        </p:tav>
                                        <p:tav tm="100000" fmla="">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 calcmode="lin" valueType="num">
                                      <p:cBhvr additive="base">
                                        <p:cTn id="12" dur="500"/>
                                        <p:tgtEl>
                                          <p:spTgt spid="63"/>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7" name="Shape 67"/>
        <p:cNvGrpSpPr/>
        <p:nvPr/>
      </p:nvGrpSpPr>
      <p:grpSpPr>
        <a:xfrm>
          <a:off x="0" y="0"/>
          <a:ext cx="0" cy="0"/>
          <a:chOff x="0" y="0"/>
          <a:chExt cx="0" cy="0"/>
        </a:xfrm>
      </p:grpSpPr>
      <p:sp>
        <p:nvSpPr>
          <p:cNvPr id="68" name="Google Shape;68;p4"/>
          <p:cNvSpPr txBox="1"/>
          <p:nvPr/>
        </p:nvSpPr>
        <p:spPr>
          <a:xfrm>
            <a:off x="11469189" y="6373258"/>
            <a:ext cx="872971" cy="3359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3</a:t>
            </a:r>
            <a:r>
              <a:rPr 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a:t>
            </a:r>
            <a:r>
              <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18</a:t>
            </a:r>
            <a:endPar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9" name="Google Shape;69;p4"/>
          <p:cNvSpPr/>
          <p:nvPr/>
        </p:nvSpPr>
        <p:spPr>
          <a:xfrm>
            <a:off x="960635" y="2127903"/>
            <a:ext cx="1965533" cy="2649196"/>
          </a:xfrm>
          <a:prstGeom prst="rect">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rPr>
              <a:t>Tóm tắt buổi thuyết trình</a:t>
            </a:r>
            <a:endParaRPr sz="2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0" name="Google Shape;70;p4"/>
          <p:cNvSpPr/>
          <p:nvPr/>
        </p:nvSpPr>
        <p:spPr>
          <a:xfrm>
            <a:off x="4897201" y="745479"/>
            <a:ext cx="4665270" cy="5366757"/>
          </a:xfrm>
          <a:prstGeom prst="horizontalScroll">
            <a:avLst>
              <a:gd name="adj" fmla="val 12500"/>
            </a:avLst>
          </a:prstGeom>
          <a:solidFill>
            <a:schemeClr val="accent1"/>
          </a:solidFill>
          <a:ln w="19050" cap="flat" cmpd="sng">
            <a:solidFill>
              <a:srgbClr val="738F31"/>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24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endParaRPr sz="24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3" name="Google Shape;73;p4"/>
          <p:cNvSpPr/>
          <p:nvPr/>
        </p:nvSpPr>
        <p:spPr>
          <a:xfrm>
            <a:off x="5659231" y="1380710"/>
            <a:ext cx="2012100" cy="1866169"/>
          </a:xfrm>
          <a:prstGeom prst="wedgeRectCallout">
            <a:avLst>
              <a:gd name="adj1" fmla="val -20833"/>
              <a:gd name="adj2" fmla="val 62500"/>
            </a:avLst>
          </a:prstGeom>
          <a:solidFill>
            <a:schemeClr val="accent3"/>
          </a:solidFill>
          <a:ln w="19050" cap="flat" cmpd="sng">
            <a:solidFill>
              <a:srgbClr val="36719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SG" sz="2000">
                <a:solidFill>
                  <a:schemeClr val="lt1"/>
                </a:solidFill>
                <a:latin typeface="Times New Roman" panose="02020603050405020304"/>
                <a:ea typeface="Times New Roman" panose="02020603050405020304"/>
                <a:cs typeface="Times New Roman" panose="02020603050405020304"/>
                <a:sym typeface="Times New Roman" panose="02020603050405020304"/>
              </a:rPr>
              <a:t>I. </a:t>
            </a:r>
            <a:r>
              <a:rPr lang="en-US" altLang="en-SG" sz="2000">
                <a:solidFill>
                  <a:schemeClr val="lt1"/>
                </a:solidFill>
                <a:latin typeface="Times New Roman" panose="02020603050405020304"/>
                <a:ea typeface="Times New Roman" panose="02020603050405020304"/>
                <a:cs typeface="Times New Roman" panose="02020603050405020304"/>
                <a:sym typeface="Times New Roman" panose="02020603050405020304"/>
              </a:rPr>
              <a:t>Giới thiệu đề tài</a:t>
            </a:r>
            <a:endParaRPr lang="en-US" altLang="en-SG"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4" name="Google Shape;74;p4"/>
          <p:cNvSpPr/>
          <p:nvPr/>
        </p:nvSpPr>
        <p:spPr>
          <a:xfrm>
            <a:off x="8019867" y="2456989"/>
            <a:ext cx="1848133" cy="1712207"/>
          </a:xfrm>
          <a:prstGeom prst="wedgeRectCallout">
            <a:avLst>
              <a:gd name="adj1" fmla="val -20833"/>
              <a:gd name="adj2" fmla="val 62500"/>
            </a:avLst>
          </a:prstGeom>
          <a:solidFill>
            <a:schemeClr val="accent3"/>
          </a:solidFill>
          <a:ln w="19050" cap="flat" cmpd="sng">
            <a:solidFill>
              <a:srgbClr val="36719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SG" sz="2000">
                <a:solidFill>
                  <a:schemeClr val="lt1"/>
                </a:solidFill>
                <a:latin typeface="Times New Roman" panose="02020603050405020304"/>
                <a:ea typeface="Times New Roman" panose="02020603050405020304"/>
                <a:cs typeface="Times New Roman" panose="02020603050405020304"/>
                <a:sym typeface="Times New Roman" panose="02020603050405020304"/>
              </a:rPr>
              <a:t>II.</a:t>
            </a:r>
            <a:r>
              <a:rPr lang="en-US" altLang="en-SG" sz="2000">
                <a:solidFill>
                  <a:schemeClr val="lt1"/>
                </a:solidFill>
                <a:latin typeface="Times New Roman" panose="02020603050405020304"/>
                <a:ea typeface="Times New Roman" panose="02020603050405020304"/>
                <a:cs typeface="Times New Roman" panose="02020603050405020304"/>
                <a:sym typeface="Times New Roman" panose="02020603050405020304"/>
              </a:rPr>
              <a:t>Cơ sở lý thuyết</a:t>
            </a:r>
            <a:endParaRPr lang="en-US" altLang="en-SG"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5" name="Google Shape;75;p4"/>
          <p:cNvSpPr/>
          <p:nvPr/>
        </p:nvSpPr>
        <p:spPr>
          <a:xfrm>
            <a:off x="5659339" y="3725966"/>
            <a:ext cx="1842392" cy="1685657"/>
          </a:xfrm>
          <a:prstGeom prst="wedgeRectCallout">
            <a:avLst>
              <a:gd name="adj1" fmla="val -20833"/>
              <a:gd name="adj2" fmla="val 62500"/>
            </a:avLst>
          </a:prstGeom>
          <a:solidFill>
            <a:schemeClr val="accent3"/>
          </a:solidFill>
          <a:ln w="19050" cap="flat" cmpd="sng">
            <a:solidFill>
              <a:srgbClr val="36719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SG" sz="2000">
                <a:solidFill>
                  <a:schemeClr val="lt1"/>
                </a:solidFill>
                <a:latin typeface="Times New Roman" panose="02020603050405020304"/>
                <a:ea typeface="Times New Roman" panose="02020603050405020304"/>
                <a:cs typeface="Times New Roman" panose="02020603050405020304"/>
                <a:sym typeface="Times New Roman" panose="02020603050405020304"/>
              </a:rPr>
              <a:t>III. </a:t>
            </a:r>
            <a:r>
              <a:rPr lang="en-US" altLang="en-SG" sz="2000">
                <a:solidFill>
                  <a:schemeClr val="lt1"/>
                </a:solidFill>
                <a:latin typeface="Times New Roman" panose="02020603050405020304"/>
                <a:ea typeface="Times New Roman" panose="02020603050405020304"/>
                <a:cs typeface="Times New Roman" panose="02020603050405020304"/>
                <a:sym typeface="Times New Roman" panose="02020603050405020304"/>
              </a:rPr>
              <a:t>Kết quả thực nghiệm</a:t>
            </a:r>
            <a:endParaRPr lang="en-US" altLang="en-SG"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5"/>
          <p:cNvSpPr txBox="1"/>
          <p:nvPr/>
        </p:nvSpPr>
        <p:spPr>
          <a:xfrm>
            <a:off x="11469189" y="6373258"/>
            <a:ext cx="872971" cy="3359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4</a:t>
            </a:r>
            <a:r>
              <a:rPr 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a:t>
            </a:r>
            <a:r>
              <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18</a:t>
            </a:r>
            <a:endPar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5" name="Google Shape;85;p5"/>
          <p:cNvSpPr/>
          <p:nvPr/>
        </p:nvSpPr>
        <p:spPr>
          <a:xfrm>
            <a:off x="4768554" y="2290272"/>
            <a:ext cx="2640650" cy="2187723"/>
          </a:xfrm>
          <a:prstGeom prst="wedgeRectCallout">
            <a:avLst>
              <a:gd name="adj1" fmla="val -20833"/>
              <a:gd name="adj2" fmla="val 62500"/>
            </a:avLst>
          </a:prstGeom>
          <a:solidFill>
            <a:schemeClr val="accent3"/>
          </a:solidFill>
          <a:ln w="19050" cap="flat" cmpd="sng">
            <a:solidFill>
              <a:srgbClr val="36719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SG" sz="2400">
                <a:solidFill>
                  <a:schemeClr val="lt1"/>
                </a:solidFill>
                <a:latin typeface="Times New Roman" panose="02020603050405020304"/>
                <a:ea typeface="Times New Roman" panose="02020603050405020304"/>
                <a:cs typeface="Times New Roman" panose="02020603050405020304"/>
                <a:sym typeface="Times New Roman" panose="02020603050405020304"/>
              </a:rPr>
              <a:t>I. </a:t>
            </a:r>
            <a:r>
              <a:rPr lang="en-US" altLang="en-SG" sz="2400">
                <a:solidFill>
                  <a:schemeClr val="lt1"/>
                </a:solidFill>
                <a:latin typeface="Times New Roman" panose="02020603050405020304"/>
                <a:ea typeface="Times New Roman" panose="02020603050405020304"/>
                <a:cs typeface="Times New Roman" panose="02020603050405020304"/>
                <a:sym typeface="Times New Roman" panose="02020603050405020304"/>
              </a:rPr>
              <a:t>Giới thiệu đề tài</a:t>
            </a:r>
            <a:endParaRPr lang="en-US" altLang="en-SG" sz="24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additive="base">
                                        <p:cTn id="7" dur="500"/>
                                        <p:tgtEl>
                                          <p:spTgt spid="85"/>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6"/>
          <p:cNvSpPr txBox="1"/>
          <p:nvPr/>
        </p:nvSpPr>
        <p:spPr>
          <a:xfrm>
            <a:off x="11469189" y="6373258"/>
            <a:ext cx="872971" cy="3359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5</a:t>
            </a:r>
            <a:r>
              <a:rPr 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a:t>
            </a:r>
            <a:r>
              <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18</a:t>
            </a:r>
            <a:endPar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5" name="Google Shape;105;p6"/>
          <p:cNvSpPr txBox="1"/>
          <p:nvPr/>
        </p:nvSpPr>
        <p:spPr>
          <a:xfrm>
            <a:off x="897308" y="162369"/>
            <a:ext cx="6571716" cy="520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rPr>
              <a:t>1.1 : </a:t>
            </a:r>
            <a:r>
              <a:rPr lang="en-US" alt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rPr>
              <a:t>Lý do chọn đề tài</a:t>
            </a:r>
            <a:endParaRPr lang="en-US" alt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 name="Text Box 0"/>
          <p:cNvSpPr txBox="1"/>
          <p:nvPr/>
        </p:nvSpPr>
        <p:spPr>
          <a:xfrm>
            <a:off x="794385" y="1340485"/>
            <a:ext cx="6452870" cy="4217670"/>
          </a:xfrm>
          <a:prstGeom prst="rect">
            <a:avLst/>
          </a:prstGeom>
          <a:noFill/>
        </p:spPr>
        <p:txBody>
          <a:bodyPr wrap="square" rtlCol="0">
            <a:noAutofit/>
          </a:bodyPr>
          <a:p>
            <a:pPr algn="just"/>
            <a:r>
              <a:rPr lang="en-US" sz="2400">
                <a:solidFill>
                  <a:schemeClr val="bg1"/>
                </a:solidFill>
              </a:rPr>
              <a:t>Đề tài "Ứng dụng thuật toán k-NN trong xây dựng dữ liệu đồ thị và bài toán dự báo" là sự kết hợp đầy hứa hẹn giữa tính linh hoạt của thuật toán k-NN và tiềm năng mở rộng trong lĩnh vực dự báo. Thuật toán k-NN không chỉ phổ biến mà còn mang tính ứng dụng cao trong nhiều lĩnh vực khác nhau. Áp dụng k-NN vào việc dự báo kết quả tốt nghiệp của sinh viên trên dữ liệu đồ thị có thể cung cấp thông tin quan trọng và chính xác hơn.</a:t>
            </a:r>
            <a:endParaRPr lang="en-US" sz="2400">
              <a:solidFill>
                <a:schemeClr val="bg1"/>
              </a:solidFill>
            </a:endParaRPr>
          </a:p>
        </p:txBody>
      </p:sp>
      <p:pic>
        <p:nvPicPr>
          <p:cNvPr id="3" name="Picture 1" descr="IMG_256"/>
          <p:cNvPicPr>
            <a:picLocks noChangeAspect="1"/>
          </p:cNvPicPr>
          <p:nvPr/>
        </p:nvPicPr>
        <p:blipFill>
          <a:blip r:embed="rId1"/>
          <a:stretch>
            <a:fillRect/>
          </a:stretch>
        </p:blipFill>
        <p:spPr>
          <a:xfrm>
            <a:off x="7468870" y="1804035"/>
            <a:ext cx="4201160" cy="2957830"/>
          </a:xfrm>
          <a:prstGeom prst="rect">
            <a:avLst/>
          </a:prstGeom>
          <a:noFill/>
          <a:ln w="9525">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6"/>
          <p:cNvSpPr txBox="1"/>
          <p:nvPr/>
        </p:nvSpPr>
        <p:spPr>
          <a:xfrm>
            <a:off x="11469189" y="6373258"/>
            <a:ext cx="872971" cy="3359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6</a:t>
            </a:r>
            <a:r>
              <a:rPr 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a:t>
            </a:r>
            <a:r>
              <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18</a:t>
            </a:r>
            <a:endPar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5" name="Google Shape;105;p6"/>
          <p:cNvSpPr txBox="1"/>
          <p:nvPr/>
        </p:nvSpPr>
        <p:spPr>
          <a:xfrm>
            <a:off x="897308" y="162369"/>
            <a:ext cx="6571716" cy="520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rPr>
              <a:t>1.</a:t>
            </a:r>
            <a:r>
              <a:rPr lang="en-US" alt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rPr>
              <a:t>2</a:t>
            </a:r>
            <a:r>
              <a:rPr 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rPr>
              <a:t> : </a:t>
            </a:r>
            <a:r>
              <a:rPr lang="en-US" alt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rPr>
              <a:t>Tổng quan nghiên cứu</a:t>
            </a:r>
            <a:endParaRPr lang="en-US" alt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 name="Text Box 0"/>
          <p:cNvSpPr txBox="1"/>
          <p:nvPr/>
        </p:nvSpPr>
        <p:spPr>
          <a:xfrm>
            <a:off x="794385" y="1668780"/>
            <a:ext cx="10492740" cy="2320925"/>
          </a:xfrm>
          <a:prstGeom prst="rect">
            <a:avLst/>
          </a:prstGeom>
          <a:noFill/>
        </p:spPr>
        <p:txBody>
          <a:bodyPr wrap="square" rtlCol="0">
            <a:noAutofit/>
          </a:bodyPr>
          <a:p>
            <a:pPr algn="just"/>
            <a:r>
              <a:rPr lang="en-US" sz="2400">
                <a:solidFill>
                  <a:schemeClr val="bg1"/>
                </a:solidFill>
              </a:rPr>
              <a:t>- Đề tài tập trung vào việc áp dụng thuật toán k-NN (k-Nearest Neighbors) trong bài toán dự báo. Nghiên cứu chủ yếu là triển khai thuật toán k-NN để dự báo kết quả tốt nghiệp của sinh viên dựa trên dữ liệu đầu vào.</a:t>
            </a:r>
            <a:endParaRPr lang="en-US" sz="2400">
              <a:solidFill>
                <a:schemeClr val="bg1"/>
              </a:solidFill>
            </a:endParaRPr>
          </a:p>
          <a:p>
            <a:pPr algn="just"/>
            <a:r>
              <a:rPr lang="en-US" sz="2400">
                <a:solidFill>
                  <a:schemeClr val="bg1"/>
                </a:solidFill>
              </a:rPr>
              <a:t>- Nội dung nghiên cứu gồm: Tìm hiểu thuật toán K-NN, xây dựng bộ dữ liệu, </a:t>
            </a:r>
            <a:endParaRPr lang="en-US" sz="2400">
              <a:solidFill>
                <a:schemeClr val="bg1"/>
              </a:solidFill>
            </a:endParaRPr>
          </a:p>
          <a:p>
            <a:pPr algn="just"/>
            <a:r>
              <a:rPr lang="en-US" sz="2400">
                <a:solidFill>
                  <a:schemeClr val="bg1"/>
                </a:solidFill>
              </a:rPr>
              <a:t>sử dụng bộ dữ liệu vào giải quyết bài toán dự báo và đánh giá.</a:t>
            </a:r>
            <a:endParaRPr lang="en-US" sz="240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8"/>
          <p:cNvSpPr txBox="1"/>
          <p:nvPr/>
        </p:nvSpPr>
        <p:spPr>
          <a:xfrm>
            <a:off x="11469189" y="6373258"/>
            <a:ext cx="872971" cy="3359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7</a:t>
            </a:r>
            <a:r>
              <a:rPr 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a:t>
            </a:r>
            <a:r>
              <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18</a:t>
            </a:r>
            <a:endPar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7" name="Google Shape;127;p8"/>
          <p:cNvSpPr txBox="1"/>
          <p:nvPr/>
        </p:nvSpPr>
        <p:spPr>
          <a:xfrm>
            <a:off x="897308" y="162369"/>
            <a:ext cx="6571716" cy="520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rPr>
              <a:t>1.3 : </a:t>
            </a:r>
            <a:r>
              <a:rPr lang="en-US" alt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rPr>
              <a:t>Mục tiêu của đề tài</a:t>
            </a:r>
            <a:endParaRPr lang="en-US" alt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Box 1"/>
          <p:cNvSpPr txBox="1"/>
          <p:nvPr/>
        </p:nvSpPr>
        <p:spPr>
          <a:xfrm>
            <a:off x="1304925" y="1663700"/>
            <a:ext cx="9900285" cy="1501140"/>
          </a:xfrm>
          <a:prstGeom prst="rect">
            <a:avLst/>
          </a:prstGeom>
          <a:noFill/>
        </p:spPr>
        <p:txBody>
          <a:bodyPr wrap="square" rtlCol="0">
            <a:noAutofit/>
          </a:bodyPr>
          <a:p>
            <a:pPr algn="just"/>
            <a:r>
              <a:rPr lang="en-US" sz="2400">
                <a:solidFill>
                  <a:schemeClr val="bg1"/>
                </a:solidFill>
              </a:rPr>
              <a:t>Triển khai thuật toán k-NN (k-Nearest Neighbors) để giải quyết bài toán dự báo trên tập dữ liệu đồ thị. Đồ án nhằm phát triển các mô hình k-NN để dự báo kết quả tốt nghiệp của sinh viên dựa trên dữ liệu đầu vào.</a:t>
            </a:r>
            <a:endParaRPr lang="en-US" sz="240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sp>
        <p:nvSpPr>
          <p:cNvPr id="167" name="Google Shape;167;p11"/>
          <p:cNvSpPr txBox="1"/>
          <p:nvPr/>
        </p:nvSpPr>
        <p:spPr>
          <a:xfrm>
            <a:off x="11469189" y="6373258"/>
            <a:ext cx="872971" cy="3359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8</a:t>
            </a:r>
            <a:r>
              <a:rPr 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a:t>
            </a:r>
            <a:r>
              <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18</a:t>
            </a:r>
            <a:endPar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8" name="Google Shape;168;p11"/>
          <p:cNvSpPr/>
          <p:nvPr/>
        </p:nvSpPr>
        <p:spPr>
          <a:xfrm>
            <a:off x="4700186" y="2409914"/>
            <a:ext cx="2196269" cy="1862983"/>
          </a:xfrm>
          <a:prstGeom prst="wedgeRectCallout">
            <a:avLst>
              <a:gd name="adj1" fmla="val -20833"/>
              <a:gd name="adj2" fmla="val 62500"/>
            </a:avLst>
          </a:prstGeom>
          <a:solidFill>
            <a:schemeClr val="accent3"/>
          </a:solidFill>
          <a:ln w="19050" cap="flat" cmpd="sng">
            <a:solidFill>
              <a:srgbClr val="36719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SG" sz="2400">
                <a:solidFill>
                  <a:schemeClr val="lt1"/>
                </a:solidFill>
                <a:latin typeface="Times New Roman" panose="02020603050405020304"/>
                <a:ea typeface="Times New Roman" panose="02020603050405020304"/>
                <a:cs typeface="Times New Roman" panose="02020603050405020304"/>
                <a:sym typeface="Times New Roman" panose="02020603050405020304"/>
              </a:rPr>
              <a:t>II. </a:t>
            </a:r>
            <a:r>
              <a:rPr lang="en-US" altLang="en-SG" sz="2400">
                <a:solidFill>
                  <a:schemeClr val="lt1"/>
                </a:solidFill>
                <a:latin typeface="Times New Roman" panose="02020603050405020304"/>
                <a:ea typeface="Times New Roman" panose="02020603050405020304"/>
                <a:cs typeface="Times New Roman" panose="02020603050405020304"/>
                <a:sym typeface="Times New Roman" panose="02020603050405020304"/>
              </a:rPr>
              <a:t>Cơ sở lý thuyết</a:t>
            </a:r>
            <a:endParaRPr lang="en-US" altLang="en-SG" sz="24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anim calcmode="lin" valueType="num">
                                      <p:cBhvr additive="base">
                                        <p:cTn id="7" dur="500"/>
                                        <p:tgtEl>
                                          <p:spTgt spid="168"/>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p12"/>
          <p:cNvSpPr txBox="1"/>
          <p:nvPr/>
        </p:nvSpPr>
        <p:spPr>
          <a:xfrm>
            <a:off x="11469189" y="6373258"/>
            <a:ext cx="872971" cy="3359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en-SG"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9/18</a:t>
            </a:r>
            <a:endParaRPr sz="16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4" name="Google Shape;174;p12"/>
          <p:cNvSpPr txBox="1"/>
          <p:nvPr/>
        </p:nvSpPr>
        <p:spPr>
          <a:xfrm>
            <a:off x="897255" y="162560"/>
            <a:ext cx="9525635" cy="520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rPr>
              <a:t>2.1 : Khái niệm và nguyên lý hoạt động của thuật toán K-</a:t>
            </a:r>
            <a:r>
              <a:rPr lang="en-US" alt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rPr>
              <a:t> NN</a:t>
            </a:r>
            <a:endParaRPr lang="en-US" altLang="en-SG" sz="2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 name="Text Box 0"/>
          <p:cNvSpPr txBox="1"/>
          <p:nvPr/>
        </p:nvSpPr>
        <p:spPr>
          <a:xfrm>
            <a:off x="897890" y="1092835"/>
            <a:ext cx="10298430" cy="1938020"/>
          </a:xfrm>
          <a:prstGeom prst="rect">
            <a:avLst/>
          </a:prstGeom>
          <a:noFill/>
        </p:spPr>
        <p:txBody>
          <a:bodyPr wrap="square" rtlCol="0">
            <a:spAutoFit/>
          </a:bodyPr>
          <a:p>
            <a:pPr indent="457200"/>
            <a:r>
              <a:rPr lang="en-US" sz="2400">
                <a:solidFill>
                  <a:schemeClr val="bg1"/>
                </a:solidFill>
              </a:rPr>
              <a:t>Định nghĩa:</a:t>
            </a:r>
            <a:endParaRPr lang="en-US" sz="2400">
              <a:solidFill>
                <a:schemeClr val="bg1"/>
              </a:solidFill>
            </a:endParaRPr>
          </a:p>
          <a:p>
            <a:endParaRPr lang="en-US" sz="2400">
              <a:solidFill>
                <a:schemeClr val="bg1"/>
              </a:solidFill>
            </a:endParaRPr>
          </a:p>
          <a:p>
            <a:pPr algn="just"/>
            <a:r>
              <a:rPr lang="en-US" sz="2400">
                <a:solidFill>
                  <a:schemeClr val="bg1"/>
                </a:solidFill>
              </a:rPr>
              <a:t>k-NN là phương pháp để phân lớp các đối tượng dựa vào khoảng cách gần nhất giữa đối tượng cần phân lớp và tất cả các đối tượng trong dữ liệu huấn luyện.</a:t>
            </a:r>
            <a:endParaRPr lang="en-US" sz="2400">
              <a:solidFill>
                <a:schemeClr val="bg1"/>
              </a:solidFill>
            </a:endParaRPr>
          </a:p>
        </p:txBody>
      </p:sp>
      <p:pic>
        <p:nvPicPr>
          <p:cNvPr id="3" name="Picture 2"/>
          <p:cNvPicPr/>
          <p:nvPr/>
        </p:nvPicPr>
        <p:blipFill>
          <a:blip r:embed="rId1"/>
        </p:blipFill>
        <p:spPr>
          <a:xfrm>
            <a:off x="3580765" y="3085465"/>
            <a:ext cx="5031105" cy="3140075"/>
          </a:xfrm>
          <a:prstGeom prst="rect">
            <a:avLst/>
          </a:prstGeom>
        </p:spPr>
      </p:pic>
    </p:spTree>
  </p:cSld>
  <p:clrMapOvr>
    <a:masterClrMapping/>
  </p:clrMapOvr>
</p:sld>
</file>

<file path=ppt/theme/theme1.xml><?xml version="1.0" encoding="utf-8"?>
<a:theme xmlns:a="http://schemas.openxmlformats.org/drawingml/2006/main" name="Damask">
  <a:themeElements>
    <a:clrScheme name="Custom 1">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4117</Words>
  <Application>WPS Presentation</Application>
  <PresentationFormat/>
  <Paragraphs>124</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Arial</vt:lpstr>
      <vt:lpstr>Rockwell</vt:lpstr>
      <vt:lpstr>Calibri</vt:lpstr>
      <vt:lpstr>Times New Roman</vt:lpstr>
      <vt:lpstr>Tahoma</vt:lpstr>
      <vt:lpstr>Times</vt:lpstr>
      <vt:lpstr>Banmai Times</vt:lpstr>
      <vt:lpstr>Microsoft YaHei</vt:lpstr>
      <vt:lpstr>Arial Unicode MS</vt:lpstr>
      <vt:lpstr>Times New Roman</vt:lpstr>
      <vt:lpstr>Damask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Mai The</dc:creator>
  <cp:lastModifiedBy>Anhnguyenluongxuan</cp:lastModifiedBy>
  <cp:revision>7</cp:revision>
  <dcterms:created xsi:type="dcterms:W3CDTF">2024-09-16T21:29:12Z</dcterms:created>
  <dcterms:modified xsi:type="dcterms:W3CDTF">2024-09-17T03:22:57Z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B414F95F13D0477B885E99A065FE941B_13</vt:lpwstr>
  </property>
  <property fmtid="{D5CDD505-2E9C-101B-9397-08002B2CF9AE}" pid="3" name="KSOProductBuildVer">
    <vt:lpwstr>1033-12.2.0.17562</vt:lpwstr>
  </property>
</Properties>
</file>