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7" r:id="rId5"/>
    <p:sldId id="278" r:id="rId6"/>
    <p:sldId id="263" r:id="rId7"/>
    <p:sldId id="264" r:id="rId8"/>
    <p:sldId id="266" r:id="rId9"/>
    <p:sldId id="269" r:id="rId10"/>
    <p:sldId id="270" r:id="rId11"/>
    <p:sldId id="271" r:id="rId12"/>
    <p:sldId id="272" r:id="rId13"/>
    <p:sldId id="273" r:id="rId14"/>
    <p:sldId id="274" r:id="rId15"/>
    <p:sldId id="275" r:id="rId16"/>
    <p:sldId id="279"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E399"/>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0405" autoAdjust="0"/>
  </p:normalViewPr>
  <p:slideViewPr>
    <p:cSldViewPr snapToGrid="0">
      <p:cViewPr varScale="1">
        <p:scale>
          <a:sx n="40" d="100"/>
          <a:sy n="40" d="100"/>
        </p:scale>
        <p:origin x="1776" y="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C453A-7BA6-480B-B6CD-C8AB4C55B9D6}" type="datetimeFigureOut">
              <a:rPr lang="en-US" smtClean="0"/>
              <a:t>5/20/2023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04905-510C-4C98-AFB4-0E4D5B304404}" type="slidenum">
              <a:rPr lang="en-US" smtClean="0"/>
              <a:t>‹#›</a:t>
            </a:fld>
            <a:endParaRPr lang="en-US"/>
          </a:p>
        </p:txBody>
      </p:sp>
    </p:spTree>
    <p:extLst>
      <p:ext uri="{BB962C8B-B14F-4D97-AF65-F5344CB8AC3E}">
        <p14:creationId xmlns:p14="http://schemas.microsoft.com/office/powerpoint/2010/main" val="150863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atin typeface="Verdana" panose="020B0604030504040204" pitchFamily="34" charset="0"/>
                <a:ea typeface="Verdana" panose="020B0604030504040204" pitchFamily="34" charset="0"/>
                <a:sym typeface="Wingdings" panose="05000000000000000000" pitchFamily="2" charset="2"/>
              </a:rPr>
              <a:t>Nhận thấy, so với việc kinh doanh truyền thống thì thương mại điện tử có chi phí thấp hơn, hiệu quả cao hơn cùng với lợi thế của công nghệ internet nên việc truyền tải thông tin về sản phẩm nhanh chóng, thuận tiện. </a:t>
            </a:r>
            <a:endParaRPr lang="en-US"/>
          </a:p>
        </p:txBody>
      </p:sp>
      <p:sp>
        <p:nvSpPr>
          <p:cNvPr id="4" name="Slide Number Placeholder 3"/>
          <p:cNvSpPr>
            <a:spLocks noGrp="1"/>
          </p:cNvSpPr>
          <p:nvPr>
            <p:ph type="sldNum" sz="quarter" idx="5"/>
          </p:nvPr>
        </p:nvSpPr>
        <p:spPr/>
        <p:txBody>
          <a:bodyPr/>
          <a:lstStyle/>
          <a:p>
            <a:fld id="{1A604905-510C-4C98-AFB4-0E4D5B304404}" type="slidenum">
              <a:rPr lang="en-US" smtClean="0"/>
              <a:t>3</a:t>
            </a:fld>
            <a:endParaRPr lang="en-US"/>
          </a:p>
        </p:txBody>
      </p:sp>
    </p:spTree>
    <p:extLst>
      <p:ext uri="{BB962C8B-B14F-4D97-AF65-F5344CB8AC3E}">
        <p14:creationId xmlns:p14="http://schemas.microsoft.com/office/powerpoint/2010/main" val="166621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Verdana" panose="020B0604030504040204" pitchFamily="34" charset="0"/>
                <a:ea typeface="Verdana" panose="020B0604030504040204" pitchFamily="34" charset="0"/>
                <a:sym typeface="Wingdings" panose="05000000000000000000" pitchFamily="2" charset="2"/>
              </a:rPr>
              <a:t>Sau đây là 3 lí do đưa ra để em chọn đề tài xây dựng web bán điện thoại</a:t>
            </a:r>
          </a:p>
          <a:p>
            <a:endParaRPr lang="en-US" sz="1200">
              <a:solidFill>
                <a:schemeClr val="dk1"/>
              </a:solidFill>
              <a:latin typeface="Verdana" panose="020B0604030504040204" pitchFamily="34" charset="0"/>
              <a:ea typeface="Verdana" panose="020B0604030504040204" pitchFamily="34" charset="0"/>
              <a:cs typeface="Times New Roman"/>
              <a:sym typeface="Times New Roman"/>
            </a:endParaRPr>
          </a:p>
          <a:p>
            <a:r>
              <a:rPr lang="en-US" sz="1200">
                <a:solidFill>
                  <a:schemeClr val="dk1"/>
                </a:solidFill>
                <a:latin typeface="Verdana" panose="020B0604030504040204" pitchFamily="34" charset="0"/>
                <a:ea typeface="Verdana" panose="020B0604030504040204" pitchFamily="34" charset="0"/>
                <a:cs typeface="Times New Roman"/>
                <a:sym typeface="Times New Roman"/>
              </a:rPr>
              <a:t>Xây dựng website bán điện thoại” là việc cần thiết để tạo điều kiện thuận lợi cho người tiêu dùng có thể tiếp cận được sản phẩm, dịch vụ mọi lúc mọi nơi. </a:t>
            </a:r>
            <a:endParaRPr lang="en-US"/>
          </a:p>
        </p:txBody>
      </p:sp>
      <p:sp>
        <p:nvSpPr>
          <p:cNvPr id="4" name="Slide Number Placeholder 3"/>
          <p:cNvSpPr>
            <a:spLocks noGrp="1"/>
          </p:cNvSpPr>
          <p:nvPr>
            <p:ph type="sldNum" sz="quarter" idx="5"/>
          </p:nvPr>
        </p:nvSpPr>
        <p:spPr/>
        <p:txBody>
          <a:bodyPr/>
          <a:lstStyle/>
          <a:p>
            <a:fld id="{1A604905-510C-4C98-AFB4-0E4D5B304404}" type="slidenum">
              <a:rPr lang="en-US" smtClean="0"/>
              <a:t>4</a:t>
            </a:fld>
            <a:endParaRPr lang="en-US"/>
          </a:p>
        </p:txBody>
      </p:sp>
    </p:spTree>
    <p:extLst>
      <p:ext uri="{BB962C8B-B14F-4D97-AF65-F5344CB8AC3E}">
        <p14:creationId xmlns:p14="http://schemas.microsoft.com/office/powerpoint/2010/main" val="1574788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Biểu đồ phía người dùng gồm có 9 usecase</a:t>
            </a:r>
          </a:p>
        </p:txBody>
      </p:sp>
      <p:sp>
        <p:nvSpPr>
          <p:cNvPr id="4" name="Slide Number Placeholder 3"/>
          <p:cNvSpPr>
            <a:spLocks noGrp="1"/>
          </p:cNvSpPr>
          <p:nvPr>
            <p:ph type="sldNum" sz="quarter" idx="5"/>
          </p:nvPr>
        </p:nvSpPr>
        <p:spPr/>
        <p:txBody>
          <a:bodyPr/>
          <a:lstStyle/>
          <a:p>
            <a:fld id="{1A604905-510C-4C98-AFB4-0E4D5B304404}" type="slidenum">
              <a:rPr lang="en-US" smtClean="0"/>
              <a:t>9</a:t>
            </a:fld>
            <a:endParaRPr lang="en-US"/>
          </a:p>
        </p:txBody>
      </p:sp>
    </p:spTree>
    <p:extLst>
      <p:ext uri="{BB962C8B-B14F-4D97-AF65-F5344CB8AC3E}">
        <p14:creationId xmlns:p14="http://schemas.microsoft.com/office/powerpoint/2010/main" val="420002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Tương tự thì bên quản trị cũng có 9 usecae</a:t>
            </a:r>
          </a:p>
        </p:txBody>
      </p:sp>
      <p:sp>
        <p:nvSpPr>
          <p:cNvPr id="4" name="Slide Number Placeholder 3"/>
          <p:cNvSpPr>
            <a:spLocks noGrp="1"/>
          </p:cNvSpPr>
          <p:nvPr>
            <p:ph type="sldNum" sz="quarter" idx="5"/>
          </p:nvPr>
        </p:nvSpPr>
        <p:spPr/>
        <p:txBody>
          <a:bodyPr/>
          <a:lstStyle/>
          <a:p>
            <a:fld id="{1A604905-510C-4C98-AFB4-0E4D5B304404}" type="slidenum">
              <a:rPr lang="en-US" smtClean="0"/>
              <a:t>10</a:t>
            </a:fld>
            <a:endParaRPr lang="en-US"/>
          </a:p>
        </p:txBody>
      </p:sp>
    </p:spTree>
    <p:extLst>
      <p:ext uri="{BB962C8B-B14F-4D97-AF65-F5344CB8AC3E}">
        <p14:creationId xmlns:p14="http://schemas.microsoft.com/office/powerpoint/2010/main" val="182915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 đây là biểu đồ phân tích và biểu đồ lớp đặc trưng của 3 usecase tiêu biểu </a:t>
            </a:r>
          </a:p>
        </p:txBody>
      </p:sp>
      <p:sp>
        <p:nvSpPr>
          <p:cNvPr id="4" name="Slide Number Placeholder 3"/>
          <p:cNvSpPr>
            <a:spLocks noGrp="1"/>
          </p:cNvSpPr>
          <p:nvPr>
            <p:ph type="sldNum" sz="quarter" idx="5"/>
          </p:nvPr>
        </p:nvSpPr>
        <p:spPr/>
        <p:txBody>
          <a:bodyPr/>
          <a:lstStyle/>
          <a:p>
            <a:fld id="{1A604905-510C-4C98-AFB4-0E4D5B304404}" type="slidenum">
              <a:rPr lang="en-US" smtClean="0"/>
              <a:t>11</a:t>
            </a:fld>
            <a:endParaRPr lang="en-US"/>
          </a:p>
        </p:txBody>
      </p:sp>
    </p:spTree>
    <p:extLst>
      <p:ext uri="{BB962C8B-B14F-4D97-AF65-F5344CB8AC3E}">
        <p14:creationId xmlns:p14="http://schemas.microsoft.com/office/powerpoint/2010/main" val="1849277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11 bảng dữ liệu</a:t>
            </a:r>
          </a:p>
          <a:p>
            <a:pPr>
              <a:lnSpc>
                <a:spcPct val="150000"/>
              </a:lnSpc>
            </a:pPr>
            <a:r>
              <a:rPr lang="en-US"/>
              <a:t>Bảng users: </a:t>
            </a:r>
            <a:r>
              <a:rPr lang="en-US" sz="1800">
                <a:effectLst/>
                <a:latin typeface="Times New Roman" panose="02020603050405020304" pitchFamily="18" charset="0"/>
                <a:ea typeface="Calibri" panose="020F0502020204030204" pitchFamily="34" charset="0"/>
              </a:rPr>
              <a:t>ID của users,Tên đăng nhập,Email của người dùng,Họ tên người dùng,Mật khẩu,Số điện thoại,Địa chỉ,Phân quyền,</a:t>
            </a:r>
            <a:r>
              <a:rPr lang="en-US" sz="1800">
                <a:effectLst/>
                <a:latin typeface="Calibri" panose="020F0502020204030204" pitchFamily="34" charset="0"/>
                <a:ea typeface="Calibri" panose="020F0502020204030204" pitchFamily="34" charset="0"/>
                <a:cs typeface="Times New Roman" panose="02020603050405020304" pitchFamily="18" charset="0"/>
              </a:rPr>
              <a:t>Trạng thái.</a:t>
            </a:r>
            <a:endParaRPr lang="en-US" sz="1800">
              <a:effectLst/>
              <a:latin typeface="Times New Roman" panose="02020603050405020304" pitchFamily="18" charset="0"/>
              <a:ea typeface="Calibri" panose="020F0502020204030204" pitchFamily="34" charset="0"/>
            </a:endParaRPr>
          </a:p>
          <a:p>
            <a:pPr>
              <a:lnSpc>
                <a:spcPct val="150000"/>
              </a:lnSpc>
            </a:pPr>
            <a:r>
              <a:rPr lang="en-US"/>
              <a:t>Bảng order: </a:t>
            </a:r>
            <a:r>
              <a:rPr lang="en-US" sz="1800">
                <a:effectLst/>
                <a:latin typeface="Times New Roman" panose="02020603050405020304" pitchFamily="18" charset="0"/>
                <a:ea typeface="Calibri" panose="020F0502020204030204" pitchFamily="34" charset="0"/>
              </a:rPr>
              <a:t>Mã đơn hàng đã đặt, Mã tài khoản, Số lượng.</a:t>
            </a:r>
          </a:p>
          <a:p>
            <a:pPr>
              <a:lnSpc>
                <a:spcPct val="150000"/>
              </a:lnSpc>
            </a:pPr>
            <a:r>
              <a:rPr lang="en-US"/>
              <a:t>Bảng cart: </a:t>
            </a:r>
            <a:r>
              <a:rPr lang="en-US" sz="1800">
                <a:effectLst/>
                <a:latin typeface="Times New Roman" panose="02020603050405020304" pitchFamily="18" charset="0"/>
                <a:ea typeface="Calibri" panose="020F0502020204030204" pitchFamily="34" charset="0"/>
              </a:rPr>
              <a:t>Mã đơn hang, Mã tài khoản, Số lượng.</a:t>
            </a:r>
          </a:p>
          <a:p>
            <a:pPr>
              <a:lnSpc>
                <a:spcPct val="150000"/>
              </a:lnSpc>
            </a:pPr>
            <a:r>
              <a:rPr lang="en-US"/>
              <a:t>Bảng orderitems: </a:t>
            </a:r>
            <a:r>
              <a:rPr lang="en-US" sz="1800">
                <a:effectLst/>
                <a:latin typeface="Times New Roman" panose="02020603050405020304" pitchFamily="18" charset="0"/>
                <a:ea typeface="Calibri" panose="020F0502020204030204" pitchFamily="34" charset="0"/>
              </a:rPr>
              <a:t>Mã đơn hàng đã đặt, Mã đơn hang, Mã sản phẩm, Ngày đặt đơn hang, Ngày nhận đơn hang, Số lượng., Trạng thái.</a:t>
            </a:r>
          </a:p>
          <a:p>
            <a:pPr>
              <a:lnSpc>
                <a:spcPct val="150000"/>
              </a:lnSpc>
            </a:pPr>
            <a:r>
              <a:rPr lang="en-US"/>
              <a:t>Bảng product: </a:t>
            </a:r>
            <a:r>
              <a:rPr lang="en-US" sz="1800">
                <a:effectLst/>
                <a:latin typeface="Times New Roman" panose="02020603050405020304" pitchFamily="18" charset="0"/>
                <a:ea typeface="Calibri" panose="020F0502020204030204" pitchFamily="34" charset="0"/>
              </a:rPr>
              <a:t>Mã sản phẩm, Tên sản phẩm, Mô tả sản phẩm, Giá khuyến mại sản phẩm, Giá khuyến mại sản phẩm, Ngày tạo sản phẩm, Mã thể loại, Số lượng sản phẩm,</a:t>
            </a:r>
            <a:r>
              <a:rPr lang="en-US" sz="1800">
                <a:effectLst/>
                <a:latin typeface="Calibri" panose="020F0502020204030204" pitchFamily="34" charset="0"/>
                <a:ea typeface="Calibri" panose="020F0502020204030204" pitchFamily="34" charset="0"/>
                <a:cs typeface="Times New Roman" panose="02020603050405020304" pitchFamily="18" charset="0"/>
              </a:rPr>
              <a:t>Trạng thái </a:t>
            </a:r>
            <a:r>
              <a:rPr lang="en-US" sz="1800">
                <a:effectLst/>
                <a:latin typeface="Times New Roman" panose="02020603050405020304" pitchFamily="18" charset="0"/>
                <a:ea typeface="Calibri" panose="020F0502020204030204" pitchFamily="34" charset="0"/>
              </a:rPr>
              <a:t>sản phẩm</a:t>
            </a:r>
            <a:r>
              <a:rPr lang="en-US" sz="1800">
                <a:effectLst/>
                <a:latin typeface="Calibri" panose="020F0502020204030204" pitchFamily="34" charset="0"/>
                <a:ea typeface="Calibri" panose="020F0502020204030204" pitchFamily="34"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endParaRPr>
          </a:p>
          <a:p>
            <a:pPr>
              <a:lnSpc>
                <a:spcPct val="150000"/>
              </a:lnSpc>
            </a:pPr>
            <a:r>
              <a:rPr lang="en-US"/>
              <a:t>Bảng categories: </a:t>
            </a:r>
            <a:r>
              <a:rPr lang="en-US" sz="1800">
                <a:effectLst/>
                <a:latin typeface="Times New Roman" panose="02020603050405020304" pitchFamily="18" charset="0"/>
                <a:ea typeface="Calibri" panose="020F0502020204030204" pitchFamily="34" charset="0"/>
              </a:rPr>
              <a:t>Mã danh mục, Tên danh mục, Trạng thái.</a:t>
            </a:r>
          </a:p>
          <a:p>
            <a:pPr>
              <a:lnSpc>
                <a:spcPct val="150000"/>
              </a:lnSpc>
            </a:pPr>
            <a:r>
              <a:rPr lang="en-US"/>
              <a:t>Bảng caritems: </a:t>
            </a:r>
            <a:r>
              <a:rPr lang="en-US" sz="1800">
                <a:effectLst/>
                <a:latin typeface="Times New Roman" panose="02020603050405020304" pitchFamily="18" charset="0"/>
                <a:ea typeface="Calibri" panose="020F0502020204030204" pitchFamily="34" charset="0"/>
              </a:rPr>
              <a:t>Mã đơn hàng đã đặt, Mã đơn hang, Mã sản phẩm, </a:t>
            </a:r>
            <a:r>
              <a:rPr lang="en-US" sz="1800">
                <a:effectLst/>
                <a:latin typeface="Calibri" panose="020F0502020204030204" pitchFamily="34" charset="0"/>
                <a:ea typeface="Calibri" panose="020F0502020204030204" pitchFamily="34" charset="0"/>
                <a:cs typeface="Times New Roman" panose="02020603050405020304" pitchFamily="18" charset="0"/>
              </a:rPr>
              <a:t>Số lượng sản phẩm.</a:t>
            </a:r>
            <a:endParaRPr lang="en-US" sz="1800">
              <a:effectLst/>
              <a:latin typeface="Times New Roman" panose="02020603050405020304" pitchFamily="18" charset="0"/>
              <a:ea typeface="Calibri" panose="020F0502020204030204" pitchFamily="34" charset="0"/>
            </a:endParaRPr>
          </a:p>
          <a:p>
            <a:pPr>
              <a:lnSpc>
                <a:spcPct val="150000"/>
              </a:lnSpc>
            </a:pPr>
            <a:r>
              <a:rPr lang="en-US"/>
              <a:t>Bảng </a:t>
            </a:r>
            <a:r>
              <a:rPr lang="en-US" sz="1800">
                <a:effectLst/>
                <a:latin typeface="Times New Roman" panose="02020603050405020304" pitchFamily="18" charset="0"/>
                <a:ea typeface="Calibri" panose="020F0502020204030204" pitchFamily="34" charset="0"/>
              </a:rPr>
              <a:t>productimages: Mã ảnh sản phẩm, Ảnh sản phẩm,Thời gian đặt hang,Thời gian cập nhật,Mã sản phẩm.</a:t>
            </a:r>
          </a:p>
          <a:p>
            <a:endParaRPr lang="en-US"/>
          </a:p>
        </p:txBody>
      </p:sp>
      <p:sp>
        <p:nvSpPr>
          <p:cNvPr id="4" name="Slide Number Placeholder 3"/>
          <p:cNvSpPr>
            <a:spLocks noGrp="1"/>
          </p:cNvSpPr>
          <p:nvPr>
            <p:ph type="sldNum" sz="quarter" idx="5"/>
          </p:nvPr>
        </p:nvSpPr>
        <p:spPr/>
        <p:txBody>
          <a:bodyPr/>
          <a:lstStyle/>
          <a:p>
            <a:fld id="{1A604905-510C-4C98-AFB4-0E4D5B304404}" type="slidenum">
              <a:rPr lang="en-US" smtClean="0"/>
              <a:t>14</a:t>
            </a:fld>
            <a:endParaRPr lang="en-US"/>
          </a:p>
        </p:txBody>
      </p:sp>
    </p:spTree>
    <p:extLst>
      <p:ext uri="{BB962C8B-B14F-4D97-AF65-F5344CB8AC3E}">
        <p14:creationId xmlns:p14="http://schemas.microsoft.com/office/powerpoint/2010/main" val="56361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AE99E3-E45E-48DB-B03D-34F2079A06D3}" type="datetimeFigureOut">
              <a:rPr lang="en-US" smtClean="0"/>
              <a:t>5/20/2023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3C3F4C5-E3EA-4A42-960D-718257F0238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016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E99E3-E45E-48DB-B03D-34F2079A06D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F4C5-E3EA-4A42-960D-718257F0238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372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E99E3-E45E-48DB-B03D-34F2079A06D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F4C5-E3EA-4A42-960D-718257F0238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479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E99E3-E45E-48DB-B03D-34F2079A06D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F4C5-E3EA-4A42-960D-718257F0238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546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AE99E3-E45E-48DB-B03D-34F2079A06D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F4C5-E3EA-4A42-960D-718257F0238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241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AE99E3-E45E-48DB-B03D-34F2079A06D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3F4C5-E3EA-4A42-960D-718257F0238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74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AE99E3-E45E-48DB-B03D-34F2079A06D3}" type="datetimeFigureOut">
              <a:rPr lang="en-US" smtClean="0"/>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3F4C5-E3EA-4A42-960D-718257F0238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224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AE99E3-E45E-48DB-B03D-34F2079A06D3}"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3F4C5-E3EA-4A42-960D-718257F0238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720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E99E3-E45E-48DB-B03D-34F2079A06D3}"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3F4C5-E3EA-4A42-960D-718257F0238A}" type="slidenum">
              <a:rPr lang="en-US" smtClean="0"/>
              <a:t>‹#›</a:t>
            </a:fld>
            <a:endParaRPr lang="en-US"/>
          </a:p>
        </p:txBody>
      </p:sp>
    </p:spTree>
    <p:extLst>
      <p:ext uri="{BB962C8B-B14F-4D97-AF65-F5344CB8AC3E}">
        <p14:creationId xmlns:p14="http://schemas.microsoft.com/office/powerpoint/2010/main" val="3934975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AE99E3-E45E-48DB-B03D-34F2079A06D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3F4C5-E3EA-4A42-960D-718257F0238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181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2AE99E3-E45E-48DB-B03D-34F2079A06D3}" type="datetimeFigureOut">
              <a:rPr lang="en-US" smtClean="0"/>
              <a:t>5/20/2023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3C3F4C5-E3EA-4A42-960D-718257F0238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29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2AE99E3-E45E-48DB-B03D-34F2079A06D3}" type="datetimeFigureOut">
              <a:rPr lang="en-US" smtClean="0"/>
              <a:t>5/20/2023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3C3F4C5-E3EA-4A42-960D-718257F0238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968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0.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87" y="85724"/>
            <a:ext cx="1971918" cy="1476375"/>
          </a:xfrm>
          <a:prstGeom prst="rect">
            <a:avLst/>
          </a:prstGeom>
        </p:spPr>
      </p:pic>
      <p:sp>
        <p:nvSpPr>
          <p:cNvPr id="6" name="TextBox 5"/>
          <p:cNvSpPr txBox="1"/>
          <p:nvPr/>
        </p:nvSpPr>
        <p:spPr>
          <a:xfrm>
            <a:off x="2732850" y="346538"/>
            <a:ext cx="7486650" cy="1015663"/>
          </a:xfrm>
          <a:prstGeom prst="rect">
            <a:avLst/>
          </a:prstGeom>
          <a:noFill/>
        </p:spPr>
        <p:txBody>
          <a:bodyPr wrap="square" rtlCol="0">
            <a:spAutoFit/>
          </a:bodyPr>
          <a:lstStyle/>
          <a:p>
            <a:pPr algn="ctr">
              <a:lnSpc>
                <a:spcPct val="150000"/>
              </a:lnSpc>
            </a:pPr>
            <a:r>
              <a:rPr lang="en-US" sz="2000" b="1">
                <a:latin typeface="Verdana" panose="020B0604030504040204" pitchFamily="34" charset="0"/>
                <a:ea typeface="Verdana" panose="020B0604030504040204" pitchFamily="34" charset="0"/>
                <a:cs typeface="Calibri" panose="020F0502020204030204" pitchFamily="34" charset="0"/>
              </a:rPr>
              <a:t>ĐẠI HỌC CÔNG NGHỆP HÀ NỘI</a:t>
            </a:r>
          </a:p>
          <a:p>
            <a:pPr algn="ctr">
              <a:lnSpc>
                <a:spcPct val="150000"/>
              </a:lnSpc>
            </a:pPr>
            <a:r>
              <a:rPr lang="en-US" sz="2000" b="1">
                <a:latin typeface="Verdana" panose="020B0604030504040204" pitchFamily="34" charset="0"/>
                <a:ea typeface="Verdana" panose="020B0604030504040204" pitchFamily="34" charset="0"/>
                <a:cs typeface="Calibri" panose="020F0502020204030204" pitchFamily="34" charset="0"/>
              </a:rPr>
              <a:t>KHOA CÔNG NGHỆ THÔNG TIN</a:t>
            </a:r>
          </a:p>
        </p:txBody>
      </p:sp>
      <p:sp>
        <p:nvSpPr>
          <p:cNvPr id="7" name="TextBox 6"/>
          <p:cNvSpPr txBox="1"/>
          <p:nvPr/>
        </p:nvSpPr>
        <p:spPr>
          <a:xfrm>
            <a:off x="4155973" y="1785278"/>
            <a:ext cx="4391024" cy="1015663"/>
          </a:xfrm>
          <a:prstGeom prst="rect">
            <a:avLst/>
          </a:prstGeom>
          <a:noFill/>
        </p:spPr>
        <p:txBody>
          <a:bodyPr wrap="square" rtlCol="0">
            <a:spAutoFit/>
          </a:bodyPr>
          <a:lstStyle/>
          <a:p>
            <a:pPr algn="ctr">
              <a:lnSpc>
                <a:spcPct val="150000"/>
              </a:lnSpc>
            </a:pPr>
            <a:r>
              <a:rPr lang="en-US" sz="2000" b="1">
                <a:latin typeface="Verdana" panose="020B0604030504040204" pitchFamily="34" charset="0"/>
                <a:ea typeface="Verdana" panose="020B0604030504040204" pitchFamily="34" charset="0"/>
              </a:rPr>
              <a:t>ĐỒ ÁN TỐT NGHIỆP</a:t>
            </a:r>
          </a:p>
          <a:p>
            <a:pPr algn="ctr">
              <a:lnSpc>
                <a:spcPct val="150000"/>
              </a:lnSpc>
            </a:pPr>
            <a:r>
              <a:rPr lang="en-US" sz="2000" b="1">
                <a:latin typeface="Verdana" panose="020B0604030504040204" pitchFamily="34" charset="0"/>
                <a:ea typeface="Verdana" panose="020B0604030504040204" pitchFamily="34" charset="0"/>
              </a:rPr>
              <a:t>Chủ đề</a:t>
            </a:r>
          </a:p>
        </p:txBody>
      </p:sp>
      <p:sp>
        <p:nvSpPr>
          <p:cNvPr id="8" name="TextBox 7"/>
          <p:cNvSpPr txBox="1"/>
          <p:nvPr/>
        </p:nvSpPr>
        <p:spPr>
          <a:xfrm>
            <a:off x="2073419" y="3059668"/>
            <a:ext cx="9292936" cy="369332"/>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XÂY DỰNG WEBSITE BÁN ĐIỆN THOẠI SỬ DỤNG SPRING BOOT FRAMEWORK </a:t>
            </a:r>
          </a:p>
        </p:txBody>
      </p:sp>
      <p:graphicFrame>
        <p:nvGraphicFramePr>
          <p:cNvPr id="10" name="Table 9"/>
          <p:cNvGraphicFramePr>
            <a:graphicFrameLocks noGrp="1"/>
          </p:cNvGraphicFramePr>
          <p:nvPr>
            <p:extLst>
              <p:ext uri="{D42A27DB-BD31-4B8C-83A1-F6EECF244321}">
                <p14:modId xmlns:p14="http://schemas.microsoft.com/office/powerpoint/2010/main" val="563388588"/>
              </p:ext>
            </p:extLst>
          </p:nvPr>
        </p:nvGraphicFramePr>
        <p:xfrm>
          <a:off x="3871912" y="3852077"/>
          <a:ext cx="5695950" cy="1483360"/>
        </p:xfrm>
        <a:graphic>
          <a:graphicData uri="http://schemas.openxmlformats.org/drawingml/2006/table">
            <a:tbl>
              <a:tblPr>
                <a:tableStyleId>{5C22544A-7EE6-4342-B048-85BDC9FD1C3A}</a:tableStyleId>
              </a:tblPr>
              <a:tblGrid>
                <a:gridCol w="1728788">
                  <a:extLst>
                    <a:ext uri="{9D8B030D-6E8A-4147-A177-3AD203B41FA5}">
                      <a16:colId xmlns:a16="http://schemas.microsoft.com/office/drawing/2014/main" val="1862550566"/>
                    </a:ext>
                  </a:extLst>
                </a:gridCol>
                <a:gridCol w="247650">
                  <a:extLst>
                    <a:ext uri="{9D8B030D-6E8A-4147-A177-3AD203B41FA5}">
                      <a16:colId xmlns:a16="http://schemas.microsoft.com/office/drawing/2014/main" val="4115400531"/>
                    </a:ext>
                  </a:extLst>
                </a:gridCol>
                <a:gridCol w="3719512">
                  <a:extLst>
                    <a:ext uri="{9D8B030D-6E8A-4147-A177-3AD203B41FA5}">
                      <a16:colId xmlns:a16="http://schemas.microsoft.com/office/drawing/2014/main" val="761961940"/>
                    </a:ext>
                  </a:extLst>
                </a:gridCol>
              </a:tblGrid>
              <a:tr h="370840">
                <a:tc>
                  <a:txBody>
                    <a:bodyPr/>
                    <a:lstStyle/>
                    <a:p>
                      <a:r>
                        <a:rPr lang="en-US">
                          <a:latin typeface="Verdana" panose="020B0604030504040204" pitchFamily="34" charset="0"/>
                          <a:ea typeface="Verdana" panose="020B0604030504040204" pitchFamily="34" charset="0"/>
                        </a:rPr>
                        <a:t>GVHD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a:latin typeface="Verdana" panose="020B0604030504040204" pitchFamily="34" charset="0"/>
                          <a:ea typeface="Verdana" panose="020B0604030504040204" pitchFamily="34"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a:latin typeface="Verdana" panose="020B0604030504040204" pitchFamily="34" charset="0"/>
                          <a:ea typeface="Verdana" panose="020B0604030504040204" pitchFamily="34" charset="0"/>
                        </a:rPr>
                        <a:t>Ths. Lê Như Hiền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6075107"/>
                  </a:ext>
                </a:extLst>
              </a:tr>
              <a:tr h="370840">
                <a:tc>
                  <a:txBody>
                    <a:bodyPr/>
                    <a:lstStyle/>
                    <a:p>
                      <a:r>
                        <a:rPr lang="en-US">
                          <a:latin typeface="Verdana" panose="020B0604030504040204" pitchFamily="34" charset="0"/>
                          <a:ea typeface="Verdana" panose="020B0604030504040204" pitchFamily="34" charset="0"/>
                        </a:rPr>
                        <a:t>Tên</a:t>
                      </a:r>
                      <a:r>
                        <a:rPr lang="en-US" baseline="0">
                          <a:latin typeface="Verdana" panose="020B0604030504040204" pitchFamily="34" charset="0"/>
                          <a:ea typeface="Verdana" panose="020B0604030504040204" pitchFamily="34" charset="0"/>
                        </a:rPr>
                        <a:t> sinh viên</a:t>
                      </a:r>
                      <a:endParaRPr lang="en-US">
                        <a:latin typeface="Verdana" panose="020B0604030504040204" pitchFamily="34" charset="0"/>
                        <a:ea typeface="Verdana" panose="020B060403050404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atin typeface="Verdana" panose="020B0604030504040204" pitchFamily="34" charset="0"/>
                          <a:ea typeface="Verdana" panose="020B0604030504040204" pitchFamily="34"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atin typeface="Verdana" panose="020B0604030504040204" pitchFamily="34" charset="0"/>
                          <a:ea typeface="Verdana" panose="020B0604030504040204" pitchFamily="34" charset="0"/>
                        </a:rPr>
                        <a:t>Ninh Tiến Đạt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76721993"/>
                  </a:ext>
                </a:extLst>
              </a:tr>
              <a:tr h="370840">
                <a:tc>
                  <a:txBody>
                    <a:bodyPr/>
                    <a:lstStyle/>
                    <a:p>
                      <a:r>
                        <a:rPr lang="en-US">
                          <a:latin typeface="Verdana" panose="020B0604030504040204" pitchFamily="34" charset="0"/>
                          <a:ea typeface="Verdana" panose="020B0604030504040204" pitchFamily="34" charset="0"/>
                        </a:rPr>
                        <a:t>Mã</a:t>
                      </a:r>
                      <a:r>
                        <a:rPr lang="en-US" baseline="0">
                          <a:latin typeface="Verdana" panose="020B0604030504040204" pitchFamily="34" charset="0"/>
                          <a:ea typeface="Verdana" panose="020B0604030504040204" pitchFamily="34" charset="0"/>
                        </a:rPr>
                        <a:t> sinh viên</a:t>
                      </a:r>
                      <a:endParaRPr lang="en-US">
                        <a:latin typeface="Verdana" panose="020B0604030504040204" pitchFamily="34" charset="0"/>
                        <a:ea typeface="Verdana" panose="020B060403050404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atin typeface="Verdana" panose="020B0604030504040204" pitchFamily="34" charset="0"/>
                          <a:ea typeface="Verdana" panose="020B060403050404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atin typeface="Verdana" panose="020B0604030504040204" pitchFamily="34" charset="0"/>
                          <a:ea typeface="Verdana" panose="020B0604030504040204" pitchFamily="34" charset="0"/>
                        </a:rPr>
                        <a:t>2019601799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34708564"/>
                  </a:ext>
                </a:extLst>
              </a:tr>
              <a:tr h="370840">
                <a:tc>
                  <a:txBody>
                    <a:bodyPr/>
                    <a:lstStyle/>
                    <a:p>
                      <a:r>
                        <a:rPr lang="en-US">
                          <a:latin typeface="Verdana" panose="020B0604030504040204" pitchFamily="34" charset="0"/>
                          <a:ea typeface="Verdana" panose="020B0604030504040204" pitchFamily="34" charset="0"/>
                        </a:rPr>
                        <a:t>Lớp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atin typeface="Verdana" panose="020B0604030504040204" pitchFamily="34" charset="0"/>
                          <a:ea typeface="Verdana" panose="020B060403050404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atin typeface="Verdana" panose="020B0604030504040204" pitchFamily="34" charset="0"/>
                          <a:ea typeface="Verdana" panose="020B0604030504040204" pitchFamily="34" charset="0"/>
                        </a:rPr>
                        <a:t>KHMT 01 – K14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21770748"/>
                  </a:ext>
                </a:extLst>
              </a:tr>
            </a:tbl>
          </a:graphicData>
        </a:graphic>
      </p:graphicFrame>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5831" y="571"/>
            <a:ext cx="2236169" cy="1561528"/>
          </a:xfrm>
          <a:prstGeom prst="rect">
            <a:avLst/>
          </a:prstGeom>
        </p:spPr>
      </p:pic>
    </p:spTree>
    <p:extLst>
      <p:ext uri="{BB962C8B-B14F-4D97-AF65-F5344CB8AC3E}">
        <p14:creationId xmlns:p14="http://schemas.microsoft.com/office/powerpoint/2010/main" val="1195100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3. KẾT QUẢ ĐẠT ĐƯỢC</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
        <p:nvSpPr>
          <p:cNvPr id="6" name="TextBox 5"/>
          <p:cNvSpPr txBox="1"/>
          <p:nvPr/>
        </p:nvSpPr>
        <p:spPr>
          <a:xfrm>
            <a:off x="292100" y="1130300"/>
            <a:ext cx="4366901" cy="369332"/>
          </a:xfrm>
          <a:prstGeom prst="rect">
            <a:avLst/>
          </a:prstGeom>
          <a:noFill/>
        </p:spPr>
        <p:txBody>
          <a:bodyPr wrap="none" rtlCol="0">
            <a:spAutoFit/>
          </a:bodyPr>
          <a:lstStyle/>
          <a:p>
            <a:r>
              <a:rPr lang="en-US">
                <a:latin typeface="Verdana" panose="020B0604030504040204" pitchFamily="34" charset="0"/>
                <a:ea typeface="Verdana" panose="020B0604030504040204" pitchFamily="34" charset="0"/>
              </a:rPr>
              <a:t>Biểu đồ usecase phía người quản trị</a:t>
            </a:r>
          </a:p>
        </p:txBody>
      </p:sp>
      <p:pic>
        <p:nvPicPr>
          <p:cNvPr id="8" name="Picture 7">
            <a:extLst>
              <a:ext uri="{FF2B5EF4-FFF2-40B4-BE49-F238E27FC236}">
                <a16:creationId xmlns:a16="http://schemas.microsoft.com/office/drawing/2014/main" id="{F319B96A-592E-CD13-3349-166BF4D90BF1}"/>
              </a:ext>
            </a:extLst>
          </p:cNvPr>
          <p:cNvPicPr>
            <a:picLocks noChangeAspect="1"/>
          </p:cNvPicPr>
          <p:nvPr/>
        </p:nvPicPr>
        <p:blipFill>
          <a:blip r:embed="rId5"/>
          <a:stretch>
            <a:fillRect/>
          </a:stretch>
        </p:blipFill>
        <p:spPr>
          <a:xfrm>
            <a:off x="4659001" y="995362"/>
            <a:ext cx="6686550" cy="4867275"/>
          </a:xfrm>
          <a:prstGeom prst="rect">
            <a:avLst/>
          </a:prstGeom>
        </p:spPr>
      </p:pic>
    </p:spTree>
    <p:extLst>
      <p:ext uri="{BB962C8B-B14F-4D97-AF65-F5344CB8AC3E}">
        <p14:creationId xmlns:p14="http://schemas.microsoft.com/office/powerpoint/2010/main" val="412585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3. KẾT QUẢ ĐẠT ĐƯỢC</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
        <p:nvSpPr>
          <p:cNvPr id="5" name="TextBox 4"/>
          <p:cNvSpPr txBox="1"/>
          <p:nvPr/>
        </p:nvSpPr>
        <p:spPr>
          <a:xfrm>
            <a:off x="292100" y="1130300"/>
            <a:ext cx="6258445" cy="369332"/>
          </a:xfrm>
          <a:prstGeom prst="rect">
            <a:avLst/>
          </a:prstGeom>
          <a:noFill/>
        </p:spPr>
        <p:txBody>
          <a:bodyPr wrap="none" rtlCol="0">
            <a:spAutoFit/>
          </a:bodyPr>
          <a:lstStyle/>
          <a:p>
            <a:r>
              <a:rPr lang="en-US">
                <a:latin typeface="Verdana" panose="020B0604030504040204" pitchFamily="34" charset="0"/>
                <a:ea typeface="Verdana" panose="020B0604030504040204" pitchFamily="34" charset="0"/>
              </a:rPr>
              <a:t>Biểu đồ lớp phân tích và trình tự usecase đăng nhập</a:t>
            </a:r>
          </a:p>
        </p:txBody>
      </p:sp>
      <p:pic>
        <p:nvPicPr>
          <p:cNvPr id="9" name="Picture 8">
            <a:extLst>
              <a:ext uri="{FF2B5EF4-FFF2-40B4-BE49-F238E27FC236}">
                <a16:creationId xmlns:a16="http://schemas.microsoft.com/office/drawing/2014/main" id="{9F2B7830-F453-FBA9-1529-5C94A1328138}"/>
              </a:ext>
            </a:extLst>
          </p:cNvPr>
          <p:cNvPicPr>
            <a:picLocks noChangeAspect="1"/>
          </p:cNvPicPr>
          <p:nvPr/>
        </p:nvPicPr>
        <p:blipFill>
          <a:blip r:embed="rId5"/>
          <a:stretch>
            <a:fillRect/>
          </a:stretch>
        </p:blipFill>
        <p:spPr>
          <a:xfrm>
            <a:off x="392691" y="1520414"/>
            <a:ext cx="5239900" cy="4256189"/>
          </a:xfrm>
          <a:prstGeom prst="rect">
            <a:avLst/>
          </a:prstGeom>
        </p:spPr>
      </p:pic>
      <p:pic>
        <p:nvPicPr>
          <p:cNvPr id="11" name="Picture 10">
            <a:extLst>
              <a:ext uri="{FF2B5EF4-FFF2-40B4-BE49-F238E27FC236}">
                <a16:creationId xmlns:a16="http://schemas.microsoft.com/office/drawing/2014/main" id="{7A218997-8E4B-6084-B5E4-EFF99B50F57B}"/>
              </a:ext>
            </a:extLst>
          </p:cNvPr>
          <p:cNvPicPr>
            <a:picLocks noChangeAspect="1"/>
          </p:cNvPicPr>
          <p:nvPr/>
        </p:nvPicPr>
        <p:blipFill>
          <a:blip r:embed="rId6"/>
          <a:stretch>
            <a:fillRect/>
          </a:stretch>
        </p:blipFill>
        <p:spPr>
          <a:xfrm>
            <a:off x="6559411" y="1577624"/>
            <a:ext cx="5241029" cy="4141767"/>
          </a:xfrm>
          <a:prstGeom prst="rect">
            <a:avLst/>
          </a:prstGeom>
        </p:spPr>
      </p:pic>
    </p:spTree>
    <p:extLst>
      <p:ext uri="{BB962C8B-B14F-4D97-AF65-F5344CB8AC3E}">
        <p14:creationId xmlns:p14="http://schemas.microsoft.com/office/powerpoint/2010/main" val="117589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3. KẾT QUẢ ĐẠT ĐƯỢC</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
        <p:nvSpPr>
          <p:cNvPr id="5" name="TextBox 4"/>
          <p:cNvSpPr txBox="1"/>
          <p:nvPr/>
        </p:nvSpPr>
        <p:spPr>
          <a:xfrm>
            <a:off x="292100" y="1130300"/>
            <a:ext cx="7281160" cy="369332"/>
          </a:xfrm>
          <a:prstGeom prst="rect">
            <a:avLst/>
          </a:prstGeom>
          <a:noFill/>
        </p:spPr>
        <p:txBody>
          <a:bodyPr wrap="none" rtlCol="0">
            <a:spAutoFit/>
          </a:bodyPr>
          <a:lstStyle/>
          <a:p>
            <a:r>
              <a:rPr lang="en-US">
                <a:latin typeface="Verdana" panose="020B0604030504040204" pitchFamily="34" charset="0"/>
                <a:ea typeface="Verdana" panose="020B0604030504040204" pitchFamily="34" charset="0"/>
              </a:rPr>
              <a:t>Biểu đồ lớp phân tích và trình tự usecase thêm vào giỏ hàng </a:t>
            </a:r>
          </a:p>
        </p:txBody>
      </p:sp>
      <p:pic>
        <p:nvPicPr>
          <p:cNvPr id="9" name="Picture 8">
            <a:extLst>
              <a:ext uri="{FF2B5EF4-FFF2-40B4-BE49-F238E27FC236}">
                <a16:creationId xmlns:a16="http://schemas.microsoft.com/office/drawing/2014/main" id="{53BBC93F-EE30-07FB-1396-214D3E6A7F8E}"/>
              </a:ext>
            </a:extLst>
          </p:cNvPr>
          <p:cNvPicPr>
            <a:picLocks noChangeAspect="1"/>
          </p:cNvPicPr>
          <p:nvPr/>
        </p:nvPicPr>
        <p:blipFill>
          <a:blip r:embed="rId4"/>
          <a:stretch>
            <a:fillRect/>
          </a:stretch>
        </p:blipFill>
        <p:spPr>
          <a:xfrm>
            <a:off x="319473" y="1791732"/>
            <a:ext cx="5590590" cy="4081474"/>
          </a:xfrm>
          <a:prstGeom prst="rect">
            <a:avLst/>
          </a:prstGeom>
        </p:spPr>
      </p:pic>
      <p:pic>
        <p:nvPicPr>
          <p:cNvPr id="11" name="Picture 10">
            <a:extLst>
              <a:ext uri="{FF2B5EF4-FFF2-40B4-BE49-F238E27FC236}">
                <a16:creationId xmlns:a16="http://schemas.microsoft.com/office/drawing/2014/main" id="{E88C2AA5-4CAD-B79B-63D6-73BCFDEC2F24}"/>
              </a:ext>
            </a:extLst>
          </p:cNvPr>
          <p:cNvPicPr>
            <a:picLocks noChangeAspect="1"/>
          </p:cNvPicPr>
          <p:nvPr/>
        </p:nvPicPr>
        <p:blipFill>
          <a:blip r:embed="rId5"/>
          <a:stretch>
            <a:fillRect/>
          </a:stretch>
        </p:blipFill>
        <p:spPr>
          <a:xfrm>
            <a:off x="6281939" y="1925781"/>
            <a:ext cx="5711136" cy="3563216"/>
          </a:xfrm>
          <a:prstGeom prst="rect">
            <a:avLst/>
          </a:prstGeom>
        </p:spPr>
      </p:pic>
    </p:spTree>
    <p:extLst>
      <p:ext uri="{BB962C8B-B14F-4D97-AF65-F5344CB8AC3E}">
        <p14:creationId xmlns:p14="http://schemas.microsoft.com/office/powerpoint/2010/main" val="93033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3. KẾT QUẢ ĐẠT ĐƯỢC</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
        <p:nvSpPr>
          <p:cNvPr id="5" name="TextBox 4"/>
          <p:cNvSpPr txBox="1"/>
          <p:nvPr/>
        </p:nvSpPr>
        <p:spPr>
          <a:xfrm>
            <a:off x="292100" y="1130300"/>
            <a:ext cx="8561959" cy="369332"/>
          </a:xfrm>
          <a:prstGeom prst="rect">
            <a:avLst/>
          </a:prstGeom>
          <a:noFill/>
        </p:spPr>
        <p:txBody>
          <a:bodyPr wrap="none" rtlCol="0">
            <a:spAutoFit/>
          </a:bodyPr>
          <a:lstStyle/>
          <a:p>
            <a:r>
              <a:rPr lang="en-US">
                <a:latin typeface="Verdana" panose="020B0604030504040204" pitchFamily="34" charset="0"/>
                <a:ea typeface="Verdana" panose="020B0604030504040204" pitchFamily="34" charset="0"/>
              </a:rPr>
              <a:t>Biểu đồ lớp phân tích và trình tự usecase xác nhận đơn hàng đang xử lý</a:t>
            </a:r>
          </a:p>
        </p:txBody>
      </p:sp>
      <p:pic>
        <p:nvPicPr>
          <p:cNvPr id="17" name="Picture 16">
            <a:extLst>
              <a:ext uri="{FF2B5EF4-FFF2-40B4-BE49-F238E27FC236}">
                <a16:creationId xmlns:a16="http://schemas.microsoft.com/office/drawing/2014/main" id="{B0CB0460-BE3D-B6F7-AFEA-292EB3167032}"/>
              </a:ext>
            </a:extLst>
          </p:cNvPr>
          <p:cNvPicPr>
            <a:picLocks noChangeAspect="1"/>
          </p:cNvPicPr>
          <p:nvPr/>
        </p:nvPicPr>
        <p:blipFill>
          <a:blip r:embed="rId4"/>
          <a:stretch>
            <a:fillRect/>
          </a:stretch>
        </p:blipFill>
        <p:spPr>
          <a:xfrm>
            <a:off x="111701" y="1915991"/>
            <a:ext cx="6219825" cy="3805837"/>
          </a:xfrm>
          <a:prstGeom prst="rect">
            <a:avLst/>
          </a:prstGeom>
        </p:spPr>
      </p:pic>
      <p:pic>
        <p:nvPicPr>
          <p:cNvPr id="19" name="Picture 18">
            <a:extLst>
              <a:ext uri="{FF2B5EF4-FFF2-40B4-BE49-F238E27FC236}">
                <a16:creationId xmlns:a16="http://schemas.microsoft.com/office/drawing/2014/main" id="{4ACA4D01-E6B6-F156-F5F3-04379975A85A}"/>
              </a:ext>
            </a:extLst>
          </p:cNvPr>
          <p:cNvPicPr>
            <a:picLocks noChangeAspect="1"/>
          </p:cNvPicPr>
          <p:nvPr/>
        </p:nvPicPr>
        <p:blipFill>
          <a:blip r:embed="rId5"/>
          <a:stretch>
            <a:fillRect/>
          </a:stretch>
        </p:blipFill>
        <p:spPr>
          <a:xfrm>
            <a:off x="6331526" y="1791732"/>
            <a:ext cx="5581776" cy="3775757"/>
          </a:xfrm>
          <a:prstGeom prst="rect">
            <a:avLst/>
          </a:prstGeom>
        </p:spPr>
      </p:pic>
    </p:spTree>
    <p:extLst>
      <p:ext uri="{BB962C8B-B14F-4D97-AF65-F5344CB8AC3E}">
        <p14:creationId xmlns:p14="http://schemas.microsoft.com/office/powerpoint/2010/main" val="1871479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3. KẾT QUẢ ĐẠT ĐƯỢC</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
        <p:nvSpPr>
          <p:cNvPr id="5" name="TextBox 4"/>
          <p:cNvSpPr txBox="1"/>
          <p:nvPr/>
        </p:nvSpPr>
        <p:spPr>
          <a:xfrm>
            <a:off x="481693" y="1175657"/>
            <a:ext cx="2917786" cy="369332"/>
          </a:xfrm>
          <a:prstGeom prst="rect">
            <a:avLst/>
          </a:prstGeom>
          <a:noFill/>
        </p:spPr>
        <p:txBody>
          <a:bodyPr wrap="none" rtlCol="0">
            <a:spAutoFit/>
          </a:bodyPr>
          <a:lstStyle/>
          <a:p>
            <a:r>
              <a:rPr lang="en-US">
                <a:latin typeface="Verdana" panose="020B0604030504040204" pitchFamily="34" charset="0"/>
                <a:ea typeface="Verdana" panose="020B0604030504040204" pitchFamily="34" charset="0"/>
              </a:rPr>
              <a:t>Sơ đồ thực thể liên kết </a:t>
            </a:r>
          </a:p>
        </p:txBody>
      </p:sp>
      <p:pic>
        <p:nvPicPr>
          <p:cNvPr id="7" name="Picture 6">
            <a:extLst>
              <a:ext uri="{FF2B5EF4-FFF2-40B4-BE49-F238E27FC236}">
                <a16:creationId xmlns:a16="http://schemas.microsoft.com/office/drawing/2014/main" id="{CB532888-C57C-1A3A-D5C4-0984E12093B2}"/>
              </a:ext>
            </a:extLst>
          </p:cNvPr>
          <p:cNvPicPr>
            <a:picLocks noChangeAspect="1"/>
          </p:cNvPicPr>
          <p:nvPr/>
        </p:nvPicPr>
        <p:blipFill>
          <a:blip r:embed="rId5"/>
          <a:stretch>
            <a:fillRect/>
          </a:stretch>
        </p:blipFill>
        <p:spPr>
          <a:xfrm>
            <a:off x="4006434" y="837073"/>
            <a:ext cx="8185566" cy="5258928"/>
          </a:xfrm>
          <a:prstGeom prst="rect">
            <a:avLst/>
          </a:prstGeom>
        </p:spPr>
      </p:pic>
    </p:spTree>
    <p:extLst>
      <p:ext uri="{BB962C8B-B14F-4D97-AF65-F5344CB8AC3E}">
        <p14:creationId xmlns:p14="http://schemas.microsoft.com/office/powerpoint/2010/main" val="1723818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4. KẾT LUẬN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
        <p:nvSpPr>
          <p:cNvPr id="6" name="TextBox 5"/>
          <p:cNvSpPr txBox="1"/>
          <p:nvPr/>
        </p:nvSpPr>
        <p:spPr>
          <a:xfrm>
            <a:off x="348343" y="1420229"/>
            <a:ext cx="11495314" cy="54377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atin typeface="Verdana" panose="020B0604030504040204" pitchFamily="34" charset="0"/>
                <a:ea typeface="Verdana" panose="020B0604030504040204" pitchFamily="34" charset="0"/>
              </a:rPr>
              <a:t>Ưu điểm của hệ thống:</a:t>
            </a:r>
          </a:p>
          <a:p>
            <a:pPr marL="742950" lvl="1" indent="-285750">
              <a:lnSpc>
                <a:spcPct val="150000"/>
              </a:lnSpc>
              <a:buFont typeface="Arial" panose="020B0604020202020204" pitchFamily="34" charset="0"/>
              <a:buChar char="•"/>
            </a:pPr>
            <a:r>
              <a:rPr lang="vi-VN">
                <a:latin typeface="Verdana" panose="020B0604030504040204" pitchFamily="34" charset="0"/>
                <a:ea typeface="Verdana" panose="020B0604030504040204" pitchFamily="34" charset="0"/>
              </a:rPr>
              <a:t>Website có đầy đủ các tính năng của 1 trang web bán hàng cần và cung cấp cho người quản trị trang web đầy đủ chức năng để quản lý các thành phần trong hệ thống.</a:t>
            </a:r>
            <a:endParaRPr lang="en-US">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vi-VN">
                <a:latin typeface="Verdana" panose="020B0604030504040204" pitchFamily="34" charset="0"/>
                <a:ea typeface="Verdana" panose="020B0604030504040204" pitchFamily="34" charset="0"/>
              </a:rPr>
              <a:t>Website có giao diện khá bắt mắt, thân thiện với người truy cập nên nếu được đưa vào sử dụng sẽ khá được ưa chuộng.</a:t>
            </a:r>
            <a:endParaRPr lang="en-US">
              <a:latin typeface="Verdana" panose="020B0604030504040204" pitchFamily="34" charset="0"/>
              <a:ea typeface="Verdana" panose="020B0604030504040204" pitchFamily="34" charset="0"/>
            </a:endParaRPr>
          </a:p>
          <a:p>
            <a:pPr marL="290513" lvl="1" indent="-290513">
              <a:lnSpc>
                <a:spcPct val="150000"/>
              </a:lnSpc>
              <a:buFont typeface="Arial" panose="020B0604020202020204" pitchFamily="34" charset="0"/>
              <a:buChar char="•"/>
            </a:pPr>
            <a:r>
              <a:rPr lang="en-US">
                <a:latin typeface="Verdana" panose="020B0604030504040204" pitchFamily="34" charset="0"/>
                <a:ea typeface="Verdana" panose="020B0604030504040204" pitchFamily="34" charset="0"/>
              </a:rPr>
              <a:t>Hạn chế hệ thống: </a:t>
            </a:r>
          </a:p>
          <a:p>
            <a:pPr marL="742950" lvl="1" indent="-285750">
              <a:lnSpc>
                <a:spcPct val="150000"/>
              </a:lnSpc>
              <a:buFont typeface="Arial" panose="020B0604020202020204" pitchFamily="34" charset="0"/>
              <a:buChar char="•"/>
            </a:pPr>
            <a:r>
              <a:rPr lang="en-US">
                <a:latin typeface="Verdana" panose="020B0604030504040204" pitchFamily="34" charset="0"/>
                <a:ea typeface="Verdana" panose="020B0604030504040204" pitchFamily="34" charset="0"/>
              </a:rPr>
              <a:t>Tốc độ xử lý còn khá chậm.</a:t>
            </a:r>
          </a:p>
          <a:p>
            <a:pPr marL="742950" lvl="1" indent="-285750">
              <a:lnSpc>
                <a:spcPct val="150000"/>
              </a:lnSpc>
              <a:buFont typeface="Arial" panose="020B0604020202020204" pitchFamily="34" charset="0"/>
              <a:buChar char="•"/>
            </a:pPr>
            <a:r>
              <a:rPr lang="en-US">
                <a:latin typeface="Verdana" panose="020B0604030504040204" pitchFamily="34" charset="0"/>
                <a:ea typeface="Verdana" panose="020B0604030504040204" pitchFamily="34" charset="0"/>
              </a:rPr>
              <a:t>Nhiều tính năng chưa được phát triển để cung cấp cho người dùng.</a:t>
            </a:r>
          </a:p>
          <a:p>
            <a:pPr marL="742950" lvl="1" indent="-285750">
              <a:lnSpc>
                <a:spcPct val="150000"/>
              </a:lnSpc>
              <a:buFont typeface="Arial" panose="020B0604020202020204" pitchFamily="34" charset="0"/>
              <a:buChar char="•"/>
            </a:pPr>
            <a:endParaRPr lang="en-US">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endParaRPr lang="en-US">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endParaRPr lang="en-US">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endParaRPr lang="en-US">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endParaRPr lang="en-US">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950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4. KẾT LUẬN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
        <p:nvSpPr>
          <p:cNvPr id="5" name="Google Shape;903;p19">
            <a:extLst>
              <a:ext uri="{FF2B5EF4-FFF2-40B4-BE49-F238E27FC236}">
                <a16:creationId xmlns:a16="http://schemas.microsoft.com/office/drawing/2014/main" id="{C1339FE7-1B46-D742-720C-E283FEC53C53}"/>
              </a:ext>
            </a:extLst>
          </p:cNvPr>
          <p:cNvSpPr/>
          <p:nvPr/>
        </p:nvSpPr>
        <p:spPr>
          <a:xfrm>
            <a:off x="653051" y="1073729"/>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Hướng phát triển đề tài</a:t>
            </a:r>
            <a:endParaRPr sz="2400" b="0" strike="noStrike">
              <a:solidFill>
                <a:schemeClr val="dk1"/>
              </a:solidFill>
              <a:latin typeface="Arial"/>
              <a:ea typeface="Arial"/>
              <a:cs typeface="Arial"/>
              <a:sym typeface="Arial"/>
            </a:endParaRPr>
          </a:p>
        </p:txBody>
      </p:sp>
      <p:pic>
        <p:nvPicPr>
          <p:cNvPr id="7" name="Google Shape;904;p19">
            <a:extLst>
              <a:ext uri="{FF2B5EF4-FFF2-40B4-BE49-F238E27FC236}">
                <a16:creationId xmlns:a16="http://schemas.microsoft.com/office/drawing/2014/main" id="{D6F3EE3A-1C5D-77E4-CB1C-136BA415CB7F}"/>
              </a:ext>
            </a:extLst>
          </p:cNvPr>
          <p:cNvPicPr preferRelativeResize="0"/>
          <p:nvPr/>
        </p:nvPicPr>
        <p:blipFill rotWithShape="1">
          <a:blip r:embed="rId4">
            <a:alphaModFix/>
          </a:blip>
          <a:srcRect/>
          <a:stretch/>
        </p:blipFill>
        <p:spPr>
          <a:xfrm>
            <a:off x="1015956" y="1922329"/>
            <a:ext cx="1866900" cy="3060700"/>
          </a:xfrm>
          <a:prstGeom prst="rect">
            <a:avLst/>
          </a:prstGeom>
          <a:noFill/>
          <a:ln>
            <a:noFill/>
          </a:ln>
        </p:spPr>
      </p:pic>
      <p:sp>
        <p:nvSpPr>
          <p:cNvPr id="8" name="Google Shape;905;p19">
            <a:extLst>
              <a:ext uri="{FF2B5EF4-FFF2-40B4-BE49-F238E27FC236}">
                <a16:creationId xmlns:a16="http://schemas.microsoft.com/office/drawing/2014/main" id="{9D8AA80E-3484-85FE-399F-E9E41B2717B2}"/>
              </a:ext>
            </a:extLst>
          </p:cNvPr>
          <p:cNvSpPr/>
          <p:nvPr/>
        </p:nvSpPr>
        <p:spPr>
          <a:xfrm>
            <a:off x="1525544" y="4228966"/>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 name="Google Shape;906;p19">
            <a:extLst>
              <a:ext uri="{FF2B5EF4-FFF2-40B4-BE49-F238E27FC236}">
                <a16:creationId xmlns:a16="http://schemas.microsoft.com/office/drawing/2014/main" id="{578BF397-8EE8-1AA7-A94E-81C5C8D42EDF}"/>
              </a:ext>
            </a:extLst>
          </p:cNvPr>
          <p:cNvSpPr/>
          <p:nvPr/>
        </p:nvSpPr>
        <p:spPr>
          <a:xfrm>
            <a:off x="1554119" y="4670291"/>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 name="Google Shape;907;p19">
            <a:extLst>
              <a:ext uri="{FF2B5EF4-FFF2-40B4-BE49-F238E27FC236}">
                <a16:creationId xmlns:a16="http://schemas.microsoft.com/office/drawing/2014/main" id="{AA5D1A3B-8220-D1A9-8175-0069A725F8AF}"/>
              </a:ext>
            </a:extLst>
          </p:cNvPr>
          <p:cNvSpPr/>
          <p:nvPr/>
        </p:nvSpPr>
        <p:spPr>
          <a:xfrm>
            <a:off x="1554119" y="4551229"/>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908;p19">
            <a:extLst>
              <a:ext uri="{FF2B5EF4-FFF2-40B4-BE49-F238E27FC236}">
                <a16:creationId xmlns:a16="http://schemas.microsoft.com/office/drawing/2014/main" id="{0DD17284-65C7-D0EA-AFD7-AAEE28B4F71D}"/>
              </a:ext>
            </a:extLst>
          </p:cNvPr>
          <p:cNvSpPr/>
          <p:nvPr/>
        </p:nvSpPr>
        <p:spPr>
          <a:xfrm>
            <a:off x="1552531" y="4433754"/>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 name="Google Shape;909;p19">
            <a:extLst>
              <a:ext uri="{FF2B5EF4-FFF2-40B4-BE49-F238E27FC236}">
                <a16:creationId xmlns:a16="http://schemas.microsoft.com/office/drawing/2014/main" id="{88DA6505-917E-D086-8F8D-854BF1D25BD8}"/>
              </a:ext>
            </a:extLst>
          </p:cNvPr>
          <p:cNvSpPr/>
          <p:nvPr/>
        </p:nvSpPr>
        <p:spPr>
          <a:xfrm>
            <a:off x="1552531" y="4317866"/>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910;p19">
            <a:extLst>
              <a:ext uri="{FF2B5EF4-FFF2-40B4-BE49-F238E27FC236}">
                <a16:creationId xmlns:a16="http://schemas.microsoft.com/office/drawing/2014/main" id="{27DBAB1A-9437-4D1D-F562-A079CC2F811F}"/>
              </a:ext>
            </a:extLst>
          </p:cNvPr>
          <p:cNvSpPr/>
          <p:nvPr/>
        </p:nvSpPr>
        <p:spPr>
          <a:xfrm>
            <a:off x="1728744" y="4941754"/>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911;p19">
            <a:extLst>
              <a:ext uri="{FF2B5EF4-FFF2-40B4-BE49-F238E27FC236}">
                <a16:creationId xmlns:a16="http://schemas.microsoft.com/office/drawing/2014/main" id="{03CC5CF0-CB60-60DA-20E6-7D2E54EF3CB2}"/>
              </a:ext>
            </a:extLst>
          </p:cNvPr>
          <p:cNvSpPr/>
          <p:nvPr/>
        </p:nvSpPr>
        <p:spPr>
          <a:xfrm>
            <a:off x="1625556" y="3230429"/>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912;p19">
            <a:extLst>
              <a:ext uri="{FF2B5EF4-FFF2-40B4-BE49-F238E27FC236}">
                <a16:creationId xmlns:a16="http://schemas.microsoft.com/office/drawing/2014/main" id="{2B335647-0623-043D-5809-3BFC22731F56}"/>
              </a:ext>
            </a:extLst>
          </p:cNvPr>
          <p:cNvSpPr/>
          <p:nvPr/>
        </p:nvSpPr>
        <p:spPr>
          <a:xfrm>
            <a:off x="2070056" y="3230429"/>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913;p19">
            <a:extLst>
              <a:ext uri="{FF2B5EF4-FFF2-40B4-BE49-F238E27FC236}">
                <a16:creationId xmlns:a16="http://schemas.microsoft.com/office/drawing/2014/main" id="{0BF54D86-404C-026F-D49D-63D768F03985}"/>
              </a:ext>
            </a:extLst>
          </p:cNvPr>
          <p:cNvSpPr/>
          <p:nvPr/>
        </p:nvSpPr>
        <p:spPr>
          <a:xfrm>
            <a:off x="1663656" y="3290754"/>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914;p19">
            <a:extLst>
              <a:ext uri="{FF2B5EF4-FFF2-40B4-BE49-F238E27FC236}">
                <a16:creationId xmlns:a16="http://schemas.microsoft.com/office/drawing/2014/main" id="{B8BDF404-622B-8DC2-362D-85430DF1C471}"/>
              </a:ext>
            </a:extLst>
          </p:cNvPr>
          <p:cNvSpPr/>
          <p:nvPr/>
        </p:nvSpPr>
        <p:spPr>
          <a:xfrm>
            <a:off x="1808119" y="3290754"/>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915;p19">
            <a:extLst>
              <a:ext uri="{FF2B5EF4-FFF2-40B4-BE49-F238E27FC236}">
                <a16:creationId xmlns:a16="http://schemas.microsoft.com/office/drawing/2014/main" id="{DF09F0AF-8518-8855-8EF2-AB6744AEF0B2}"/>
              </a:ext>
            </a:extLst>
          </p:cNvPr>
          <p:cNvSpPr/>
          <p:nvPr/>
        </p:nvSpPr>
        <p:spPr>
          <a:xfrm>
            <a:off x="1952581" y="3290754"/>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916;p19">
            <a:extLst>
              <a:ext uri="{FF2B5EF4-FFF2-40B4-BE49-F238E27FC236}">
                <a16:creationId xmlns:a16="http://schemas.microsoft.com/office/drawing/2014/main" id="{6A361123-EAC0-0BD8-EDE2-30DF8D6FA7C7}"/>
              </a:ext>
            </a:extLst>
          </p:cNvPr>
          <p:cNvSpPr/>
          <p:nvPr/>
        </p:nvSpPr>
        <p:spPr>
          <a:xfrm>
            <a:off x="2097044" y="3290754"/>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0" name="Google Shape;917;p19">
            <a:extLst>
              <a:ext uri="{FF2B5EF4-FFF2-40B4-BE49-F238E27FC236}">
                <a16:creationId xmlns:a16="http://schemas.microsoft.com/office/drawing/2014/main" id="{4AE7D604-BCC2-C4E2-BF83-C8E51F40DB2A}"/>
              </a:ext>
            </a:extLst>
          </p:cNvPr>
          <p:cNvPicPr preferRelativeResize="0"/>
          <p:nvPr/>
        </p:nvPicPr>
        <p:blipFill rotWithShape="1">
          <a:blip r:embed="rId5">
            <a:alphaModFix/>
          </a:blip>
          <a:srcRect/>
          <a:stretch/>
        </p:blipFill>
        <p:spPr>
          <a:xfrm>
            <a:off x="2093869" y="2212841"/>
            <a:ext cx="596900" cy="957263"/>
          </a:xfrm>
          <a:prstGeom prst="rect">
            <a:avLst/>
          </a:prstGeom>
          <a:noFill/>
          <a:ln>
            <a:noFill/>
          </a:ln>
        </p:spPr>
      </p:pic>
      <p:pic>
        <p:nvPicPr>
          <p:cNvPr id="21" name="Google Shape;918;p19">
            <a:extLst>
              <a:ext uri="{FF2B5EF4-FFF2-40B4-BE49-F238E27FC236}">
                <a16:creationId xmlns:a16="http://schemas.microsoft.com/office/drawing/2014/main" id="{DBCBA313-0BC1-A5EC-6F03-50227DB6D9A1}"/>
              </a:ext>
            </a:extLst>
          </p:cNvPr>
          <p:cNvPicPr preferRelativeResize="0"/>
          <p:nvPr/>
        </p:nvPicPr>
        <p:blipFill rotWithShape="1">
          <a:blip r:embed="rId6">
            <a:alphaModFix/>
          </a:blip>
          <a:srcRect/>
          <a:stretch/>
        </p:blipFill>
        <p:spPr>
          <a:xfrm>
            <a:off x="1252494" y="4973504"/>
            <a:ext cx="1385888" cy="679450"/>
          </a:xfrm>
          <a:prstGeom prst="rect">
            <a:avLst/>
          </a:prstGeom>
          <a:noFill/>
          <a:ln>
            <a:noFill/>
          </a:ln>
        </p:spPr>
      </p:pic>
      <p:pic>
        <p:nvPicPr>
          <p:cNvPr id="22" name="Google Shape;919;p19">
            <a:extLst>
              <a:ext uri="{FF2B5EF4-FFF2-40B4-BE49-F238E27FC236}">
                <a16:creationId xmlns:a16="http://schemas.microsoft.com/office/drawing/2014/main" id="{EF070745-55F6-50AF-E956-64DBF3032304}"/>
              </a:ext>
            </a:extLst>
          </p:cNvPr>
          <p:cNvPicPr preferRelativeResize="0"/>
          <p:nvPr/>
        </p:nvPicPr>
        <p:blipFill rotWithShape="1">
          <a:blip r:embed="rId7">
            <a:alphaModFix/>
          </a:blip>
          <a:srcRect/>
          <a:stretch/>
        </p:blipFill>
        <p:spPr>
          <a:xfrm>
            <a:off x="1754144" y="4973504"/>
            <a:ext cx="390525" cy="85725"/>
          </a:xfrm>
          <a:prstGeom prst="rect">
            <a:avLst/>
          </a:prstGeom>
          <a:noFill/>
          <a:ln>
            <a:noFill/>
          </a:ln>
        </p:spPr>
      </p:pic>
      <p:grpSp>
        <p:nvGrpSpPr>
          <p:cNvPr id="23" name="Google Shape;920;p19">
            <a:extLst>
              <a:ext uri="{FF2B5EF4-FFF2-40B4-BE49-F238E27FC236}">
                <a16:creationId xmlns:a16="http://schemas.microsoft.com/office/drawing/2014/main" id="{043851D1-E512-67C5-2DC6-1C307051B28A}"/>
              </a:ext>
            </a:extLst>
          </p:cNvPr>
          <p:cNvGrpSpPr/>
          <p:nvPr/>
        </p:nvGrpSpPr>
        <p:grpSpPr>
          <a:xfrm>
            <a:off x="3265444" y="1507991"/>
            <a:ext cx="8305799" cy="1144588"/>
            <a:chOff x="3697288" y="1778000"/>
            <a:chExt cx="8305799" cy="1144588"/>
          </a:xfrm>
        </p:grpSpPr>
        <p:sp>
          <p:nvSpPr>
            <p:cNvPr id="24" name="Google Shape;921;p19">
              <a:extLst>
                <a:ext uri="{FF2B5EF4-FFF2-40B4-BE49-F238E27FC236}">
                  <a16:creationId xmlns:a16="http://schemas.microsoft.com/office/drawing/2014/main" id="{C8BF11CE-72A3-7EFD-24BD-6E366C593497}"/>
                </a:ext>
              </a:extLst>
            </p:cNvPr>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922;p19">
              <a:extLst>
                <a:ext uri="{FF2B5EF4-FFF2-40B4-BE49-F238E27FC236}">
                  <a16:creationId xmlns:a16="http://schemas.microsoft.com/office/drawing/2014/main" id="{5668E389-18F5-7D13-C3B6-92DBE200CA55}"/>
                </a:ext>
              </a:extLst>
            </p:cNvPr>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923;p19">
              <a:extLst>
                <a:ext uri="{FF2B5EF4-FFF2-40B4-BE49-F238E27FC236}">
                  <a16:creationId xmlns:a16="http://schemas.microsoft.com/office/drawing/2014/main" id="{E7DC73E9-417C-C490-5444-CDB85DA07259}"/>
                </a:ext>
              </a:extLst>
            </p:cNvPr>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924;p19">
              <a:extLst>
                <a:ext uri="{FF2B5EF4-FFF2-40B4-BE49-F238E27FC236}">
                  <a16:creationId xmlns:a16="http://schemas.microsoft.com/office/drawing/2014/main" id="{60829C88-C192-51BB-E003-3C8FB350EB83}"/>
                </a:ext>
              </a:extLst>
            </p:cNvPr>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925;p19">
              <a:extLst>
                <a:ext uri="{FF2B5EF4-FFF2-40B4-BE49-F238E27FC236}">
                  <a16:creationId xmlns:a16="http://schemas.microsoft.com/office/drawing/2014/main" id="{86403E11-33D4-8108-3B14-B5CA18DC8916}"/>
                </a:ext>
              </a:extLst>
            </p:cNvPr>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926;p19">
              <a:extLst>
                <a:ext uri="{FF2B5EF4-FFF2-40B4-BE49-F238E27FC236}">
                  <a16:creationId xmlns:a16="http://schemas.microsoft.com/office/drawing/2014/main" id="{7B1843D7-15A4-B3ED-D7DC-042FBB8E279A}"/>
                </a:ext>
              </a:extLst>
            </p:cNvPr>
            <p:cNvSpPr txBox="1"/>
            <p:nvPr/>
          </p:nvSpPr>
          <p:spPr>
            <a:xfrm>
              <a:off x="6969659" y="1805107"/>
              <a:ext cx="4865644" cy="110795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lt1"/>
                  </a:solidFill>
                  <a:latin typeface="Verdana" panose="020B0604030504040204" pitchFamily="34" charset="0"/>
                  <a:ea typeface="Verdana" panose="020B0604030504040204" pitchFamily="34" charset="0"/>
                  <a:cs typeface="Arial"/>
                  <a:sym typeface="Arial"/>
                </a:rPr>
                <a:t>Phát triển thêm nhiều chức năng của website như: bình luận, đánh giá của khách hàng, trò chuyện với nhân viên tư vấn, thêm các phương thức thanh toán khác nhau</a:t>
              </a:r>
              <a:r>
                <a:rPr lang="en-US" sz="1800">
                  <a:solidFill>
                    <a:schemeClr val="lt1"/>
                  </a:solidFill>
                  <a:latin typeface="Verdana" panose="020B0604030504040204" pitchFamily="34" charset="0"/>
                  <a:ea typeface="Verdana" panose="020B0604030504040204" pitchFamily="34" charset="0"/>
                  <a:cs typeface="Arial"/>
                  <a:sym typeface="Arial"/>
                </a:rPr>
                <a:t>.</a:t>
              </a:r>
              <a:endParaRPr sz="1800">
                <a:solidFill>
                  <a:schemeClr val="lt1"/>
                </a:solidFill>
                <a:latin typeface="Verdana" panose="020B0604030504040204" pitchFamily="34" charset="0"/>
                <a:ea typeface="Verdana" panose="020B0604030504040204" pitchFamily="34" charset="0"/>
                <a:cs typeface="Oi"/>
                <a:sym typeface="Oi"/>
              </a:endParaRPr>
            </a:p>
          </p:txBody>
        </p:sp>
      </p:grpSp>
      <p:grpSp>
        <p:nvGrpSpPr>
          <p:cNvPr id="30" name="Google Shape;927;p19">
            <a:extLst>
              <a:ext uri="{FF2B5EF4-FFF2-40B4-BE49-F238E27FC236}">
                <a16:creationId xmlns:a16="http://schemas.microsoft.com/office/drawing/2014/main" id="{79FB7170-08F0-6640-CFFE-71A84EDBE8B1}"/>
              </a:ext>
            </a:extLst>
          </p:cNvPr>
          <p:cNvGrpSpPr/>
          <p:nvPr/>
        </p:nvGrpSpPr>
        <p:grpSpPr>
          <a:xfrm>
            <a:off x="3247981" y="2928804"/>
            <a:ext cx="8323262" cy="1228724"/>
            <a:chOff x="3679825" y="3198813"/>
            <a:chExt cx="8323262" cy="952500"/>
          </a:xfrm>
        </p:grpSpPr>
        <p:sp>
          <p:nvSpPr>
            <p:cNvPr id="31" name="Google Shape;928;p19">
              <a:extLst>
                <a:ext uri="{FF2B5EF4-FFF2-40B4-BE49-F238E27FC236}">
                  <a16:creationId xmlns:a16="http://schemas.microsoft.com/office/drawing/2014/main" id="{14549C1D-8766-C6A3-3FBA-C22950B38933}"/>
                </a:ext>
              </a:extLst>
            </p:cNvPr>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929;p19">
              <a:extLst>
                <a:ext uri="{FF2B5EF4-FFF2-40B4-BE49-F238E27FC236}">
                  <a16:creationId xmlns:a16="http://schemas.microsoft.com/office/drawing/2014/main" id="{F33CFC41-6387-5862-7940-28A8F45F282C}"/>
                </a:ext>
              </a:extLst>
            </p:cNvPr>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 name="Google Shape;930;p19">
              <a:extLst>
                <a:ext uri="{FF2B5EF4-FFF2-40B4-BE49-F238E27FC236}">
                  <a16:creationId xmlns:a16="http://schemas.microsoft.com/office/drawing/2014/main" id="{22D3B5B9-3A76-EE64-BBFF-5AC909390864}"/>
                </a:ext>
              </a:extLst>
            </p:cNvPr>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 name="Google Shape;931;p19">
              <a:extLst>
                <a:ext uri="{FF2B5EF4-FFF2-40B4-BE49-F238E27FC236}">
                  <a16:creationId xmlns:a16="http://schemas.microsoft.com/office/drawing/2014/main" id="{450576D0-334C-3C5C-EF4B-B868FC922048}"/>
                </a:ext>
              </a:extLst>
            </p:cNvPr>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 name="Google Shape;932;p19">
              <a:extLst>
                <a:ext uri="{FF2B5EF4-FFF2-40B4-BE49-F238E27FC236}">
                  <a16:creationId xmlns:a16="http://schemas.microsoft.com/office/drawing/2014/main" id="{0FFC4288-64E6-D885-ADB5-0DED093571C0}"/>
                </a:ext>
              </a:extLst>
            </p:cNvPr>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6" name="Google Shape;933;p19">
            <a:extLst>
              <a:ext uri="{FF2B5EF4-FFF2-40B4-BE49-F238E27FC236}">
                <a16:creationId xmlns:a16="http://schemas.microsoft.com/office/drawing/2014/main" id="{3291A59C-CA95-4E3E-5C61-AFBD9DC96D92}"/>
              </a:ext>
            </a:extLst>
          </p:cNvPr>
          <p:cNvGrpSpPr/>
          <p:nvPr/>
        </p:nvGrpSpPr>
        <p:grpSpPr>
          <a:xfrm>
            <a:off x="3282906" y="4167054"/>
            <a:ext cx="8288337" cy="1135063"/>
            <a:chOff x="3714750" y="4437063"/>
            <a:chExt cx="8288337" cy="1135063"/>
          </a:xfrm>
        </p:grpSpPr>
        <p:sp>
          <p:nvSpPr>
            <p:cNvPr id="37" name="Google Shape;934;p19">
              <a:extLst>
                <a:ext uri="{FF2B5EF4-FFF2-40B4-BE49-F238E27FC236}">
                  <a16:creationId xmlns:a16="http://schemas.microsoft.com/office/drawing/2014/main" id="{E0E3FF35-7EAF-0DDC-CCF6-D32EABC048C7}"/>
                </a:ext>
              </a:extLst>
            </p:cNvPr>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935;p19">
              <a:extLst>
                <a:ext uri="{FF2B5EF4-FFF2-40B4-BE49-F238E27FC236}">
                  <a16:creationId xmlns:a16="http://schemas.microsoft.com/office/drawing/2014/main" id="{BA7B38A1-9840-4045-F68B-18B01E9E817D}"/>
                </a:ext>
              </a:extLst>
            </p:cNvPr>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936;p19">
              <a:extLst>
                <a:ext uri="{FF2B5EF4-FFF2-40B4-BE49-F238E27FC236}">
                  <a16:creationId xmlns:a16="http://schemas.microsoft.com/office/drawing/2014/main" id="{75907117-1608-DD0E-1A58-55AFD67DE1F9}"/>
                </a:ext>
              </a:extLst>
            </p:cNvPr>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937;p19">
              <a:extLst>
                <a:ext uri="{FF2B5EF4-FFF2-40B4-BE49-F238E27FC236}">
                  <a16:creationId xmlns:a16="http://schemas.microsoft.com/office/drawing/2014/main" id="{BDBB94CE-ED40-87BA-F4B7-690A2D1F81D0}"/>
                </a:ext>
              </a:extLst>
            </p:cNvPr>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938;p19">
              <a:extLst>
                <a:ext uri="{FF2B5EF4-FFF2-40B4-BE49-F238E27FC236}">
                  <a16:creationId xmlns:a16="http://schemas.microsoft.com/office/drawing/2014/main" id="{B1E51C80-22DE-2CC8-B66D-6830EA22F752}"/>
                </a:ext>
              </a:extLst>
            </p:cNvPr>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2" name="Google Shape;939;p19">
            <a:extLst>
              <a:ext uri="{FF2B5EF4-FFF2-40B4-BE49-F238E27FC236}">
                <a16:creationId xmlns:a16="http://schemas.microsoft.com/office/drawing/2014/main" id="{403B3D22-C486-A64B-FE19-73AE761B92AB}"/>
              </a:ext>
            </a:extLst>
          </p:cNvPr>
          <p:cNvSpPr txBox="1"/>
          <p:nvPr/>
        </p:nvSpPr>
        <p:spPr>
          <a:xfrm>
            <a:off x="6687508" y="4452911"/>
            <a:ext cx="4648200"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lt1"/>
                </a:solidFill>
                <a:latin typeface="Arial"/>
                <a:ea typeface="Arial"/>
                <a:cs typeface="Arial"/>
                <a:sym typeface="Arial"/>
              </a:rPr>
              <a:t>Tích hợp API của Google Map để phát triển chức năng định vị và nghiệp vụ giao hàng</a:t>
            </a:r>
            <a:endParaRPr sz="1800">
              <a:solidFill>
                <a:schemeClr val="lt1"/>
              </a:solidFill>
              <a:latin typeface="Oi"/>
              <a:ea typeface="Oi"/>
              <a:cs typeface="Oi"/>
              <a:sym typeface="Oi"/>
            </a:endParaRPr>
          </a:p>
        </p:txBody>
      </p:sp>
      <p:sp>
        <p:nvSpPr>
          <p:cNvPr id="43" name="Google Shape;940;p19">
            <a:extLst>
              <a:ext uri="{FF2B5EF4-FFF2-40B4-BE49-F238E27FC236}">
                <a16:creationId xmlns:a16="http://schemas.microsoft.com/office/drawing/2014/main" id="{84BF9CDA-071A-2646-EDD4-52E3FC193777}"/>
              </a:ext>
            </a:extLst>
          </p:cNvPr>
          <p:cNvSpPr txBox="1"/>
          <p:nvPr/>
        </p:nvSpPr>
        <p:spPr>
          <a:xfrm>
            <a:off x="6542044" y="2966725"/>
            <a:ext cx="4648200" cy="12002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lt1"/>
                </a:solidFill>
                <a:latin typeface="Arial"/>
                <a:ea typeface="Arial"/>
                <a:cs typeface="Arial"/>
                <a:sym typeface="Arial"/>
              </a:rPr>
              <a:t>Thay đổi giao diện cho website thân thiện với người dùng hơn </a:t>
            </a:r>
            <a:r>
              <a:rPr lang="en-US">
                <a:solidFill>
                  <a:schemeClr val="lt1"/>
                </a:solidFill>
                <a:latin typeface="Arial"/>
                <a:ea typeface="Arial"/>
                <a:cs typeface="Arial"/>
                <a:sym typeface="Arial"/>
              </a:rPr>
              <a:t>và sử dụng AI để đề xuất mặt hàng</a:t>
            </a:r>
            <a:r>
              <a:rPr lang="en-US" sz="1800">
                <a:solidFill>
                  <a:schemeClr val="lt1"/>
                </a:solidFill>
                <a:latin typeface="Arial"/>
                <a:ea typeface="Arial"/>
                <a:cs typeface="Arial"/>
                <a:sym typeface="Arial"/>
              </a:rPr>
              <a:t> tương tự và quảng cáo sản phẩm.</a:t>
            </a:r>
            <a:endParaRPr sz="1800">
              <a:solidFill>
                <a:schemeClr val="lt1"/>
              </a:solidFill>
              <a:latin typeface="Oi"/>
              <a:ea typeface="Oi"/>
              <a:cs typeface="Oi"/>
              <a:sym typeface="Oi"/>
            </a:endParaRPr>
          </a:p>
        </p:txBody>
      </p:sp>
    </p:spTree>
    <p:extLst>
      <p:ext uri="{BB962C8B-B14F-4D97-AF65-F5344CB8AC3E}">
        <p14:creationId xmlns:p14="http://schemas.microsoft.com/office/powerpoint/2010/main" val="332088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2392136" y="1706336"/>
            <a:ext cx="7307035" cy="213904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p:cNvSpPr txBox="1"/>
          <p:nvPr/>
        </p:nvSpPr>
        <p:spPr>
          <a:xfrm>
            <a:off x="2735036" y="2591191"/>
            <a:ext cx="5747657" cy="369332"/>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DEMO CHƯƠNG TRÌNH</a:t>
            </a:r>
          </a:p>
        </p:txBody>
      </p:sp>
    </p:spTree>
    <p:extLst>
      <p:ext uri="{BB962C8B-B14F-4D97-AF65-F5344CB8AC3E}">
        <p14:creationId xmlns:p14="http://schemas.microsoft.com/office/powerpoint/2010/main" val="308910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NỘI DUNG BÁO CÁO</a:t>
            </a:r>
          </a:p>
        </p:txBody>
      </p:sp>
      <p:sp>
        <p:nvSpPr>
          <p:cNvPr id="6" name="Rounded Rectangle 5"/>
          <p:cNvSpPr/>
          <p:nvPr/>
        </p:nvSpPr>
        <p:spPr>
          <a:xfrm>
            <a:off x="731095" y="1819265"/>
            <a:ext cx="1676347" cy="2600325"/>
          </a:xfrm>
          <a:prstGeom prst="roundRect">
            <a:avLst/>
          </a:prstGeom>
          <a:blipFill>
            <a:blip r:embed="rId2"/>
            <a:stretch>
              <a:fillRect/>
            </a:stretch>
          </a:bli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a:off x="3783807" y="1819269"/>
            <a:ext cx="1747837" cy="2600325"/>
          </a:xfrm>
          <a:prstGeom prst="roundRect">
            <a:avLst/>
          </a:prstGeom>
          <a:blipFill>
            <a:blip r:embed="rId3"/>
            <a:stretch>
              <a:fillRect/>
            </a:stretch>
          </a:bli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a:off x="6724648" y="1819269"/>
            <a:ext cx="1743076" cy="2600325"/>
          </a:xfrm>
          <a:prstGeom prst="roundRect">
            <a:avLst/>
          </a:prstGeom>
          <a:blipFill>
            <a:blip r:embed="rId4"/>
            <a:stretch>
              <a:fillRect/>
            </a:stretch>
          </a:bli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a:off x="9825036" y="1819269"/>
            <a:ext cx="1681163" cy="2600325"/>
          </a:xfrm>
          <a:prstGeom prst="roundRect">
            <a:avLst/>
          </a:prstGeom>
          <a:blipFill>
            <a:blip r:embed="rId5"/>
            <a:stretch>
              <a:fillRect/>
            </a:stretch>
          </a:bli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TextBox 9"/>
          <p:cNvSpPr txBox="1"/>
          <p:nvPr/>
        </p:nvSpPr>
        <p:spPr>
          <a:xfrm>
            <a:off x="731095" y="4610100"/>
            <a:ext cx="1762021" cy="369332"/>
          </a:xfrm>
          <a:prstGeom prst="rect">
            <a:avLst/>
          </a:prstGeom>
          <a:noFill/>
        </p:spPr>
        <p:txBody>
          <a:bodyPr wrap="none" rtlCol="0">
            <a:spAutoFit/>
          </a:bodyPr>
          <a:lstStyle/>
          <a:p>
            <a:pPr algn="ctr"/>
            <a:r>
              <a:rPr lang="en-US">
                <a:latin typeface="Verdana" panose="020B0604030504040204" pitchFamily="34" charset="0"/>
                <a:ea typeface="Verdana" panose="020B0604030504040204" pitchFamily="34" charset="0"/>
              </a:rPr>
              <a:t>1. Tổng Quan</a:t>
            </a:r>
          </a:p>
        </p:txBody>
      </p:sp>
      <p:sp>
        <p:nvSpPr>
          <p:cNvPr id="11" name="TextBox 10"/>
          <p:cNvSpPr txBox="1"/>
          <p:nvPr/>
        </p:nvSpPr>
        <p:spPr>
          <a:xfrm>
            <a:off x="3859269" y="4610099"/>
            <a:ext cx="1596912" cy="646331"/>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2. Giải pháp</a:t>
            </a:r>
          </a:p>
          <a:p>
            <a:pPr algn="ctr"/>
            <a:r>
              <a:rPr lang="en-US">
                <a:latin typeface="Verdana" panose="020B0604030504040204" pitchFamily="34" charset="0"/>
                <a:ea typeface="Verdana" panose="020B0604030504040204" pitchFamily="34" charset="0"/>
              </a:rPr>
              <a:t> xử lý </a:t>
            </a:r>
          </a:p>
        </p:txBody>
      </p:sp>
      <p:sp>
        <p:nvSpPr>
          <p:cNvPr id="12" name="TextBox 11"/>
          <p:cNvSpPr txBox="1"/>
          <p:nvPr/>
        </p:nvSpPr>
        <p:spPr>
          <a:xfrm>
            <a:off x="6897918" y="4600573"/>
            <a:ext cx="1396536" cy="646331"/>
          </a:xfrm>
          <a:prstGeom prst="rect">
            <a:avLst/>
          </a:prstGeom>
          <a:noFill/>
        </p:spPr>
        <p:txBody>
          <a:bodyPr wrap="none" rtlCol="0">
            <a:spAutoFit/>
          </a:bodyPr>
          <a:lstStyle/>
          <a:p>
            <a:pPr algn="ctr"/>
            <a:r>
              <a:rPr lang="en-US">
                <a:latin typeface="Verdana" panose="020B0604030504040204" pitchFamily="34" charset="0"/>
                <a:ea typeface="Verdana" panose="020B0604030504040204" pitchFamily="34" charset="0"/>
              </a:rPr>
              <a:t>3. Kết quả</a:t>
            </a:r>
          </a:p>
          <a:p>
            <a:pPr algn="ctr"/>
            <a:r>
              <a:rPr lang="en-US">
                <a:latin typeface="Verdana" panose="020B0604030504040204" pitchFamily="34" charset="0"/>
                <a:ea typeface="Verdana" panose="020B0604030504040204" pitchFamily="34" charset="0"/>
              </a:rPr>
              <a:t> đạt được</a:t>
            </a:r>
          </a:p>
        </p:txBody>
      </p:sp>
      <p:sp>
        <p:nvSpPr>
          <p:cNvPr id="13" name="TextBox 12"/>
          <p:cNvSpPr txBox="1"/>
          <p:nvPr/>
        </p:nvSpPr>
        <p:spPr>
          <a:xfrm>
            <a:off x="9934488" y="4573455"/>
            <a:ext cx="1462260" cy="369332"/>
          </a:xfrm>
          <a:prstGeom prst="rect">
            <a:avLst/>
          </a:prstGeom>
          <a:noFill/>
        </p:spPr>
        <p:txBody>
          <a:bodyPr wrap="none" rtlCol="0">
            <a:spAutoFit/>
          </a:bodyPr>
          <a:lstStyle/>
          <a:p>
            <a:pPr algn="ctr"/>
            <a:r>
              <a:rPr lang="en-US">
                <a:latin typeface="Verdana" panose="020B0604030504040204" pitchFamily="34" charset="0"/>
                <a:ea typeface="Verdana" panose="020B0604030504040204" pitchFamily="34" charset="0"/>
              </a:rPr>
              <a:t>4. Kết luận</a:t>
            </a:r>
          </a:p>
        </p:txBody>
      </p:sp>
      <p:sp>
        <p:nvSpPr>
          <p:cNvPr id="14" name="Right Arrow 13"/>
          <p:cNvSpPr/>
          <p:nvPr/>
        </p:nvSpPr>
        <p:spPr>
          <a:xfrm>
            <a:off x="2663428" y="3028950"/>
            <a:ext cx="838200" cy="9048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ight Arrow 15"/>
          <p:cNvSpPr/>
          <p:nvPr/>
        </p:nvSpPr>
        <p:spPr>
          <a:xfrm>
            <a:off x="5655468" y="3028947"/>
            <a:ext cx="838200" cy="9048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ight Arrow 16"/>
          <p:cNvSpPr/>
          <p:nvPr/>
        </p:nvSpPr>
        <p:spPr>
          <a:xfrm>
            <a:off x="8698705" y="3028948"/>
            <a:ext cx="838200" cy="9048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Tree>
    <p:extLst>
      <p:ext uri="{BB962C8B-B14F-4D97-AF65-F5344CB8AC3E}">
        <p14:creationId xmlns:p14="http://schemas.microsoft.com/office/powerpoint/2010/main" val="326185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1. TỔNG QUAN</a:t>
            </a:r>
          </a:p>
        </p:txBody>
      </p:sp>
      <p:sp>
        <p:nvSpPr>
          <p:cNvPr id="3" name="TextBox 2"/>
          <p:cNvSpPr txBox="1"/>
          <p:nvPr/>
        </p:nvSpPr>
        <p:spPr>
          <a:xfrm>
            <a:off x="1141922" y="1640227"/>
            <a:ext cx="10320121" cy="169828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a:latin typeface="Verdana" panose="020B0604030504040204" pitchFamily="34" charset="0"/>
                <a:ea typeface="Verdana" panose="020B0604030504040204" pitchFamily="34" charset="0"/>
              </a:rPr>
              <a:t>Cách mạng 4.0 đang phát triển mạnh và được áp dụng vào nhiều lĩnh vực cuộc sống.</a:t>
            </a:r>
            <a:endParaRPr lang="en-US">
              <a:latin typeface="Verdana" panose="020B0604030504040204" pitchFamily="34" charset="0"/>
              <a:ea typeface="Verdana" panose="020B0604030504040204" pitchFamily="34" charset="0"/>
            </a:endParaRPr>
          </a:p>
          <a:p>
            <a:pPr algn="just">
              <a:lnSpc>
                <a:spcPct val="150000"/>
              </a:lnSpc>
            </a:pPr>
            <a:endParaRPr lang="vi-VN">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vi-VN">
                <a:latin typeface="Verdana" panose="020B0604030504040204" pitchFamily="34" charset="0"/>
                <a:ea typeface="Verdana" panose="020B0604030504040204" pitchFamily="34" charset="0"/>
              </a:rPr>
              <a:t>Các phần mềm, ứng dụng website lần lượt ra đời để phục vụ các quá trình quản lý, tính toán, thống kê.</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913" y="3519488"/>
            <a:ext cx="3800258" cy="262413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Tree>
    <p:extLst>
      <p:ext uri="{BB962C8B-B14F-4D97-AF65-F5344CB8AC3E}">
        <p14:creationId xmlns:p14="http://schemas.microsoft.com/office/powerpoint/2010/main" val="255401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1. TỔNG QUAN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grpSp>
        <p:nvGrpSpPr>
          <p:cNvPr id="36" name="Google Shape;592;p6">
            <a:extLst>
              <a:ext uri="{FF2B5EF4-FFF2-40B4-BE49-F238E27FC236}">
                <a16:creationId xmlns:a16="http://schemas.microsoft.com/office/drawing/2014/main" id="{817EF9D2-5FB5-5E66-2E50-36711A551C6F}"/>
              </a:ext>
            </a:extLst>
          </p:cNvPr>
          <p:cNvGrpSpPr/>
          <p:nvPr/>
        </p:nvGrpSpPr>
        <p:grpSpPr>
          <a:xfrm>
            <a:off x="4436728" y="1428309"/>
            <a:ext cx="3353532" cy="3703297"/>
            <a:chOff x="4543425" y="2277493"/>
            <a:chExt cx="3105150" cy="3379338"/>
          </a:xfrm>
        </p:grpSpPr>
        <p:sp>
          <p:nvSpPr>
            <p:cNvPr id="57" name="Google Shape;593;p6">
              <a:extLst>
                <a:ext uri="{FF2B5EF4-FFF2-40B4-BE49-F238E27FC236}">
                  <a16:creationId xmlns:a16="http://schemas.microsoft.com/office/drawing/2014/main" id="{140DC6EA-52A6-6A5A-B0D6-871A5DB37EE5}"/>
                </a:ext>
              </a:extLst>
            </p:cNvPr>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58" name="Google Shape;594;p6">
              <a:extLst>
                <a:ext uri="{FF2B5EF4-FFF2-40B4-BE49-F238E27FC236}">
                  <a16:creationId xmlns:a16="http://schemas.microsoft.com/office/drawing/2014/main" id="{7A114E70-F99A-1D4B-0365-827CFC6B8F7A}"/>
                </a:ext>
              </a:extLst>
            </p:cNvPr>
            <p:cNvSpPr txBox="1"/>
            <p:nvPr/>
          </p:nvSpPr>
          <p:spPr>
            <a:xfrm>
              <a:off x="4759485" y="3498423"/>
              <a:ext cx="2689700" cy="134805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spcBef>
                  <a:spcPts val="0"/>
                </a:spcBef>
                <a:spcAft>
                  <a:spcPts val="0"/>
                </a:spcAft>
                <a:buNone/>
              </a:pPr>
              <a:r>
                <a:rPr lang="en-US" sz="1800">
                  <a:solidFill>
                    <a:schemeClr val="dk1"/>
                  </a:solidFill>
                  <a:latin typeface="Verdana" panose="020B0604030504040204" pitchFamily="34" charset="0"/>
                  <a:ea typeface="Verdana" panose="020B0604030504040204" pitchFamily="34" charset="0"/>
                  <a:cs typeface="Times New Roman"/>
                  <a:sym typeface="Times New Roman"/>
                </a:rPr>
                <a:t>Giúp tối ưu hóa chi phí, nâng cao hiệu quả kinh doanh. Thuận tiện cho quản lý, kiểm soát cửa hàng.</a:t>
              </a:r>
              <a:endParaRPr sz="1800">
                <a:solidFill>
                  <a:schemeClr val="dk1"/>
                </a:solidFill>
                <a:latin typeface="Verdana" panose="020B0604030504040204" pitchFamily="34" charset="0"/>
                <a:ea typeface="Verdana" panose="020B0604030504040204" pitchFamily="34" charset="0"/>
                <a:cs typeface="Times New Roman"/>
                <a:sym typeface="Times New Roman"/>
              </a:endParaRPr>
            </a:p>
          </p:txBody>
        </p:sp>
        <p:cxnSp>
          <p:nvCxnSpPr>
            <p:cNvPr id="59" name="Google Shape;595;p6">
              <a:extLst>
                <a:ext uri="{FF2B5EF4-FFF2-40B4-BE49-F238E27FC236}">
                  <a16:creationId xmlns:a16="http://schemas.microsoft.com/office/drawing/2014/main" id="{A760146E-02A7-9441-2F1D-2A341DAA333A}"/>
                </a:ext>
              </a:extLst>
            </p:cNvPr>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60" name="Google Shape;596;p6">
              <a:extLst>
                <a:ext uri="{FF2B5EF4-FFF2-40B4-BE49-F238E27FC236}">
                  <a16:creationId xmlns:a16="http://schemas.microsoft.com/office/drawing/2014/main" id="{C97E0396-70F1-1CB9-DA36-ECC28A5EB37F}"/>
                </a:ext>
              </a:extLst>
            </p:cNvPr>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61" name="Google Shape;597;p6">
              <a:extLst>
                <a:ext uri="{FF2B5EF4-FFF2-40B4-BE49-F238E27FC236}">
                  <a16:creationId xmlns:a16="http://schemas.microsoft.com/office/drawing/2014/main" id="{C9E7B869-E79A-1CE4-BBEA-BD8B3E986304}"/>
                </a:ext>
              </a:extLst>
            </p:cNvPr>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62" name="Google Shape;598;p6">
              <a:extLst>
                <a:ext uri="{FF2B5EF4-FFF2-40B4-BE49-F238E27FC236}">
                  <a16:creationId xmlns:a16="http://schemas.microsoft.com/office/drawing/2014/main" id="{F3676D8E-B971-6588-5C8E-5D6C9BCF732C}"/>
                </a:ext>
              </a:extLst>
            </p:cNvPr>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3" name="Google Shape;599;p6">
              <a:extLst>
                <a:ext uri="{FF2B5EF4-FFF2-40B4-BE49-F238E27FC236}">
                  <a16:creationId xmlns:a16="http://schemas.microsoft.com/office/drawing/2014/main" id="{9466D96A-DBAB-C4CD-6127-80468ECEE874}"/>
                </a:ext>
              </a:extLst>
            </p:cNvPr>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sym typeface="Arial"/>
              </a:endParaRPr>
            </a:p>
          </p:txBody>
        </p:sp>
      </p:grpSp>
      <p:grpSp>
        <p:nvGrpSpPr>
          <p:cNvPr id="37" name="Google Shape;600;p6">
            <a:extLst>
              <a:ext uri="{FF2B5EF4-FFF2-40B4-BE49-F238E27FC236}">
                <a16:creationId xmlns:a16="http://schemas.microsoft.com/office/drawing/2014/main" id="{DD6710A4-4D31-05ED-23E1-0859B8818B65}"/>
              </a:ext>
            </a:extLst>
          </p:cNvPr>
          <p:cNvGrpSpPr/>
          <p:nvPr/>
        </p:nvGrpSpPr>
        <p:grpSpPr>
          <a:xfrm>
            <a:off x="585797" y="1438226"/>
            <a:ext cx="3439785" cy="3981548"/>
            <a:chOff x="7971474" y="2277493"/>
            <a:chExt cx="3150058" cy="3633248"/>
          </a:xfrm>
        </p:grpSpPr>
        <p:sp>
          <p:nvSpPr>
            <p:cNvPr id="50" name="Google Shape;601;p6">
              <a:extLst>
                <a:ext uri="{FF2B5EF4-FFF2-40B4-BE49-F238E27FC236}">
                  <a16:creationId xmlns:a16="http://schemas.microsoft.com/office/drawing/2014/main" id="{76FB28F7-0C91-03AF-8543-93B1B4FBD038}"/>
                </a:ext>
              </a:extLst>
            </p:cNvPr>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51" name="Google Shape;602;p6">
              <a:extLst>
                <a:ext uri="{FF2B5EF4-FFF2-40B4-BE49-F238E27FC236}">
                  <a16:creationId xmlns:a16="http://schemas.microsoft.com/office/drawing/2014/main" id="{0F318DCF-B1AD-EAC4-A162-A53B01C25A95}"/>
                </a:ext>
              </a:extLst>
            </p:cNvPr>
            <p:cNvSpPr txBox="1"/>
            <p:nvPr/>
          </p:nvSpPr>
          <p:spPr>
            <a:xfrm>
              <a:off x="8204896" y="3677214"/>
              <a:ext cx="2689700" cy="109528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spcBef>
                  <a:spcPts val="0"/>
                </a:spcBef>
                <a:spcAft>
                  <a:spcPts val="0"/>
                </a:spcAft>
                <a:buNone/>
              </a:pPr>
              <a:r>
                <a:rPr lang="en-US" sz="1800">
                  <a:solidFill>
                    <a:schemeClr val="dk1"/>
                  </a:solidFill>
                  <a:latin typeface="Verdana" panose="020B0604030504040204" pitchFamily="34" charset="0"/>
                  <a:ea typeface="Verdana" panose="020B0604030504040204" pitchFamily="34" charset="0"/>
                  <a:cs typeface="Times New Roman"/>
                  <a:sym typeface="Times New Roman"/>
                </a:rPr>
                <a:t>Mong muốn mang tới cho khách hàng sự tiện lợi nhất thông qua việc đặt hàng trên website.</a:t>
              </a:r>
              <a:endParaRPr sz="1800">
                <a:solidFill>
                  <a:schemeClr val="dk1"/>
                </a:solidFill>
                <a:latin typeface="Verdana" panose="020B0604030504040204" pitchFamily="34" charset="0"/>
                <a:ea typeface="Verdana" panose="020B0604030504040204" pitchFamily="34" charset="0"/>
                <a:cs typeface="Times New Roman"/>
                <a:sym typeface="Times New Roman"/>
              </a:endParaRPr>
            </a:p>
          </p:txBody>
        </p:sp>
        <p:cxnSp>
          <p:nvCxnSpPr>
            <p:cNvPr id="52" name="Google Shape;603;p6">
              <a:extLst>
                <a:ext uri="{FF2B5EF4-FFF2-40B4-BE49-F238E27FC236}">
                  <a16:creationId xmlns:a16="http://schemas.microsoft.com/office/drawing/2014/main" id="{B006EFC7-9C82-48E9-950F-67AB4EA0F61F}"/>
                </a:ext>
              </a:extLst>
            </p:cNvPr>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3" name="Google Shape;604;p6">
              <a:extLst>
                <a:ext uri="{FF2B5EF4-FFF2-40B4-BE49-F238E27FC236}">
                  <a16:creationId xmlns:a16="http://schemas.microsoft.com/office/drawing/2014/main" id="{B76EFA16-8517-BF86-DFAC-27E40F6F28E2}"/>
                </a:ext>
              </a:extLst>
            </p:cNvPr>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4" name="Google Shape;605;p6">
              <a:extLst>
                <a:ext uri="{FF2B5EF4-FFF2-40B4-BE49-F238E27FC236}">
                  <a16:creationId xmlns:a16="http://schemas.microsoft.com/office/drawing/2014/main" id="{5328BFC7-8D3E-6460-644C-38AD01CAA6F0}"/>
                </a:ext>
              </a:extLst>
            </p:cNvPr>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5" name="Google Shape;606;p6">
              <a:extLst>
                <a:ext uri="{FF2B5EF4-FFF2-40B4-BE49-F238E27FC236}">
                  <a16:creationId xmlns:a16="http://schemas.microsoft.com/office/drawing/2014/main" id="{A56EB557-7877-B29F-BA26-1A3E74B85E10}"/>
                </a:ext>
              </a:extLst>
            </p:cNvPr>
            <p:cNvCxnSpPr/>
            <p:nvPr/>
          </p:nvCxnSpPr>
          <p:spPr>
            <a:xfrm>
              <a:off x="10493216" y="477250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56" name="Google Shape;607;p6">
              <a:extLst>
                <a:ext uri="{FF2B5EF4-FFF2-40B4-BE49-F238E27FC236}">
                  <a16:creationId xmlns:a16="http://schemas.microsoft.com/office/drawing/2014/main" id="{8780996E-B5C1-617C-3743-A6C149ED861D}"/>
                </a:ext>
              </a:extLst>
            </p:cNvPr>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sym typeface="Arial"/>
              </a:endParaRPr>
            </a:p>
          </p:txBody>
        </p:sp>
      </p:grpSp>
      <p:grpSp>
        <p:nvGrpSpPr>
          <p:cNvPr id="39" name="Google Shape;611;p6">
            <a:extLst>
              <a:ext uri="{FF2B5EF4-FFF2-40B4-BE49-F238E27FC236}">
                <a16:creationId xmlns:a16="http://schemas.microsoft.com/office/drawing/2014/main" id="{40890037-09E5-9862-7B86-D0C7081A76AA}"/>
              </a:ext>
            </a:extLst>
          </p:cNvPr>
          <p:cNvGrpSpPr/>
          <p:nvPr/>
        </p:nvGrpSpPr>
        <p:grpSpPr>
          <a:xfrm>
            <a:off x="8366324" y="1428308"/>
            <a:ext cx="3341540" cy="3617638"/>
            <a:chOff x="1015001" y="879443"/>
            <a:chExt cx="3121971" cy="3379338"/>
          </a:xfrm>
        </p:grpSpPr>
        <p:grpSp>
          <p:nvGrpSpPr>
            <p:cNvPr id="40" name="Google Shape;612;p6">
              <a:extLst>
                <a:ext uri="{FF2B5EF4-FFF2-40B4-BE49-F238E27FC236}">
                  <a16:creationId xmlns:a16="http://schemas.microsoft.com/office/drawing/2014/main" id="{4A55D92F-B3FB-9E9E-8CD5-CDF19291570E}"/>
                </a:ext>
              </a:extLst>
            </p:cNvPr>
            <p:cNvGrpSpPr/>
            <p:nvPr/>
          </p:nvGrpSpPr>
          <p:grpSpPr>
            <a:xfrm>
              <a:off x="1015001" y="879443"/>
              <a:ext cx="3105150" cy="3379338"/>
              <a:chOff x="1121329" y="2277493"/>
              <a:chExt cx="3105150" cy="3379338"/>
            </a:xfrm>
          </p:grpSpPr>
          <p:sp>
            <p:nvSpPr>
              <p:cNvPr id="43" name="Google Shape;613;p6">
                <a:extLst>
                  <a:ext uri="{FF2B5EF4-FFF2-40B4-BE49-F238E27FC236}">
                    <a16:creationId xmlns:a16="http://schemas.microsoft.com/office/drawing/2014/main" id="{82C4D5C9-1FBF-F578-7540-7EFB79588C32}"/>
                  </a:ext>
                </a:extLst>
              </p:cNvPr>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cxnSp>
            <p:nvCxnSpPr>
              <p:cNvPr id="44" name="Google Shape;614;p6">
                <a:extLst>
                  <a:ext uri="{FF2B5EF4-FFF2-40B4-BE49-F238E27FC236}">
                    <a16:creationId xmlns:a16="http://schemas.microsoft.com/office/drawing/2014/main" id="{05C15FAF-3EC7-F444-2C5B-E5E4407E65D1}"/>
                  </a:ext>
                </a:extLst>
              </p:cNvPr>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45" name="Google Shape;615;p6">
                <a:extLst>
                  <a:ext uri="{FF2B5EF4-FFF2-40B4-BE49-F238E27FC236}">
                    <a16:creationId xmlns:a16="http://schemas.microsoft.com/office/drawing/2014/main" id="{23228E25-5151-5C5B-1D71-D00BB76190BE}"/>
                  </a:ext>
                </a:extLst>
              </p:cNvPr>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46" name="Google Shape;616;p6">
                <a:extLst>
                  <a:ext uri="{FF2B5EF4-FFF2-40B4-BE49-F238E27FC236}">
                    <a16:creationId xmlns:a16="http://schemas.microsoft.com/office/drawing/2014/main" id="{9391FBAD-B0FA-DC2F-B340-ECE2EB9FBF3B}"/>
                  </a:ext>
                </a:extLst>
              </p:cNvPr>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47" name="Google Shape;617;p6">
                <a:extLst>
                  <a:ext uri="{FF2B5EF4-FFF2-40B4-BE49-F238E27FC236}">
                    <a16:creationId xmlns:a16="http://schemas.microsoft.com/office/drawing/2014/main" id="{5C518F32-C7C9-0B4C-B027-B35B0D58FC2B}"/>
                  </a:ext>
                </a:extLst>
              </p:cNvPr>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41" name="Google Shape;618;p6">
              <a:extLst>
                <a:ext uri="{FF2B5EF4-FFF2-40B4-BE49-F238E27FC236}">
                  <a16:creationId xmlns:a16="http://schemas.microsoft.com/office/drawing/2014/main" id="{9FC7067C-AA10-8B44-AAE2-BF5FB3DCA024}"/>
                </a:ext>
              </a:extLst>
            </p:cNvPr>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42" name="Google Shape;619;p6">
              <a:extLst>
                <a:ext uri="{FF2B5EF4-FFF2-40B4-BE49-F238E27FC236}">
                  <a16:creationId xmlns:a16="http://schemas.microsoft.com/office/drawing/2014/main" id="{054F9177-5529-6A32-16A1-1AE4891000AE}"/>
                </a:ext>
              </a:extLst>
            </p:cNvPr>
            <p:cNvSpPr txBox="1"/>
            <p:nvPr/>
          </p:nvSpPr>
          <p:spPr>
            <a:xfrm>
              <a:off x="1145940" y="2206761"/>
              <a:ext cx="2991032" cy="86247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spcBef>
                  <a:spcPts val="0"/>
                </a:spcBef>
                <a:spcAft>
                  <a:spcPts val="0"/>
                </a:spcAft>
                <a:buNone/>
              </a:pPr>
              <a:r>
                <a:rPr lang="en-US" sz="1800">
                  <a:solidFill>
                    <a:schemeClr val="dk1"/>
                  </a:solidFill>
                  <a:latin typeface="Verdana" panose="020B0604030504040204" pitchFamily="34" charset="0"/>
                  <a:ea typeface="Verdana" panose="020B0604030504040204" pitchFamily="34" charset="0"/>
                  <a:cs typeface="Times New Roman"/>
                  <a:sym typeface="Times New Roman"/>
                </a:rPr>
                <a:t>Quảng bá được hình ảnh, xây dựng thương hiệu và uy tín cho cửa hàng. </a:t>
              </a:r>
              <a:endParaRPr sz="1800">
                <a:solidFill>
                  <a:schemeClr val="dk1"/>
                </a:solidFill>
                <a:latin typeface="Verdana" panose="020B0604030504040204" pitchFamily="34" charset="0"/>
                <a:ea typeface="Verdana" panose="020B0604030504040204" pitchFamily="34" charset="0"/>
                <a:cs typeface="Times New Roman"/>
                <a:sym typeface="Times New Roman"/>
              </a:endParaRPr>
            </a:p>
          </p:txBody>
        </p:sp>
      </p:grpSp>
    </p:spTree>
    <p:extLst>
      <p:ext uri="{BB962C8B-B14F-4D97-AF65-F5344CB8AC3E}">
        <p14:creationId xmlns:p14="http://schemas.microsoft.com/office/powerpoint/2010/main" val="252312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1. TỔNG QUAN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grpSp>
        <p:nvGrpSpPr>
          <p:cNvPr id="74" name="Google Shape;744;p11">
            <a:extLst>
              <a:ext uri="{FF2B5EF4-FFF2-40B4-BE49-F238E27FC236}">
                <a16:creationId xmlns:a16="http://schemas.microsoft.com/office/drawing/2014/main" id="{17EE1FD9-5C50-6DC1-D5F9-BAD025588D5E}"/>
              </a:ext>
            </a:extLst>
          </p:cNvPr>
          <p:cNvGrpSpPr/>
          <p:nvPr/>
        </p:nvGrpSpPr>
        <p:grpSpPr>
          <a:xfrm>
            <a:off x="849941" y="2073262"/>
            <a:ext cx="3004031" cy="2711475"/>
            <a:chOff x="1132443" y="1646005"/>
            <a:chExt cx="4613157" cy="4662275"/>
          </a:xfrm>
        </p:grpSpPr>
        <p:sp>
          <p:nvSpPr>
            <p:cNvPr id="75" name="Google Shape;745;p11">
              <a:extLst>
                <a:ext uri="{FF2B5EF4-FFF2-40B4-BE49-F238E27FC236}">
                  <a16:creationId xmlns:a16="http://schemas.microsoft.com/office/drawing/2014/main" id="{C04A10F0-C664-8DEF-C375-016C176DAB66}"/>
                </a:ext>
              </a:extLst>
            </p:cNvPr>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76" name="Google Shape;746;p11">
              <a:extLst>
                <a:ext uri="{FF2B5EF4-FFF2-40B4-BE49-F238E27FC236}">
                  <a16:creationId xmlns:a16="http://schemas.microsoft.com/office/drawing/2014/main" id="{49EFA0CC-2164-8553-B0AF-DE82FEAB9ECF}"/>
                </a:ext>
              </a:extLst>
            </p:cNvPr>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77" name="Google Shape;747;p11">
              <a:extLst>
                <a:ext uri="{FF2B5EF4-FFF2-40B4-BE49-F238E27FC236}">
                  <a16:creationId xmlns:a16="http://schemas.microsoft.com/office/drawing/2014/main" id="{042A3AB7-90AD-CFDB-5615-4B98C90F94B0}"/>
                </a:ext>
              </a:extLst>
            </p:cNvPr>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78" name="Google Shape;748;p11">
              <a:extLst>
                <a:ext uri="{FF2B5EF4-FFF2-40B4-BE49-F238E27FC236}">
                  <a16:creationId xmlns:a16="http://schemas.microsoft.com/office/drawing/2014/main" id="{EFAAC0B3-0950-D415-816C-3D378992FE61}"/>
                </a:ext>
              </a:extLst>
            </p:cNvPr>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79" name="Google Shape;749;p11">
              <a:extLst>
                <a:ext uri="{FF2B5EF4-FFF2-40B4-BE49-F238E27FC236}">
                  <a16:creationId xmlns:a16="http://schemas.microsoft.com/office/drawing/2014/main" id="{4A64D495-D811-16CF-6A2A-B6894B89657D}"/>
                </a:ext>
              </a:extLst>
            </p:cNvPr>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0" name="Google Shape;750;p11">
              <a:extLst>
                <a:ext uri="{FF2B5EF4-FFF2-40B4-BE49-F238E27FC236}">
                  <a16:creationId xmlns:a16="http://schemas.microsoft.com/office/drawing/2014/main" id="{D094CA46-C616-BB83-FEEF-DF77AF919EB0}"/>
                </a:ext>
              </a:extLst>
            </p:cNvPr>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1" name="Google Shape;751;p11">
              <a:extLst>
                <a:ext uri="{FF2B5EF4-FFF2-40B4-BE49-F238E27FC236}">
                  <a16:creationId xmlns:a16="http://schemas.microsoft.com/office/drawing/2014/main" id="{CE9E6CB7-D7BB-E4E2-7BDC-39111D2FC1E2}"/>
                </a:ext>
              </a:extLst>
            </p:cNvPr>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2" name="Google Shape;752;p11">
              <a:extLst>
                <a:ext uri="{FF2B5EF4-FFF2-40B4-BE49-F238E27FC236}">
                  <a16:creationId xmlns:a16="http://schemas.microsoft.com/office/drawing/2014/main" id="{BB229F9C-C63F-719B-B86E-74EFF9AD4722}"/>
                </a:ext>
              </a:extLst>
            </p:cNvPr>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3" name="Google Shape;753;p11">
              <a:extLst>
                <a:ext uri="{FF2B5EF4-FFF2-40B4-BE49-F238E27FC236}">
                  <a16:creationId xmlns:a16="http://schemas.microsoft.com/office/drawing/2014/main" id="{76C926FA-B577-29A0-89D1-3FC7C85AF97E}"/>
                </a:ext>
              </a:extLst>
            </p:cNvPr>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84" name="Google Shape;754;p11">
              <a:extLst>
                <a:ext uri="{FF2B5EF4-FFF2-40B4-BE49-F238E27FC236}">
                  <a16:creationId xmlns:a16="http://schemas.microsoft.com/office/drawing/2014/main" id="{A430DD3E-CF99-6C68-9CB9-0387C7A5A172}"/>
                </a:ext>
              </a:extLst>
            </p:cNvPr>
            <p:cNvGrpSpPr/>
            <p:nvPr/>
          </p:nvGrpSpPr>
          <p:grpSpPr>
            <a:xfrm>
              <a:off x="1132443" y="1646005"/>
              <a:ext cx="2387981" cy="2449707"/>
              <a:chOff x="1132443" y="1646005"/>
              <a:chExt cx="2387981" cy="2449707"/>
            </a:xfrm>
          </p:grpSpPr>
          <p:sp>
            <p:nvSpPr>
              <p:cNvPr id="86" name="Google Shape;755;p11">
                <a:extLst>
                  <a:ext uri="{FF2B5EF4-FFF2-40B4-BE49-F238E27FC236}">
                    <a16:creationId xmlns:a16="http://schemas.microsoft.com/office/drawing/2014/main" id="{017CAD3F-A09F-ADCD-173E-3449FF937358}"/>
                  </a:ext>
                </a:extLst>
              </p:cNvPr>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7" name="Google Shape;756;p11">
                <a:extLst>
                  <a:ext uri="{FF2B5EF4-FFF2-40B4-BE49-F238E27FC236}">
                    <a16:creationId xmlns:a16="http://schemas.microsoft.com/office/drawing/2014/main" id="{C525D030-BB55-5BEC-47EA-ADF249EB7F52}"/>
                  </a:ext>
                </a:extLst>
              </p:cNvPr>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8" name="Google Shape;757;p11">
                <a:extLst>
                  <a:ext uri="{FF2B5EF4-FFF2-40B4-BE49-F238E27FC236}">
                    <a16:creationId xmlns:a16="http://schemas.microsoft.com/office/drawing/2014/main" id="{7A359F9A-39D1-8E56-1B9B-5AE38232B1E2}"/>
                  </a:ext>
                </a:extLst>
              </p:cNvPr>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9" name="Google Shape;758;p11">
                <a:extLst>
                  <a:ext uri="{FF2B5EF4-FFF2-40B4-BE49-F238E27FC236}">
                    <a16:creationId xmlns:a16="http://schemas.microsoft.com/office/drawing/2014/main" id="{E3AFD3CF-E52E-D794-0BA6-CBC582CD4FAE}"/>
                  </a:ext>
                </a:extLst>
              </p:cNvPr>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85" name="Google Shape;759;p11">
              <a:extLst>
                <a:ext uri="{FF2B5EF4-FFF2-40B4-BE49-F238E27FC236}">
                  <a16:creationId xmlns:a16="http://schemas.microsoft.com/office/drawing/2014/main" id="{4C7761A1-D585-AF2A-FF40-D63B02299785}"/>
                </a:ext>
              </a:extLst>
            </p:cNvPr>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90" name="Google Shape;760;p11">
            <a:extLst>
              <a:ext uri="{FF2B5EF4-FFF2-40B4-BE49-F238E27FC236}">
                <a16:creationId xmlns:a16="http://schemas.microsoft.com/office/drawing/2014/main" id="{273A8E3F-3B37-C352-9338-A42AEBD5FC56}"/>
              </a:ext>
            </a:extLst>
          </p:cNvPr>
          <p:cNvGrpSpPr/>
          <p:nvPr/>
        </p:nvGrpSpPr>
        <p:grpSpPr>
          <a:xfrm>
            <a:off x="4911396" y="5222739"/>
            <a:ext cx="524880" cy="492840"/>
            <a:chOff x="6517080" y="5463720"/>
            <a:chExt cx="524880" cy="492840"/>
          </a:xfrm>
        </p:grpSpPr>
        <p:sp>
          <p:nvSpPr>
            <p:cNvPr id="91" name="Google Shape;761;p11">
              <a:extLst>
                <a:ext uri="{FF2B5EF4-FFF2-40B4-BE49-F238E27FC236}">
                  <a16:creationId xmlns:a16="http://schemas.microsoft.com/office/drawing/2014/main" id="{1BC1984A-E5DE-3222-8F7F-3CD43AEDA284}"/>
                </a:ext>
              </a:extLst>
            </p:cNvPr>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92" name="Google Shape;762;p11">
              <a:extLst>
                <a:ext uri="{FF2B5EF4-FFF2-40B4-BE49-F238E27FC236}">
                  <a16:creationId xmlns:a16="http://schemas.microsoft.com/office/drawing/2014/main" id="{F1D58BEC-F1A7-9F17-77B7-CB39F2F94FFF}"/>
                </a:ext>
              </a:extLst>
            </p:cNvPr>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94" name="Google Shape;764;p11">
            <a:extLst>
              <a:ext uri="{FF2B5EF4-FFF2-40B4-BE49-F238E27FC236}">
                <a16:creationId xmlns:a16="http://schemas.microsoft.com/office/drawing/2014/main" id="{1E5A1C55-A4BE-8DBD-A513-AC367BB80C31}"/>
              </a:ext>
            </a:extLst>
          </p:cNvPr>
          <p:cNvSpPr/>
          <p:nvPr/>
        </p:nvSpPr>
        <p:spPr>
          <a:xfrm>
            <a:off x="5810323" y="3574637"/>
            <a:ext cx="6366404" cy="1125008"/>
          </a:xfrm>
          <a:prstGeom prst="rect">
            <a:avLst/>
          </a:prstGeom>
          <a:solidFill>
            <a:schemeClr val="bg1"/>
          </a:solidFill>
          <a:ln>
            <a:noFill/>
          </a:ln>
        </p:spPr>
        <p:txBody>
          <a:bodyPr spcFirstLastPara="1" wrap="square" lIns="90000" tIns="45000" rIns="90000" bIns="45000" anchor="t" anchorCtr="0">
            <a:spAutoFit/>
          </a:bodyPr>
          <a:lstStyle/>
          <a:p>
            <a:pPr algn="just">
              <a:lnSpc>
                <a:spcPct val="120000"/>
              </a:lnSpc>
            </a:pPr>
            <a:r>
              <a:rPr lang="vi-VN" sz="2000" strike="noStrike">
                <a:solidFill>
                  <a:srgbClr val="262626"/>
                </a:solidFill>
                <a:latin typeface="Verdana" panose="020B0604030504040204" pitchFamily="34" charset="0"/>
                <a:ea typeface="Verdana" panose="020B0604030504040204" pitchFamily="34" charset="0"/>
                <a:cs typeface="Calibri"/>
                <a:sym typeface="Calibri"/>
              </a:rPr>
              <a:t>Quản lý website đối với người quản </a:t>
            </a:r>
            <a:r>
              <a:rPr lang="en-US" sz="2000" strike="noStrike">
                <a:solidFill>
                  <a:srgbClr val="262626"/>
                </a:solidFill>
                <a:latin typeface="Verdana" panose="020B0604030504040204" pitchFamily="34" charset="0"/>
                <a:ea typeface="Verdana" panose="020B0604030504040204" pitchFamily="34" charset="0"/>
                <a:cs typeface="Calibri"/>
                <a:sym typeface="Calibri"/>
              </a:rPr>
              <a:t>trị</a:t>
            </a:r>
            <a:endParaRPr lang="en-US" sz="2000" b="0" strike="noStrike">
              <a:solidFill>
                <a:srgbClr val="404040"/>
              </a:solidFill>
              <a:latin typeface="Verdana" panose="020B0604030504040204" pitchFamily="34" charset="0"/>
              <a:ea typeface="Verdana" panose="020B0604030504040204" pitchFamily="34" charset="0"/>
              <a:cs typeface="Calibri"/>
              <a:sym typeface="Calibri"/>
            </a:endParaRPr>
          </a:p>
          <a:p>
            <a:pPr marL="0" marR="0" lvl="0" indent="0" algn="just" rtl="0">
              <a:lnSpc>
                <a:spcPct val="120000"/>
              </a:lnSpc>
              <a:spcBef>
                <a:spcPts val="0"/>
              </a:spcBef>
              <a:spcAft>
                <a:spcPts val="0"/>
              </a:spcAft>
              <a:buNone/>
            </a:pPr>
            <a:r>
              <a:rPr lang="en-US" b="0" strike="noStrike">
                <a:solidFill>
                  <a:srgbClr val="404040"/>
                </a:solidFill>
                <a:latin typeface="Verdana" panose="020B0604030504040204" pitchFamily="34" charset="0"/>
                <a:ea typeface="Verdana" panose="020B0604030504040204" pitchFamily="34" charset="0"/>
                <a:cs typeface="Calibri"/>
                <a:sym typeface="Calibri"/>
              </a:rPr>
              <a:t>Các chức năng quản lý: Quản lý sản phẩm, Quản lý danh mục, Quản lý đơn hàng, Thống kê…</a:t>
            </a:r>
            <a:endParaRPr b="0" strike="noStrike">
              <a:solidFill>
                <a:schemeClr val="dk1"/>
              </a:solidFill>
              <a:latin typeface="Verdana" panose="020B0604030504040204" pitchFamily="34" charset="0"/>
              <a:ea typeface="Verdana" panose="020B0604030504040204" pitchFamily="34" charset="0"/>
              <a:cs typeface="Arial"/>
              <a:sym typeface="Arial"/>
            </a:endParaRPr>
          </a:p>
        </p:txBody>
      </p:sp>
      <p:sp>
        <p:nvSpPr>
          <p:cNvPr id="97" name="Google Shape;767;p11">
            <a:extLst>
              <a:ext uri="{FF2B5EF4-FFF2-40B4-BE49-F238E27FC236}">
                <a16:creationId xmlns:a16="http://schemas.microsoft.com/office/drawing/2014/main" id="{4B82ED99-29DC-43A0-9559-E61E4920FC71}"/>
              </a:ext>
            </a:extLst>
          </p:cNvPr>
          <p:cNvSpPr/>
          <p:nvPr/>
        </p:nvSpPr>
        <p:spPr>
          <a:xfrm>
            <a:off x="5817497" y="4906655"/>
            <a:ext cx="6359230" cy="1125008"/>
          </a:xfrm>
          <a:prstGeom prst="rect">
            <a:avLst/>
          </a:prstGeom>
          <a:solidFill>
            <a:schemeClr val="bg1"/>
          </a:solidFill>
          <a:ln>
            <a:noFill/>
          </a:ln>
        </p:spPr>
        <p:txBody>
          <a:bodyPr spcFirstLastPara="1" wrap="square" lIns="90000" tIns="45000" rIns="90000" bIns="45000" anchor="t" anchorCtr="0">
            <a:spAutoFit/>
          </a:bodyPr>
          <a:lstStyle/>
          <a:p>
            <a:pPr algn="just">
              <a:lnSpc>
                <a:spcPct val="120000"/>
              </a:lnSpc>
            </a:pPr>
            <a:r>
              <a:rPr lang="vi-VN" sz="2000">
                <a:solidFill>
                  <a:srgbClr val="262626"/>
                </a:solidFill>
                <a:latin typeface="Verdana" panose="020B0604030504040204" pitchFamily="34" charset="0"/>
                <a:ea typeface="Verdana" panose="020B0604030504040204" pitchFamily="34" charset="0"/>
                <a:cs typeface="Calibri"/>
                <a:sym typeface="Calibri"/>
              </a:rPr>
              <a:t>Phát triển thương hiệu của cửa hàng</a:t>
            </a:r>
            <a:endParaRPr lang="en-US" sz="2000" b="0" strike="noStrike">
              <a:solidFill>
                <a:srgbClr val="404040"/>
              </a:solidFill>
              <a:latin typeface="Verdana" panose="020B0604030504040204" pitchFamily="34" charset="0"/>
              <a:ea typeface="Verdana" panose="020B0604030504040204" pitchFamily="34" charset="0"/>
              <a:cs typeface="Calibri"/>
              <a:sym typeface="Calibri"/>
            </a:endParaRPr>
          </a:p>
          <a:p>
            <a:pPr marL="0" marR="0" lvl="0" indent="0" algn="just" rtl="0">
              <a:lnSpc>
                <a:spcPct val="120000"/>
              </a:lnSpc>
              <a:spcBef>
                <a:spcPts val="0"/>
              </a:spcBef>
              <a:spcAft>
                <a:spcPts val="0"/>
              </a:spcAft>
              <a:buNone/>
            </a:pPr>
            <a:r>
              <a:rPr lang="en-US" b="0" strike="noStrike">
                <a:solidFill>
                  <a:srgbClr val="404040"/>
                </a:solidFill>
                <a:latin typeface="Verdana" panose="020B0604030504040204" pitchFamily="34" charset="0"/>
                <a:ea typeface="Verdana" panose="020B0604030504040204" pitchFamily="34" charset="0"/>
                <a:cs typeface="Calibri"/>
                <a:sym typeface="Calibri"/>
              </a:rPr>
              <a:t>Nâng cao chất lượng uy tín thương hiệu của cửa hàng đến người dùng.</a:t>
            </a:r>
            <a:endParaRPr b="0" strike="noStrike">
              <a:solidFill>
                <a:schemeClr val="dk1"/>
              </a:solidFill>
              <a:latin typeface="Verdana" panose="020B0604030504040204" pitchFamily="34" charset="0"/>
              <a:ea typeface="Verdana" panose="020B0604030504040204" pitchFamily="34" charset="0"/>
              <a:cs typeface="Arial"/>
              <a:sym typeface="Arial"/>
            </a:endParaRPr>
          </a:p>
        </p:txBody>
      </p:sp>
      <p:sp>
        <p:nvSpPr>
          <p:cNvPr id="99" name="Google Shape;769;p11">
            <a:extLst>
              <a:ext uri="{FF2B5EF4-FFF2-40B4-BE49-F238E27FC236}">
                <a16:creationId xmlns:a16="http://schemas.microsoft.com/office/drawing/2014/main" id="{FE3EA9E8-6638-9835-7B26-4606B000D746}"/>
              </a:ext>
            </a:extLst>
          </p:cNvPr>
          <p:cNvSpPr/>
          <p:nvPr/>
        </p:nvSpPr>
        <p:spPr>
          <a:xfrm>
            <a:off x="879345" y="968004"/>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202020"/>
                </a:solidFill>
                <a:latin typeface="Verdana" panose="020B0604030504040204" pitchFamily="34" charset="0"/>
                <a:ea typeface="Verdana" panose="020B0604030504040204" pitchFamily="34" charset="0"/>
                <a:cs typeface="Calibri"/>
                <a:sym typeface="Calibri"/>
              </a:rPr>
              <a:t> MỤC TIÊU ĐỀ TÀI</a:t>
            </a:r>
            <a:endParaRPr sz="2400" b="1" strike="noStrike">
              <a:solidFill>
                <a:srgbClr val="202020"/>
              </a:solidFill>
              <a:latin typeface="Verdana" panose="020B0604030504040204" pitchFamily="34" charset="0"/>
              <a:ea typeface="Verdana" panose="020B0604030504040204" pitchFamily="34" charset="0"/>
              <a:cs typeface="Arial"/>
              <a:sym typeface="Arial"/>
            </a:endParaRPr>
          </a:p>
        </p:txBody>
      </p:sp>
      <p:grpSp>
        <p:nvGrpSpPr>
          <p:cNvPr id="101" name="Google Shape;771;p11">
            <a:extLst>
              <a:ext uri="{FF2B5EF4-FFF2-40B4-BE49-F238E27FC236}">
                <a16:creationId xmlns:a16="http://schemas.microsoft.com/office/drawing/2014/main" id="{6A303C90-F6CE-044B-DA7A-3C4BB61B5613}"/>
              </a:ext>
            </a:extLst>
          </p:cNvPr>
          <p:cNvGrpSpPr/>
          <p:nvPr/>
        </p:nvGrpSpPr>
        <p:grpSpPr>
          <a:xfrm>
            <a:off x="4861912" y="3812501"/>
            <a:ext cx="507960" cy="509760"/>
            <a:chOff x="6516000" y="3775320"/>
            <a:chExt cx="507960" cy="509760"/>
          </a:xfrm>
        </p:grpSpPr>
        <p:sp>
          <p:nvSpPr>
            <p:cNvPr id="102" name="Google Shape;772;p11">
              <a:extLst>
                <a:ext uri="{FF2B5EF4-FFF2-40B4-BE49-F238E27FC236}">
                  <a16:creationId xmlns:a16="http://schemas.microsoft.com/office/drawing/2014/main" id="{4C8137D6-40FF-781E-F894-896945EA3E74}"/>
                </a:ext>
              </a:extLst>
            </p:cNvPr>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3" name="Google Shape;773;p11">
              <a:extLst>
                <a:ext uri="{FF2B5EF4-FFF2-40B4-BE49-F238E27FC236}">
                  <a16:creationId xmlns:a16="http://schemas.microsoft.com/office/drawing/2014/main" id="{0553DE8A-6D9D-FE3E-865B-DE2DBE99B50A}"/>
                </a:ext>
              </a:extLst>
            </p:cNvPr>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4" name="Google Shape;774;p11">
              <a:extLst>
                <a:ext uri="{FF2B5EF4-FFF2-40B4-BE49-F238E27FC236}">
                  <a16:creationId xmlns:a16="http://schemas.microsoft.com/office/drawing/2014/main" id="{8137F411-BAAD-C947-4E12-6497087A3DA8}"/>
                </a:ext>
              </a:extLst>
            </p:cNvPr>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105" name="Google Shape;775;p11">
            <a:extLst>
              <a:ext uri="{FF2B5EF4-FFF2-40B4-BE49-F238E27FC236}">
                <a16:creationId xmlns:a16="http://schemas.microsoft.com/office/drawing/2014/main" id="{121DA971-68DC-B9D6-FC79-B61D3540BB20}"/>
              </a:ext>
            </a:extLst>
          </p:cNvPr>
          <p:cNvSpPr/>
          <p:nvPr/>
        </p:nvSpPr>
        <p:spPr>
          <a:xfrm>
            <a:off x="4829708" y="2547259"/>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06" name="Google Shape;776;p11">
            <a:extLst>
              <a:ext uri="{FF2B5EF4-FFF2-40B4-BE49-F238E27FC236}">
                <a16:creationId xmlns:a16="http://schemas.microsoft.com/office/drawing/2014/main" id="{BFCC90D7-7BD2-D4B2-8D62-92AB6267DA2D}"/>
              </a:ext>
            </a:extLst>
          </p:cNvPr>
          <p:cNvGrpSpPr/>
          <p:nvPr/>
        </p:nvGrpSpPr>
        <p:grpSpPr>
          <a:xfrm>
            <a:off x="4917728" y="1142421"/>
            <a:ext cx="348840" cy="507960"/>
            <a:chOff x="6595560" y="1087200"/>
            <a:chExt cx="348840" cy="507960"/>
          </a:xfrm>
        </p:grpSpPr>
        <p:sp>
          <p:nvSpPr>
            <p:cNvPr id="107" name="Google Shape;777;p11">
              <a:extLst>
                <a:ext uri="{FF2B5EF4-FFF2-40B4-BE49-F238E27FC236}">
                  <a16:creationId xmlns:a16="http://schemas.microsoft.com/office/drawing/2014/main" id="{53B8F6A1-C2E1-C5B4-FC20-49D0EB79F83B}"/>
                </a:ext>
              </a:extLst>
            </p:cNvPr>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8" name="Google Shape;778;p11">
              <a:extLst>
                <a:ext uri="{FF2B5EF4-FFF2-40B4-BE49-F238E27FC236}">
                  <a16:creationId xmlns:a16="http://schemas.microsoft.com/office/drawing/2014/main" id="{DF6806FC-5234-8DE6-AAC8-0B1ED2372964}"/>
                </a:ext>
              </a:extLst>
            </p:cNvPr>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110" name="Google Shape;780;p11">
            <a:extLst>
              <a:ext uri="{FF2B5EF4-FFF2-40B4-BE49-F238E27FC236}">
                <a16:creationId xmlns:a16="http://schemas.microsoft.com/office/drawing/2014/main" id="{1E19136D-4A38-7F52-DBAE-7687F3A7B8DC}"/>
              </a:ext>
            </a:extLst>
          </p:cNvPr>
          <p:cNvSpPr/>
          <p:nvPr/>
        </p:nvSpPr>
        <p:spPr>
          <a:xfrm>
            <a:off x="5832764" y="931167"/>
            <a:ext cx="6359236" cy="1125008"/>
          </a:xfrm>
          <a:prstGeom prst="rect">
            <a:avLst/>
          </a:prstGeom>
          <a:solidFill>
            <a:schemeClr val="bg1"/>
          </a:solidFill>
          <a:ln>
            <a:noFill/>
          </a:ln>
        </p:spPr>
        <p:txBody>
          <a:bodyPr spcFirstLastPara="1" wrap="square" lIns="90000" tIns="45000" rIns="90000" bIns="45000" anchor="t" anchorCtr="0">
            <a:spAutoFit/>
          </a:bodyPr>
          <a:lstStyle/>
          <a:p>
            <a:pPr algn="just">
              <a:lnSpc>
                <a:spcPct val="120000"/>
              </a:lnSpc>
            </a:pPr>
            <a:r>
              <a:rPr lang="vi-VN" sz="2000" strike="noStrike">
                <a:solidFill>
                  <a:srgbClr val="262626"/>
                </a:solidFill>
                <a:latin typeface="Verdana" panose="020B0604030504040204" pitchFamily="34" charset="0"/>
                <a:ea typeface="Verdana" panose="020B0604030504040204" pitchFamily="34" charset="0"/>
                <a:cs typeface="Calibri"/>
                <a:sym typeface="Calibri"/>
              </a:rPr>
              <a:t>Sự tương tác với khách hàng</a:t>
            </a:r>
            <a:endParaRPr lang="en-US" sz="2000" b="0" strike="noStrike">
              <a:solidFill>
                <a:srgbClr val="404040"/>
              </a:solidFill>
              <a:latin typeface="Verdana" panose="020B0604030504040204" pitchFamily="34" charset="0"/>
              <a:ea typeface="Verdana" panose="020B0604030504040204" pitchFamily="34" charset="0"/>
              <a:cs typeface="Calibri"/>
              <a:sym typeface="Calibri"/>
            </a:endParaRPr>
          </a:p>
          <a:p>
            <a:pPr marL="0" marR="0" lvl="0" indent="0" algn="just" rtl="0">
              <a:lnSpc>
                <a:spcPct val="120000"/>
              </a:lnSpc>
              <a:spcBef>
                <a:spcPts val="0"/>
              </a:spcBef>
              <a:spcAft>
                <a:spcPts val="0"/>
              </a:spcAft>
              <a:buNone/>
            </a:pPr>
            <a:r>
              <a:rPr lang="en-US" b="0" strike="noStrike">
                <a:solidFill>
                  <a:srgbClr val="404040"/>
                </a:solidFill>
                <a:latin typeface="Verdana" panose="020B0604030504040204" pitchFamily="34" charset="0"/>
                <a:ea typeface="Verdana" panose="020B0604030504040204" pitchFamily="34" charset="0"/>
                <a:cs typeface="Calibri"/>
                <a:sym typeface="Calibri"/>
              </a:rPr>
              <a:t>Tìm kiếm sản </a:t>
            </a:r>
            <a:r>
              <a:rPr lang="en-US">
                <a:solidFill>
                  <a:srgbClr val="404040"/>
                </a:solidFill>
                <a:latin typeface="Verdana" panose="020B0604030504040204" pitchFamily="34" charset="0"/>
                <a:ea typeface="Verdana" panose="020B0604030504040204" pitchFamily="34" charset="0"/>
                <a:cs typeface="Calibri"/>
                <a:sym typeface="Calibri"/>
              </a:rPr>
              <a:t>phẩm thuận tiện</a:t>
            </a:r>
            <a:r>
              <a:rPr lang="en-US" b="0" strike="noStrike">
                <a:solidFill>
                  <a:srgbClr val="404040"/>
                </a:solidFill>
                <a:latin typeface="Verdana" panose="020B0604030504040204" pitchFamily="34" charset="0"/>
                <a:ea typeface="Verdana" panose="020B0604030504040204" pitchFamily="34" charset="0"/>
                <a:cs typeface="Calibri"/>
                <a:sym typeface="Calibri"/>
              </a:rPr>
              <a:t> với tính năng tìm kiếm, lọc theo yêu cầu </a:t>
            </a:r>
            <a:r>
              <a:rPr lang="en-US">
                <a:solidFill>
                  <a:srgbClr val="404040"/>
                </a:solidFill>
                <a:latin typeface="Verdana" panose="020B0604030504040204" pitchFamily="34" charset="0"/>
                <a:ea typeface="Verdana" panose="020B0604030504040204" pitchFamily="34" charset="0"/>
                <a:cs typeface="Calibri"/>
                <a:sym typeface="Calibri"/>
              </a:rPr>
              <a:t>của khách hàng.</a:t>
            </a:r>
            <a:endParaRPr b="0" strike="noStrike">
              <a:solidFill>
                <a:schemeClr val="dk1"/>
              </a:solidFill>
              <a:latin typeface="Verdana" panose="020B0604030504040204" pitchFamily="34" charset="0"/>
              <a:ea typeface="Verdana" panose="020B0604030504040204" pitchFamily="34" charset="0"/>
              <a:cs typeface="Arial"/>
              <a:sym typeface="Arial"/>
            </a:endParaRPr>
          </a:p>
        </p:txBody>
      </p:sp>
      <p:sp>
        <p:nvSpPr>
          <p:cNvPr id="113" name="Google Shape;783;p11">
            <a:extLst>
              <a:ext uri="{FF2B5EF4-FFF2-40B4-BE49-F238E27FC236}">
                <a16:creationId xmlns:a16="http://schemas.microsoft.com/office/drawing/2014/main" id="{D57FEEA3-CDF8-D9C8-60FF-65EF940727F3}"/>
              </a:ext>
            </a:extLst>
          </p:cNvPr>
          <p:cNvSpPr/>
          <p:nvPr/>
        </p:nvSpPr>
        <p:spPr>
          <a:xfrm>
            <a:off x="5817497" y="2239635"/>
            <a:ext cx="6374495" cy="1125008"/>
          </a:xfrm>
          <a:prstGeom prst="rect">
            <a:avLst/>
          </a:prstGeom>
          <a:solidFill>
            <a:schemeClr val="bg1"/>
          </a:solidFill>
          <a:ln>
            <a:noFill/>
          </a:ln>
        </p:spPr>
        <p:txBody>
          <a:bodyPr spcFirstLastPara="1" wrap="square" lIns="90000" tIns="45000" rIns="90000" bIns="45000" anchor="t" anchorCtr="0">
            <a:spAutoFit/>
          </a:bodyPr>
          <a:lstStyle/>
          <a:p>
            <a:pPr algn="just">
              <a:lnSpc>
                <a:spcPct val="120000"/>
              </a:lnSpc>
            </a:pPr>
            <a:r>
              <a:rPr lang="vi-VN" sz="2000" strike="noStrike">
                <a:solidFill>
                  <a:srgbClr val="262626"/>
                </a:solidFill>
                <a:latin typeface="Verdana" panose="020B0604030504040204" pitchFamily="34" charset="0"/>
                <a:ea typeface="Verdana" panose="020B0604030504040204" pitchFamily="34" charset="0"/>
                <a:cs typeface="Calibri"/>
                <a:sym typeface="Calibri"/>
              </a:rPr>
              <a:t>Mua hàng, quản lý, theo dõi đơn hàng</a:t>
            </a:r>
            <a:endParaRPr lang="en-US" sz="2000" b="0" strike="noStrike">
              <a:solidFill>
                <a:srgbClr val="404040"/>
              </a:solidFill>
              <a:latin typeface="Verdana" panose="020B0604030504040204" pitchFamily="34" charset="0"/>
              <a:ea typeface="Verdana" panose="020B0604030504040204" pitchFamily="34" charset="0"/>
              <a:cs typeface="Calibri"/>
              <a:sym typeface="Calibri"/>
            </a:endParaRPr>
          </a:p>
          <a:p>
            <a:pPr marL="0" marR="0" lvl="0" indent="0" algn="just" rtl="0">
              <a:lnSpc>
                <a:spcPct val="120000"/>
              </a:lnSpc>
              <a:spcBef>
                <a:spcPts val="0"/>
              </a:spcBef>
              <a:spcAft>
                <a:spcPts val="0"/>
              </a:spcAft>
              <a:buNone/>
            </a:pPr>
            <a:r>
              <a:rPr lang="en-US" b="0" strike="noStrike">
                <a:solidFill>
                  <a:srgbClr val="404040"/>
                </a:solidFill>
                <a:latin typeface="Verdana" panose="020B0604030504040204" pitchFamily="34" charset="0"/>
                <a:ea typeface="Verdana" panose="020B0604030504040204" pitchFamily="34" charset="0"/>
                <a:cs typeface="Calibri"/>
                <a:sym typeface="Calibri"/>
              </a:rPr>
              <a:t>Quy trình đặt hàng nhanh</a:t>
            </a:r>
            <a:r>
              <a:rPr lang="en-US">
                <a:solidFill>
                  <a:srgbClr val="404040"/>
                </a:solidFill>
                <a:latin typeface="Verdana" panose="020B0604030504040204" pitchFamily="34" charset="0"/>
                <a:ea typeface="Verdana" panose="020B0604030504040204" pitchFamily="34" charset="0"/>
                <a:cs typeface="Calibri"/>
                <a:sym typeface="Calibri"/>
              </a:rPr>
              <a:t> chóng </a:t>
            </a:r>
            <a:r>
              <a:rPr lang="en-US" b="0" strike="noStrike">
                <a:solidFill>
                  <a:srgbClr val="404040"/>
                </a:solidFill>
                <a:latin typeface="Verdana" panose="020B0604030504040204" pitchFamily="34" charset="0"/>
                <a:ea typeface="Verdana" panose="020B0604030504040204" pitchFamily="34" charset="0"/>
                <a:cs typeface="Calibri"/>
                <a:sym typeface="Calibri"/>
              </a:rPr>
              <a:t>và xem chi tiết  thông tin đơn hàng</a:t>
            </a:r>
            <a:r>
              <a:rPr lang="en-US">
                <a:solidFill>
                  <a:srgbClr val="404040"/>
                </a:solidFill>
                <a:latin typeface="Verdana" panose="020B0604030504040204" pitchFamily="34" charset="0"/>
                <a:ea typeface="Verdana" panose="020B0604030504040204" pitchFamily="34" charset="0"/>
                <a:cs typeface="Calibri"/>
                <a:sym typeface="Calibri"/>
              </a:rPr>
              <a:t>.</a:t>
            </a:r>
            <a:endParaRPr b="0" strike="noStrike">
              <a:solidFill>
                <a:schemeClr val="dk1"/>
              </a:solidFill>
              <a:latin typeface="Verdana" panose="020B0604030504040204" pitchFamily="34" charset="0"/>
              <a:ea typeface="Verdana" panose="020B0604030504040204" pitchFamily="34" charset="0"/>
              <a:cs typeface="Arial"/>
              <a:sym typeface="Arial"/>
            </a:endParaRPr>
          </a:p>
        </p:txBody>
      </p:sp>
    </p:spTree>
    <p:extLst>
      <p:ext uri="{BB962C8B-B14F-4D97-AF65-F5344CB8AC3E}">
        <p14:creationId xmlns:p14="http://schemas.microsoft.com/office/powerpoint/2010/main" val="352328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down)">
                                      <p:cBhvr>
                                        <p:cTn id="7" dur="500"/>
                                        <p:tgtEl>
                                          <p:spTgt spid="10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wipe(down)">
                                      <p:cBhvr>
                                        <p:cTn id="10" dur="500"/>
                                        <p:tgtEl>
                                          <p:spTgt spid="105"/>
                                        </p:tgtEl>
                                      </p:cBhvr>
                                    </p:animEffect>
                                  </p:childTnLst>
                                </p:cTn>
                              </p:par>
                              <p:par>
                                <p:cTn id="11" presetID="22" presetClass="entr" presetSubtype="4"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wipe(down)">
                                      <p:cBhvr>
                                        <p:cTn id="13" dur="500"/>
                                        <p:tgtEl>
                                          <p:spTgt spid="101"/>
                                        </p:tgtEl>
                                      </p:cBhvr>
                                    </p:animEffect>
                                  </p:childTnLst>
                                </p:cTn>
                              </p:par>
                              <p:par>
                                <p:cTn id="14" presetID="22" presetClass="entr" presetSubtype="4"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down)">
                                      <p:cBhvr>
                                        <p:cTn id="19" dur="500"/>
                                        <p:tgtEl>
                                          <p:spTgt spid="9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wipe(down)">
                                      <p:cBhvr>
                                        <p:cTn id="22" dur="500"/>
                                        <p:tgtEl>
                                          <p:spTgt spid="9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animEffect transition="in" filter="wipe(down)">
                                      <p:cBhvr>
                                        <p:cTn id="25" dur="500"/>
                                        <p:tgtEl>
                                          <p:spTgt spid="11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0"/>
                                        </p:tgtEl>
                                        <p:attrNameLst>
                                          <p:attrName>style.visibility</p:attrName>
                                        </p:attrNameLst>
                                      </p:cBhvr>
                                      <p:to>
                                        <p:strVal val="visible"/>
                                      </p:to>
                                    </p:set>
                                    <p:animEffect transition="in" filter="wipe(down)">
                                      <p:cBhvr>
                                        <p:cTn id="2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7" grpId="0" animBg="1"/>
      <p:bldP spid="105" grpId="0" animBg="1"/>
      <p:bldP spid="110" grpId="0" animBg="1"/>
      <p:bldP spid="1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2. GIẢI PHÁP XỬ LÝ</a:t>
            </a:r>
          </a:p>
        </p:txBody>
      </p:sp>
      <p:sp>
        <p:nvSpPr>
          <p:cNvPr id="3" name="TextBox 2"/>
          <p:cNvSpPr txBox="1"/>
          <p:nvPr/>
        </p:nvSpPr>
        <p:spPr>
          <a:xfrm>
            <a:off x="457200" y="1114425"/>
            <a:ext cx="11315700"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Các công nghệ được sử dụng để tạo sản phẩm</a:t>
            </a:r>
          </a:p>
        </p:txBody>
      </p:sp>
      <p:sp>
        <p:nvSpPr>
          <p:cNvPr id="4" name="TextBox 3"/>
          <p:cNvSpPr txBox="1"/>
          <p:nvPr/>
        </p:nvSpPr>
        <p:spPr>
          <a:xfrm>
            <a:off x="609600" y="1590675"/>
            <a:ext cx="11010900" cy="2585323"/>
          </a:xfrm>
          <a:prstGeom prst="rect">
            <a:avLst/>
          </a:prstGeom>
          <a:noFill/>
        </p:spPr>
        <p:txBody>
          <a:bodyPr wrap="square" rtlCol="0">
            <a:spAutoFit/>
          </a:bodyPr>
          <a:lstStyle/>
          <a:p>
            <a:pPr marL="342900" indent="-342900">
              <a:lnSpc>
                <a:spcPct val="150000"/>
              </a:lnSpc>
              <a:buAutoNum type="arabicPeriod"/>
            </a:pPr>
            <a:r>
              <a:rPr lang="en-US">
                <a:latin typeface="Verdana" panose="020B0604030504040204" pitchFamily="34" charset="0"/>
                <a:ea typeface="Verdana" panose="020B0604030504040204" pitchFamily="34" charset="0"/>
              </a:rPr>
              <a:t>Framework Spring boot</a:t>
            </a:r>
          </a:p>
          <a:p>
            <a:pPr marL="742950" lvl="1" indent="-285750" algn="just">
              <a:lnSpc>
                <a:spcPct val="150000"/>
              </a:lnSpc>
              <a:buFont typeface="Arial" panose="020B0604020202020204" pitchFamily="34" charset="0"/>
              <a:buChar char="•"/>
            </a:pPr>
            <a:r>
              <a:rPr lang="vi-VN">
                <a:latin typeface="Verdana" panose="020B0604030504040204" pitchFamily="34" charset="0"/>
                <a:ea typeface="Verdana" panose="020B0604030504040204" pitchFamily="34" charset="0"/>
              </a:rPr>
              <a:t>Spring Boot là một framework phát triển ứng dụng Java hiện đại, được xây dựng trên nền tảng Spring Framework. </a:t>
            </a:r>
            <a:endParaRPr lang="en-US">
              <a:latin typeface="Verdana" panose="020B0604030504040204" pitchFamily="34" charset="0"/>
              <a:ea typeface="Verdana" panose="020B0604030504040204" pitchFamily="34" charset="0"/>
            </a:endParaRPr>
          </a:p>
          <a:p>
            <a:pPr marL="742950" lvl="1" indent="-285750" algn="just">
              <a:lnSpc>
                <a:spcPct val="150000"/>
              </a:lnSpc>
              <a:buFont typeface="Arial" panose="020B0604020202020204" pitchFamily="34" charset="0"/>
              <a:buChar char="•"/>
            </a:pPr>
            <a:r>
              <a:rPr lang="vi-VN">
                <a:latin typeface="Verdana" panose="020B0604030504040204" pitchFamily="34" charset="0"/>
                <a:ea typeface="Verdana" panose="020B0604030504040204" pitchFamily="34" charset="0"/>
              </a:rPr>
              <a:t>Spring Boot giúp cho việc phát triển ứng dụng Java trở nên đơn giản hơn và nhanh hơn, bằng cách cung cấp cho nhà phát triển một số tính năng</a:t>
            </a:r>
            <a:r>
              <a:rPr lang="en-US">
                <a:latin typeface="Verdana" panose="020B0604030504040204" pitchFamily="34" charset="0"/>
                <a:ea typeface="Verdana" panose="020B0604030504040204" pitchFamily="34" charset="0"/>
              </a:rPr>
              <a:t> vượt trội như: tự động cấu hình, tích hợp dễ dàng,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275" y="4175998"/>
            <a:ext cx="4848225" cy="23205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Tree>
    <p:extLst>
      <p:ext uri="{BB962C8B-B14F-4D97-AF65-F5344CB8AC3E}">
        <p14:creationId xmlns:p14="http://schemas.microsoft.com/office/powerpoint/2010/main" val="3053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2. GIẢI PHÁP XỬ LÝ</a:t>
            </a:r>
          </a:p>
        </p:txBody>
      </p:sp>
      <p:sp>
        <p:nvSpPr>
          <p:cNvPr id="3" name="TextBox 2"/>
          <p:cNvSpPr txBox="1"/>
          <p:nvPr/>
        </p:nvSpPr>
        <p:spPr>
          <a:xfrm>
            <a:off x="590550" y="1607582"/>
            <a:ext cx="11010900" cy="2529282"/>
          </a:xfrm>
          <a:prstGeom prst="rect">
            <a:avLst/>
          </a:prstGeom>
          <a:noFill/>
        </p:spPr>
        <p:txBody>
          <a:bodyPr wrap="square" rtlCol="0">
            <a:spAutoFit/>
          </a:bodyPr>
          <a:lstStyle/>
          <a:p>
            <a:pPr algn="just">
              <a:lnSpc>
                <a:spcPct val="150000"/>
              </a:lnSpc>
            </a:pPr>
            <a:r>
              <a:rPr lang="en-US">
                <a:latin typeface="Verdana" panose="020B0604030504040204" pitchFamily="34" charset="0"/>
                <a:ea typeface="Verdana" panose="020B0604030504040204" pitchFamily="34" charset="0"/>
              </a:rPr>
              <a:t>2. Javascript</a:t>
            </a:r>
          </a:p>
          <a:p>
            <a:pPr marL="742950" lvl="1" indent="-285750" algn="just">
              <a:lnSpc>
                <a:spcPct val="150000"/>
              </a:lnSpc>
              <a:buFont typeface="Arial" panose="020B0604020202020204" pitchFamily="34" charset="0"/>
              <a:buChar char="•"/>
            </a:pPr>
            <a:r>
              <a:rPr lang="vi-VN">
                <a:latin typeface="Verdana" panose="020B0604030504040204" pitchFamily="34" charset="0"/>
                <a:ea typeface="Verdana" panose="020B0604030504040204" pitchFamily="34" charset="0"/>
              </a:rPr>
              <a:t>JavaScript là một ngôn ngữ lập trình kịch bản phía client được sử dụng để tạo ra các trang web tương tác. </a:t>
            </a:r>
            <a:endParaRPr lang="en-US">
              <a:latin typeface="Verdana" panose="020B0604030504040204" pitchFamily="34" charset="0"/>
              <a:ea typeface="Verdana" panose="020B0604030504040204" pitchFamily="34" charset="0"/>
            </a:endParaRPr>
          </a:p>
          <a:p>
            <a:pPr marL="742950" lvl="1" indent="-285750" algn="just">
              <a:lnSpc>
                <a:spcPct val="150000"/>
              </a:lnSpc>
              <a:buFont typeface="Arial" panose="020B0604020202020204" pitchFamily="34" charset="0"/>
              <a:buChar char="•"/>
            </a:pPr>
            <a:r>
              <a:rPr lang="en-US">
                <a:latin typeface="Verdana" panose="020B0604030504040204" pitchFamily="34" charset="0"/>
                <a:ea typeface="Verdana" panose="020B0604030504040204" pitchFamily="34" charset="0"/>
              </a:rPr>
              <a:t>C</a:t>
            </a:r>
            <a:r>
              <a:rPr lang="vi-VN">
                <a:latin typeface="Verdana" panose="020B0604030504040204" pitchFamily="34" charset="0"/>
                <a:ea typeface="Verdana" panose="020B0604030504040204" pitchFamily="34" charset="0"/>
              </a:rPr>
              <a:t>ó khả năng thao tác với HTML và CSS để thay đổi nội dung và kiểu dáng của trang web, tạo ra các hiệu ứng và chuyển động, cập nhật dữ liệu và tương tác với người dùng</a:t>
            </a:r>
            <a:r>
              <a:rPr lang="en-US">
                <a:latin typeface="Verdana" panose="020B0604030504040204" pitchFamily="34" charset="0"/>
                <a:ea typeface="Verdana" panose="020B0604030504040204" pitchFamily="34" charset="0"/>
              </a:rPr>
              <a:t>.</a:t>
            </a:r>
          </a:p>
        </p:txBody>
      </p:sp>
      <p:sp>
        <p:nvSpPr>
          <p:cNvPr id="4" name="TextBox 3"/>
          <p:cNvSpPr txBox="1"/>
          <p:nvPr/>
        </p:nvSpPr>
        <p:spPr>
          <a:xfrm>
            <a:off x="457200" y="1114425"/>
            <a:ext cx="11315700"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Các công nghệ được sử dụng để tạo sản phẩm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pic>
        <p:nvPicPr>
          <p:cNvPr id="9" name="Picture 8">
            <a:extLst>
              <a:ext uri="{FF2B5EF4-FFF2-40B4-BE49-F238E27FC236}">
                <a16:creationId xmlns:a16="http://schemas.microsoft.com/office/drawing/2014/main" id="{4BC26F6D-5323-2F9E-A0C4-BEBEA7D98E6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6888" y1="32057" x2="46888" y2="32057"/>
                        <a14:foregroundMark x1="53527" y1="33493" x2="53527" y2="33493"/>
                        <a14:foregroundMark x1="48548" y1="44498" x2="48548" y2="44498"/>
                        <a14:foregroundMark x1="53527" y1="50239" x2="53527" y2="50239"/>
                        <a14:foregroundMark x1="53942" y1="55981" x2="53942" y2="55981"/>
                        <a14:foregroundMark x1="65560" y1="47847" x2="65560" y2="47847"/>
                        <a14:foregroundMark x1="56846" y1="60766" x2="56846" y2="60766"/>
                        <a14:foregroundMark x1="53112" y1="61244" x2="53112" y2="61244"/>
                        <a14:foregroundMark x1="58921" y1="63636" x2="58921" y2="63636"/>
                        <a14:foregroundMark x1="48963" y1="77512" x2="48963" y2="77512"/>
                        <a14:foregroundMark x1="54357" y1="77990" x2="54357" y2="77990"/>
                        <a14:foregroundMark x1="55187" y1="82297" x2="55187" y2="82297"/>
                        <a14:foregroundMark x1="61826" y1="76077" x2="61826" y2="76077"/>
                        <a14:foregroundMark x1="68050" y1="76077" x2="68050" y2="76077"/>
                        <a14:foregroundMark x1="68465" y1="71292" x2="68465" y2="71292"/>
                        <a14:foregroundMark x1="73029" y1="75598" x2="73029" y2="75598"/>
                        <a14:foregroundMark x1="82158" y1="74641" x2="82158" y2="74641"/>
                        <a14:foregroundMark x1="41079" y1="77033" x2="41079" y2="77033"/>
                        <a14:foregroundMark x1="33610" y1="77033" x2="33610" y2="77033"/>
                        <a14:foregroundMark x1="24481" y1="78469" x2="24481" y2="78469"/>
                        <a14:foregroundMark x1="17012" y1="78469" x2="17012" y2="78469"/>
                        <a14:backgroundMark x1="39419" y1="79904" x2="39419" y2="79904"/>
                        <a14:backgroundMark x1="22822" y1="80383" x2="22822" y2="80383"/>
                      </a14:backgroundRemoval>
                    </a14:imgEffect>
                  </a14:imgLayer>
                </a14:imgProps>
              </a:ext>
              <a:ext uri="{28A0092B-C50C-407E-A947-70E740481C1C}">
                <a14:useLocalDpi xmlns:a14="http://schemas.microsoft.com/office/drawing/2010/main" val="0"/>
              </a:ext>
            </a:extLst>
          </a:blip>
          <a:stretch>
            <a:fillRect/>
          </a:stretch>
        </p:blipFill>
        <p:spPr>
          <a:xfrm>
            <a:off x="8338988" y="3567962"/>
            <a:ext cx="3253652" cy="2821632"/>
          </a:xfrm>
          <a:prstGeom prst="rect">
            <a:avLst/>
          </a:prstGeom>
        </p:spPr>
      </p:pic>
    </p:spTree>
    <p:extLst>
      <p:ext uri="{BB962C8B-B14F-4D97-AF65-F5344CB8AC3E}">
        <p14:creationId xmlns:p14="http://schemas.microsoft.com/office/powerpoint/2010/main" val="320647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2. GIẢI PHÁP XỬ LÝ</a:t>
            </a:r>
          </a:p>
        </p:txBody>
      </p:sp>
      <p:sp>
        <p:nvSpPr>
          <p:cNvPr id="3" name="TextBox 2"/>
          <p:cNvSpPr txBox="1"/>
          <p:nvPr/>
        </p:nvSpPr>
        <p:spPr>
          <a:xfrm>
            <a:off x="457200" y="1114425"/>
            <a:ext cx="11315700"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Các công nghệ được sử dụng để tạo sản phẩm</a:t>
            </a:r>
          </a:p>
        </p:txBody>
      </p:sp>
      <p:sp>
        <p:nvSpPr>
          <p:cNvPr id="4" name="TextBox 3"/>
          <p:cNvSpPr txBox="1"/>
          <p:nvPr/>
        </p:nvSpPr>
        <p:spPr>
          <a:xfrm>
            <a:off x="628650" y="1609725"/>
            <a:ext cx="11039475" cy="3775777"/>
          </a:xfrm>
          <a:prstGeom prst="rect">
            <a:avLst/>
          </a:prstGeom>
          <a:noFill/>
        </p:spPr>
        <p:txBody>
          <a:bodyPr wrap="square" rtlCol="0">
            <a:spAutoFit/>
          </a:bodyPr>
          <a:lstStyle/>
          <a:p>
            <a:pPr>
              <a:lnSpc>
                <a:spcPct val="150000"/>
              </a:lnSpc>
            </a:pPr>
            <a:r>
              <a:rPr lang="en-US">
                <a:latin typeface="Verdana" panose="020B0604030504040204" pitchFamily="34" charset="0"/>
                <a:ea typeface="Verdana" panose="020B0604030504040204" pitchFamily="34" charset="0"/>
              </a:rPr>
              <a:t>3. MySQL</a:t>
            </a:r>
          </a:p>
          <a:p>
            <a:pPr marL="742950" lvl="1" indent="-285750">
              <a:lnSpc>
                <a:spcPct val="150000"/>
              </a:lnSpc>
              <a:buFont typeface="Arial" panose="020B0604020202020204" pitchFamily="34" charset="0"/>
              <a:buChar char="•"/>
            </a:pPr>
            <a:r>
              <a:rPr lang="en-US">
                <a:latin typeface="Verdana" panose="020B0604030504040204" pitchFamily="34" charset="0"/>
                <a:ea typeface="Verdana" panose="020B0604030504040204" pitchFamily="34" charset="0"/>
              </a:rPr>
              <a:t>L</a:t>
            </a:r>
            <a:r>
              <a:rPr lang="vi-VN">
                <a:latin typeface="Verdana" panose="020B0604030504040204" pitchFamily="34" charset="0"/>
                <a:ea typeface="Verdana" panose="020B0604030504040204" pitchFamily="34" charset="0"/>
              </a:rPr>
              <a:t>à một hệ quản trị cơ sở dữ liệu mã nguồn mở phổ biến trên thế giới, được sử dụng để lưu trữ và quản lý dữ liệu.</a:t>
            </a:r>
            <a:endParaRPr lang="en-US">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n-US">
                <a:latin typeface="Verdana" panose="020B0604030504040204" pitchFamily="34" charset="0"/>
                <a:ea typeface="Verdana" panose="020B0604030504040204" pitchFamily="34" charset="0"/>
              </a:rPr>
              <a:t>Sử dụng ngôn ngữ truy vấn SQL để truy cập và quản lý dữ liệu.</a:t>
            </a:r>
          </a:p>
          <a:p>
            <a:pPr marL="742950" lvl="1" indent="-285750">
              <a:lnSpc>
                <a:spcPct val="150000"/>
              </a:lnSpc>
              <a:buFont typeface="Arial" panose="020B0604020202020204" pitchFamily="34" charset="0"/>
              <a:buChar char="•"/>
            </a:pPr>
            <a:r>
              <a:rPr lang="en-US">
                <a:latin typeface="Verdana" panose="020B0604030504040204" pitchFamily="34" charset="0"/>
                <a:ea typeface="Verdana" panose="020B0604030504040204" pitchFamily="34" charset="0"/>
              </a:rPr>
              <a:t>L</a:t>
            </a:r>
            <a:r>
              <a:rPr lang="vi-VN">
                <a:latin typeface="Verdana" panose="020B0604030504040204" pitchFamily="34" charset="0"/>
                <a:ea typeface="Verdana" panose="020B0604030504040204" pitchFamily="34" charset="0"/>
              </a:rPr>
              <a:t>à một hệ quản trị cơ sở dữ liệu mạnh mẽ, đáng tin cậy và được sử dụng rộng rãi trong nhiều ứng dụng và lĩnh vực khác nhau.</a:t>
            </a:r>
            <a:endParaRPr lang="en-US">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endParaRPr lang="en-US">
              <a:latin typeface="Verdana" panose="020B0604030504040204" pitchFamily="34" charset="0"/>
              <a:ea typeface="Verdana" panose="020B0604030504040204" pitchFamily="34" charset="0"/>
            </a:endParaRPr>
          </a:p>
          <a:p>
            <a:pPr>
              <a:lnSpc>
                <a:spcPct val="150000"/>
              </a:lnSpc>
            </a:pPr>
            <a:endParaRPr lang="en-US">
              <a:latin typeface="Verdana" panose="020B0604030504040204" pitchFamily="34" charset="0"/>
              <a:ea typeface="Verdana" panose="020B0604030504040204" pitchFamily="34" charset="0"/>
            </a:endParaRPr>
          </a:p>
          <a:p>
            <a:pPr>
              <a:lnSpc>
                <a:spcPct val="150000"/>
              </a:lnSpc>
            </a:pPr>
            <a:endParaRPr lang="en-US">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525" y="4156431"/>
            <a:ext cx="4800600" cy="200148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Tree>
    <p:extLst>
      <p:ext uri="{BB962C8B-B14F-4D97-AF65-F5344CB8AC3E}">
        <p14:creationId xmlns:p14="http://schemas.microsoft.com/office/powerpoint/2010/main" val="190013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8200"/>
          </a:xfrm>
          <a:prstGeom prst="rect">
            <a:avLst/>
          </a:prstGeom>
          <a:solidFill>
            <a:schemeClr val="bg2">
              <a:lumMod val="75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Verdana" panose="020B0604030504040204" pitchFamily="34" charset="0"/>
                <a:ea typeface="Verdana" panose="020B0604030504040204" pitchFamily="34" charset="0"/>
              </a:rPr>
              <a:t>3. KẾT QUẢ ĐẠT ĐƯỢC</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15956" cy="76064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93280" y="0"/>
            <a:ext cx="1198720" cy="837072"/>
          </a:xfrm>
          <a:prstGeom prst="rect">
            <a:avLst/>
          </a:prstGeom>
        </p:spPr>
      </p:pic>
      <p:sp>
        <p:nvSpPr>
          <p:cNvPr id="6" name="TextBox 5"/>
          <p:cNvSpPr txBox="1"/>
          <p:nvPr/>
        </p:nvSpPr>
        <p:spPr>
          <a:xfrm>
            <a:off x="292100" y="1130300"/>
            <a:ext cx="4022255" cy="369332"/>
          </a:xfrm>
          <a:prstGeom prst="rect">
            <a:avLst/>
          </a:prstGeom>
          <a:noFill/>
        </p:spPr>
        <p:txBody>
          <a:bodyPr wrap="none" rtlCol="0">
            <a:spAutoFit/>
          </a:bodyPr>
          <a:lstStyle/>
          <a:p>
            <a:r>
              <a:rPr lang="en-US">
                <a:latin typeface="Verdana" panose="020B0604030504040204" pitchFamily="34" charset="0"/>
                <a:ea typeface="Verdana" panose="020B0604030504040204" pitchFamily="34" charset="0"/>
              </a:rPr>
              <a:t>Biểu đồ usecase phía người dùng</a:t>
            </a:r>
          </a:p>
        </p:txBody>
      </p:sp>
      <p:pic>
        <p:nvPicPr>
          <p:cNvPr id="8" name="Picture 7">
            <a:extLst>
              <a:ext uri="{FF2B5EF4-FFF2-40B4-BE49-F238E27FC236}">
                <a16:creationId xmlns:a16="http://schemas.microsoft.com/office/drawing/2014/main" id="{52B0F637-9FDF-AFBF-1869-8190B6015556}"/>
              </a:ext>
            </a:extLst>
          </p:cNvPr>
          <p:cNvPicPr>
            <a:picLocks noChangeAspect="1"/>
          </p:cNvPicPr>
          <p:nvPr/>
        </p:nvPicPr>
        <p:blipFill>
          <a:blip r:embed="rId5"/>
          <a:stretch>
            <a:fillRect/>
          </a:stretch>
        </p:blipFill>
        <p:spPr>
          <a:xfrm>
            <a:off x="4090987" y="1177663"/>
            <a:ext cx="7058025" cy="4171950"/>
          </a:xfrm>
          <a:prstGeom prst="rect">
            <a:avLst/>
          </a:prstGeom>
        </p:spPr>
      </p:pic>
    </p:spTree>
    <p:extLst>
      <p:ext uri="{BB962C8B-B14F-4D97-AF65-F5344CB8AC3E}">
        <p14:creationId xmlns:p14="http://schemas.microsoft.com/office/powerpoint/2010/main" val="29534299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797</TotalTime>
  <Words>1225</Words>
  <Application>Microsoft Office PowerPoint</Application>
  <PresentationFormat>Widescreen</PresentationFormat>
  <Paragraphs>109</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Oi</vt:lpstr>
      <vt:lpstr>Times New Roman</vt:lpstr>
      <vt:lpstr>Verdana</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Đạt Ninh</cp:lastModifiedBy>
  <cp:revision>212</cp:revision>
  <dcterms:created xsi:type="dcterms:W3CDTF">2023-05-14T01:33:53Z</dcterms:created>
  <dcterms:modified xsi:type="dcterms:W3CDTF">2023-05-19T23:20:09Z</dcterms:modified>
</cp:coreProperties>
</file>