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8"/>
  </p:notesMasterIdLst>
  <p:sldIdLst>
    <p:sldId id="256" r:id="rId2"/>
    <p:sldId id="257" r:id="rId3"/>
    <p:sldId id="258" r:id="rId4"/>
    <p:sldId id="259" r:id="rId5"/>
    <p:sldId id="260" r:id="rId6"/>
    <p:sldId id="264" r:id="rId7"/>
    <p:sldId id="261" r:id="rId8"/>
    <p:sldId id="269" r:id="rId9"/>
    <p:sldId id="262" r:id="rId10"/>
    <p:sldId id="265" r:id="rId11"/>
    <p:sldId id="294" r:id="rId12"/>
    <p:sldId id="266" r:id="rId13"/>
    <p:sldId id="267" r:id="rId14"/>
    <p:sldId id="268" r:id="rId15"/>
    <p:sldId id="272" r:id="rId16"/>
    <p:sldId id="270" r:id="rId17"/>
    <p:sldId id="271" r:id="rId18"/>
    <p:sldId id="273" r:id="rId19"/>
    <p:sldId id="274" r:id="rId20"/>
    <p:sldId id="275" r:id="rId21"/>
    <p:sldId id="276" r:id="rId22"/>
    <p:sldId id="280" r:id="rId23"/>
    <p:sldId id="277" r:id="rId24"/>
    <p:sldId id="278" r:id="rId25"/>
    <p:sldId id="284" r:id="rId26"/>
    <p:sldId id="281" r:id="rId27"/>
    <p:sldId id="287" r:id="rId28"/>
    <p:sldId id="282" r:id="rId29"/>
    <p:sldId id="288" r:id="rId30"/>
    <p:sldId id="286" r:id="rId31"/>
    <p:sldId id="285" r:id="rId32"/>
    <p:sldId id="292" r:id="rId33"/>
    <p:sldId id="291" r:id="rId34"/>
    <p:sldId id="290" r:id="rId35"/>
    <p:sldId id="293" r:id="rId36"/>
    <p:sldId id="295"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5"/>
    <p:restoredTop sz="94608"/>
  </p:normalViewPr>
  <p:slideViewPr>
    <p:cSldViewPr>
      <p:cViewPr varScale="1">
        <p:scale>
          <a:sx n="117" d="100"/>
          <a:sy n="117"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6C3A288-9816-43B5-BB2F-71DD07414929}" type="datetimeFigureOut">
              <a:rPr lang="en-US"/>
              <a:pPr>
                <a:defRPr/>
              </a:pPr>
              <a:t>5/26/20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AEBF873-FBDA-480E-817A-B7B8D29EF004}" type="slidenum">
              <a:rPr lang="en-US" altLang="en-US"/>
              <a:pPr>
                <a:defRPr/>
              </a:pPr>
              <a:t>‹#›</a:t>
            </a:fld>
            <a:endParaRPr lang="en-US" altLang="en-US"/>
          </a:p>
        </p:txBody>
      </p:sp>
    </p:spTree>
    <p:extLst>
      <p:ext uri="{BB962C8B-B14F-4D97-AF65-F5344CB8AC3E}">
        <p14:creationId xmlns:p14="http://schemas.microsoft.com/office/powerpoint/2010/main" val="177501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18CE06-30F2-4B63-80BA-BF82B0CDE53D}" type="slidenum">
              <a:rPr lang="en-US" altLang="en-US" smtClean="0"/>
              <a:pPr>
                <a:spcBef>
                  <a:spcPct val="0"/>
                </a:spcBef>
              </a:pPr>
              <a:t>0</a:t>
            </a:fld>
            <a:endParaRPr lang="en-US" altLang="en-US"/>
          </a:p>
        </p:txBody>
      </p:sp>
    </p:spTree>
    <p:extLst>
      <p:ext uri="{BB962C8B-B14F-4D97-AF65-F5344CB8AC3E}">
        <p14:creationId xmlns:p14="http://schemas.microsoft.com/office/powerpoint/2010/main" val="2220387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FF0ACB-D95A-48D8-9AD9-99F659546C1B}" type="slidenum">
              <a:rPr lang="en-US" altLang="en-US" smtClean="0"/>
              <a:pPr>
                <a:spcBef>
                  <a:spcPct val="0"/>
                </a:spcBef>
              </a:pPr>
              <a:t>9</a:t>
            </a:fld>
            <a:endParaRPr lang="en-US" altLang="en-US"/>
          </a:p>
        </p:txBody>
      </p:sp>
    </p:spTree>
    <p:extLst>
      <p:ext uri="{BB962C8B-B14F-4D97-AF65-F5344CB8AC3E}">
        <p14:creationId xmlns:p14="http://schemas.microsoft.com/office/powerpoint/2010/main" val="4122974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DBF131-5B33-4FE3-A055-B6B329549668}" type="slidenum">
              <a:rPr lang="en-US" altLang="en-US" smtClean="0"/>
              <a:pPr>
                <a:spcBef>
                  <a:spcPct val="0"/>
                </a:spcBef>
              </a:pPr>
              <a:t>10</a:t>
            </a:fld>
            <a:endParaRPr lang="en-US" altLang="en-US"/>
          </a:p>
        </p:txBody>
      </p:sp>
    </p:spTree>
    <p:extLst>
      <p:ext uri="{BB962C8B-B14F-4D97-AF65-F5344CB8AC3E}">
        <p14:creationId xmlns:p14="http://schemas.microsoft.com/office/powerpoint/2010/main" val="1919511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095FDB-1785-44ED-AD2D-3367A4A21B64}" type="slidenum">
              <a:rPr lang="en-US" altLang="en-US" smtClean="0"/>
              <a:pPr>
                <a:spcBef>
                  <a:spcPct val="0"/>
                </a:spcBef>
              </a:pPr>
              <a:t>11</a:t>
            </a:fld>
            <a:endParaRPr lang="en-US" altLang="en-US"/>
          </a:p>
        </p:txBody>
      </p:sp>
    </p:spTree>
    <p:extLst>
      <p:ext uri="{BB962C8B-B14F-4D97-AF65-F5344CB8AC3E}">
        <p14:creationId xmlns:p14="http://schemas.microsoft.com/office/powerpoint/2010/main" val="239828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D37A53-4701-46B8-AED0-7E5539D1C97B}" type="slidenum">
              <a:rPr lang="en-US" altLang="en-US" smtClean="0"/>
              <a:pPr>
                <a:spcBef>
                  <a:spcPct val="0"/>
                </a:spcBef>
              </a:pPr>
              <a:t>12</a:t>
            </a:fld>
            <a:endParaRPr lang="en-US" altLang="en-US"/>
          </a:p>
        </p:txBody>
      </p:sp>
    </p:spTree>
    <p:extLst>
      <p:ext uri="{BB962C8B-B14F-4D97-AF65-F5344CB8AC3E}">
        <p14:creationId xmlns:p14="http://schemas.microsoft.com/office/powerpoint/2010/main" val="574429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A79C9D-9DA6-4C76-A47F-578FAE1CFF01}" type="slidenum">
              <a:rPr lang="en-US" altLang="en-US" smtClean="0"/>
              <a:pPr>
                <a:spcBef>
                  <a:spcPct val="0"/>
                </a:spcBef>
              </a:pPr>
              <a:t>13</a:t>
            </a:fld>
            <a:endParaRPr lang="en-US" altLang="en-US"/>
          </a:p>
        </p:txBody>
      </p:sp>
    </p:spTree>
    <p:extLst>
      <p:ext uri="{BB962C8B-B14F-4D97-AF65-F5344CB8AC3E}">
        <p14:creationId xmlns:p14="http://schemas.microsoft.com/office/powerpoint/2010/main" val="4128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3B345E-A3D1-4CF8-822E-7783104FADA1}" type="slidenum">
              <a:rPr lang="en-US" altLang="en-US" smtClean="0"/>
              <a:pPr>
                <a:spcBef>
                  <a:spcPct val="0"/>
                </a:spcBef>
              </a:pPr>
              <a:t>14</a:t>
            </a:fld>
            <a:endParaRPr lang="en-US" altLang="en-US"/>
          </a:p>
        </p:txBody>
      </p:sp>
    </p:spTree>
    <p:extLst>
      <p:ext uri="{BB962C8B-B14F-4D97-AF65-F5344CB8AC3E}">
        <p14:creationId xmlns:p14="http://schemas.microsoft.com/office/powerpoint/2010/main" val="144752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F74801D-0C19-4EA8-8350-9528DA8B12F8}" type="slidenum">
              <a:rPr lang="en-US" altLang="en-US" smtClean="0"/>
              <a:pPr>
                <a:spcBef>
                  <a:spcPct val="0"/>
                </a:spcBef>
              </a:pPr>
              <a:t>15</a:t>
            </a:fld>
            <a:endParaRPr lang="en-US" altLang="en-US"/>
          </a:p>
        </p:txBody>
      </p:sp>
    </p:spTree>
    <p:extLst>
      <p:ext uri="{BB962C8B-B14F-4D97-AF65-F5344CB8AC3E}">
        <p14:creationId xmlns:p14="http://schemas.microsoft.com/office/powerpoint/2010/main" val="2387469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A72FB77-3187-4062-8DAB-5FC7964CD05A}" type="slidenum">
              <a:rPr lang="en-US" altLang="en-US" smtClean="0"/>
              <a:pPr>
                <a:spcBef>
                  <a:spcPct val="0"/>
                </a:spcBef>
              </a:pPr>
              <a:t>16</a:t>
            </a:fld>
            <a:endParaRPr lang="en-US" altLang="en-US"/>
          </a:p>
        </p:txBody>
      </p:sp>
    </p:spTree>
    <p:extLst>
      <p:ext uri="{BB962C8B-B14F-4D97-AF65-F5344CB8AC3E}">
        <p14:creationId xmlns:p14="http://schemas.microsoft.com/office/powerpoint/2010/main" val="2715299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33423F-7A30-41B7-A6D2-F352A570E90F}" type="slidenum">
              <a:rPr lang="en-US" altLang="en-US" smtClean="0"/>
              <a:pPr>
                <a:spcBef>
                  <a:spcPct val="0"/>
                </a:spcBef>
              </a:pPr>
              <a:t>17</a:t>
            </a:fld>
            <a:endParaRPr lang="en-US" altLang="en-US"/>
          </a:p>
        </p:txBody>
      </p:sp>
    </p:spTree>
    <p:extLst>
      <p:ext uri="{BB962C8B-B14F-4D97-AF65-F5344CB8AC3E}">
        <p14:creationId xmlns:p14="http://schemas.microsoft.com/office/powerpoint/2010/main" val="493743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E55957-A320-4674-A319-44A048F9F25B}" type="slidenum">
              <a:rPr lang="en-US" altLang="en-US" smtClean="0"/>
              <a:pPr>
                <a:spcBef>
                  <a:spcPct val="0"/>
                </a:spcBef>
              </a:pPr>
              <a:t>18</a:t>
            </a:fld>
            <a:endParaRPr lang="en-US" altLang="en-US"/>
          </a:p>
        </p:txBody>
      </p:sp>
    </p:spTree>
    <p:extLst>
      <p:ext uri="{BB962C8B-B14F-4D97-AF65-F5344CB8AC3E}">
        <p14:creationId xmlns:p14="http://schemas.microsoft.com/office/powerpoint/2010/main" val="3897355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25F184-13BE-47D2-A243-B7854DDBC7DE}" type="slidenum">
              <a:rPr lang="en-US" altLang="en-US" smtClean="0"/>
              <a:pPr>
                <a:spcBef>
                  <a:spcPct val="0"/>
                </a:spcBef>
              </a:pPr>
              <a:t>1</a:t>
            </a:fld>
            <a:endParaRPr lang="en-US" altLang="en-US"/>
          </a:p>
        </p:txBody>
      </p:sp>
    </p:spTree>
    <p:extLst>
      <p:ext uri="{BB962C8B-B14F-4D97-AF65-F5344CB8AC3E}">
        <p14:creationId xmlns:p14="http://schemas.microsoft.com/office/powerpoint/2010/main" val="180172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2D8F38A-DFF7-4779-BC5E-C4E31DD26C20}" type="slidenum">
              <a:rPr lang="en-US" altLang="en-US" smtClean="0"/>
              <a:pPr>
                <a:spcBef>
                  <a:spcPct val="0"/>
                </a:spcBef>
              </a:pPr>
              <a:t>19</a:t>
            </a:fld>
            <a:endParaRPr lang="en-US" altLang="en-US"/>
          </a:p>
        </p:txBody>
      </p:sp>
    </p:spTree>
    <p:extLst>
      <p:ext uri="{BB962C8B-B14F-4D97-AF65-F5344CB8AC3E}">
        <p14:creationId xmlns:p14="http://schemas.microsoft.com/office/powerpoint/2010/main" val="1280302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7B2D2E-D7A5-4FD5-8D4B-F88F1EC301B8}" type="slidenum">
              <a:rPr lang="en-US" altLang="en-US" smtClean="0"/>
              <a:pPr>
                <a:spcBef>
                  <a:spcPct val="0"/>
                </a:spcBef>
              </a:pPr>
              <a:t>20</a:t>
            </a:fld>
            <a:endParaRPr lang="en-US" altLang="en-US"/>
          </a:p>
        </p:txBody>
      </p:sp>
    </p:spTree>
    <p:extLst>
      <p:ext uri="{BB962C8B-B14F-4D97-AF65-F5344CB8AC3E}">
        <p14:creationId xmlns:p14="http://schemas.microsoft.com/office/powerpoint/2010/main" val="343385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0ADCB0-F039-48B3-AAC7-F3715F73885D}" type="slidenum">
              <a:rPr lang="en-US" altLang="en-US" smtClean="0"/>
              <a:pPr>
                <a:spcBef>
                  <a:spcPct val="0"/>
                </a:spcBef>
              </a:pPr>
              <a:t>21</a:t>
            </a:fld>
            <a:endParaRPr lang="en-US" altLang="en-US"/>
          </a:p>
        </p:txBody>
      </p:sp>
    </p:spTree>
    <p:extLst>
      <p:ext uri="{BB962C8B-B14F-4D97-AF65-F5344CB8AC3E}">
        <p14:creationId xmlns:p14="http://schemas.microsoft.com/office/powerpoint/2010/main" val="4190717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AA2AA8-8145-4ABD-BB76-A7E6C94FB54F}" type="slidenum">
              <a:rPr lang="en-US" altLang="en-US" smtClean="0"/>
              <a:pPr>
                <a:spcBef>
                  <a:spcPct val="0"/>
                </a:spcBef>
              </a:pPr>
              <a:t>22</a:t>
            </a:fld>
            <a:endParaRPr lang="en-US" altLang="en-US"/>
          </a:p>
        </p:txBody>
      </p:sp>
    </p:spTree>
    <p:extLst>
      <p:ext uri="{BB962C8B-B14F-4D97-AF65-F5344CB8AC3E}">
        <p14:creationId xmlns:p14="http://schemas.microsoft.com/office/powerpoint/2010/main" val="1540522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3AB76B-33AB-4772-8747-6EFCAD350418}" type="slidenum">
              <a:rPr lang="en-US" altLang="en-US" smtClean="0"/>
              <a:pPr>
                <a:spcBef>
                  <a:spcPct val="0"/>
                </a:spcBef>
              </a:pPr>
              <a:t>23</a:t>
            </a:fld>
            <a:endParaRPr lang="en-US" altLang="en-US"/>
          </a:p>
        </p:txBody>
      </p:sp>
    </p:spTree>
    <p:extLst>
      <p:ext uri="{BB962C8B-B14F-4D97-AF65-F5344CB8AC3E}">
        <p14:creationId xmlns:p14="http://schemas.microsoft.com/office/powerpoint/2010/main" val="3978989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8E0B72-D1A3-49E1-B8E7-13C5315FC4ED}" type="slidenum">
              <a:rPr lang="en-US" altLang="en-US" smtClean="0"/>
              <a:pPr>
                <a:spcBef>
                  <a:spcPct val="0"/>
                </a:spcBef>
              </a:pPr>
              <a:t>24</a:t>
            </a:fld>
            <a:endParaRPr lang="en-US" altLang="en-US"/>
          </a:p>
        </p:txBody>
      </p:sp>
    </p:spTree>
    <p:extLst>
      <p:ext uri="{BB962C8B-B14F-4D97-AF65-F5344CB8AC3E}">
        <p14:creationId xmlns:p14="http://schemas.microsoft.com/office/powerpoint/2010/main" val="1801585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350E58-7E74-492F-8EBA-88FB5ECE6C9E}" type="slidenum">
              <a:rPr lang="en-US" altLang="en-US" smtClean="0"/>
              <a:pPr>
                <a:spcBef>
                  <a:spcPct val="0"/>
                </a:spcBef>
              </a:pPr>
              <a:t>25</a:t>
            </a:fld>
            <a:endParaRPr lang="en-US" altLang="en-US"/>
          </a:p>
        </p:txBody>
      </p:sp>
    </p:spTree>
    <p:extLst>
      <p:ext uri="{BB962C8B-B14F-4D97-AF65-F5344CB8AC3E}">
        <p14:creationId xmlns:p14="http://schemas.microsoft.com/office/powerpoint/2010/main" val="4233517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2DF994-56AA-4994-99C6-4ED5E3A3EDEB}" type="slidenum">
              <a:rPr lang="en-US" altLang="en-US" smtClean="0"/>
              <a:pPr>
                <a:spcBef>
                  <a:spcPct val="0"/>
                </a:spcBef>
              </a:pPr>
              <a:t>26</a:t>
            </a:fld>
            <a:endParaRPr lang="en-US" altLang="en-US"/>
          </a:p>
        </p:txBody>
      </p:sp>
    </p:spTree>
    <p:extLst>
      <p:ext uri="{BB962C8B-B14F-4D97-AF65-F5344CB8AC3E}">
        <p14:creationId xmlns:p14="http://schemas.microsoft.com/office/powerpoint/2010/main" val="4041457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7C0B71-66BF-4CBC-9191-A7D45302C36D}" type="slidenum">
              <a:rPr lang="en-US" altLang="en-US" smtClean="0"/>
              <a:pPr>
                <a:spcBef>
                  <a:spcPct val="0"/>
                </a:spcBef>
              </a:pPr>
              <a:t>27</a:t>
            </a:fld>
            <a:endParaRPr lang="en-US" altLang="en-US"/>
          </a:p>
        </p:txBody>
      </p:sp>
    </p:spTree>
    <p:extLst>
      <p:ext uri="{BB962C8B-B14F-4D97-AF65-F5344CB8AC3E}">
        <p14:creationId xmlns:p14="http://schemas.microsoft.com/office/powerpoint/2010/main" val="641254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5E31D4-2267-4CB1-86EB-4B81F0EBE3D1}" type="slidenum">
              <a:rPr lang="en-US" altLang="en-US" smtClean="0"/>
              <a:pPr>
                <a:spcBef>
                  <a:spcPct val="0"/>
                </a:spcBef>
              </a:pPr>
              <a:t>28</a:t>
            </a:fld>
            <a:endParaRPr lang="en-US" altLang="en-US"/>
          </a:p>
        </p:txBody>
      </p:sp>
    </p:spTree>
    <p:extLst>
      <p:ext uri="{BB962C8B-B14F-4D97-AF65-F5344CB8AC3E}">
        <p14:creationId xmlns:p14="http://schemas.microsoft.com/office/powerpoint/2010/main" val="420432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81E724-72CE-41F5-96B2-D6C04C1330D7}" type="slidenum">
              <a:rPr lang="en-US" altLang="en-US" smtClean="0"/>
              <a:pPr>
                <a:spcBef>
                  <a:spcPct val="0"/>
                </a:spcBef>
              </a:pPr>
              <a:t>2</a:t>
            </a:fld>
            <a:endParaRPr lang="en-US" altLang="en-US"/>
          </a:p>
        </p:txBody>
      </p:sp>
    </p:spTree>
    <p:extLst>
      <p:ext uri="{BB962C8B-B14F-4D97-AF65-F5344CB8AC3E}">
        <p14:creationId xmlns:p14="http://schemas.microsoft.com/office/powerpoint/2010/main" val="2570035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FD74134-F50E-45E2-9270-2CFE064071CB}" type="slidenum">
              <a:rPr lang="en-US" altLang="en-US" smtClean="0"/>
              <a:pPr>
                <a:spcBef>
                  <a:spcPct val="0"/>
                </a:spcBef>
              </a:pPr>
              <a:t>29</a:t>
            </a:fld>
            <a:endParaRPr lang="en-US" altLang="en-US"/>
          </a:p>
        </p:txBody>
      </p:sp>
    </p:spTree>
    <p:extLst>
      <p:ext uri="{BB962C8B-B14F-4D97-AF65-F5344CB8AC3E}">
        <p14:creationId xmlns:p14="http://schemas.microsoft.com/office/powerpoint/2010/main" val="310081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07E35E-7F59-464A-8170-03A7101DD555}" type="slidenum">
              <a:rPr lang="en-US" altLang="en-US" smtClean="0"/>
              <a:pPr>
                <a:spcBef>
                  <a:spcPct val="0"/>
                </a:spcBef>
              </a:pPr>
              <a:t>30</a:t>
            </a:fld>
            <a:endParaRPr lang="en-US" altLang="en-US"/>
          </a:p>
        </p:txBody>
      </p:sp>
    </p:spTree>
    <p:extLst>
      <p:ext uri="{BB962C8B-B14F-4D97-AF65-F5344CB8AC3E}">
        <p14:creationId xmlns:p14="http://schemas.microsoft.com/office/powerpoint/2010/main" val="1096384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436FFEC-DC9F-45E9-BB67-7F95DC438E6D}" type="slidenum">
              <a:rPr lang="en-US" altLang="en-US" smtClean="0"/>
              <a:pPr>
                <a:spcBef>
                  <a:spcPct val="0"/>
                </a:spcBef>
              </a:pPr>
              <a:t>31</a:t>
            </a:fld>
            <a:endParaRPr lang="en-US" altLang="en-US"/>
          </a:p>
        </p:txBody>
      </p:sp>
    </p:spTree>
    <p:extLst>
      <p:ext uri="{BB962C8B-B14F-4D97-AF65-F5344CB8AC3E}">
        <p14:creationId xmlns:p14="http://schemas.microsoft.com/office/powerpoint/2010/main" val="2862881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0429D77-BCCF-499D-9284-EFB509212B40}" type="slidenum">
              <a:rPr lang="en-US" altLang="en-US" smtClean="0"/>
              <a:pPr>
                <a:spcBef>
                  <a:spcPct val="0"/>
                </a:spcBef>
              </a:pPr>
              <a:t>32</a:t>
            </a:fld>
            <a:endParaRPr lang="en-US" altLang="en-US"/>
          </a:p>
        </p:txBody>
      </p:sp>
    </p:spTree>
    <p:extLst>
      <p:ext uri="{BB962C8B-B14F-4D97-AF65-F5344CB8AC3E}">
        <p14:creationId xmlns:p14="http://schemas.microsoft.com/office/powerpoint/2010/main" val="1987396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CB895D-2842-4B82-9F74-A03D51C455A5}" type="slidenum">
              <a:rPr lang="en-US" altLang="en-US" smtClean="0"/>
              <a:pPr>
                <a:spcBef>
                  <a:spcPct val="0"/>
                </a:spcBef>
              </a:pPr>
              <a:t>33</a:t>
            </a:fld>
            <a:endParaRPr lang="en-US" altLang="en-US"/>
          </a:p>
        </p:txBody>
      </p:sp>
    </p:spTree>
    <p:extLst>
      <p:ext uri="{BB962C8B-B14F-4D97-AF65-F5344CB8AC3E}">
        <p14:creationId xmlns:p14="http://schemas.microsoft.com/office/powerpoint/2010/main" val="4241022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A874C2-1FA4-4B83-B719-E0B207D78E7B}" type="slidenum">
              <a:rPr lang="en-US" altLang="en-US" smtClean="0"/>
              <a:pPr>
                <a:spcBef>
                  <a:spcPct val="0"/>
                </a:spcBef>
              </a:pPr>
              <a:t>34</a:t>
            </a:fld>
            <a:endParaRPr lang="en-US" altLang="en-US"/>
          </a:p>
        </p:txBody>
      </p:sp>
    </p:spTree>
    <p:extLst>
      <p:ext uri="{BB962C8B-B14F-4D97-AF65-F5344CB8AC3E}">
        <p14:creationId xmlns:p14="http://schemas.microsoft.com/office/powerpoint/2010/main" val="386179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99661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1FEBA3C-6FFF-4328-8D2C-820F90BFC683}" type="slidenum">
              <a:rPr lang="en-US" altLang="en-US" smtClean="0"/>
              <a:pPr>
                <a:spcBef>
                  <a:spcPct val="0"/>
                </a:spcBef>
              </a:pPr>
              <a:t>3</a:t>
            </a:fld>
            <a:endParaRPr lang="en-US" altLang="en-US"/>
          </a:p>
        </p:txBody>
      </p:sp>
    </p:spTree>
    <p:extLst>
      <p:ext uri="{BB962C8B-B14F-4D97-AF65-F5344CB8AC3E}">
        <p14:creationId xmlns:p14="http://schemas.microsoft.com/office/powerpoint/2010/main" val="85675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2542999-E01C-4CC0-A334-DA6019C279AE}" type="slidenum">
              <a:rPr lang="en-US" altLang="en-US" smtClean="0"/>
              <a:pPr>
                <a:spcBef>
                  <a:spcPct val="0"/>
                </a:spcBef>
              </a:pPr>
              <a:t>4</a:t>
            </a:fld>
            <a:endParaRPr lang="en-US" altLang="en-US"/>
          </a:p>
        </p:txBody>
      </p:sp>
    </p:spTree>
    <p:extLst>
      <p:ext uri="{BB962C8B-B14F-4D97-AF65-F5344CB8AC3E}">
        <p14:creationId xmlns:p14="http://schemas.microsoft.com/office/powerpoint/2010/main" val="1445038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F03BF9-E831-41E4-A90B-7BA9CC29141E}" type="slidenum">
              <a:rPr lang="en-US" altLang="en-US" smtClean="0"/>
              <a:pPr>
                <a:spcBef>
                  <a:spcPct val="0"/>
                </a:spcBef>
              </a:pPr>
              <a:t>5</a:t>
            </a:fld>
            <a:endParaRPr lang="en-US" altLang="en-US"/>
          </a:p>
        </p:txBody>
      </p:sp>
    </p:spTree>
    <p:extLst>
      <p:ext uri="{BB962C8B-B14F-4D97-AF65-F5344CB8AC3E}">
        <p14:creationId xmlns:p14="http://schemas.microsoft.com/office/powerpoint/2010/main" val="4131323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6E9B778-BEBA-4BFB-ADCA-9E3C42AE015C}" type="slidenum">
              <a:rPr lang="en-US" altLang="en-US" smtClean="0"/>
              <a:pPr>
                <a:spcBef>
                  <a:spcPct val="0"/>
                </a:spcBef>
              </a:pPr>
              <a:t>6</a:t>
            </a:fld>
            <a:endParaRPr lang="en-US" altLang="en-US"/>
          </a:p>
        </p:txBody>
      </p:sp>
    </p:spTree>
    <p:extLst>
      <p:ext uri="{BB962C8B-B14F-4D97-AF65-F5344CB8AC3E}">
        <p14:creationId xmlns:p14="http://schemas.microsoft.com/office/powerpoint/2010/main" val="4276524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D50FD01-F9BD-4F23-B64A-E344E96B4651}" type="slidenum">
              <a:rPr lang="en-US" altLang="en-US" smtClean="0"/>
              <a:pPr>
                <a:spcBef>
                  <a:spcPct val="0"/>
                </a:spcBef>
              </a:pPr>
              <a:t>7</a:t>
            </a:fld>
            <a:endParaRPr lang="en-US" altLang="en-US"/>
          </a:p>
        </p:txBody>
      </p:sp>
    </p:spTree>
    <p:extLst>
      <p:ext uri="{BB962C8B-B14F-4D97-AF65-F5344CB8AC3E}">
        <p14:creationId xmlns:p14="http://schemas.microsoft.com/office/powerpoint/2010/main" val="2581350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16B24D2-F327-4CF0-BC8E-DE41812750A2}" type="slidenum">
              <a:rPr lang="en-US" altLang="en-US" smtClean="0"/>
              <a:pPr>
                <a:spcBef>
                  <a:spcPct val="0"/>
                </a:spcBef>
              </a:pPr>
              <a:t>8</a:t>
            </a:fld>
            <a:endParaRPr lang="en-US" altLang="en-US"/>
          </a:p>
        </p:txBody>
      </p:sp>
    </p:spTree>
    <p:extLst>
      <p:ext uri="{BB962C8B-B14F-4D97-AF65-F5344CB8AC3E}">
        <p14:creationId xmlns:p14="http://schemas.microsoft.com/office/powerpoint/2010/main" val="11030121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A8A190F9-31A3-4780-8C38-C611B34FCDE1}" type="datetime1">
              <a:rPr lang="en-US"/>
              <a:pPr>
                <a:defRPr/>
              </a:pPr>
              <a:t>5/26/20</a:t>
            </a:fld>
            <a:endParaRPr lang="en-US"/>
          </a:p>
        </p:txBody>
      </p:sp>
      <p:sp>
        <p:nvSpPr>
          <p:cNvPr id="5" name="Footer Placeholder 18"/>
          <p:cNvSpPr>
            <a:spLocks noGrp="1"/>
          </p:cNvSpPr>
          <p:nvPr>
            <p:ph type="ftr" sz="quarter" idx="11"/>
          </p:nvPr>
        </p:nvSpPr>
        <p:spPr/>
        <p:txBody>
          <a:bodyPr/>
          <a:lstStyle>
            <a:lvl1pPr algn="ctr">
              <a:defRPr>
                <a:solidFill>
                  <a:srgbClr val="D1EAEE"/>
                </a:solidFill>
              </a:defRPr>
            </a:lvl1pPr>
          </a:lstStyle>
          <a:p>
            <a:pPr>
              <a:defRPr/>
            </a:pPr>
            <a:r>
              <a:rPr lang="en-US" altLang="en-US"/>
              <a:t>Copyright © 2012 Pearson Education, Inc. Publishing as Prentice Hall</a:t>
            </a:r>
            <a:endParaRPr lang="es-ES" alt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r>
              <a:rPr lang="en-US" altLang="en-US"/>
              <a:t>1-</a:t>
            </a:r>
            <a:fld id="{88D2396E-72D3-4329-BA12-F3BD4346E4E8}" type="slidenum">
              <a:rPr lang="en-US" altLang="en-US"/>
              <a:pPr>
                <a:defRPr/>
              </a:pPr>
              <a:t>‹#›</a:t>
            </a:fld>
            <a:endParaRPr lang="en-US" altLang="en-US"/>
          </a:p>
        </p:txBody>
      </p:sp>
    </p:spTree>
    <p:extLst>
      <p:ext uri="{BB962C8B-B14F-4D97-AF65-F5344CB8AC3E}">
        <p14:creationId xmlns:p14="http://schemas.microsoft.com/office/powerpoint/2010/main" val="2884634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B335A41-D477-4614-8656-ACFF4C12E5A3}" type="datetime1">
              <a:rPr lang="en-US"/>
              <a:pPr>
                <a:defRPr/>
              </a:pPr>
              <a:t>5/26/20</a:t>
            </a:fld>
            <a:endParaRPr lang="en-US"/>
          </a:p>
        </p:txBody>
      </p:sp>
      <p:sp>
        <p:nvSpPr>
          <p:cNvPr id="5" name="Footer Placeholder 21"/>
          <p:cNvSpPr>
            <a:spLocks noGrp="1"/>
          </p:cNvSpPr>
          <p:nvPr>
            <p:ph type="ftr" sz="quarter" idx="11"/>
          </p:nvPr>
        </p:nvSpPr>
        <p:spPr/>
        <p:txBody>
          <a:bodyPr/>
          <a:lstStyle>
            <a:lvl1pPr algn="ctr">
              <a:defRPr/>
            </a:lvl1pPr>
          </a:lstStyle>
          <a:p>
            <a:pPr>
              <a:defRPr/>
            </a:pPr>
            <a:r>
              <a:rPr lang="en-US" alt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1-</a:t>
            </a:r>
            <a:fld id="{C8BFDAEE-0278-48C4-826E-76F08C837073}" type="slidenum">
              <a:rPr lang="en-US" altLang="en-US"/>
              <a:pPr>
                <a:defRPr/>
              </a:pPr>
              <a:t>‹#›</a:t>
            </a:fld>
            <a:endParaRPr lang="en-US" altLang="en-US"/>
          </a:p>
        </p:txBody>
      </p:sp>
    </p:spTree>
    <p:extLst>
      <p:ext uri="{BB962C8B-B14F-4D97-AF65-F5344CB8AC3E}">
        <p14:creationId xmlns:p14="http://schemas.microsoft.com/office/powerpoint/2010/main" val="173058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70BBF7E-9749-48BF-BD47-81C2AB59443D}" type="datetime1">
              <a:rPr lang="en-US"/>
              <a:pPr>
                <a:defRPr/>
              </a:pPr>
              <a:t>5/26/20</a:t>
            </a:fld>
            <a:endParaRPr lang="en-US"/>
          </a:p>
        </p:txBody>
      </p:sp>
      <p:sp>
        <p:nvSpPr>
          <p:cNvPr id="5" name="Footer Placeholder 21"/>
          <p:cNvSpPr>
            <a:spLocks noGrp="1"/>
          </p:cNvSpPr>
          <p:nvPr>
            <p:ph type="ftr" sz="quarter" idx="11"/>
          </p:nvPr>
        </p:nvSpPr>
        <p:spPr/>
        <p:txBody>
          <a:bodyPr/>
          <a:lstStyle>
            <a:lvl1pPr algn="ctr">
              <a:defRPr/>
            </a:lvl1pPr>
          </a:lstStyle>
          <a:p>
            <a:pPr>
              <a:defRPr/>
            </a:pPr>
            <a:r>
              <a:rPr lang="en-US" alt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1-</a:t>
            </a:r>
            <a:fld id="{5EBF013E-17FC-4764-96E6-5DDEA60995A1}" type="slidenum">
              <a:rPr lang="en-US" altLang="en-US"/>
              <a:pPr>
                <a:defRPr/>
              </a:pPr>
              <a:t>‹#›</a:t>
            </a:fld>
            <a:endParaRPr lang="en-US" altLang="en-US"/>
          </a:p>
        </p:txBody>
      </p:sp>
    </p:spTree>
    <p:extLst>
      <p:ext uri="{BB962C8B-B14F-4D97-AF65-F5344CB8AC3E}">
        <p14:creationId xmlns:p14="http://schemas.microsoft.com/office/powerpoint/2010/main" val="2185513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86FB4E6-E47D-48C8-A5E9-19C2F2DA1F35}" type="datetime1">
              <a:rPr lang="en-US"/>
              <a:pPr>
                <a:defRPr/>
              </a:pPr>
              <a:t>5/26/20</a:t>
            </a:fld>
            <a:endParaRPr lang="en-US"/>
          </a:p>
        </p:txBody>
      </p:sp>
      <p:sp>
        <p:nvSpPr>
          <p:cNvPr id="5" name="Footer Placeholder 21"/>
          <p:cNvSpPr>
            <a:spLocks noGrp="1"/>
          </p:cNvSpPr>
          <p:nvPr>
            <p:ph type="ftr" sz="quarter" idx="11"/>
          </p:nvPr>
        </p:nvSpPr>
        <p:spPr/>
        <p:txBody>
          <a:bodyPr/>
          <a:lstStyle>
            <a:lvl1pPr algn="ctr">
              <a:defRPr/>
            </a:lvl1pPr>
          </a:lstStyle>
          <a:p>
            <a:pPr>
              <a:defRPr/>
            </a:pPr>
            <a:r>
              <a:rPr lang="en-US" altLang="en-US"/>
              <a:t>Copyright © 2012 Pearson Education, Inc. Publishing as Prentice Hall</a:t>
            </a:r>
            <a:endParaRPr lang="es-ES" altLang="en-US"/>
          </a:p>
        </p:txBody>
      </p:sp>
      <p:sp>
        <p:nvSpPr>
          <p:cNvPr id="6" name="Slide Number Placeholder 17"/>
          <p:cNvSpPr>
            <a:spLocks noGrp="1"/>
          </p:cNvSpPr>
          <p:nvPr>
            <p:ph type="sldNum" sz="quarter" idx="12"/>
          </p:nvPr>
        </p:nvSpPr>
        <p:spPr/>
        <p:txBody>
          <a:bodyPr/>
          <a:lstStyle>
            <a:lvl1pPr>
              <a:defRPr/>
            </a:lvl1pPr>
          </a:lstStyle>
          <a:p>
            <a:pPr>
              <a:defRPr/>
            </a:pPr>
            <a:r>
              <a:rPr lang="en-US" altLang="en-US"/>
              <a:t>1-</a:t>
            </a:r>
            <a:fld id="{499B93C1-85B3-4B04-B469-AA846D2DB2BC}" type="slidenum">
              <a:rPr lang="en-US" altLang="en-US"/>
              <a:pPr>
                <a:defRPr/>
              </a:pPr>
              <a:t>‹#›</a:t>
            </a:fld>
            <a:endParaRPr lang="en-US" altLang="en-US"/>
          </a:p>
        </p:txBody>
      </p:sp>
    </p:spTree>
    <p:extLst>
      <p:ext uri="{BB962C8B-B14F-4D97-AF65-F5344CB8AC3E}">
        <p14:creationId xmlns:p14="http://schemas.microsoft.com/office/powerpoint/2010/main" val="28993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A7DA337-59E1-4F7E-8B2E-D954DCE6893B}" type="datetime1">
              <a:rPr lang="en-US"/>
              <a:pPr>
                <a:defRPr/>
              </a:pPr>
              <a:t>5/26/20</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lt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22DD8949-51AB-41A1-B351-6F64CDF82B19}" type="slidenum">
              <a:rPr lang="en-US" altLang="en-US"/>
              <a:pPr>
                <a:defRPr/>
              </a:pPr>
              <a:t>‹#›</a:t>
            </a:fld>
            <a:endParaRPr lang="en-US" altLang="en-US"/>
          </a:p>
        </p:txBody>
      </p:sp>
    </p:spTree>
    <p:extLst>
      <p:ext uri="{BB962C8B-B14F-4D97-AF65-F5344CB8AC3E}">
        <p14:creationId xmlns:p14="http://schemas.microsoft.com/office/powerpoint/2010/main" val="27568677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3E0F3BE0-8D1F-4DBE-A7E5-192D1F7D1592}" type="datetime1">
              <a:rPr lang="en-US"/>
              <a:pPr>
                <a:defRPr/>
              </a:pPr>
              <a:t>5/26/20</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7" name="Slide Number Placeholder 17"/>
          <p:cNvSpPr>
            <a:spLocks noGrp="1"/>
          </p:cNvSpPr>
          <p:nvPr>
            <p:ph type="sldNum" sz="quarter" idx="12"/>
          </p:nvPr>
        </p:nvSpPr>
        <p:spPr/>
        <p:txBody>
          <a:bodyPr/>
          <a:lstStyle>
            <a:lvl1pPr>
              <a:defRPr/>
            </a:lvl1pPr>
          </a:lstStyle>
          <a:p>
            <a:pPr>
              <a:defRPr/>
            </a:pPr>
            <a:fld id="{DEEC0889-689A-4571-9D59-2D466079574F}" type="slidenum">
              <a:rPr lang="en-US" altLang="en-US"/>
              <a:pPr>
                <a:defRPr/>
              </a:pPr>
              <a:t>‹#›</a:t>
            </a:fld>
            <a:endParaRPr lang="en-US" altLang="en-US"/>
          </a:p>
        </p:txBody>
      </p:sp>
    </p:spTree>
    <p:extLst>
      <p:ext uri="{BB962C8B-B14F-4D97-AF65-F5344CB8AC3E}">
        <p14:creationId xmlns:p14="http://schemas.microsoft.com/office/powerpoint/2010/main" val="165260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76580F59-2842-4799-815C-7159E8DF3A46}" type="datetime1">
              <a:rPr lang="en-US"/>
              <a:pPr>
                <a:defRPr/>
              </a:pPr>
              <a:t>5/26/20</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9" name="Slide Number Placeholder 17"/>
          <p:cNvSpPr>
            <a:spLocks noGrp="1"/>
          </p:cNvSpPr>
          <p:nvPr>
            <p:ph type="sldNum" sz="quarter" idx="12"/>
          </p:nvPr>
        </p:nvSpPr>
        <p:spPr/>
        <p:txBody>
          <a:bodyPr/>
          <a:lstStyle>
            <a:lvl1pPr>
              <a:defRPr/>
            </a:lvl1pPr>
          </a:lstStyle>
          <a:p>
            <a:pPr>
              <a:defRPr/>
            </a:pPr>
            <a:fld id="{20B6CF09-A9E8-411B-B85B-1982B6C5F4BA}" type="slidenum">
              <a:rPr lang="en-US" altLang="en-US"/>
              <a:pPr>
                <a:defRPr/>
              </a:pPr>
              <a:t>‹#›</a:t>
            </a:fld>
            <a:endParaRPr lang="en-US" altLang="en-US"/>
          </a:p>
        </p:txBody>
      </p:sp>
    </p:spTree>
    <p:extLst>
      <p:ext uri="{BB962C8B-B14F-4D97-AF65-F5344CB8AC3E}">
        <p14:creationId xmlns:p14="http://schemas.microsoft.com/office/powerpoint/2010/main" val="208694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D5F030E3-A16C-45F6-BC45-3B101F6D67F7}" type="datetime1">
              <a:rPr lang="en-US"/>
              <a:pPr>
                <a:defRPr/>
              </a:pPr>
              <a:t>5/26/20</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ltLang="en-US"/>
              <a:t>Copyright © 2012 Pearson Education, Inc. Publishing as Prentice Hall</a:t>
            </a:r>
          </a:p>
        </p:txBody>
      </p:sp>
      <p:sp>
        <p:nvSpPr>
          <p:cNvPr id="5" name="Slide Number Placeholder 17"/>
          <p:cNvSpPr>
            <a:spLocks noGrp="1"/>
          </p:cNvSpPr>
          <p:nvPr>
            <p:ph type="sldNum" sz="quarter" idx="12"/>
          </p:nvPr>
        </p:nvSpPr>
        <p:spPr/>
        <p:txBody>
          <a:bodyPr/>
          <a:lstStyle>
            <a:lvl1pPr>
              <a:defRPr/>
            </a:lvl1pPr>
          </a:lstStyle>
          <a:p>
            <a:pPr>
              <a:defRPr/>
            </a:pPr>
            <a:fld id="{54303192-DBFA-4507-A5CE-85CB1824401C}" type="slidenum">
              <a:rPr lang="en-US" altLang="en-US"/>
              <a:pPr>
                <a:defRPr/>
              </a:pPr>
              <a:t>‹#›</a:t>
            </a:fld>
            <a:endParaRPr lang="en-US" altLang="en-US"/>
          </a:p>
        </p:txBody>
      </p:sp>
    </p:spTree>
    <p:extLst>
      <p:ext uri="{BB962C8B-B14F-4D97-AF65-F5344CB8AC3E}">
        <p14:creationId xmlns:p14="http://schemas.microsoft.com/office/powerpoint/2010/main" val="397497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DBF8A42-423D-4C7B-AD2E-56B8737A9614}" type="datetime1">
              <a:rPr lang="en-US"/>
              <a:pPr>
                <a:defRPr/>
              </a:pPr>
              <a:t>5/26/20</a:t>
            </a:fld>
            <a:endParaRPr lang="en-US"/>
          </a:p>
        </p:txBody>
      </p:sp>
      <p:sp>
        <p:nvSpPr>
          <p:cNvPr id="3" name="Footer Placeholder 21"/>
          <p:cNvSpPr>
            <a:spLocks noGrp="1"/>
          </p:cNvSpPr>
          <p:nvPr>
            <p:ph type="ftr" sz="quarter" idx="11"/>
          </p:nvPr>
        </p:nvSpPr>
        <p:spPr/>
        <p:txBody>
          <a:bodyPr/>
          <a:lstStyle>
            <a:lvl1pPr algn="ctr">
              <a:defRPr/>
            </a:lvl1pPr>
          </a:lstStyle>
          <a:p>
            <a:pPr>
              <a:defRPr/>
            </a:pPr>
            <a:r>
              <a:rPr lang="en-US" altLang="en-US"/>
              <a:t>Copyright © 2012 Pearson Education, Inc. Publishing as Prentice Hall</a:t>
            </a:r>
          </a:p>
        </p:txBody>
      </p:sp>
      <p:sp>
        <p:nvSpPr>
          <p:cNvPr id="4" name="Slide Number Placeholder 17"/>
          <p:cNvSpPr>
            <a:spLocks noGrp="1"/>
          </p:cNvSpPr>
          <p:nvPr>
            <p:ph type="sldNum" sz="quarter" idx="12"/>
          </p:nvPr>
        </p:nvSpPr>
        <p:spPr/>
        <p:txBody>
          <a:bodyPr/>
          <a:lstStyle>
            <a:lvl1pPr>
              <a:defRPr/>
            </a:lvl1pPr>
          </a:lstStyle>
          <a:p>
            <a:pPr>
              <a:defRPr/>
            </a:pPr>
            <a:r>
              <a:rPr lang="en-US" altLang="en-US"/>
              <a:t>1-</a:t>
            </a:r>
            <a:fld id="{2C599E71-C665-4BB6-9E8F-FB31C1AA38F5}" type="slidenum">
              <a:rPr lang="en-US" altLang="en-US"/>
              <a:pPr>
                <a:defRPr/>
              </a:pPr>
              <a:t>‹#›</a:t>
            </a:fld>
            <a:endParaRPr lang="en-US" altLang="en-US"/>
          </a:p>
        </p:txBody>
      </p:sp>
    </p:spTree>
    <p:extLst>
      <p:ext uri="{BB962C8B-B14F-4D97-AF65-F5344CB8AC3E}">
        <p14:creationId xmlns:p14="http://schemas.microsoft.com/office/powerpoint/2010/main" val="37428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F9FF024F-7EB4-45BF-AFBA-BFB420BD594F}" type="datetime1">
              <a:rPr lang="en-US"/>
              <a:pPr>
                <a:defRPr/>
              </a:pPr>
              <a:t>5/26/20</a:t>
            </a:fld>
            <a:endParaRPr lang="en-US"/>
          </a:p>
        </p:txBody>
      </p:sp>
      <p:sp>
        <p:nvSpPr>
          <p:cNvPr id="6" name="Footer Placeholder 21"/>
          <p:cNvSpPr>
            <a:spLocks noGrp="1"/>
          </p:cNvSpPr>
          <p:nvPr>
            <p:ph type="ftr" sz="quarter" idx="11"/>
          </p:nvPr>
        </p:nvSpPr>
        <p:spPr/>
        <p:txBody>
          <a:bodyPr/>
          <a:lstStyle>
            <a:lvl1pPr algn="ctr">
              <a:defRPr/>
            </a:lvl1pPr>
          </a:lstStyle>
          <a:p>
            <a:pPr>
              <a:defRPr/>
            </a:pPr>
            <a:r>
              <a:rPr lang="en-US" altLang="en-US"/>
              <a:t>Copyright © 2012 Pearson Education, Inc. Publishing as Prentice Hall</a:t>
            </a:r>
          </a:p>
        </p:txBody>
      </p:sp>
      <p:sp>
        <p:nvSpPr>
          <p:cNvPr id="7" name="Slide Number Placeholder 17"/>
          <p:cNvSpPr>
            <a:spLocks noGrp="1"/>
          </p:cNvSpPr>
          <p:nvPr>
            <p:ph type="sldNum" sz="quarter" idx="12"/>
          </p:nvPr>
        </p:nvSpPr>
        <p:spPr/>
        <p:txBody>
          <a:bodyPr/>
          <a:lstStyle>
            <a:lvl1pPr>
              <a:defRPr/>
            </a:lvl1pPr>
          </a:lstStyle>
          <a:p>
            <a:pPr>
              <a:defRPr/>
            </a:pPr>
            <a:r>
              <a:rPr lang="en-US" altLang="en-US"/>
              <a:t>1-</a:t>
            </a:r>
            <a:fld id="{1467A3FE-6535-4FA7-8407-56F074FAB088}" type="slidenum">
              <a:rPr lang="en-US" altLang="en-US"/>
              <a:pPr>
                <a:defRPr/>
              </a:pPr>
              <a:t>‹#›</a:t>
            </a:fld>
            <a:endParaRPr lang="en-US" altLang="en-US"/>
          </a:p>
        </p:txBody>
      </p:sp>
    </p:spTree>
    <p:extLst>
      <p:ext uri="{BB962C8B-B14F-4D97-AF65-F5344CB8AC3E}">
        <p14:creationId xmlns:p14="http://schemas.microsoft.com/office/powerpoint/2010/main" val="255489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DF40D24C-4AFD-4962-900D-B79A09040B5B}" type="datetime1">
              <a:rPr lang="en-US"/>
              <a:pPr>
                <a:defRPr/>
              </a:pPr>
              <a:t>5/26/20</a:t>
            </a:fld>
            <a:endParaRPr lang="en-US"/>
          </a:p>
        </p:txBody>
      </p:sp>
      <p:sp>
        <p:nvSpPr>
          <p:cNvPr id="10" name="Footer Placeholder 5"/>
          <p:cNvSpPr>
            <a:spLocks noGrp="1"/>
          </p:cNvSpPr>
          <p:nvPr>
            <p:ph type="ftr" sz="quarter" idx="11"/>
          </p:nvPr>
        </p:nvSpPr>
        <p:spPr/>
        <p:txBody>
          <a:bodyPr/>
          <a:lstStyle>
            <a:lvl1pPr algn="ctr">
              <a:defRPr/>
            </a:lvl1pPr>
          </a:lstStyle>
          <a:p>
            <a:pPr>
              <a:defRPr/>
            </a:pPr>
            <a:r>
              <a:rPr lang="en-US" altLang="en-US"/>
              <a:t>Copyright © 2012 Pearson Education, Inc. Publishing as Prentice Hall</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r>
              <a:rPr lang="en-US" altLang="en-US"/>
              <a:t>1-</a:t>
            </a:r>
            <a:fld id="{C1F6B4CA-DC5B-4867-B1C5-2A6DCACA0D1B}" type="slidenum">
              <a:rPr lang="en-US" altLang="en-US"/>
              <a:pPr>
                <a:defRPr/>
              </a:pPr>
              <a:t>‹#›</a:t>
            </a:fld>
            <a:endParaRPr lang="en-US" altLang="en-US"/>
          </a:p>
        </p:txBody>
      </p:sp>
    </p:spTree>
    <p:extLst>
      <p:ext uri="{BB962C8B-B14F-4D97-AF65-F5344CB8AC3E}">
        <p14:creationId xmlns:p14="http://schemas.microsoft.com/office/powerpoint/2010/main" val="355416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079A4D5D-DD65-42D2-B8E5-A58B709D2E13}" type="datetime1">
              <a:rPr lang="en-US"/>
              <a:pPr>
                <a:defRPr/>
              </a:pPr>
              <a:t>5/26/20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anose="02030602050306030303" pitchFamily="18" charset="0"/>
              </a:defRPr>
            </a:lvl1pPr>
          </a:lstStyle>
          <a:p>
            <a:pPr>
              <a:defRPr/>
            </a:pPr>
            <a:r>
              <a:rPr lang="en-US" altLang="en-US"/>
              <a:t>Copyright © 2012 Pearson Education, Inc. Publishing as Prentice Hall</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anose="02030602050306030303" pitchFamily="18" charset="0"/>
              </a:defRPr>
            </a:lvl1pPr>
          </a:lstStyle>
          <a:p>
            <a:pPr>
              <a:defRPr/>
            </a:pPr>
            <a:fld id="{4871DDBD-A9A6-4B94-905D-1DD6D8B063A2}"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08" r:id="rId4"/>
    <p:sldLayoutId id="2147483809" r:id="rId5"/>
    <p:sldLayoutId id="2147483810" r:id="rId6"/>
    <p:sldLayoutId id="2147483814" r:id="rId7"/>
    <p:sldLayoutId id="2147483815" r:id="rId8"/>
    <p:sldLayoutId id="2147483816" r:id="rId9"/>
    <p:sldLayoutId id="2147483817" r:id="rId10"/>
    <p:sldLayoutId id="2147483818"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ln>
            <a:miter lim="800000"/>
            <a:headEnd/>
            <a:tailEnd/>
          </a:ln>
        </p:spPr>
        <p:txBody>
          <a:bodyPr/>
          <a:lstStyle/>
          <a:p>
            <a:pPr eaLnBrk="1" fontAlgn="auto" hangingPunct="1">
              <a:spcAft>
                <a:spcPts val="0"/>
              </a:spcAft>
              <a:defRPr/>
            </a:pPr>
            <a:r>
              <a:rPr lang="en-US" dirty="0"/>
              <a:t>Chapter 1</a:t>
            </a:r>
          </a:p>
        </p:txBody>
      </p:sp>
      <p:sp>
        <p:nvSpPr>
          <p:cNvPr id="11267" name="Subtitle 4"/>
          <p:cNvSpPr>
            <a:spLocks noGrp="1"/>
          </p:cNvSpPr>
          <p:nvPr>
            <p:ph type="subTitle" idx="1"/>
          </p:nvPr>
        </p:nvSpPr>
        <p:spPr>
          <a:xfrm>
            <a:off x="533400" y="3228975"/>
            <a:ext cx="7854950" cy="1752600"/>
          </a:xfrm>
        </p:spPr>
        <p:txBody>
          <a:bodyPr/>
          <a:lstStyle/>
          <a:p>
            <a:pPr marR="0" eaLnBrk="1" hangingPunct="1"/>
            <a:r>
              <a:rPr lang="en-US" altLang="en-US"/>
              <a:t>Overview of Electronic Commerce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z="3500"/>
              <a:t>The Electronic Commerce Field: Classification, Content, and a Brief History</a:t>
            </a:r>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b="1" dirty="0"/>
              <a:t>CLASSIFICATION OF EC BY THE NATURE OF THE TRANSACTIONS AND THE RELATIONSHIPS AMONG PARTICIPANTS</a:t>
            </a:r>
          </a:p>
          <a:p>
            <a:pPr marL="640080" lvl="1" indent="-246888" eaLnBrk="1" fontAlgn="auto" hangingPunct="1">
              <a:spcAft>
                <a:spcPts val="0"/>
              </a:spcAft>
              <a:buFont typeface="Wingdings 2"/>
              <a:buChar char=""/>
              <a:defRPr/>
            </a:pPr>
            <a:r>
              <a:rPr lang="en-US" b="1" dirty="0"/>
              <a:t>business-to-business (B2B)</a:t>
            </a:r>
          </a:p>
          <a:p>
            <a:pPr marL="640080" lvl="1" indent="-246888" eaLnBrk="1" fontAlgn="auto" hangingPunct="1">
              <a:spcAft>
                <a:spcPts val="0"/>
              </a:spcAft>
              <a:buFont typeface="Wingdings 2"/>
              <a:buNone/>
              <a:defRPr/>
            </a:pPr>
            <a:r>
              <a:rPr lang="en-US" dirty="0"/>
              <a:t>	E-commerce model in which all of the participants are businesses or other organizations</a:t>
            </a:r>
          </a:p>
          <a:p>
            <a:pPr marL="640080" lvl="1" indent="-246888" eaLnBrk="1" fontAlgn="auto" hangingPunct="1">
              <a:spcAft>
                <a:spcPts val="0"/>
              </a:spcAft>
              <a:buFont typeface="Wingdings 2"/>
              <a:buChar char=""/>
              <a:defRPr/>
            </a:pPr>
            <a:r>
              <a:rPr lang="en-US" b="1" dirty="0"/>
              <a:t>business-to-consumer (B2C)</a:t>
            </a:r>
          </a:p>
          <a:p>
            <a:pPr marL="640080" lvl="1" indent="-246888" eaLnBrk="1" fontAlgn="auto" hangingPunct="1">
              <a:spcAft>
                <a:spcPts val="0"/>
              </a:spcAft>
              <a:buFont typeface="Wingdings 2"/>
              <a:buNone/>
              <a:defRPr/>
            </a:pPr>
            <a:r>
              <a:rPr lang="en-US" dirty="0"/>
              <a:t>	E-commerce model in  which businesses sell to individual shoppers</a:t>
            </a:r>
          </a:p>
          <a:p>
            <a:pPr marL="640080" lvl="1" indent="-246888" eaLnBrk="1" fontAlgn="auto" hangingPunct="1">
              <a:spcAft>
                <a:spcPts val="0"/>
              </a:spcAft>
              <a:buFont typeface="Wingdings 2"/>
              <a:buChar char=""/>
              <a:defRPr/>
            </a:pPr>
            <a:r>
              <a:rPr lang="en-US" b="1" dirty="0"/>
              <a:t>e-tailing</a:t>
            </a:r>
          </a:p>
          <a:p>
            <a:pPr marL="640080" lvl="1" indent="-246888" eaLnBrk="1" fontAlgn="auto" hangingPunct="1">
              <a:spcAft>
                <a:spcPts val="0"/>
              </a:spcAft>
              <a:buFont typeface="Wingdings 2"/>
              <a:buNone/>
              <a:defRPr/>
            </a:pPr>
            <a:r>
              <a:rPr lang="en-US" dirty="0"/>
              <a:t>	Online retailing, </a:t>
            </a:r>
            <a:r>
              <a:rPr lang="en-US" sz="2200" dirty="0"/>
              <a:t>usually B2C</a:t>
            </a:r>
          </a:p>
        </p:txBody>
      </p:sp>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7145116D-5FAB-4F75-A689-B9F0C08A105A}" type="slidenum">
              <a:rPr lang="en-US" altLang="en-US" sz="1200" smtClean="0">
                <a:solidFill>
                  <a:srgbClr val="045C75"/>
                </a:solidFill>
              </a:rPr>
              <a:pPr>
                <a:spcBef>
                  <a:spcPct val="0"/>
                </a:spcBef>
                <a:buClrTx/>
                <a:buSzTx/>
                <a:buFontTx/>
                <a:buNone/>
              </a:pPr>
              <a:t>9</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
        <p:nvSpPr>
          <p:cNvPr id="317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5E9DCCFC-8D4A-4E8A-90A4-1687C46DA78C}" type="slidenum">
              <a:rPr lang="en-US" altLang="en-US" sz="1200" smtClean="0">
                <a:solidFill>
                  <a:srgbClr val="045C75"/>
                </a:solidFill>
              </a:rPr>
              <a:pPr>
                <a:spcBef>
                  <a:spcPct val="0"/>
                </a:spcBef>
                <a:buClrTx/>
                <a:buSzTx/>
                <a:buFontTx/>
                <a:buNone/>
              </a:pPr>
              <a:t>10</a:t>
            </a:fld>
            <a:endParaRPr lang="en-US" altLang="en-US" sz="1200">
              <a:solidFill>
                <a:srgbClr val="045C75"/>
              </a:solidFill>
            </a:endParaRPr>
          </a:p>
        </p:txBody>
      </p:sp>
      <p:pic>
        <p:nvPicPr>
          <p:cNvPr id="3174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1000"/>
            <a:ext cx="65087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z="3500"/>
              <a:t>The Electronic Commerce Field: Classification, Content, and a Brief History</a:t>
            </a:r>
          </a:p>
        </p:txBody>
      </p:sp>
      <p:sp>
        <p:nvSpPr>
          <p:cNvPr id="33795" name="Content Placeholder 2"/>
          <p:cNvSpPr>
            <a:spLocks noGrp="1"/>
          </p:cNvSpPr>
          <p:nvPr>
            <p:ph idx="1"/>
          </p:nvPr>
        </p:nvSpPr>
        <p:spPr/>
        <p:txBody>
          <a:bodyPr/>
          <a:lstStyle/>
          <a:p>
            <a:pPr lvl="1" eaLnBrk="1" hangingPunct="1"/>
            <a:r>
              <a:rPr lang="en-US" altLang="en-US" b="1"/>
              <a:t>business-to-business-to-consumer (B2B2C)</a:t>
            </a:r>
          </a:p>
          <a:p>
            <a:pPr lvl="1" eaLnBrk="1" hangingPunct="1">
              <a:buFont typeface="Wingdings 2" panose="05020102010507070707" pitchFamily="18" charset="2"/>
              <a:buNone/>
            </a:pPr>
            <a:r>
              <a:rPr lang="en-US" altLang="en-US"/>
              <a:t>	E-commerce model in which a business provides some product or service to a client business that maintains  its own customers</a:t>
            </a:r>
          </a:p>
          <a:p>
            <a:pPr lvl="1" eaLnBrk="1" hangingPunct="1"/>
            <a:r>
              <a:rPr lang="en-US" altLang="en-US" b="1"/>
              <a:t>consumer-to-business (C2B)</a:t>
            </a:r>
          </a:p>
          <a:p>
            <a:pPr lvl="1" eaLnBrk="1" hangingPunct="1">
              <a:buFont typeface="Wingdings 2" panose="05020102010507070707" pitchFamily="18" charset="2"/>
              <a:buNone/>
            </a:pPr>
            <a:r>
              <a:rPr lang="en-US" altLang="en-US"/>
              <a:t>	E-commerce model in which individuals use the Internet to sell products or services to organizations or individuals who seek sellers to bid on products or services they need</a:t>
            </a:r>
          </a:p>
        </p:txBody>
      </p:sp>
      <p:sp>
        <p:nvSpPr>
          <p:cNvPr id="337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DB2506B0-A1B4-45B3-A996-53DA5E3C0A35}" type="slidenum">
              <a:rPr lang="en-US" altLang="en-US" sz="1200" smtClean="0">
                <a:solidFill>
                  <a:srgbClr val="045C75"/>
                </a:solidFill>
              </a:rPr>
              <a:pPr>
                <a:spcBef>
                  <a:spcPct val="0"/>
                </a:spcBef>
                <a:buClrTx/>
                <a:buSzTx/>
                <a:buFontTx/>
                <a:buNone/>
              </a:pPr>
              <a:t>11</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z="3500"/>
              <a:t>The Electronic Commerce Field: Classification, Content, and a Brief History</a:t>
            </a:r>
          </a:p>
        </p:txBody>
      </p:sp>
      <p:sp>
        <p:nvSpPr>
          <p:cNvPr id="35843" name="Content Placeholder 2"/>
          <p:cNvSpPr>
            <a:spLocks noGrp="1"/>
          </p:cNvSpPr>
          <p:nvPr>
            <p:ph idx="1"/>
          </p:nvPr>
        </p:nvSpPr>
        <p:spPr/>
        <p:txBody>
          <a:bodyPr/>
          <a:lstStyle/>
          <a:p>
            <a:pPr lvl="1" eaLnBrk="1" hangingPunct="1"/>
            <a:r>
              <a:rPr lang="en-US" altLang="en-US" b="1"/>
              <a:t>intrabusiness EC</a:t>
            </a:r>
          </a:p>
          <a:p>
            <a:pPr lvl="1" eaLnBrk="1" hangingPunct="1">
              <a:buFont typeface="Wingdings 2" panose="05020102010507070707" pitchFamily="18" charset="2"/>
              <a:buNone/>
            </a:pPr>
            <a:r>
              <a:rPr lang="en-US" altLang="en-US"/>
              <a:t>	E-commerce category that includes all internal organizational activities that involve the exchange of goods, services, or information among various units and individuals in an organization</a:t>
            </a:r>
          </a:p>
          <a:p>
            <a:pPr lvl="1" eaLnBrk="1" hangingPunct="1"/>
            <a:r>
              <a:rPr lang="en-US" altLang="en-US" b="1"/>
              <a:t>business-to-employees (B2E)</a:t>
            </a:r>
          </a:p>
          <a:p>
            <a:pPr lvl="1" eaLnBrk="1" hangingPunct="1">
              <a:buFont typeface="Wingdings 2" panose="05020102010507070707" pitchFamily="18" charset="2"/>
              <a:buNone/>
            </a:pPr>
            <a:r>
              <a:rPr lang="en-US" altLang="en-US"/>
              <a:t>	E-commerce model in which an organization delivers services, information, or products to its individual employees</a:t>
            </a:r>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8D709422-F4FE-45AF-A046-EAA6BB016737}" type="slidenum">
              <a:rPr lang="en-US" altLang="en-US" sz="1200" smtClean="0">
                <a:solidFill>
                  <a:srgbClr val="045C75"/>
                </a:solidFill>
              </a:rPr>
              <a:pPr>
                <a:spcBef>
                  <a:spcPct val="0"/>
                </a:spcBef>
                <a:buClrTx/>
                <a:buSzTx/>
                <a:buFontTx/>
                <a:buNone/>
              </a:pPr>
              <a:t>12</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sz="3500"/>
              <a:t>The Electronic Commerce Field: Classification, Content, and a Brief History</a:t>
            </a:r>
          </a:p>
        </p:txBody>
      </p:sp>
      <p:sp>
        <p:nvSpPr>
          <p:cNvPr id="37891" name="Content Placeholder 2"/>
          <p:cNvSpPr>
            <a:spLocks noGrp="1"/>
          </p:cNvSpPr>
          <p:nvPr>
            <p:ph idx="1"/>
          </p:nvPr>
        </p:nvSpPr>
        <p:spPr/>
        <p:txBody>
          <a:bodyPr/>
          <a:lstStyle/>
          <a:p>
            <a:pPr lvl="1" eaLnBrk="1" hangingPunct="1"/>
            <a:r>
              <a:rPr lang="en-US" altLang="en-US" b="1"/>
              <a:t>consumer-to-consumer (C2C)</a:t>
            </a:r>
          </a:p>
          <a:p>
            <a:pPr lvl="1" eaLnBrk="1" hangingPunct="1">
              <a:buFont typeface="Wingdings 2" panose="05020102010507070707" pitchFamily="18" charset="2"/>
              <a:buNone/>
            </a:pPr>
            <a:r>
              <a:rPr lang="en-US" altLang="en-US"/>
              <a:t>	E-commerce model in which consumers sell directly to other consumers</a:t>
            </a:r>
          </a:p>
          <a:p>
            <a:pPr lvl="1" eaLnBrk="1" hangingPunct="1"/>
            <a:r>
              <a:rPr lang="en-US" altLang="en-US" b="1"/>
              <a:t>collaborative commerce (c-commerce)</a:t>
            </a:r>
          </a:p>
          <a:p>
            <a:pPr lvl="1" eaLnBrk="1" hangingPunct="1">
              <a:buFont typeface="Wingdings 2" panose="05020102010507070707" pitchFamily="18" charset="2"/>
              <a:buNone/>
            </a:pPr>
            <a:r>
              <a:rPr lang="en-US" altLang="en-US"/>
              <a:t>	E-commerce model in which individuals or groups communicate or collaborate online</a:t>
            </a:r>
          </a:p>
          <a:p>
            <a:pPr lvl="1" eaLnBrk="1" hangingPunct="1"/>
            <a:r>
              <a:rPr lang="en-US" altLang="en-US" b="1"/>
              <a:t>e-government</a:t>
            </a:r>
          </a:p>
          <a:p>
            <a:pPr lvl="1" eaLnBrk="1" hangingPunct="1">
              <a:buFont typeface="Wingdings 2" panose="05020102010507070707" pitchFamily="18" charset="2"/>
              <a:buNone/>
            </a:pPr>
            <a:r>
              <a:rPr lang="en-US" altLang="en-US"/>
              <a:t>	E-commerce model in which a government entity buys or provides goods, services, or information from or to businesses or individual citizens</a:t>
            </a: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E602C24F-9738-4A8B-9D4B-79116DA7DF1C}" type="slidenum">
              <a:rPr lang="en-US" altLang="en-US" sz="1200" smtClean="0">
                <a:solidFill>
                  <a:srgbClr val="045C75"/>
                </a:solidFill>
              </a:rPr>
              <a:pPr>
                <a:spcBef>
                  <a:spcPct val="0"/>
                </a:spcBef>
                <a:buClrTx/>
                <a:buSzTx/>
                <a:buFontTx/>
                <a:buNone/>
              </a:pPr>
              <a:t>13</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7200"/>
            <a:ext cx="7432675" cy="581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1622A6BA-D174-4A09-B960-2BBE50E19743}" type="slidenum">
              <a:rPr lang="en-US" altLang="en-US" sz="1200" smtClean="0">
                <a:solidFill>
                  <a:srgbClr val="045C75"/>
                </a:solidFill>
              </a:rPr>
              <a:pPr>
                <a:spcBef>
                  <a:spcPct val="0"/>
                </a:spcBef>
                <a:buClrTx/>
                <a:buSzTx/>
                <a:buFontTx/>
                <a:buNone/>
              </a:pPr>
              <a:t>14</a:t>
            </a:fld>
            <a:endParaRPr lang="en-US" altLang="en-US" sz="1200">
              <a:solidFill>
                <a:srgbClr val="045C75"/>
              </a:solidFill>
            </a:endParaRPr>
          </a:p>
        </p:txBody>
      </p:sp>
      <p:sp>
        <p:nvSpPr>
          <p:cNvPr id="4" name="Footer Placeholder 3"/>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z="3500"/>
              <a:t>The Electronic Commerce Field: Classification, Content, and a Brief History</a:t>
            </a:r>
          </a:p>
        </p:txBody>
      </p:sp>
      <p:sp>
        <p:nvSpPr>
          <p:cNvPr id="41987" name="Content Placeholder 2"/>
          <p:cNvSpPr>
            <a:spLocks noGrp="1"/>
          </p:cNvSpPr>
          <p:nvPr>
            <p:ph idx="1"/>
          </p:nvPr>
        </p:nvSpPr>
        <p:spPr/>
        <p:txBody>
          <a:bodyPr/>
          <a:lstStyle/>
          <a:p>
            <a:pPr eaLnBrk="1" hangingPunct="1"/>
            <a:r>
              <a:rPr lang="en-US" altLang="en-US" b="1"/>
              <a:t>A BRIEF HISTORY OF EC</a:t>
            </a:r>
          </a:p>
          <a:p>
            <a:pPr lvl="1" eaLnBrk="1" hangingPunct="1"/>
            <a:r>
              <a:rPr lang="en-US" altLang="en-US" b="1"/>
              <a:t>The Interdisciplinary Nature of EC</a:t>
            </a:r>
          </a:p>
          <a:p>
            <a:pPr lvl="1" eaLnBrk="1" hangingPunct="1"/>
            <a:r>
              <a:rPr lang="en-US" altLang="en-US" b="1"/>
              <a:t>The Google Revolution</a:t>
            </a:r>
          </a:p>
          <a:p>
            <a:pPr lvl="1" eaLnBrk="1" hangingPunct="1"/>
            <a:r>
              <a:rPr lang="en-US" altLang="en-US" b="1"/>
              <a:t>f-commerce</a:t>
            </a:r>
          </a:p>
          <a:p>
            <a:pPr lvl="1" eaLnBrk="1" hangingPunct="1">
              <a:buFont typeface="Wingdings 2" panose="05020102010507070707" pitchFamily="18" charset="2"/>
              <a:buNone/>
            </a:pPr>
            <a:r>
              <a:rPr lang="en-US" altLang="en-US"/>
              <a:t>	E-commerce activities conducted on Facebook or influenced by the site</a:t>
            </a:r>
          </a:p>
          <a:p>
            <a:pPr lvl="1" eaLnBrk="1" hangingPunct="1"/>
            <a:r>
              <a:rPr lang="en-US" altLang="en-US" b="1"/>
              <a:t>EC Failures</a:t>
            </a:r>
          </a:p>
          <a:p>
            <a:pPr lvl="1" eaLnBrk="1" hangingPunct="1"/>
            <a:r>
              <a:rPr lang="en-US" altLang="en-US" b="1"/>
              <a:t>EC Successes</a:t>
            </a:r>
          </a:p>
          <a:p>
            <a:pPr eaLnBrk="1" hangingPunct="1"/>
            <a:r>
              <a:rPr lang="en-US" altLang="en-US" b="1"/>
              <a:t>THE FUTURE OF EC</a:t>
            </a: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EFFEF181-A77B-4A79-BDCA-CB35EE0FD064}" type="slidenum">
              <a:rPr lang="en-US" altLang="en-US" sz="1200" smtClean="0">
                <a:solidFill>
                  <a:srgbClr val="045C75"/>
                </a:solidFill>
              </a:rPr>
              <a:pPr>
                <a:spcBef>
                  <a:spcPct val="0"/>
                </a:spcBef>
                <a:buClrTx/>
                <a:buSzTx/>
                <a:buFontTx/>
                <a:buNone/>
              </a:pPr>
              <a:t>15</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sz="3600"/>
              <a:t>E-Commerce 2.0: </a:t>
            </a:r>
            <a:br>
              <a:rPr lang="en-US" altLang="en-US" sz="3600"/>
            </a:br>
            <a:r>
              <a:rPr lang="en-US" altLang="en-US" sz="3600"/>
              <a:t>From Social Commerce to Virtual Worlds</a:t>
            </a:r>
            <a:endParaRPr lang="en-US" altLang="en-US" sz="3500"/>
          </a:p>
        </p:txBody>
      </p:sp>
      <p:sp>
        <p:nvSpPr>
          <p:cNvPr id="44035" name="Content Placeholder 2"/>
          <p:cNvSpPr>
            <a:spLocks noGrp="1"/>
          </p:cNvSpPr>
          <p:nvPr>
            <p:ph idx="1"/>
          </p:nvPr>
        </p:nvSpPr>
        <p:spPr/>
        <p:txBody>
          <a:bodyPr/>
          <a:lstStyle/>
          <a:p>
            <a:pPr eaLnBrk="1" hangingPunct="1"/>
            <a:r>
              <a:rPr lang="en-US" altLang="en-US" b="1"/>
              <a:t>social computing</a:t>
            </a:r>
          </a:p>
          <a:p>
            <a:pPr eaLnBrk="1" hangingPunct="1">
              <a:buFont typeface="Wingdings 2" panose="05020102010507070707" pitchFamily="18" charset="2"/>
              <a:buNone/>
            </a:pPr>
            <a:r>
              <a:rPr lang="en-US" altLang="en-US"/>
              <a:t>	An approach aimed at making the human–computer interface more natural</a:t>
            </a:r>
          </a:p>
          <a:p>
            <a:pPr eaLnBrk="1" hangingPunct="1"/>
            <a:r>
              <a:rPr lang="en-US" altLang="en-US" b="1"/>
              <a:t>Web 2.0</a:t>
            </a:r>
          </a:p>
          <a:p>
            <a:pPr eaLnBrk="1" hangingPunct="1">
              <a:buFont typeface="Wingdings 2" panose="05020102010507070707" pitchFamily="18" charset="2"/>
              <a:buNone/>
            </a:pPr>
            <a:r>
              <a:rPr lang="en-US" altLang="en-US"/>
              <a:t>	The second generation of Internet-based services that lets people collaborate and share information online in new ways, such as social networking sites, wikis, communication tools, and folksonomies</a:t>
            </a:r>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EB40BE0D-EB68-42A6-B020-E5BFEFFD7AB7}" type="slidenum">
              <a:rPr lang="en-US" altLang="en-US" sz="1200" smtClean="0">
                <a:solidFill>
                  <a:srgbClr val="045C75"/>
                </a:solidFill>
              </a:rPr>
              <a:pPr>
                <a:spcBef>
                  <a:spcPct val="0"/>
                </a:spcBef>
                <a:buClrTx/>
                <a:buSzTx/>
                <a:buFontTx/>
                <a:buNone/>
              </a:pPr>
              <a:t>16</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sz="3600"/>
              <a:t>E-Commerce 2.0: </a:t>
            </a:r>
            <a:br>
              <a:rPr lang="en-US" altLang="en-US" sz="3600"/>
            </a:br>
            <a:r>
              <a:rPr lang="en-US" altLang="en-US" sz="3600"/>
              <a:t>From Social Commerce to Virtual Worlds</a:t>
            </a:r>
            <a:endParaRPr lang="en-US" altLang="en-US" sz="3500"/>
          </a:p>
        </p:txBody>
      </p:sp>
      <p:sp>
        <p:nvSpPr>
          <p:cNvPr id="46083" name="Content Placeholder 2"/>
          <p:cNvSpPr>
            <a:spLocks noGrp="1"/>
          </p:cNvSpPr>
          <p:nvPr>
            <p:ph idx="1"/>
          </p:nvPr>
        </p:nvSpPr>
        <p:spPr/>
        <p:txBody>
          <a:bodyPr/>
          <a:lstStyle/>
          <a:p>
            <a:pPr eaLnBrk="1" hangingPunct="1"/>
            <a:r>
              <a:rPr lang="en-US" altLang="en-US" b="1"/>
              <a:t>social network</a:t>
            </a:r>
          </a:p>
          <a:p>
            <a:pPr eaLnBrk="1" hangingPunct="1">
              <a:buFont typeface="Wingdings 2" panose="05020102010507070707" pitchFamily="18" charset="2"/>
              <a:buNone/>
            </a:pPr>
            <a:r>
              <a:rPr lang="en-US" altLang="en-US"/>
              <a:t>	A category of Internet applications that help connect friends, business partners, or individuals with specific interests by providing free services such as photo presentation, e-mail, blogging, and so on using a variety of tools</a:t>
            </a:r>
          </a:p>
        </p:txBody>
      </p:sp>
      <p:sp>
        <p:nvSpPr>
          <p:cNvPr id="460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DD663216-B6BF-4F3D-8E87-214F197AFDC7}" type="slidenum">
              <a:rPr lang="en-US" altLang="en-US" sz="1200" smtClean="0">
                <a:solidFill>
                  <a:srgbClr val="045C75"/>
                </a:solidFill>
              </a:rPr>
              <a:pPr>
                <a:spcBef>
                  <a:spcPct val="0"/>
                </a:spcBef>
                <a:buClrTx/>
                <a:buSzTx/>
                <a:buFontTx/>
                <a:buNone/>
              </a:pPr>
              <a:t>17</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sz="3600"/>
              <a:t>E-Commerce 2.0: </a:t>
            </a:r>
            <a:br>
              <a:rPr lang="en-US" altLang="en-US" sz="3600"/>
            </a:br>
            <a:r>
              <a:rPr lang="en-US" altLang="en-US" sz="3600"/>
              <a:t>From Social Commerce to Virtual Worlds</a:t>
            </a:r>
            <a:endParaRPr lang="en-US" altLang="en-US" sz="3500"/>
          </a:p>
        </p:txBody>
      </p:sp>
      <p:sp>
        <p:nvSpPr>
          <p:cNvPr id="48131" name="Content Placeholder 2"/>
          <p:cNvSpPr>
            <a:spLocks noGrp="1"/>
          </p:cNvSpPr>
          <p:nvPr>
            <p:ph idx="1"/>
          </p:nvPr>
        </p:nvSpPr>
        <p:spPr/>
        <p:txBody>
          <a:bodyPr/>
          <a:lstStyle/>
          <a:p>
            <a:pPr lvl="1" eaLnBrk="1" hangingPunct="1"/>
            <a:r>
              <a:rPr lang="en-US" altLang="en-US" b="1"/>
              <a:t>social networking service (SNS)</a:t>
            </a:r>
          </a:p>
          <a:p>
            <a:pPr lvl="1" eaLnBrk="1" hangingPunct="1">
              <a:buFont typeface="Wingdings 2" panose="05020102010507070707" pitchFamily="18" charset="2"/>
              <a:buNone/>
            </a:pPr>
            <a:r>
              <a:rPr lang="en-US" altLang="en-US"/>
              <a:t>	A service that builds online communities by providing an online space for people to build free homepages and that provides basic communication and support tools for conducting different activities in the social network</a:t>
            </a:r>
          </a:p>
          <a:p>
            <a:pPr lvl="1" eaLnBrk="1" hangingPunct="1"/>
            <a:r>
              <a:rPr lang="en-US" altLang="en-US" b="1"/>
              <a:t>social networking</a:t>
            </a:r>
          </a:p>
          <a:p>
            <a:pPr lvl="1" eaLnBrk="1" hangingPunct="1">
              <a:buFont typeface="Wingdings 2" panose="05020102010507070707" pitchFamily="18" charset="2"/>
              <a:buNone/>
            </a:pPr>
            <a:r>
              <a:rPr lang="en-US" altLang="en-US"/>
              <a:t>	The </a:t>
            </a:r>
            <a:r>
              <a:rPr lang="en-US" altLang="en-US" sz="2200"/>
              <a:t>creation or sponsoring of a social network service and any activity, such as blogging, done in a social network (external or internal)</a:t>
            </a:r>
          </a:p>
        </p:txBody>
      </p:sp>
      <p:sp>
        <p:nvSpPr>
          <p:cNvPr id="481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FDD0937B-6D30-46F0-9AA3-54F42630757B}" type="slidenum">
              <a:rPr lang="en-US" altLang="en-US" sz="1200" smtClean="0">
                <a:solidFill>
                  <a:srgbClr val="045C75"/>
                </a:solidFill>
              </a:rPr>
              <a:pPr>
                <a:spcBef>
                  <a:spcPct val="0"/>
                </a:spcBef>
                <a:buClrTx/>
                <a:buSzTx/>
                <a:buFontTx/>
                <a:buNone/>
              </a:pPr>
              <a:t>18</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a:t>Learning</a:t>
            </a:r>
          </a:p>
        </p:txBody>
      </p:sp>
      <p:sp>
        <p:nvSpPr>
          <p:cNvPr id="13315"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a:t>Define electronic commerce (EC) and describe its various categories.</a:t>
            </a:r>
          </a:p>
          <a:p>
            <a:pPr marL="514350" indent="-514350" eaLnBrk="1" hangingPunct="1">
              <a:buFont typeface="Calibri" panose="020F0502020204030204" pitchFamily="34" charset="0"/>
              <a:buAutoNum type="arabicPeriod"/>
            </a:pPr>
            <a:r>
              <a:rPr lang="en-US" altLang="en-US"/>
              <a:t>Describe and discuss the content and framework of EC.</a:t>
            </a:r>
          </a:p>
          <a:p>
            <a:pPr marL="514350" indent="-514350" eaLnBrk="1" hangingPunct="1">
              <a:buFont typeface="Calibri" panose="020F0502020204030204" pitchFamily="34" charset="0"/>
              <a:buAutoNum type="arabicPeriod"/>
            </a:pPr>
            <a:r>
              <a:rPr lang="en-US" altLang="en-US"/>
              <a:t>Describe the major types of EC transactions.</a:t>
            </a:r>
          </a:p>
          <a:p>
            <a:pPr marL="514350" indent="-514350" eaLnBrk="1" hangingPunct="1">
              <a:buFont typeface="Calibri" panose="020F0502020204030204" pitchFamily="34" charset="0"/>
              <a:buAutoNum type="arabicPeriod"/>
            </a:pPr>
            <a:r>
              <a:rPr lang="en-US" altLang="en-US"/>
              <a:t>Discuss e-commerce 2.0.</a:t>
            </a:r>
          </a:p>
          <a:p>
            <a:pPr marL="514350" indent="-514350" eaLnBrk="1" hangingPunct="1">
              <a:buFont typeface="Calibri" panose="020F0502020204030204" pitchFamily="34" charset="0"/>
              <a:buAutoNum type="arabicPeriod"/>
            </a:pPr>
            <a:r>
              <a:rPr lang="en-US" altLang="en-US"/>
              <a:t>Describe social commerce and social software.</a:t>
            </a: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40693077-116B-45EB-92E7-D4CA939D2658}" type="slidenum">
              <a:rPr lang="en-US" altLang="en-US" sz="1200" smtClean="0">
                <a:solidFill>
                  <a:srgbClr val="045C75"/>
                </a:solidFill>
              </a:rPr>
              <a:pPr>
                <a:spcBef>
                  <a:spcPct val="0"/>
                </a:spcBef>
                <a:buClrTx/>
                <a:buSzTx/>
                <a:buFontTx/>
                <a:buNone/>
              </a:pPr>
              <a:t>1</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sz="3600"/>
              <a:t>E-Commerce 2.0: </a:t>
            </a:r>
            <a:br>
              <a:rPr lang="en-US" altLang="en-US" sz="3600"/>
            </a:br>
            <a:r>
              <a:rPr lang="en-US" altLang="en-US" sz="3600"/>
              <a:t>From Social Commerce to Virtual Worlds</a:t>
            </a:r>
            <a:endParaRPr lang="en-US" altLang="en-US" sz="3500"/>
          </a:p>
        </p:txBody>
      </p:sp>
      <p:sp>
        <p:nvSpPr>
          <p:cNvPr id="50179" name="Content Placeholder 2"/>
          <p:cNvSpPr>
            <a:spLocks noGrp="1"/>
          </p:cNvSpPr>
          <p:nvPr>
            <p:ph idx="1"/>
          </p:nvPr>
        </p:nvSpPr>
        <p:spPr/>
        <p:txBody>
          <a:bodyPr/>
          <a:lstStyle/>
          <a:p>
            <a:pPr eaLnBrk="1" hangingPunct="1"/>
            <a:r>
              <a:rPr lang="en-US" altLang="en-US" b="1"/>
              <a:t>ENTERPRISE SOCIAL NETWORKS</a:t>
            </a:r>
          </a:p>
          <a:p>
            <a:pPr eaLnBrk="1" hangingPunct="1"/>
            <a:r>
              <a:rPr lang="en-US" altLang="en-US" b="1"/>
              <a:t>social commerce</a:t>
            </a:r>
          </a:p>
          <a:p>
            <a:pPr eaLnBrk="1" hangingPunct="1">
              <a:buFont typeface="Wingdings 2" panose="05020102010507070707" pitchFamily="18" charset="2"/>
              <a:buNone/>
            </a:pPr>
            <a:r>
              <a:rPr lang="en-US" altLang="en-US"/>
              <a:t>	The e-commerce activities conducted in social networks and/or by using social software (i.e., Web 2.0 tools)</a:t>
            </a:r>
          </a:p>
        </p:txBody>
      </p:sp>
      <p:sp>
        <p:nvSpPr>
          <p:cNvPr id="50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4FFA8AD4-DB33-4F26-9E22-D9638AD26748}" type="slidenum">
              <a:rPr lang="en-US" altLang="en-US" sz="1200" smtClean="0">
                <a:solidFill>
                  <a:srgbClr val="045C75"/>
                </a:solidFill>
              </a:rPr>
              <a:pPr>
                <a:spcBef>
                  <a:spcPct val="0"/>
                </a:spcBef>
                <a:buClrTx/>
                <a:buSzTx/>
                <a:buFontTx/>
                <a:buNone/>
              </a:pPr>
              <a:t>19</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sz="3600"/>
              <a:t>E-Commerce 2.0: </a:t>
            </a:r>
            <a:br>
              <a:rPr lang="en-US" altLang="en-US" sz="3600"/>
            </a:br>
            <a:r>
              <a:rPr lang="en-US" altLang="en-US" sz="3600"/>
              <a:t>From Social Commerce to Virtual Worlds</a:t>
            </a:r>
            <a:endParaRPr lang="en-US" altLang="en-US" sz="3500"/>
          </a:p>
        </p:txBody>
      </p:sp>
      <p:sp>
        <p:nvSpPr>
          <p:cNvPr id="3" name="Content Placeholder 2"/>
          <p:cNvSpPr>
            <a:spLocks noGrp="1"/>
          </p:cNvSpPr>
          <p:nvPr>
            <p:ph idx="1"/>
          </p:nvPr>
        </p:nvSpPr>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b="1" dirty="0"/>
              <a:t>VIRTUAL WORLDS AND SECOND LIFE</a:t>
            </a:r>
          </a:p>
          <a:p>
            <a:pPr marL="274320" indent="-274320" eaLnBrk="1" fontAlgn="auto" hangingPunct="1">
              <a:spcAft>
                <a:spcPts val="0"/>
              </a:spcAft>
              <a:buClr>
                <a:schemeClr val="accent3"/>
              </a:buClr>
              <a:buFont typeface="Wingdings 2"/>
              <a:buChar char=""/>
              <a:defRPr/>
            </a:pPr>
            <a:r>
              <a:rPr lang="en-US" b="1" dirty="0"/>
              <a:t>virtual world</a:t>
            </a:r>
          </a:p>
          <a:p>
            <a:pPr marL="274320" indent="-274320" eaLnBrk="1" fontAlgn="auto" hangingPunct="1">
              <a:spcAft>
                <a:spcPts val="0"/>
              </a:spcAft>
              <a:buClr>
                <a:schemeClr val="accent3"/>
              </a:buClr>
              <a:buFont typeface="Wingdings 2"/>
              <a:buNone/>
              <a:defRPr/>
            </a:pPr>
            <a:r>
              <a:rPr lang="en-US" dirty="0"/>
              <a:t>	A user-defined world in which people can interact,  play, and do business; the most publicized virtual world is Second Life</a:t>
            </a:r>
          </a:p>
          <a:p>
            <a:pPr marL="640080" lvl="1" indent="-246888" eaLnBrk="1" fontAlgn="auto" hangingPunct="1">
              <a:spcAft>
                <a:spcPts val="0"/>
              </a:spcAft>
              <a:buFont typeface="Wingdings 2"/>
              <a:buChar char=""/>
              <a:defRPr/>
            </a:pPr>
            <a:r>
              <a:rPr lang="en-US" b="1" dirty="0"/>
              <a:t>How Students Make Money in a Virtual World</a:t>
            </a:r>
          </a:p>
          <a:p>
            <a:pPr marL="274320" indent="-274320" eaLnBrk="1" fontAlgn="auto" hangingPunct="1">
              <a:spcAft>
                <a:spcPts val="0"/>
              </a:spcAft>
              <a:buClr>
                <a:schemeClr val="accent3"/>
              </a:buClr>
              <a:buFont typeface="Wingdings 2"/>
              <a:buChar char=""/>
              <a:defRPr/>
            </a:pPr>
            <a:r>
              <a:rPr lang="en-US" b="1" dirty="0"/>
              <a:t>THE MAJOR TOOLS OF WEB 2.0</a:t>
            </a:r>
          </a:p>
          <a:p>
            <a:pPr marL="640080" lvl="1" indent="-246888" eaLnBrk="1" fontAlgn="auto" hangingPunct="1">
              <a:spcAft>
                <a:spcPts val="0"/>
              </a:spcAft>
              <a:buFont typeface="Wingdings 2"/>
              <a:buChar char=""/>
              <a:defRPr/>
            </a:pPr>
            <a:r>
              <a:rPr lang="en-US" dirty="0"/>
              <a:t>Wikis </a:t>
            </a:r>
          </a:p>
          <a:p>
            <a:pPr marL="640080" lvl="1" indent="-246888" eaLnBrk="1" fontAlgn="auto" hangingPunct="1">
              <a:spcAft>
                <a:spcPts val="0"/>
              </a:spcAft>
              <a:buFont typeface="Wingdings 2"/>
              <a:buChar char=""/>
              <a:defRPr/>
            </a:pPr>
            <a:r>
              <a:rPr lang="en-US" dirty="0"/>
              <a:t>RSS feeds</a:t>
            </a:r>
          </a:p>
          <a:p>
            <a:pPr marL="640080" lvl="1" indent="-246888" eaLnBrk="1" fontAlgn="auto" hangingPunct="1">
              <a:spcAft>
                <a:spcPts val="0"/>
              </a:spcAft>
              <a:buFont typeface="Wingdings 2"/>
              <a:buChar char=""/>
              <a:defRPr/>
            </a:pPr>
            <a:r>
              <a:rPr lang="en-US" dirty="0"/>
              <a:t>Blogs </a:t>
            </a:r>
          </a:p>
          <a:p>
            <a:pPr marL="640080" lvl="1" indent="-246888" eaLnBrk="1" fontAlgn="auto" hangingPunct="1">
              <a:spcAft>
                <a:spcPts val="0"/>
              </a:spcAft>
              <a:buFont typeface="Wingdings 2"/>
              <a:buChar char=""/>
              <a:defRPr/>
            </a:pPr>
            <a:r>
              <a:rPr lang="en-US" dirty="0" err="1"/>
              <a:t>Microblogs</a:t>
            </a:r>
            <a:r>
              <a:rPr lang="en-US" dirty="0"/>
              <a:t> (</a:t>
            </a:r>
            <a:r>
              <a:rPr lang="en-US" dirty="0" err="1"/>
              <a:t>e.g.,Twitter</a:t>
            </a:r>
            <a:r>
              <a:rPr lang="en-US" dirty="0"/>
              <a:t>)</a:t>
            </a:r>
            <a:endParaRPr lang="en-US" b="1" dirty="0"/>
          </a:p>
        </p:txBody>
      </p:sp>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37D0C314-794F-46F4-ABEC-DA29BA83407B}" type="slidenum">
              <a:rPr lang="en-US" altLang="en-US" sz="1200" smtClean="0">
                <a:solidFill>
                  <a:srgbClr val="045C75"/>
                </a:solidFill>
              </a:rPr>
              <a:pPr>
                <a:spcBef>
                  <a:spcPct val="0"/>
                </a:spcBef>
                <a:buClrTx/>
                <a:buSzTx/>
                <a:buFontTx/>
                <a:buNone/>
              </a:pPr>
              <a:t>20</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en-US" sz="4000"/>
              <a:t>The Digital World: </a:t>
            </a:r>
            <a:br>
              <a:rPr lang="en-US" altLang="en-US" sz="4000"/>
            </a:br>
            <a:r>
              <a:rPr lang="en-US" altLang="en-US" sz="4000"/>
              <a:t>Economy, Enterprises, and Society</a:t>
            </a:r>
          </a:p>
        </p:txBody>
      </p:sp>
      <p:sp>
        <p:nvSpPr>
          <p:cNvPr id="54275" name="Content Placeholder 2"/>
          <p:cNvSpPr>
            <a:spLocks noGrp="1"/>
          </p:cNvSpPr>
          <p:nvPr>
            <p:ph idx="1"/>
          </p:nvPr>
        </p:nvSpPr>
        <p:spPr/>
        <p:txBody>
          <a:bodyPr/>
          <a:lstStyle/>
          <a:p>
            <a:pPr eaLnBrk="1" hangingPunct="1"/>
            <a:r>
              <a:rPr lang="en-US" altLang="en-US" b="1"/>
              <a:t>digital economy</a:t>
            </a:r>
          </a:p>
          <a:p>
            <a:pPr eaLnBrk="1" hangingPunct="1">
              <a:buFont typeface="Wingdings 2" panose="05020102010507070707" pitchFamily="18" charset="2"/>
              <a:buNone/>
            </a:pPr>
            <a:r>
              <a:rPr lang="en-US" altLang="en-US"/>
              <a:t>	An economy that is based on digital technologies, including digital communication networks, computers, software, and other related information technologies; also called the </a:t>
            </a:r>
            <a:r>
              <a:rPr lang="en-US" altLang="en-US" i="1"/>
              <a:t>Internet economy, the new economy, or the Web economy</a:t>
            </a:r>
          </a:p>
        </p:txBody>
      </p:sp>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0AB57BCE-282F-4FD3-8AC2-B11EE168C22C}" type="slidenum">
              <a:rPr lang="en-US" altLang="en-US" sz="1200" smtClean="0">
                <a:solidFill>
                  <a:srgbClr val="045C75"/>
                </a:solidFill>
              </a:rPr>
              <a:pPr>
                <a:spcBef>
                  <a:spcPct val="0"/>
                </a:spcBef>
                <a:buClrTx/>
                <a:buSzTx/>
                <a:buFontTx/>
                <a:buNone/>
              </a:pPr>
              <a:t>21</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sz="4000"/>
              <a:t>The Digital World: </a:t>
            </a:r>
            <a:br>
              <a:rPr lang="en-US" altLang="en-US" sz="4000"/>
            </a:br>
            <a:r>
              <a:rPr lang="en-US" altLang="en-US" sz="4000"/>
              <a:t>Economy, Enterprises, and Society</a:t>
            </a:r>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Char char=""/>
              <a:defRPr/>
            </a:pPr>
            <a:r>
              <a:rPr lang="en-US" b="1" dirty="0"/>
              <a:t>digital enterprise</a:t>
            </a:r>
          </a:p>
          <a:p>
            <a:pPr marL="274320" indent="-274320" eaLnBrk="1" fontAlgn="auto" hangingPunct="1">
              <a:spcAft>
                <a:spcPts val="0"/>
              </a:spcAft>
              <a:buClr>
                <a:schemeClr val="accent3"/>
              </a:buClr>
              <a:buFont typeface="Wingdings 2"/>
              <a:buNone/>
              <a:defRPr/>
            </a:pPr>
            <a:r>
              <a:rPr lang="en-US" dirty="0"/>
              <a:t>	A new business model that uses IT in a fundamental way to accomplish one or more of three basic objectives: reach and engage customers more effectively, boost employee  productivity, and improve operating efficiency</a:t>
            </a:r>
            <a:r>
              <a:rPr lang="en-US"/>
              <a:t>; uses </a:t>
            </a:r>
            <a:r>
              <a:rPr lang="en-US" dirty="0"/>
              <a:t>converged communication and computing technology in a way that improves business processes</a:t>
            </a:r>
          </a:p>
          <a:p>
            <a:pPr marL="640080" lvl="1" indent="-246888" eaLnBrk="1" fontAlgn="auto" hangingPunct="1">
              <a:spcAft>
                <a:spcPts val="0"/>
              </a:spcAft>
              <a:buFont typeface="Wingdings 2"/>
              <a:buChar char=""/>
              <a:defRPr/>
            </a:pPr>
            <a:r>
              <a:rPr lang="en-US" b="1" dirty="0"/>
              <a:t>corporate portal</a:t>
            </a:r>
          </a:p>
          <a:p>
            <a:pPr marL="640080" lvl="1" indent="-246888" eaLnBrk="1" fontAlgn="auto" hangingPunct="1">
              <a:spcAft>
                <a:spcPts val="0"/>
              </a:spcAft>
              <a:buFont typeface="Wingdings 2"/>
              <a:buNone/>
              <a:defRPr/>
            </a:pPr>
            <a:r>
              <a:rPr lang="en-US" dirty="0"/>
              <a:t>	A major gateway through </a:t>
            </a:r>
            <a:r>
              <a:rPr lang="en-US" sz="2800" dirty="0"/>
              <a:t>which employees, business </a:t>
            </a:r>
            <a:r>
              <a:rPr lang="en-US" dirty="0"/>
              <a:t>partners, and the public can enter a corporate website.</a:t>
            </a:r>
          </a:p>
          <a:p>
            <a:pPr marL="274320" indent="-274320" eaLnBrk="1" fontAlgn="auto" hangingPunct="1">
              <a:spcAft>
                <a:spcPts val="0"/>
              </a:spcAft>
              <a:buClr>
                <a:schemeClr val="accent3"/>
              </a:buClr>
              <a:buFont typeface="Wingdings 2"/>
              <a:buChar char=""/>
              <a:defRPr/>
            </a:pPr>
            <a:r>
              <a:rPr lang="en-US" b="1" dirty="0"/>
              <a:t>THE DIGITAL SOCIETY</a:t>
            </a:r>
            <a:endParaRPr lang="en-US" dirty="0"/>
          </a:p>
        </p:txBody>
      </p:sp>
      <p:sp>
        <p:nvSpPr>
          <p:cNvPr id="563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07CBC543-AFBA-4EF7-B44B-0DBF37C8391D}" type="slidenum">
              <a:rPr lang="en-US" altLang="en-US" sz="1200" smtClean="0">
                <a:solidFill>
                  <a:srgbClr val="045C75"/>
                </a:solidFill>
              </a:rPr>
              <a:pPr>
                <a:spcBef>
                  <a:spcPct val="0"/>
                </a:spcBef>
                <a:buClrTx/>
                <a:buSzTx/>
                <a:buFontTx/>
                <a:buNone/>
              </a:pPr>
              <a:t>22</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sz="3600"/>
              <a:t>The Changing Business Environment,</a:t>
            </a:r>
            <a:br>
              <a:rPr lang="en-US" altLang="en-US" sz="3600"/>
            </a:br>
            <a:r>
              <a:rPr lang="en-US" altLang="en-US" sz="3600"/>
              <a:t>Organizations’ Response, and EC Support</a:t>
            </a:r>
            <a:endParaRPr lang="en-US" altLang="en-US" sz="3500"/>
          </a:p>
        </p:txBody>
      </p:sp>
      <p:sp>
        <p:nvSpPr>
          <p:cNvPr id="58371" name="Content Placeholder 2"/>
          <p:cNvSpPr>
            <a:spLocks noGrp="1"/>
          </p:cNvSpPr>
          <p:nvPr>
            <p:ph idx="1"/>
          </p:nvPr>
        </p:nvSpPr>
        <p:spPr/>
        <p:txBody>
          <a:bodyPr/>
          <a:lstStyle/>
          <a:p>
            <a:pPr eaLnBrk="1" hangingPunct="1"/>
            <a:r>
              <a:rPr lang="en-US" altLang="en-US" b="1"/>
              <a:t>THE CHANGING BUSINESS ENVIRONMENT</a:t>
            </a:r>
          </a:p>
          <a:p>
            <a:pPr eaLnBrk="1" hangingPunct="1"/>
            <a:r>
              <a:rPr lang="en-US" altLang="en-US" b="1"/>
              <a:t>PERFORMANCE, BUSINESS PRESSURES, AND ORGANIZATIONAL RESPONSES AND EC SUPPORT</a:t>
            </a:r>
          </a:p>
          <a:p>
            <a:pPr lvl="1" eaLnBrk="1" hangingPunct="1"/>
            <a:r>
              <a:rPr lang="en-US" altLang="en-US" b="1"/>
              <a:t>The Business Environment and Performance Impact Model</a:t>
            </a:r>
          </a:p>
          <a:p>
            <a:pPr lvl="1" eaLnBrk="1" hangingPunct="1"/>
            <a:r>
              <a:rPr lang="en-US" altLang="en-US" b="1"/>
              <a:t>Business Pressures</a:t>
            </a:r>
          </a:p>
          <a:p>
            <a:pPr lvl="1" eaLnBrk="1" hangingPunct="1"/>
            <a:r>
              <a:rPr lang="en-US" altLang="en-US" b="1"/>
              <a:t>Organizational Response Strategies</a:t>
            </a:r>
          </a:p>
          <a:p>
            <a:pPr lvl="2" eaLnBrk="1" hangingPunct="1"/>
            <a:r>
              <a:rPr lang="en-US" altLang="en-US"/>
              <a:t>The support of EC</a:t>
            </a:r>
          </a:p>
          <a:p>
            <a:pPr lvl="1" eaLnBrk="1" hangingPunct="1"/>
            <a:r>
              <a:rPr lang="en-US" altLang="en-US" b="1"/>
              <a:t>The Major Capabilities of E-Commerce</a:t>
            </a:r>
            <a:endParaRPr lang="en-US" altLang="en-US"/>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43F1C7AB-8978-4AE9-9A9D-E8966DE5356F}" type="slidenum">
              <a:rPr lang="en-US" altLang="en-US" sz="1200" smtClean="0">
                <a:solidFill>
                  <a:srgbClr val="045C75"/>
                </a:solidFill>
              </a:rPr>
              <a:pPr>
                <a:spcBef>
                  <a:spcPct val="0"/>
                </a:spcBef>
                <a:buClrTx/>
                <a:buSzTx/>
                <a:buFontTx/>
                <a:buNone/>
              </a:pPr>
              <a:t>23</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81883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790F83C9-446A-4AF7-BB94-4F16C00068A4}" type="slidenum">
              <a:rPr lang="en-US" altLang="en-US" sz="1200" smtClean="0">
                <a:solidFill>
                  <a:srgbClr val="045C75"/>
                </a:solidFill>
              </a:rPr>
              <a:pPr>
                <a:spcBef>
                  <a:spcPct val="0"/>
                </a:spcBef>
                <a:buClrTx/>
                <a:buSzTx/>
                <a:buFontTx/>
                <a:buNone/>
              </a:pPr>
              <a:t>24</a:t>
            </a:fld>
            <a:endParaRPr lang="en-US" altLang="en-US" sz="1200">
              <a:solidFill>
                <a:srgbClr val="045C75"/>
              </a:solidFill>
            </a:endParaRPr>
          </a:p>
        </p:txBody>
      </p:sp>
      <p:sp>
        <p:nvSpPr>
          <p:cNvPr id="4" name="Footer Placeholder 3"/>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7200"/>
            <a:ext cx="7391400" cy="573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B1B22928-A387-48D7-A044-6343E5FDFFB1}" type="slidenum">
              <a:rPr lang="en-US" altLang="en-US" sz="1200" smtClean="0">
                <a:solidFill>
                  <a:srgbClr val="045C75"/>
                </a:solidFill>
              </a:rPr>
              <a:pPr>
                <a:spcBef>
                  <a:spcPct val="0"/>
                </a:spcBef>
                <a:buClrTx/>
                <a:buSzTx/>
                <a:buFontTx/>
                <a:buNone/>
              </a:pPr>
              <a:t>25</a:t>
            </a:fld>
            <a:endParaRPr lang="en-US" altLang="en-US" sz="1200">
              <a:solidFill>
                <a:srgbClr val="045C75"/>
              </a:solidFill>
            </a:endParaRPr>
          </a:p>
        </p:txBody>
      </p:sp>
      <p:sp>
        <p:nvSpPr>
          <p:cNvPr id="4" name="Footer Placeholder 3"/>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sz="4000"/>
              <a:t>Electronic Commerce Business Models</a:t>
            </a:r>
          </a:p>
        </p:txBody>
      </p:sp>
      <p:sp>
        <p:nvSpPr>
          <p:cNvPr id="64515" name="Content Placeholder 2"/>
          <p:cNvSpPr>
            <a:spLocks noGrp="1"/>
          </p:cNvSpPr>
          <p:nvPr>
            <p:ph idx="1"/>
          </p:nvPr>
        </p:nvSpPr>
        <p:spPr/>
        <p:txBody>
          <a:bodyPr/>
          <a:lstStyle/>
          <a:p>
            <a:pPr eaLnBrk="1" hangingPunct="1"/>
            <a:r>
              <a:rPr lang="en-US" altLang="en-US" b="1"/>
              <a:t>business model</a:t>
            </a:r>
          </a:p>
          <a:p>
            <a:pPr eaLnBrk="1" hangingPunct="1">
              <a:buFont typeface="Wingdings 2" panose="05020102010507070707" pitchFamily="18" charset="2"/>
              <a:buNone/>
            </a:pPr>
            <a:r>
              <a:rPr lang="en-US" altLang="en-US"/>
              <a:t>	A method of doing business by which a company can generate revenue to sustain itself</a:t>
            </a:r>
          </a:p>
        </p:txBody>
      </p:sp>
      <p:sp>
        <p:nvSpPr>
          <p:cNvPr id="645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D5D5653B-E1E4-4E76-A9BA-63D508F0CDB6}" type="slidenum">
              <a:rPr lang="en-US" altLang="en-US" sz="1200" smtClean="0">
                <a:solidFill>
                  <a:srgbClr val="045C75"/>
                </a:solidFill>
              </a:rPr>
              <a:pPr>
                <a:spcBef>
                  <a:spcPct val="0"/>
                </a:spcBef>
                <a:buClrTx/>
                <a:buSzTx/>
                <a:buFontTx/>
                <a:buNone/>
              </a:pPr>
              <a:t>26</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altLang="en-US" sz="4000"/>
              <a:t>Electronic Commerce Business Models</a:t>
            </a:r>
          </a:p>
        </p:txBody>
      </p:sp>
      <p:sp>
        <p:nvSpPr>
          <p:cNvPr id="66563" name="Content Placeholder 2"/>
          <p:cNvSpPr>
            <a:spLocks noGrp="1"/>
          </p:cNvSpPr>
          <p:nvPr>
            <p:ph idx="1"/>
          </p:nvPr>
        </p:nvSpPr>
        <p:spPr/>
        <p:txBody>
          <a:bodyPr/>
          <a:lstStyle/>
          <a:p>
            <a:pPr eaLnBrk="1" hangingPunct="1"/>
            <a:r>
              <a:rPr lang="en-US" altLang="en-US" b="1"/>
              <a:t>THE STRUCTURE AND PROPERTIES OF BUSINESS MODELS</a:t>
            </a:r>
          </a:p>
          <a:p>
            <a:pPr lvl="1" eaLnBrk="1" hangingPunct="1"/>
            <a:r>
              <a:rPr lang="en-US" altLang="en-US" b="1"/>
              <a:t>Revenue Models</a:t>
            </a:r>
          </a:p>
          <a:p>
            <a:pPr lvl="1" eaLnBrk="1" hangingPunct="1"/>
            <a:r>
              <a:rPr lang="en-US" altLang="en-US" b="1"/>
              <a:t>value proposition</a:t>
            </a:r>
          </a:p>
          <a:p>
            <a:pPr lvl="1" eaLnBrk="1" hangingPunct="1">
              <a:buFont typeface="Wingdings 2" panose="05020102010507070707" pitchFamily="18" charset="2"/>
              <a:buNone/>
            </a:pPr>
            <a:r>
              <a:rPr lang="en-US" altLang="en-US"/>
              <a:t>	The benefits a company </a:t>
            </a:r>
            <a:r>
              <a:rPr lang="en-US" altLang="en-US" sz="2800"/>
              <a:t>can derive from using EC</a:t>
            </a:r>
          </a:p>
          <a:p>
            <a:pPr lvl="1" eaLnBrk="1" hangingPunct="1"/>
            <a:r>
              <a:rPr lang="en-US" altLang="en-US" b="1"/>
              <a:t>Functions of a Business Model</a:t>
            </a:r>
            <a:endParaRPr lang="en-US" altLang="en-US"/>
          </a:p>
        </p:txBody>
      </p:sp>
      <p:sp>
        <p:nvSpPr>
          <p:cNvPr id="665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0C0F1BF9-D0B5-468D-AB8C-0B03BD1180D4}" type="slidenum">
              <a:rPr lang="en-US" altLang="en-US" sz="1200" smtClean="0">
                <a:solidFill>
                  <a:srgbClr val="045C75"/>
                </a:solidFill>
              </a:rPr>
              <a:pPr>
                <a:spcBef>
                  <a:spcPct val="0"/>
                </a:spcBef>
                <a:buClrTx/>
                <a:buSzTx/>
                <a:buFontTx/>
                <a:buNone/>
              </a:pPr>
              <a:t>27</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950" y="396875"/>
            <a:ext cx="6124575" cy="586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856C13D2-E419-4FBB-8753-A921B3AE8A88}" type="slidenum">
              <a:rPr lang="en-US" altLang="en-US" sz="1200" smtClean="0">
                <a:solidFill>
                  <a:srgbClr val="045C75"/>
                </a:solidFill>
              </a:rPr>
              <a:pPr>
                <a:spcBef>
                  <a:spcPct val="0"/>
                </a:spcBef>
                <a:buClrTx/>
                <a:buSzTx/>
                <a:buFontTx/>
                <a:buNone/>
              </a:pPr>
              <a:t>28</a:t>
            </a:fld>
            <a:endParaRPr lang="en-US" altLang="en-US" sz="1200">
              <a:solidFill>
                <a:srgbClr val="045C75"/>
              </a:solidFill>
            </a:endParaRPr>
          </a:p>
        </p:txBody>
      </p:sp>
      <p:sp>
        <p:nvSpPr>
          <p:cNvPr id="4" name="Footer Placeholder 3"/>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a:t>Learning Objectives</a:t>
            </a:r>
          </a:p>
        </p:txBody>
      </p:sp>
      <p:sp>
        <p:nvSpPr>
          <p:cNvPr id="15363"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6"/>
            </a:pPr>
            <a:r>
              <a:rPr lang="en-US" altLang="en-US"/>
              <a:t>Understand the elements of the digital world.</a:t>
            </a:r>
          </a:p>
          <a:p>
            <a:pPr marL="514350" indent="-514350" eaLnBrk="1" hangingPunct="1">
              <a:buFont typeface="Calibri" panose="020F0502020204030204" pitchFamily="34" charset="0"/>
              <a:buAutoNum type="arabicPeriod" startAt="6"/>
            </a:pPr>
            <a:r>
              <a:rPr lang="en-US" altLang="en-US"/>
              <a:t>Describe the drivers of EC as they relate to business pressures and organizational responses.</a:t>
            </a:r>
          </a:p>
          <a:p>
            <a:pPr marL="514350" indent="-514350" eaLnBrk="1" hangingPunct="1">
              <a:buFont typeface="Calibri" panose="020F0502020204030204" pitchFamily="34" charset="0"/>
              <a:buAutoNum type="arabicPeriod" startAt="6"/>
            </a:pPr>
            <a:r>
              <a:rPr lang="en-US" altLang="en-US"/>
              <a:t>Describe some EC business models.</a:t>
            </a:r>
          </a:p>
          <a:p>
            <a:pPr marL="514350" indent="-514350" eaLnBrk="1" hangingPunct="1">
              <a:buFont typeface="Calibri" panose="020F0502020204030204" pitchFamily="34" charset="0"/>
              <a:buAutoNum type="arabicPeriod" startAt="6"/>
            </a:pPr>
            <a:r>
              <a:rPr lang="en-US" altLang="en-US"/>
              <a:t>Describe the benefits of EC to organizations, consumers, and society.</a:t>
            </a:r>
          </a:p>
          <a:p>
            <a:pPr marL="514350" indent="-514350" eaLnBrk="1" hangingPunct="1">
              <a:buFont typeface="Calibri" panose="020F0502020204030204" pitchFamily="34" charset="0"/>
              <a:buAutoNum type="arabicPeriod" startAt="6"/>
            </a:pPr>
            <a:r>
              <a:rPr lang="en-US" altLang="en-US"/>
              <a:t>List and describe the major limitations of EC.</a:t>
            </a: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204B3FCD-192F-4B31-9444-2655B0237BB4}" type="slidenum">
              <a:rPr lang="en-US" altLang="en-US" sz="1200" smtClean="0">
                <a:solidFill>
                  <a:srgbClr val="045C75"/>
                </a:solidFill>
              </a:rPr>
              <a:pPr>
                <a:spcBef>
                  <a:spcPct val="0"/>
                </a:spcBef>
                <a:buClrTx/>
                <a:buSzTx/>
                <a:buFontTx/>
                <a:buNone/>
              </a:pPr>
              <a:t>2</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eaLnBrk="1" hangingPunct="1"/>
            <a:r>
              <a:rPr lang="en-US" altLang="en-US" sz="4000"/>
              <a:t>Electronic Commerce Business Models</a:t>
            </a:r>
          </a:p>
        </p:txBody>
      </p:sp>
      <p:sp>
        <p:nvSpPr>
          <p:cNvPr id="70659" name="Content Placeholder 2"/>
          <p:cNvSpPr>
            <a:spLocks noGrp="1"/>
          </p:cNvSpPr>
          <p:nvPr>
            <p:ph idx="1"/>
          </p:nvPr>
        </p:nvSpPr>
        <p:spPr/>
        <p:txBody>
          <a:bodyPr/>
          <a:lstStyle/>
          <a:p>
            <a:pPr eaLnBrk="1" hangingPunct="1"/>
            <a:r>
              <a:rPr lang="en-US" altLang="en-US" b="1"/>
              <a:t>TYPICAL EC BUSINESS MODELS</a:t>
            </a:r>
          </a:p>
          <a:p>
            <a:pPr marL="849313" lvl="1" indent="-457200" eaLnBrk="1" hangingPunct="1">
              <a:buFont typeface="Calibri" panose="020F0502020204030204" pitchFamily="34" charset="0"/>
              <a:buAutoNum type="arabicPeriod"/>
            </a:pPr>
            <a:r>
              <a:rPr lang="en-US" altLang="en-US" b="1"/>
              <a:t>Online direct marketing</a:t>
            </a:r>
          </a:p>
          <a:p>
            <a:pPr marL="849313" lvl="1" indent="-457200" eaLnBrk="1" hangingPunct="1">
              <a:buFont typeface="Calibri" panose="020F0502020204030204" pitchFamily="34" charset="0"/>
              <a:buAutoNum type="arabicPeriod"/>
            </a:pPr>
            <a:r>
              <a:rPr lang="en-US" altLang="en-US" b="1"/>
              <a:t>tendering (bidding) system</a:t>
            </a:r>
          </a:p>
          <a:p>
            <a:pPr marL="849313" lvl="1" indent="-457200" eaLnBrk="1" hangingPunct="1">
              <a:buFont typeface="Wingdings 2" panose="05020102010507070707" pitchFamily="18" charset="2"/>
              <a:buNone/>
            </a:pPr>
            <a:r>
              <a:rPr lang="en-US" altLang="en-US"/>
              <a:t>	Model in which a buyer requests would-be sellers to submit bids; the lowest bidder wins.</a:t>
            </a:r>
          </a:p>
          <a:p>
            <a:pPr marL="849313" lvl="1" indent="-457200" eaLnBrk="1" hangingPunct="1">
              <a:buFont typeface="Calibri" panose="020F0502020204030204" pitchFamily="34" charset="0"/>
              <a:buAutoNum type="arabicPeriod" startAt="3"/>
            </a:pPr>
            <a:r>
              <a:rPr lang="en-US" altLang="en-US" b="1"/>
              <a:t>Electronic marketplaces and exchanges</a:t>
            </a:r>
          </a:p>
          <a:p>
            <a:pPr marL="849313" lvl="1" indent="-457200" eaLnBrk="1" hangingPunct="1">
              <a:buFont typeface="Calibri" panose="020F0502020204030204" pitchFamily="34" charset="0"/>
              <a:buAutoNum type="arabicPeriod" startAt="3"/>
            </a:pPr>
            <a:r>
              <a:rPr lang="en-US" altLang="en-US" b="1"/>
              <a:t>Viral marketing</a:t>
            </a:r>
          </a:p>
          <a:p>
            <a:pPr marL="849313" lvl="1" indent="-457200" eaLnBrk="1" hangingPunct="1">
              <a:buFont typeface="Calibri" panose="020F0502020204030204" pitchFamily="34" charset="0"/>
              <a:buAutoNum type="arabicPeriod" startAt="3"/>
            </a:pPr>
            <a:r>
              <a:rPr lang="en-US" altLang="en-US" b="1"/>
              <a:t>Group purchasing</a:t>
            </a:r>
            <a:endParaRPr lang="en-US" altLang="en-US"/>
          </a:p>
        </p:txBody>
      </p:sp>
      <p:sp>
        <p:nvSpPr>
          <p:cNvPr id="706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39407A7D-89F1-4DB7-9A4F-1C3CD2AC7C4B}" type="slidenum">
              <a:rPr lang="en-US" altLang="en-US" sz="1200" smtClean="0">
                <a:solidFill>
                  <a:srgbClr val="045C75"/>
                </a:solidFill>
              </a:rPr>
              <a:pPr>
                <a:spcBef>
                  <a:spcPct val="0"/>
                </a:spcBef>
                <a:buClrTx/>
                <a:buSzTx/>
                <a:buFontTx/>
                <a:buNone/>
              </a:pPr>
              <a:t>29</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altLang="en-US" sz="4000"/>
              <a:t>Benefits, Limitations, </a:t>
            </a:r>
            <a:br>
              <a:rPr lang="en-US" altLang="en-US" sz="4000"/>
            </a:br>
            <a:r>
              <a:rPr lang="en-US" altLang="en-US" sz="4000"/>
              <a:t>and Impacts of Electronic Commerce</a:t>
            </a:r>
          </a:p>
        </p:txBody>
      </p:sp>
      <p:sp>
        <p:nvSpPr>
          <p:cNvPr id="72707" name="Content Placeholder 2"/>
          <p:cNvSpPr>
            <a:spLocks noGrp="1"/>
          </p:cNvSpPr>
          <p:nvPr>
            <p:ph idx="1"/>
          </p:nvPr>
        </p:nvSpPr>
        <p:spPr/>
        <p:txBody>
          <a:bodyPr/>
          <a:lstStyle/>
          <a:p>
            <a:pPr eaLnBrk="1" hangingPunct="1"/>
            <a:r>
              <a:rPr lang="en-US" altLang="en-US" b="1"/>
              <a:t>THE BENEFITS AND IMPACTS OF EC</a:t>
            </a:r>
          </a:p>
          <a:p>
            <a:pPr lvl="1" eaLnBrk="1" hangingPunct="1"/>
            <a:r>
              <a:rPr lang="en-US" altLang="en-US" b="1"/>
              <a:t>EC as a Provider of Competitive Advantage</a:t>
            </a:r>
          </a:p>
          <a:p>
            <a:pPr eaLnBrk="1" hangingPunct="1"/>
            <a:r>
              <a:rPr lang="en-US" altLang="en-US" b="1"/>
              <a:t>THE LIMITATIONS AND BARRIERS OF EC</a:t>
            </a:r>
          </a:p>
          <a:p>
            <a:pPr lvl="1" eaLnBrk="1" hangingPunct="1"/>
            <a:r>
              <a:rPr lang="en-US" altLang="en-US" b="1"/>
              <a:t>ethics</a:t>
            </a:r>
          </a:p>
          <a:p>
            <a:pPr lvl="1" eaLnBrk="1" hangingPunct="1">
              <a:buFont typeface="Wingdings 2" panose="05020102010507070707" pitchFamily="18" charset="2"/>
              <a:buNone/>
            </a:pPr>
            <a:r>
              <a:rPr lang="en-US" altLang="en-US"/>
              <a:t>	The branch of philosophy that deals with what is considered to be right and wrong</a:t>
            </a:r>
          </a:p>
          <a:p>
            <a:pPr eaLnBrk="1" hangingPunct="1"/>
            <a:r>
              <a:rPr lang="en-US" altLang="en-US" b="1"/>
              <a:t>WHY STUDY E-COMMERCE?</a:t>
            </a:r>
            <a:endParaRPr lang="en-US" altLang="en-US"/>
          </a:p>
        </p:txBody>
      </p:sp>
      <p:sp>
        <p:nvSpPr>
          <p:cNvPr id="72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DAC9FB62-8DCD-4144-8987-7A4A83103152}" type="slidenum">
              <a:rPr lang="en-US" altLang="en-US" sz="1200" smtClean="0">
                <a:solidFill>
                  <a:srgbClr val="045C75"/>
                </a:solidFill>
              </a:rPr>
              <a:pPr>
                <a:spcBef>
                  <a:spcPct val="0"/>
                </a:spcBef>
                <a:buClrTx/>
                <a:buSzTx/>
                <a:buFontTx/>
                <a:buNone/>
              </a:pPr>
              <a:t>30</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292B2ACB-E4D4-4227-A497-F0F19F10CF06}" type="slidenum">
              <a:rPr lang="en-US" altLang="en-US" sz="1200" smtClean="0">
                <a:solidFill>
                  <a:srgbClr val="045C75"/>
                </a:solidFill>
              </a:rPr>
              <a:pPr>
                <a:spcBef>
                  <a:spcPct val="0"/>
                </a:spcBef>
                <a:buClrTx/>
                <a:buSzTx/>
                <a:buFontTx/>
                <a:buNone/>
              </a:pPr>
              <a:t>31</a:t>
            </a:fld>
            <a:endParaRPr lang="en-US" altLang="en-US" sz="1200">
              <a:solidFill>
                <a:srgbClr val="045C75"/>
              </a:solidFill>
            </a:endParaRPr>
          </a:p>
        </p:txBody>
      </p:sp>
      <p:sp>
        <p:nvSpPr>
          <p:cNvPr id="4" name="Footer Placeholder 3"/>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p>
        </p:txBody>
      </p:sp>
      <p:pic>
        <p:nvPicPr>
          <p:cNvPr id="747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8" y="633413"/>
            <a:ext cx="8162925"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US" altLang="en-US" sz="4500"/>
              <a:t>Managerial Issues</a:t>
            </a:r>
          </a:p>
        </p:txBody>
      </p:sp>
      <p:sp>
        <p:nvSpPr>
          <p:cNvPr id="76803"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a:t>Is EC real?</a:t>
            </a:r>
          </a:p>
          <a:p>
            <a:pPr marL="514350" indent="-514350" eaLnBrk="1" hangingPunct="1">
              <a:buFont typeface="Calibri" panose="020F0502020204030204" pitchFamily="34" charset="0"/>
              <a:buAutoNum type="arabicPeriod"/>
            </a:pPr>
            <a:r>
              <a:rPr lang="en-US" altLang="en-US"/>
              <a:t>Why is B2B e-commerce so essential and successful?</a:t>
            </a:r>
          </a:p>
          <a:p>
            <a:pPr marL="514350" indent="-514350" eaLnBrk="1" hangingPunct="1">
              <a:buFont typeface="Calibri" panose="020F0502020204030204" pitchFamily="34" charset="0"/>
              <a:buAutoNum type="arabicPeriod"/>
            </a:pPr>
            <a:r>
              <a:rPr lang="en-US" altLang="en-US"/>
              <a:t>Which EC business model should I choose?</a:t>
            </a:r>
          </a:p>
          <a:p>
            <a:pPr marL="514350" indent="-514350" eaLnBrk="1" hangingPunct="1">
              <a:buFont typeface="Calibri" panose="020F0502020204030204" pitchFamily="34" charset="0"/>
              <a:buAutoNum type="arabicPeriod"/>
            </a:pPr>
            <a:r>
              <a:rPr lang="en-US" altLang="en-US"/>
              <a:t>How can we exploit social commerce?</a:t>
            </a:r>
          </a:p>
          <a:p>
            <a:pPr marL="514350" indent="-514350" eaLnBrk="1" hangingPunct="1">
              <a:buFont typeface="Calibri" panose="020F0502020204030204" pitchFamily="34" charset="0"/>
              <a:buAutoNum type="arabicPeriod"/>
            </a:pPr>
            <a:r>
              <a:rPr lang="en-US" altLang="en-US"/>
              <a:t>What are the top challenges of EC today?</a:t>
            </a:r>
          </a:p>
        </p:txBody>
      </p:sp>
      <p:sp>
        <p:nvSpPr>
          <p:cNvPr id="768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ABCDD28D-E40D-444E-BB71-02ABA2002457}" type="slidenum">
              <a:rPr lang="en-US" altLang="en-US" sz="1200" smtClean="0">
                <a:solidFill>
                  <a:srgbClr val="045C75"/>
                </a:solidFill>
              </a:rPr>
              <a:pPr>
                <a:spcBef>
                  <a:spcPct val="0"/>
                </a:spcBef>
                <a:buClrTx/>
                <a:buSzTx/>
                <a:buFontTx/>
                <a:buNone/>
              </a:pPr>
              <a:t>32</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US" altLang="en-US" sz="4500"/>
              <a:t>Summary</a:t>
            </a:r>
          </a:p>
        </p:txBody>
      </p:sp>
      <p:sp>
        <p:nvSpPr>
          <p:cNvPr id="78851"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a:t>Definition of EC and description of its various categories</a:t>
            </a:r>
          </a:p>
          <a:p>
            <a:pPr marL="514350" indent="-514350" eaLnBrk="1" hangingPunct="1">
              <a:buFont typeface="Calibri" panose="020F0502020204030204" pitchFamily="34" charset="0"/>
              <a:buAutoNum type="arabicPeriod"/>
            </a:pPr>
            <a:r>
              <a:rPr lang="en-US" altLang="en-US"/>
              <a:t>The content and framework of EC</a:t>
            </a:r>
          </a:p>
          <a:p>
            <a:pPr marL="514350" indent="-514350" eaLnBrk="1" hangingPunct="1">
              <a:buFont typeface="Calibri" panose="020F0502020204030204" pitchFamily="34" charset="0"/>
              <a:buAutoNum type="arabicPeriod"/>
            </a:pPr>
            <a:r>
              <a:rPr lang="en-US" altLang="en-US"/>
              <a:t>The major types of EC transactions</a:t>
            </a:r>
          </a:p>
          <a:p>
            <a:pPr marL="514350" indent="-514350" eaLnBrk="1" hangingPunct="1">
              <a:buFont typeface="Calibri" panose="020F0502020204030204" pitchFamily="34" charset="0"/>
              <a:buAutoNum type="arabicPeriod"/>
            </a:pPr>
            <a:r>
              <a:rPr lang="en-US" altLang="en-US"/>
              <a:t>E-commerce 2.0</a:t>
            </a:r>
          </a:p>
          <a:p>
            <a:pPr marL="514350" indent="-514350" eaLnBrk="1" hangingPunct="1">
              <a:buFont typeface="Calibri" panose="020F0502020204030204" pitchFamily="34" charset="0"/>
              <a:buAutoNum type="arabicPeriod"/>
            </a:pPr>
            <a:r>
              <a:rPr lang="en-US" altLang="en-US"/>
              <a:t>Description of social commerce and social software</a:t>
            </a:r>
          </a:p>
        </p:txBody>
      </p:sp>
      <p:sp>
        <p:nvSpPr>
          <p:cNvPr id="788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06668723-84C8-4014-9DFC-C56E9EA1C10E}" type="slidenum">
              <a:rPr lang="en-US" altLang="en-US" sz="1200" smtClean="0">
                <a:solidFill>
                  <a:srgbClr val="045C75"/>
                </a:solidFill>
              </a:rPr>
              <a:pPr>
                <a:spcBef>
                  <a:spcPct val="0"/>
                </a:spcBef>
                <a:buClrTx/>
                <a:buSzTx/>
                <a:buFontTx/>
                <a:buNone/>
              </a:pPr>
              <a:t>33</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
        <p:nvSpPr>
          <p:cNvPr id="2" name="TextBox 1">
            <a:extLst>
              <a:ext uri="{FF2B5EF4-FFF2-40B4-BE49-F238E27FC236}">
                <a16:creationId xmlns:a16="http://schemas.microsoft.com/office/drawing/2014/main" id="{6F43C83C-57F5-E249-9A18-2B2DA8FE78F8}"/>
              </a:ext>
            </a:extLst>
          </p:cNvPr>
          <p:cNvSpPr txBox="1"/>
          <p:nvPr/>
        </p:nvSpPr>
        <p:spPr>
          <a:xfrm>
            <a:off x="-119743" y="1719943"/>
            <a:ext cx="184731" cy="369332"/>
          </a:xfrm>
          <a:prstGeom prst="rect">
            <a:avLst/>
          </a:prstGeom>
          <a:noFill/>
        </p:spPr>
        <p:txBody>
          <a:bodyPr wrap="none" rtlCol="0">
            <a:spAutoFit/>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altLang="en-US" sz="4500" b="1"/>
              <a:t>Summary</a:t>
            </a:r>
            <a:endParaRPr lang="en-US" altLang="en-US" sz="4500"/>
          </a:p>
        </p:txBody>
      </p:sp>
      <p:sp>
        <p:nvSpPr>
          <p:cNvPr id="80899"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6"/>
            </a:pPr>
            <a:r>
              <a:rPr lang="en-US" altLang="en-US"/>
              <a:t>The elements of the digital world</a:t>
            </a:r>
          </a:p>
          <a:p>
            <a:pPr marL="514350" indent="-514350" eaLnBrk="1" hangingPunct="1">
              <a:buFont typeface="Calibri" panose="020F0502020204030204" pitchFamily="34" charset="0"/>
              <a:buAutoNum type="arabicPeriod" startAt="6"/>
            </a:pPr>
            <a:r>
              <a:rPr lang="en-US" altLang="en-US"/>
              <a:t>The drivers of EC</a:t>
            </a:r>
          </a:p>
          <a:p>
            <a:pPr marL="514350" indent="-514350" eaLnBrk="1" hangingPunct="1">
              <a:buFont typeface="Calibri" panose="020F0502020204030204" pitchFamily="34" charset="0"/>
              <a:buAutoNum type="arabicPeriod" startAt="6"/>
            </a:pPr>
            <a:r>
              <a:rPr lang="en-US" altLang="en-US"/>
              <a:t>The major EC business models</a:t>
            </a:r>
          </a:p>
          <a:p>
            <a:pPr marL="514350" indent="-514350" eaLnBrk="1" hangingPunct="1">
              <a:buFont typeface="Calibri" panose="020F0502020204030204" pitchFamily="34" charset="0"/>
              <a:buAutoNum type="arabicPeriod" startAt="6"/>
            </a:pPr>
            <a:r>
              <a:rPr lang="en-US" altLang="en-US"/>
              <a:t>Benefits of EC to organizations, consumers, and society</a:t>
            </a:r>
          </a:p>
          <a:p>
            <a:pPr marL="514350" indent="-514350" eaLnBrk="1" hangingPunct="1">
              <a:buFont typeface="Calibri" panose="020F0502020204030204" pitchFamily="34" charset="0"/>
              <a:buAutoNum type="arabicPeriod" startAt="6"/>
            </a:pPr>
            <a:r>
              <a:rPr lang="en-US" altLang="en-US"/>
              <a:t>Limitations of e-commerce</a:t>
            </a:r>
          </a:p>
        </p:txBody>
      </p:sp>
      <p:sp>
        <p:nvSpPr>
          <p:cNvPr id="809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8EE027D7-8139-4927-ADAB-E6D8207119F3}" type="slidenum">
              <a:rPr lang="en-US" altLang="en-US" sz="1200" smtClean="0">
                <a:solidFill>
                  <a:srgbClr val="045C75"/>
                </a:solidFill>
              </a:rPr>
              <a:pPr>
                <a:spcBef>
                  <a:spcPct val="0"/>
                </a:spcBef>
                <a:buClrTx/>
                <a:buSzTx/>
                <a:buFontTx/>
                <a:buNone/>
              </a:pPr>
              <a:t>34</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Footer Placeholder 2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45C75"/>
                </a:solidFill>
                <a:latin typeface="Constantia" panose="02030602050306030303" pitchFamily="18" charset="0"/>
              </a:rPr>
              <a:t>Copyright © 2012 Pearson Education, Inc. Publishing as Prentice Hall</a:t>
            </a:r>
            <a:endParaRPr lang="es-ES" altLang="en-US">
              <a:solidFill>
                <a:srgbClr val="045C75"/>
              </a:solidFill>
              <a:latin typeface="Constantia" panose="02030602050306030303" pitchFamily="18" charset="0"/>
            </a:endParaRPr>
          </a:p>
        </p:txBody>
      </p:sp>
      <p:sp>
        <p:nvSpPr>
          <p:cNvPr id="82947"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045C75"/>
                </a:solidFill>
                <a:latin typeface="Constantia" panose="02030602050306030303" pitchFamily="18" charset="0"/>
              </a:rPr>
              <a:t>1-</a:t>
            </a:r>
            <a:fld id="{7377B69F-E15D-46A5-9676-7B694F141EF5}" type="slidenum">
              <a:rPr lang="en-US" altLang="en-US" smtClean="0">
                <a:solidFill>
                  <a:srgbClr val="045C75"/>
                </a:solidFill>
                <a:latin typeface="Constantia" panose="02030602050306030303" pitchFamily="18" charset="0"/>
              </a:rPr>
              <a:pPr/>
              <a:t>35</a:t>
            </a:fld>
            <a:endParaRPr lang="en-US" altLang="en-US">
              <a:solidFill>
                <a:srgbClr val="045C75"/>
              </a:solidFill>
              <a:latin typeface="Constantia" panose="02030602050306030303" pitchFamily="18" charset="0"/>
            </a:endParaRPr>
          </a:p>
        </p:txBody>
      </p:sp>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endParaRPr lang="en-US" sz="1400">
              <a:solidFill>
                <a:srgbClr val="000000"/>
              </a:solidFill>
              <a:effectLst>
                <a:outerShdw blurRad="38100" dist="38100" dir="2700000" algn="tl">
                  <a:srgbClr val="C0C0C0"/>
                </a:outerShdw>
              </a:effectLst>
              <a:cs typeface="Arial" charset="0"/>
            </a:endParaRPr>
          </a:p>
        </p:txBody>
      </p:sp>
      <p:pic>
        <p:nvPicPr>
          <p:cNvPr id="82949"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62000" y="1522413"/>
            <a:ext cx="7242175" cy="2363787"/>
          </a:xfrm>
          <a:prstGeom prst="rect">
            <a:avLst/>
          </a:prstGeom>
          <a:solidFill>
            <a:schemeClr val="hlink"/>
          </a:solidFill>
          <a:ln w="9525">
            <a:solidFill>
              <a:schemeClr val="bg1"/>
            </a:solidFill>
            <a:miter lim="800000"/>
            <a:headEnd/>
            <a:tailEnd/>
          </a:ln>
        </p:spPr>
      </p:pic>
      <p:sp>
        <p:nvSpPr>
          <p:cNvPr id="82950" name="Rectangle 4"/>
          <p:cNvSpPr>
            <a:spLocks noChangeArrowheads="1"/>
          </p:cNvSpPr>
          <p:nvPr/>
        </p:nvSpPr>
        <p:spPr bwMode="auto">
          <a:xfrm>
            <a:off x="685800" y="4035425"/>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600">
                <a:solidFill>
                  <a:srgbClr val="000000"/>
                </a:solidFill>
                <a:latin typeface="Arial" panose="020B0604020202020204" pitchFamily="34" charset="0"/>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5383213"/>
            <a:ext cx="7845425" cy="636587"/>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1" hangingPunct="1">
              <a:defRPr/>
            </a:pPr>
            <a:r>
              <a:rPr lang="en-US">
                <a:solidFill>
                  <a:srgbClr val="000000"/>
                </a:solidFill>
                <a:effectLst>
                  <a:outerShdw blurRad="38100" dist="38100" dir="2700000" algn="tl">
                    <a:srgbClr val="C0C0C0"/>
                  </a:outerShdw>
                </a:effectLst>
                <a:latin typeface="Tahoma" charset="0"/>
                <a:cs typeface="Arial" charset="0"/>
              </a:rPr>
              <a:t>Copyright © 2012 Pearson Education, Inc.  </a:t>
            </a:r>
          </a:p>
          <a:p>
            <a:pPr algn="ctr" eaLnBrk="1" hangingPunct="1">
              <a:defRPr/>
            </a:pPr>
            <a:r>
              <a:rPr lang="en-US" dirty="0">
                <a:solidFill>
                  <a:srgbClr val="000000"/>
                </a:solidFill>
                <a:effectLst>
                  <a:outerShdw blurRad="38100" dist="38100" dir="2700000" algn="tl">
                    <a:srgbClr val="C0C0C0"/>
                  </a:outerShdw>
                </a:effectLst>
                <a:latin typeface="Tahoma" charset="0"/>
                <a:cs typeface="Arial" charset="0"/>
              </a:rPr>
              <a:t>Publishing as Prentice Hall</a:t>
            </a:r>
            <a:endParaRPr lang="en-US" dirty="0">
              <a:solidFill>
                <a:srgbClr val="000000"/>
              </a:solidFill>
              <a:effectLst>
                <a:outerShdw blurRad="38100" dist="38100" dir="2700000" algn="tl">
                  <a:srgbClr val="C0C0C0"/>
                </a:outerShdw>
              </a:effectLst>
              <a:cs typeface="Arial"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Electronic Commerce: </a:t>
            </a:r>
            <a:br>
              <a:rPr lang="en-US" dirty="0"/>
            </a:br>
            <a:r>
              <a:rPr lang="en-US" dirty="0"/>
              <a:t>Definitions and Concepts</a:t>
            </a:r>
          </a:p>
        </p:txBody>
      </p:sp>
      <p:sp>
        <p:nvSpPr>
          <p:cNvPr id="17411" name="Content Placeholder 2"/>
          <p:cNvSpPr>
            <a:spLocks noGrp="1"/>
          </p:cNvSpPr>
          <p:nvPr>
            <p:ph idx="1"/>
          </p:nvPr>
        </p:nvSpPr>
        <p:spPr/>
        <p:txBody>
          <a:bodyPr/>
          <a:lstStyle/>
          <a:p>
            <a:pPr eaLnBrk="1" hangingPunct="1"/>
            <a:r>
              <a:rPr lang="en-US" altLang="en-US" b="1"/>
              <a:t>electronic commerce (EC)</a:t>
            </a:r>
          </a:p>
          <a:p>
            <a:pPr lvl="1" eaLnBrk="1" hangingPunct="1">
              <a:buFont typeface="Wingdings 2" panose="05020102010507070707" pitchFamily="18" charset="2"/>
              <a:buNone/>
            </a:pPr>
            <a:r>
              <a:rPr lang="en-US" altLang="en-US"/>
              <a:t>	The process of buying, selling, or exchanging products, services, or information via computer</a:t>
            </a:r>
          </a:p>
          <a:p>
            <a:pPr eaLnBrk="1" hangingPunct="1"/>
            <a:r>
              <a:rPr lang="en-US" altLang="en-US" b="1"/>
              <a:t>e-business</a:t>
            </a:r>
          </a:p>
          <a:p>
            <a:pPr lvl="1" eaLnBrk="1" hangingPunct="1">
              <a:buFont typeface="Wingdings 2" panose="05020102010507070707" pitchFamily="18" charset="2"/>
              <a:buNone/>
            </a:pPr>
            <a:r>
              <a:rPr lang="en-US" altLang="en-US"/>
              <a:t>	A broader definition of EC that includes not just the buying and selling of goods and services, but also servicing customers, collaborating with business partners, and conducting electronic transactions within an organization</a:t>
            </a: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BA76CF7E-3C59-4C1F-A49A-7C88BC3224C8}" type="slidenum">
              <a:rPr lang="en-US" altLang="en-US" sz="1200" smtClean="0">
                <a:solidFill>
                  <a:srgbClr val="045C75"/>
                </a:solidFill>
              </a:rPr>
              <a:pPr>
                <a:spcBef>
                  <a:spcPct val="0"/>
                </a:spcBef>
                <a:buClrTx/>
                <a:buSzTx/>
                <a:buFontTx/>
                <a:buNone/>
              </a:pPr>
              <a:t>3</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Electronic Commerce: </a:t>
            </a:r>
            <a:br>
              <a:rPr lang="en-US" dirty="0"/>
            </a:br>
            <a:r>
              <a:rPr lang="en-US" dirty="0"/>
              <a:t>Definitions and Concepts</a:t>
            </a:r>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Char char=""/>
              <a:defRPr/>
            </a:pPr>
            <a:r>
              <a:rPr lang="en-US" b="1" dirty="0"/>
              <a:t>MAJOR EC CONCEPTS</a:t>
            </a:r>
          </a:p>
          <a:p>
            <a:pPr marL="640080" lvl="1" indent="-246888" eaLnBrk="1" fontAlgn="auto" hangingPunct="1">
              <a:spcAft>
                <a:spcPts val="0"/>
              </a:spcAft>
              <a:buFont typeface="Wingdings 2"/>
              <a:buChar char=""/>
              <a:defRPr/>
            </a:pPr>
            <a:r>
              <a:rPr lang="en-US" b="1" dirty="0"/>
              <a:t>Pure Versus Partial EC</a:t>
            </a:r>
          </a:p>
          <a:p>
            <a:pPr marL="640080" lvl="1" indent="-246888" eaLnBrk="1" fontAlgn="auto" hangingPunct="1">
              <a:spcAft>
                <a:spcPts val="0"/>
              </a:spcAft>
              <a:buFont typeface="Wingdings 2"/>
              <a:buChar char=""/>
              <a:defRPr/>
            </a:pPr>
            <a:r>
              <a:rPr lang="en-US" b="1" dirty="0"/>
              <a:t>EC Organizations</a:t>
            </a:r>
          </a:p>
          <a:p>
            <a:pPr lvl="2" indent="-246888" eaLnBrk="1" fontAlgn="auto" hangingPunct="1">
              <a:spcAft>
                <a:spcPts val="0"/>
              </a:spcAft>
              <a:buFont typeface="Wingdings 2"/>
              <a:buChar char=""/>
              <a:defRPr/>
            </a:pPr>
            <a:r>
              <a:rPr lang="en-US" b="1" dirty="0"/>
              <a:t>brick-and-mortar (old economy) organizations</a:t>
            </a:r>
          </a:p>
          <a:p>
            <a:pPr lvl="2" indent="-246888" eaLnBrk="1" fontAlgn="auto" hangingPunct="1">
              <a:spcAft>
                <a:spcPts val="0"/>
              </a:spcAft>
              <a:buFont typeface="Wingdings 2"/>
              <a:buNone/>
              <a:defRPr/>
            </a:pPr>
            <a:r>
              <a:rPr lang="en-US" dirty="0"/>
              <a:t>	Old-economy organizations (corporations) that perform their primary business offline, selling physical products by means of physical agents</a:t>
            </a:r>
          </a:p>
          <a:p>
            <a:pPr lvl="2" indent="-246888" eaLnBrk="1" fontAlgn="auto" hangingPunct="1">
              <a:spcAft>
                <a:spcPts val="0"/>
              </a:spcAft>
              <a:buFont typeface="Wingdings 2"/>
              <a:buChar char=""/>
              <a:defRPr/>
            </a:pPr>
            <a:r>
              <a:rPr lang="en-US" b="1" dirty="0"/>
              <a:t>virtual (pure-play) organizations</a:t>
            </a:r>
          </a:p>
          <a:p>
            <a:pPr lvl="2" indent="-246888" eaLnBrk="1" fontAlgn="auto" hangingPunct="1">
              <a:spcAft>
                <a:spcPts val="0"/>
              </a:spcAft>
              <a:buFont typeface="Wingdings 2" panose="05020102010507070707" pitchFamily="18" charset="2"/>
              <a:buNone/>
              <a:defRPr/>
            </a:pPr>
            <a:r>
              <a:rPr lang="en-US" dirty="0"/>
              <a:t>	Organizations that conduct their business activities solely online</a:t>
            </a:r>
          </a:p>
          <a:p>
            <a:pPr lvl="2" indent="-246888" eaLnBrk="1" fontAlgn="auto" hangingPunct="1">
              <a:spcAft>
                <a:spcPts val="0"/>
              </a:spcAft>
              <a:buFont typeface="Wingdings 2"/>
              <a:buChar char=""/>
              <a:defRPr/>
            </a:pPr>
            <a:r>
              <a:rPr lang="en-US" b="1" dirty="0"/>
              <a:t>click-and-mortar (click-and-brick) organizations</a:t>
            </a:r>
          </a:p>
          <a:p>
            <a:pPr lvl="2" indent="-246888" eaLnBrk="1" fontAlgn="auto" hangingPunct="1">
              <a:spcAft>
                <a:spcPts val="0"/>
              </a:spcAft>
              <a:buFont typeface="Wingdings 2" panose="05020102010507070707" pitchFamily="18" charset="2"/>
              <a:buNone/>
              <a:defRPr/>
            </a:pPr>
            <a:r>
              <a:rPr lang="en-US" sz="1900" dirty="0"/>
              <a:t>	Organizations that conduct some e-commerce activities, usually as an additional marketing channel</a:t>
            </a:r>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018F1ED3-B87F-418A-A4F4-B1E06EED4DD9}" type="slidenum">
              <a:rPr lang="en-US" altLang="en-US" sz="1200" smtClean="0">
                <a:solidFill>
                  <a:srgbClr val="045C75"/>
                </a:solidFill>
              </a:rPr>
              <a:pPr>
                <a:spcBef>
                  <a:spcPct val="0"/>
                </a:spcBef>
                <a:buClrTx/>
                <a:buSzTx/>
                <a:buFontTx/>
                <a:buNone/>
              </a:pPr>
              <a:t>4</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2"/>
          </p:nvPr>
        </p:nvSpPr>
        <p:spPr bwMode="auto">
          <a:xfrm>
            <a:off x="8001000" y="6356350"/>
            <a:ext cx="685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CCAE4189-6152-445E-A1E2-0AA2E7394EAE}" type="slidenum">
              <a:rPr lang="en-US" altLang="en-US" sz="1200" smtClean="0">
                <a:solidFill>
                  <a:srgbClr val="045C75"/>
                </a:solidFill>
              </a:rPr>
              <a:pPr>
                <a:spcBef>
                  <a:spcPct val="0"/>
                </a:spcBef>
                <a:buClrTx/>
                <a:buSzTx/>
                <a:buFontTx/>
                <a:buNone/>
              </a:pPr>
              <a:t>5</a:t>
            </a:fld>
            <a:endParaRPr lang="en-US" altLang="en-US" sz="1200">
              <a:solidFill>
                <a:srgbClr val="045C75"/>
              </a:solidFill>
            </a:endParaRPr>
          </a:p>
        </p:txBody>
      </p:sp>
      <p:sp>
        <p:nvSpPr>
          <p:cNvPr id="4" name="Footer Placeholder 3"/>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263" y="838200"/>
            <a:ext cx="69754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Electronic Commerce: </a:t>
            </a:r>
            <a:br>
              <a:rPr lang="en-US" dirty="0"/>
            </a:br>
            <a:r>
              <a:rPr lang="en-US" dirty="0"/>
              <a:t>Definitions and Concepts</a:t>
            </a:r>
          </a:p>
        </p:txBody>
      </p:sp>
      <p:sp>
        <p:nvSpPr>
          <p:cNvPr id="23555" name="Content Placeholder 2"/>
          <p:cNvSpPr>
            <a:spLocks noGrp="1"/>
          </p:cNvSpPr>
          <p:nvPr>
            <p:ph idx="1"/>
          </p:nvPr>
        </p:nvSpPr>
        <p:spPr/>
        <p:txBody>
          <a:bodyPr/>
          <a:lstStyle/>
          <a:p>
            <a:pPr eaLnBrk="1" hangingPunct="1"/>
            <a:r>
              <a:rPr lang="en-US" altLang="en-US" b="1"/>
              <a:t>ELECTRONIC MARKETS AND NETWORKS</a:t>
            </a:r>
          </a:p>
          <a:p>
            <a:pPr lvl="1" eaLnBrk="1" hangingPunct="1"/>
            <a:r>
              <a:rPr lang="en-US" altLang="en-US" b="1"/>
              <a:t>electronic market (e-marketplace)</a:t>
            </a:r>
          </a:p>
          <a:p>
            <a:pPr lvl="1" eaLnBrk="1" hangingPunct="1">
              <a:buFont typeface="Wingdings 2" panose="05020102010507070707" pitchFamily="18" charset="2"/>
              <a:buNone/>
            </a:pPr>
            <a:r>
              <a:rPr lang="en-US" altLang="en-US"/>
              <a:t>	An online marketplace where buyers and sellers meet to exchange goods, services, money, or information</a:t>
            </a:r>
          </a:p>
          <a:p>
            <a:pPr lvl="1" eaLnBrk="1" hangingPunct="1"/>
            <a:r>
              <a:rPr lang="en-US" altLang="en-US" b="1"/>
              <a:t>intranet</a:t>
            </a:r>
          </a:p>
          <a:p>
            <a:pPr lvl="1" eaLnBrk="1" hangingPunct="1">
              <a:buFont typeface="Wingdings 2" panose="05020102010507070707" pitchFamily="18" charset="2"/>
              <a:buNone/>
            </a:pPr>
            <a:r>
              <a:rPr lang="en-US" altLang="en-US"/>
              <a:t>	An internal corporate or government network that uses Internet tools, such as Web browsers, and Internet protocols</a:t>
            </a:r>
          </a:p>
          <a:p>
            <a:pPr lvl="1" eaLnBrk="1" hangingPunct="1"/>
            <a:r>
              <a:rPr lang="en-US" altLang="en-US" b="1"/>
              <a:t>extranet</a:t>
            </a:r>
          </a:p>
          <a:p>
            <a:pPr lvl="1" eaLnBrk="1" hangingPunct="1">
              <a:buFont typeface="Wingdings 2" panose="05020102010507070707" pitchFamily="18" charset="2"/>
              <a:buNone/>
            </a:pPr>
            <a:r>
              <a:rPr lang="en-US" altLang="en-US"/>
              <a:t>	A network that uses </a:t>
            </a:r>
            <a:r>
              <a:rPr lang="en-US" altLang="en-US" sz="2200"/>
              <a:t>the Internet to link multiple intranets</a:t>
            </a: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8B87221C-EBB2-4087-9C21-BD65F477BB37}" type="slidenum">
              <a:rPr lang="en-US" altLang="en-US" sz="1200" smtClean="0">
                <a:solidFill>
                  <a:srgbClr val="045C75"/>
                </a:solidFill>
              </a:rPr>
              <a:pPr>
                <a:spcBef>
                  <a:spcPct val="0"/>
                </a:spcBef>
                <a:buClrTx/>
                <a:buSzTx/>
                <a:buFontTx/>
                <a:buNone/>
              </a:pPr>
              <a:t>6</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57200"/>
            <a:ext cx="713105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68D262C4-CD89-45F0-AD1A-B7A8DE7EC6D2}" type="slidenum">
              <a:rPr lang="en-US" altLang="en-US" sz="1200" smtClean="0">
                <a:solidFill>
                  <a:srgbClr val="045C75"/>
                </a:solidFill>
              </a:rPr>
              <a:pPr>
                <a:spcBef>
                  <a:spcPct val="0"/>
                </a:spcBef>
                <a:buClrTx/>
                <a:buSzTx/>
                <a:buFontTx/>
                <a:buNone/>
              </a:pPr>
              <a:t>7</a:t>
            </a:fld>
            <a:endParaRPr lang="en-US" altLang="en-US" sz="1200">
              <a:solidFill>
                <a:srgbClr val="045C75"/>
              </a:solidFill>
            </a:endParaRPr>
          </a:p>
        </p:txBody>
      </p:sp>
      <p:sp>
        <p:nvSpPr>
          <p:cNvPr id="4" name="Footer Placeholder 3"/>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z="3500"/>
              <a:t>The Electronic Commerce Field: Classification, Content, and a Brief History</a:t>
            </a:r>
          </a:p>
        </p:txBody>
      </p:sp>
      <p:sp>
        <p:nvSpPr>
          <p:cNvPr id="27651" name="Content Placeholder 2"/>
          <p:cNvSpPr>
            <a:spLocks noGrp="1"/>
          </p:cNvSpPr>
          <p:nvPr>
            <p:ph idx="1"/>
          </p:nvPr>
        </p:nvSpPr>
        <p:spPr/>
        <p:txBody>
          <a:bodyPr/>
          <a:lstStyle/>
          <a:p>
            <a:pPr eaLnBrk="1" hangingPunct="1"/>
            <a:r>
              <a:rPr lang="en-US" altLang="en-US" b="1"/>
              <a:t>AN EC FRAMEWORK</a:t>
            </a:r>
          </a:p>
          <a:p>
            <a:pPr lvl="1" eaLnBrk="1" hangingPunct="1"/>
            <a:r>
              <a:rPr lang="en-US" altLang="en-US"/>
              <a:t>EC applications are supported by infrastructure and by the following five support areas:</a:t>
            </a:r>
          </a:p>
          <a:p>
            <a:pPr marL="1123950" lvl="2" indent="-457200" eaLnBrk="1" hangingPunct="1">
              <a:buFont typeface="Calibri" panose="020F0502020204030204" pitchFamily="34" charset="0"/>
              <a:buAutoNum type="arabicPeriod"/>
            </a:pPr>
            <a:r>
              <a:rPr lang="en-US" altLang="en-US"/>
              <a:t>People</a:t>
            </a:r>
          </a:p>
          <a:p>
            <a:pPr marL="1123950" lvl="2" indent="-457200" eaLnBrk="1" hangingPunct="1">
              <a:buFont typeface="Calibri" panose="020F0502020204030204" pitchFamily="34" charset="0"/>
              <a:buAutoNum type="arabicPeriod"/>
            </a:pPr>
            <a:r>
              <a:rPr lang="en-US" altLang="en-US"/>
              <a:t>Public policy</a:t>
            </a:r>
          </a:p>
          <a:p>
            <a:pPr marL="1123950" lvl="2" indent="-457200" eaLnBrk="1" hangingPunct="1">
              <a:buFont typeface="Calibri" panose="020F0502020204030204" pitchFamily="34" charset="0"/>
              <a:buAutoNum type="arabicPeriod"/>
            </a:pPr>
            <a:r>
              <a:rPr lang="en-US" altLang="en-US"/>
              <a:t>Marketing and advertising</a:t>
            </a:r>
          </a:p>
          <a:p>
            <a:pPr marL="1123950" lvl="2" indent="-457200" eaLnBrk="1" hangingPunct="1">
              <a:buFont typeface="Calibri" panose="020F0502020204030204" pitchFamily="34" charset="0"/>
              <a:buAutoNum type="arabicPeriod"/>
            </a:pPr>
            <a:r>
              <a:rPr lang="en-US" altLang="en-US"/>
              <a:t>Support services</a:t>
            </a:r>
          </a:p>
          <a:p>
            <a:pPr marL="1123950" lvl="2" indent="-457200" eaLnBrk="1" hangingPunct="1">
              <a:buFont typeface="Calibri" panose="020F0502020204030204" pitchFamily="34" charset="0"/>
              <a:buAutoNum type="arabicPeriod"/>
            </a:pPr>
            <a:r>
              <a:rPr lang="en-US" altLang="en-US"/>
              <a:t>Business partnerships</a:t>
            </a:r>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a:t>
            </a:r>
            <a:fld id="{4831DE97-15AF-4E58-965D-E04E3C615F1F}" type="slidenum">
              <a:rPr lang="en-US" altLang="en-US" sz="1200" smtClean="0">
                <a:solidFill>
                  <a:srgbClr val="045C75"/>
                </a:solidFill>
              </a:rPr>
              <a:pPr>
                <a:spcBef>
                  <a:spcPct val="0"/>
                </a:spcBef>
                <a:buClrTx/>
                <a:buSzTx/>
                <a:buFontTx/>
                <a:buNone/>
              </a:pPr>
              <a:t>8</a:t>
            </a:fld>
            <a:endParaRPr lang="en-US" altLang="en-US" sz="1200">
              <a:solidFill>
                <a:srgbClr val="045C75"/>
              </a:solidFill>
            </a:endParaRPr>
          </a:p>
        </p:txBody>
      </p:sp>
      <p:sp>
        <p:nvSpPr>
          <p:cNvPr id="5" name="Footer Placeholder 4"/>
          <p:cNvSpPr>
            <a:spLocks noGrp="1"/>
          </p:cNvSpPr>
          <p:nvPr>
            <p:ph type="ftr" sz="quarter" idx="11"/>
          </p:nvPr>
        </p:nvSpPr>
        <p:spPr/>
        <p:txBody>
          <a:bodyPr/>
          <a:lstStyle/>
          <a:p>
            <a:pPr fontAlgn="auto">
              <a:spcBef>
                <a:spcPts val="0"/>
              </a:spcBef>
              <a:spcAft>
                <a:spcPts val="0"/>
              </a:spcAft>
              <a:defRPr/>
            </a:pPr>
            <a:r>
              <a:rPr lang="en-US">
                <a:solidFill>
                  <a:schemeClr val="tx2">
                    <a:shade val="90000"/>
                  </a:schemeClr>
                </a:solidFill>
                <a:latin typeface="+mn-lt"/>
                <a:cs typeface="+mn-cs"/>
              </a:rPr>
              <a:t>Copyright © 2012 Pearson Education, Inc. Publishing as Prentice Hall</a:t>
            </a:r>
            <a:endParaRPr lang="es-ES">
              <a:solidFill>
                <a:schemeClr val="tx2">
                  <a:shade val="90000"/>
                </a:schemeClr>
              </a:solidFill>
              <a:latin typeface="+mn-lt"/>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2063</TotalTime>
  <Words>1960</Words>
  <Application>Microsoft Macintosh PowerPoint</Application>
  <PresentationFormat>On-screen Show (4:3)</PresentationFormat>
  <Paragraphs>273</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Constantia</vt:lpstr>
      <vt:lpstr>Tahoma</vt:lpstr>
      <vt:lpstr>Wingdings 2</vt:lpstr>
      <vt:lpstr>Flow</vt:lpstr>
      <vt:lpstr>Chapter 1</vt:lpstr>
      <vt:lpstr>Learning</vt:lpstr>
      <vt:lpstr>Learning Objectives</vt:lpstr>
      <vt:lpstr>Electronic Commerce:  Definitions and Concepts</vt:lpstr>
      <vt:lpstr>Electronic Commerce:  Definitions and Concepts</vt:lpstr>
      <vt:lpstr>PowerPoint Presentation</vt:lpstr>
      <vt:lpstr>Electronic Commerce:  Definitions and Concepts</vt:lpstr>
      <vt:lpstr>PowerPoint Presentation</vt:lpstr>
      <vt:lpstr>The Electronic Commerce Field: Classification, Content, and a Brief History</vt:lpstr>
      <vt:lpstr>The Electronic Commerce Field: Classification, Content, and a Brief History</vt:lpstr>
      <vt:lpstr>PowerPoint Presentation</vt:lpstr>
      <vt:lpstr>The Electronic Commerce Field: Classification, Content, and a Brief History</vt:lpstr>
      <vt:lpstr>The Electronic Commerce Field: Classification, Content, and a Brief History</vt:lpstr>
      <vt:lpstr>The Electronic Commerce Field: Classification, Content, and a Brief History</vt:lpstr>
      <vt:lpstr>PowerPoint Presentation</vt:lpstr>
      <vt:lpstr>The Electronic Commerce Field: Classification, Content, and a Brief History</vt:lpstr>
      <vt:lpstr>E-Commerce 2.0:  From Social Commerce to Virtual Worlds</vt:lpstr>
      <vt:lpstr>E-Commerce 2.0:  From Social Commerce to Virtual Worlds</vt:lpstr>
      <vt:lpstr>E-Commerce 2.0:  From Social Commerce to Virtual Worlds</vt:lpstr>
      <vt:lpstr>E-Commerce 2.0:  From Social Commerce to Virtual Worlds</vt:lpstr>
      <vt:lpstr>E-Commerce 2.0:  From Social Commerce to Virtual Worlds</vt:lpstr>
      <vt:lpstr>The Digital World:  Economy, Enterprises, and Society</vt:lpstr>
      <vt:lpstr>The Digital World:  Economy, Enterprises, and Society</vt:lpstr>
      <vt:lpstr>The Changing Business Environment, Organizations’ Response, and EC Support</vt:lpstr>
      <vt:lpstr>PowerPoint Presentation</vt:lpstr>
      <vt:lpstr>PowerPoint Presentation</vt:lpstr>
      <vt:lpstr>Electronic Commerce Business Models</vt:lpstr>
      <vt:lpstr>Electronic Commerce Business Models</vt:lpstr>
      <vt:lpstr>PowerPoint Presentation</vt:lpstr>
      <vt:lpstr>Electronic Commerce Business Models</vt:lpstr>
      <vt:lpstr>Benefits, Limitations,  and Impacts of Electronic Commerce</vt:lpstr>
      <vt:lpstr>PowerPoint Presentation</vt:lpstr>
      <vt:lpstr>Managerial Issues</vt:lpstr>
      <vt:lpstr>Summary</vt:lpstr>
      <vt:lpstr>Summary</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hung lai</cp:lastModifiedBy>
  <cp:revision>42</cp:revision>
  <dcterms:created xsi:type="dcterms:W3CDTF">2011-09-21T16:10:10Z</dcterms:created>
  <dcterms:modified xsi:type="dcterms:W3CDTF">2020-05-26T09:56:09Z</dcterms:modified>
</cp:coreProperties>
</file>