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307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  <p:sldId id="285" r:id="rId30"/>
    <p:sldId id="282" r:id="rId31"/>
    <p:sldId id="284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6" r:id="rId41"/>
    <p:sldId id="294" r:id="rId42"/>
    <p:sldId id="295" r:id="rId43"/>
    <p:sldId id="299" r:id="rId44"/>
    <p:sldId id="297" r:id="rId45"/>
    <p:sldId id="301" r:id="rId46"/>
    <p:sldId id="300" r:id="rId47"/>
    <p:sldId id="303" r:id="rId48"/>
    <p:sldId id="305" r:id="rId49"/>
    <p:sldId id="302" r:id="rId50"/>
    <p:sldId id="306" r:id="rId51"/>
    <p:sldId id="30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0"/>
  </p:normalViewPr>
  <p:slideViewPr>
    <p:cSldViewPr>
      <p:cViewPr varScale="1">
        <p:scale>
          <a:sx n="130" d="100"/>
          <a:sy n="130" d="100"/>
        </p:scale>
        <p:origin x="1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EF7DF3-6356-41A9-BBF0-B7AFFD2806DB}" type="datetimeFigureOut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9B395E-D766-4904-9254-39F0B6324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679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A61F4D-7076-48D8-9EE2-6C30E42138A1}" type="slidenum">
              <a:rPr lang="en-US" altLang="en-US"/>
              <a:pPr>
                <a:spcBef>
                  <a:spcPct val="0"/>
                </a:spcBef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706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F1EA90-BDCD-4A53-BB70-F4CAFF8D0816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20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120C4D-69D8-4ACE-BBE6-A09F05D8A4D2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983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7734AC-C36A-41B5-B2F4-DAD7A72C580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203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77701A-3E79-41A0-8745-492F89E182D4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42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6F44D-AFE8-4F51-B77C-F471F3E275D1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1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57F002-B9E9-49B6-AD42-6392248049DD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911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2F711A-3F90-4F95-BFC9-BF8D19399813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794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Stop slot 1</a:t>
            </a:r>
            <a:r>
              <a:rPr lang="en-US" altLang="en-US"/>
              <a:t>, slot 4</a:t>
            </a:r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489F00-79CF-4E71-B6F0-C3953FCF5D04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423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AB9A7D-B0D5-4865-8D67-B7567DA34BD5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923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106BB8-E479-4BCD-B51D-5DA97C69CCC0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37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62BEB6-EC20-40DF-AA44-B9B3DA65613C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458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BFC744-3DEB-463E-9AE1-2CC7BBDDD84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946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36843-23DA-4668-9E89-30F168E0D57F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43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E11280-91F3-40BF-88C3-DAB56B8384A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945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stop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3FCB8-7D94-4F13-9FAB-B5AF30DE7BE7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292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B76E42-0888-4E0E-9F24-81A25C3C614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92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93D38A-2202-4242-8FE0-A2D3A08CC77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63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B21782-9930-4171-80D0-08F390A13945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7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5C01C7-7782-4EE6-A10B-495DEF2592D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556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185E6F-C48D-481E-9B82-CC7DBAD13243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71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274B87-2CAF-479E-AF1B-FC2BD65EF456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57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AF0386-DD75-4A55-A29A-0F08F700197F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139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33DD5-24BC-4AF4-82EC-1498C57A0FB0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10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FA93F2-BF71-45D5-8041-27543C55AA92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308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700D88-A9F1-4240-9466-CDAE5A449BC9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4943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C14482-DFC8-43FA-A529-619F75110106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318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D98B1D-6C24-4181-B22B-BB55F3EEE1A3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589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551B92-040F-443F-8445-273C1FAF9F1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106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935A2E-416A-481F-9423-661C218F5AE2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928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E82E34-7BAC-416D-BB75-13E30F15790D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1654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BE5C6E-EB34-4422-805E-5348E0354C39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648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1521AB-5FA2-4282-8B8E-C7619B211322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80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F3A15D-BC5E-4D66-8FAD-3B68F5F5202E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89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10554C-349E-4B39-B9A8-F060142BBB0F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389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273F2C-B948-4306-B018-7D7B0E1CE935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49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DF05ED-F88F-40B1-9595-3C39CD3BE38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649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2A2D1D-D251-4A08-9B01-63BC40B1D8EE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3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002E3B-109A-4900-A01A-F599FDAE18CA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6687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8F7EDF-1EEB-400A-8919-1F00B55A835B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916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11D66E-E55F-4089-839E-7DF1DF5D6BEC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53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E20C93-77B3-45B1-8CC1-21DE128633A7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65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BE5CCA-F3AC-4400-90D0-59FFF0E89F05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86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75622C-AC31-4C92-90F7-43D793ACA411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86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24B69-24A3-4639-A06E-CB1E00FC7219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77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9871A-6CFC-4852-AAE3-5A63DF12AD4D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1955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BBF3FF-B0CF-4C19-AD36-F058054B1E1C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0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76C309-1139-4BC2-8377-E343309C057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637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D2AA3-15D6-4EBB-ACC5-C9EB0D696B7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50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C0A9FF-36CD-4242-9EED-4D293A46582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011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1AE867-07AF-4BED-A111-EE957A4FE85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8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A912-0A79-451C-9B97-4BAF0EC31771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730FAE05-765C-4DFF-B9E9-646345EBE8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85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2378-D875-4DB0-A606-3E08821C6D5C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3948512-BB64-4FB0-8A4C-0280ABC14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7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9BAD3-6E94-4D13-B15C-05F17B533ECF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A1A4E748-EFBF-44B2-B4B3-5D27DB1BF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1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5B11F-EC99-422C-B349-15F50560DC31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E6EFEC1-6858-4D67-95D5-146746B07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54122-BBD5-4E0C-A754-82598AD08953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D9BB2278-77A6-4C3E-95BC-7AB9D3B39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05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3757E-2442-4BA9-B45F-50631AFE2339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538CAE2D-D5DC-4871-95B8-302B015DFC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33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E6893-4F3C-4C8E-9A2D-A623B48E23A9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4AFA50-FB6C-42E2-B47E-C13049E161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0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F8C95-3651-47AD-B551-4459A63EE946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C601E2A7-C2A1-49F6-9E41-D13F44C44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571A3-78DE-4DAE-831D-AA176E22C7B6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C13FD045-AF66-40D2-9A61-04C60A5BD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15B7-E794-4A99-847F-E6CA11C90FEA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AC411F72-FC49-4476-B491-81DCC8A45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7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23AC2-BE5B-4388-B6D5-C0ED4281BD68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61398C70-26FE-4D74-B8C1-EFC8C5A82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9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E657DA3-567B-4E89-ABF5-2BC74A467E42}" type="datetime1">
              <a:rPr lang="en-US"/>
              <a:pPr>
                <a:defRPr/>
              </a:pPr>
              <a:t>5/25/20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26197A50-5578-4E1D-B81A-C2D177644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1" r:id="rId2"/>
    <p:sldLayoutId id="2147483740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1" r:id="rId9"/>
    <p:sldLayoutId id="2147483737" r:id="rId10"/>
    <p:sldLayoutId id="21474837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Chapter 2</a:t>
            </a: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r>
              <a:rPr lang="en-US" altLang="en-US"/>
              <a:t>E-Commerce: Mechanisms, Infrastructures, and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E-Marketplaces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front end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The portion of an e-seller’s business processes through which customers interact, including the seller’s portal, electronic catalogs, a shopping cart, a search engine, and a payment gateway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back end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The activities that support online order fulfillment, inventory management, purchasing from suppliers, payment processing, packaging, and delivery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intermediary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A third party that operates between sellers and buyers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2D122561-276E-4739-8FDD-F5384BB18219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E-Marketplaces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DISINTERMEDIATION AND REINTERMEDIATION</a:t>
            </a:r>
          </a:p>
          <a:p>
            <a:pPr lvl="1" eaLnBrk="1" hangingPunct="1"/>
            <a:r>
              <a:rPr lang="en-US" altLang="en-US" b="1"/>
              <a:t>disintermediation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Elimination of intermediaries between sellers and buyers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D73618A-0C57-45D0-BEB8-1C6BE259FDD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E-Marketplaces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TYPES OF E-MARKETPLACES</a:t>
            </a:r>
          </a:p>
          <a:p>
            <a:pPr lvl="1" eaLnBrk="1" hangingPunct="1"/>
            <a:r>
              <a:rPr lang="en-US" altLang="en-US" b="1"/>
              <a:t>sell-side e-marketplace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private e-marketplace in which one company sells either standard and/or customized products to qualified companies</a:t>
            </a:r>
          </a:p>
          <a:p>
            <a:pPr lvl="1" eaLnBrk="1" hangingPunct="1"/>
            <a:r>
              <a:rPr lang="en-US" altLang="en-US" b="1"/>
              <a:t>buy-side e-marketplace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private e-marketplace in which one company makes purchases from invited suppliers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97917493-466F-4F89-8FB8-B1409D964D0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Customer Shopping Mechanisms: Storefronts, Malls, and Portals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Webstore (storefront)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single company’s website where products or services are sold; usually has an online shopping cart associated with it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Many Webstores target a specific industry and find their own unique corner of the market.</a:t>
            </a:r>
          </a:p>
          <a:p>
            <a:pPr lvl="1" eaLnBrk="1" hangingPunct="1"/>
            <a:r>
              <a:rPr lang="en-US" altLang="en-US" b="1"/>
              <a:t>Microsites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C078492-962A-4FFE-B678-BE4E8F7FDB61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Customer Shopping Mechanisms: Storefronts, Malls, and Portals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e-mall (online mall)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An online shopping center where many online stores are located</a:t>
            </a:r>
          </a:p>
          <a:p>
            <a:pPr eaLnBrk="1" hangingPunct="1"/>
            <a:r>
              <a:rPr lang="en-US" altLang="en-US" b="1"/>
              <a:t>TYPES OF STORES AND MALLS</a:t>
            </a:r>
          </a:p>
          <a:p>
            <a:pPr lvl="1" eaLnBrk="1" hangingPunct="1"/>
            <a:r>
              <a:rPr lang="en-US" altLang="en-US" b="1"/>
              <a:t>General stores/malls</a:t>
            </a:r>
          </a:p>
          <a:p>
            <a:pPr lvl="1" eaLnBrk="1" hangingPunct="1"/>
            <a:r>
              <a:rPr lang="en-US" altLang="en-US" b="1"/>
              <a:t>Specialized stores/malls</a:t>
            </a:r>
          </a:p>
          <a:p>
            <a:pPr lvl="1" eaLnBrk="1" hangingPunct="1"/>
            <a:r>
              <a:rPr lang="en-US" altLang="en-US" b="1"/>
              <a:t>Regional versus global stores</a:t>
            </a:r>
          </a:p>
          <a:p>
            <a:pPr lvl="1" eaLnBrk="1" hangingPunct="1"/>
            <a:r>
              <a:rPr lang="en-US" altLang="en-US" b="1"/>
              <a:t>Pure-play versus click-and-mortar stores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20BB790-3CD0-42B1-A7B9-90572F899BE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Customer Shopping Mechanisms: Storefronts, Malls, and 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/>
              <a:t>Web (information) portal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 pitchFamily="18" charset="2"/>
              <a:buNone/>
              <a:defRPr/>
            </a:pPr>
            <a:r>
              <a:rPr lang="en-US"/>
              <a:t>	A single point of access, through a Web browser, to critical business information located inside and outside (via Internet) an organization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Types of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Commercial (public)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Corporate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Publishing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Personal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mobile portal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A portal accessible via a mobile device.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voice portal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A portal accessed by telephone or cell phone.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B98DF92-4287-4795-A123-8997E53D28C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358188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6DFAEBB-A089-4C48-966D-AB7CFE22F1E0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Customer Shopping Mechanisms: Storefronts, Malls, and Portals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/>
              <a:t>THE ROLES AND VALUE OF INTERMEDIARIES IN E-MARKETPLACES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Brokers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err="1"/>
              <a:t>infomediaries</a:t>
            </a:r>
            <a:endParaRPr lang="en-US" b="1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Electronic intermediaries that provide and/or control information flow in cyberspace, often aggregating information and selling it to others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e-distributor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An e-commerce intermediary that connects manufacturers with business buyers (customers) by aggregating the catalogs of many manufacturers in one place—the intermediary’s website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20D8F52F-FA1B-476D-B094-12409ED8E7AA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Merchant Solutions: Electronic Catalogs, Search Engines, and Shopping Carts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electronic catalogs (e-catalogs)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The presentation of product information in an electronic form; the backbone of most e-selling sites</a:t>
            </a:r>
          </a:p>
          <a:p>
            <a:pPr lvl="1" eaLnBrk="1" hangingPunct="1"/>
            <a:r>
              <a:rPr lang="fr-FR" altLang="en-US" b="1"/>
              <a:t>Online Catalogs Versus Paper Catalogs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09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2DB31E76-6BB8-4971-A955-081B238D8117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Merchant Solutions: Electronic Catalogs, Search Engines, and Shopping Carts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3100" b="1" dirty="0"/>
              <a:t>EC SEARCH ACTIVITIES, TYPES, AND ENGINES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b="1" dirty="0"/>
              <a:t>Types of EC Searches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/>
              <a:t>Internet/Web Search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b="1" dirty="0"/>
              <a:t>enterprise search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sz="2600" dirty="0"/>
              <a:t>	The practice of identifying and enabling specific content across the enterprise to be indexed, searched, and displayed to authorized users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D4E927B-5348-4A66-8483-EBF46B7AA413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Describe the major electronic commerce (EC) activities and processes and the mechanisms that support them.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Define e-marketplaces and list their components.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List the major types of e-marketplaces and describe their features.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Describe electronic catalogs, search engines, and shopping carts.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Describe the major types of auctions and list their characteristics.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2FD249DB-02BC-4FE7-95D7-24E47360A8C6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Merchant Solutions: Electronic Catalogs, Search Engines, and Shopping Carts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en-US" altLang="en-US" sz="2600" b="1"/>
              <a:t>desktop search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600"/>
              <a:t>	Search tools that search the contents of a user’s or organization’s computer files, rather than searching the Internet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sz="2600"/>
              <a:t>	The emphasis is on finding all the information that is available on the user’s PC, including Web browser histories, e-mail archives, and word-processed documents, as well as in all internal files and databases.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50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9740A2B3-0C06-4768-A294-D02EAC225BA3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Merchant Solutions: Electronic Catalogs, Search Engines, and Shopping Carts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search engine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computer program that can access databases of Internet resources, search for specific information or key words, and report the results</a:t>
            </a:r>
          </a:p>
          <a:p>
            <a:pPr lvl="1" eaLnBrk="1" hangingPunct="1"/>
            <a:r>
              <a:rPr lang="en-US" altLang="en-US" b="1"/>
              <a:t>Software (Intelligent) Agents</a:t>
            </a:r>
          </a:p>
          <a:p>
            <a:pPr lvl="1" eaLnBrk="1" hangingPunct="1"/>
            <a:r>
              <a:rPr lang="en-US" altLang="en-US" b="1"/>
              <a:t>Questions and Answers Online</a:t>
            </a:r>
          </a:p>
          <a:p>
            <a:pPr lvl="1" eaLnBrk="1" hangingPunct="1"/>
            <a:r>
              <a:rPr lang="en-US" altLang="en-US" b="1"/>
              <a:t>Voice-Powered Search</a:t>
            </a:r>
          </a:p>
          <a:p>
            <a:pPr lvl="1" eaLnBrk="1" hangingPunct="1"/>
            <a:r>
              <a:rPr lang="en-US" altLang="en-US" b="1"/>
              <a:t>Visual Shopping Search Engine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710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6FE76E0-C66C-4F7D-B19F-ADA6C0D16A06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Merchant Solutions: Electronic Catalogs, Search Engines, and Shopping Carts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electronic shopping cart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An order-processing technology that allows customers to accumulate items they wish to buy while they continue to shop</a:t>
            </a:r>
          </a:p>
          <a:p>
            <a:pPr eaLnBrk="1" hangingPunct="1"/>
            <a:r>
              <a:rPr lang="en-US" altLang="en-US" b="1"/>
              <a:t>OTHER MECHANISMS IN MERCHANT SOFTWARE</a:t>
            </a:r>
          </a:p>
          <a:p>
            <a:pPr lvl="1" eaLnBrk="1" hangingPunct="1"/>
            <a:r>
              <a:rPr lang="en-US" altLang="en-US" b="1"/>
              <a:t>Other Shopping Engines</a:t>
            </a:r>
          </a:p>
          <a:p>
            <a:pPr lvl="1" eaLnBrk="1" hangingPunct="1"/>
            <a:r>
              <a:rPr lang="en-US" altLang="en-US" b="1"/>
              <a:t>Product Configuration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491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931A83CB-40AC-4B49-8C5B-3EFFCC683B45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auction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competitive process in which a seller solicits consecutive bids from buyers (forward auctions) or a buyer solicits bids from sellers (backward auctions); prices are determined dynamically by the bids</a:t>
            </a:r>
          </a:p>
          <a:p>
            <a:pPr eaLnBrk="1" hangingPunct="1"/>
            <a:r>
              <a:rPr lang="en-US" altLang="en-US" b="1"/>
              <a:t>dynamic pricing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Prices that change based on supply and demand relationships at any given time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120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B97AEE7C-96D8-466D-99A2-0C8954444387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TRADITIONAL AUCTIONS VERSUS E-AUCTIONS</a:t>
            </a:r>
          </a:p>
          <a:p>
            <a:pPr lvl="1" eaLnBrk="1" hangingPunct="1"/>
            <a:r>
              <a:rPr lang="en-US" altLang="en-US" b="1"/>
              <a:t>Limitations of Traditional Offline Auctions</a:t>
            </a:r>
          </a:p>
          <a:p>
            <a:pPr lvl="1" eaLnBrk="1" hangingPunct="1"/>
            <a:r>
              <a:rPr lang="en-US" altLang="en-US" b="1"/>
              <a:t>electronic auctions (e-auctions)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Auctions conducted online</a:t>
            </a:r>
          </a:p>
          <a:p>
            <a:pPr eaLnBrk="1" hangingPunct="1"/>
            <a:r>
              <a:rPr lang="en-US" altLang="en-US" b="1"/>
              <a:t>INNOVATIVE AUCTIONS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32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0CBB98A-4A83-499B-AC84-AD9123DB18D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TYPES OF AUCTIONS</a:t>
            </a:r>
          </a:p>
          <a:p>
            <a:pPr lvl="1" eaLnBrk="1" hangingPunct="1"/>
            <a:r>
              <a:rPr lang="en-US" altLang="en-US" b="1"/>
              <a:t>One Buyer, One Seller</a:t>
            </a:r>
          </a:p>
          <a:p>
            <a:pPr lvl="1" eaLnBrk="1" hangingPunct="1"/>
            <a:r>
              <a:rPr lang="en-US" altLang="en-US" b="1"/>
              <a:t>One Seller, Many Potential Buyers</a:t>
            </a:r>
          </a:p>
          <a:p>
            <a:pPr lvl="2" eaLnBrk="1" hangingPunct="1"/>
            <a:r>
              <a:rPr lang="en-US" altLang="en-US" b="1"/>
              <a:t>forward auction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An auction in which a seller entertains bids from buyers; bidders increase price sequentially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530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AAB8794-413B-4395-BD2F-7786B3BA848F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700" b="1" dirty="0"/>
              <a:t>One Buyer, Many Potential Sellers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reverse auction (bidding or tendering system)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Auction in which the buyer places an item for bid (tender) on a request for quote (RFQ) system, potential suppliers bid on the job, with the price reducing sequentially, and the lowest bid wins; primarily a B2B or G2B mechanism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name-your-own-price model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Auction model in which a would-be buyer specifies the price (and other terms) he or she is willing to pay to any willing and able seller; a C2B model that was pioneered by Priceline.com.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734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94620CA2-FF74-4EB8-A8E6-1DAD804F5D95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548688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D1B3AC1-83EE-4739-8D11-BE98A6FE2604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Many Sellers, Many Buyers</a:t>
            </a:r>
          </a:p>
          <a:p>
            <a:pPr lvl="2" eaLnBrk="1" hangingPunct="1"/>
            <a:r>
              <a:rPr lang="en-US" altLang="en-US" b="1"/>
              <a:t>double auction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An auction in which multiple buyers and their bidding prices are matched with multiple sellers and their asking prices, considering the quantities on both sides</a:t>
            </a:r>
          </a:p>
          <a:p>
            <a:pPr lvl="1" eaLnBrk="1" hangingPunct="1"/>
            <a:r>
              <a:rPr lang="en-US" altLang="en-US" b="1"/>
              <a:t>penny auction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formal auction in which participants pay a nonrefundable small fee for each bid; bid level changes by small increments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14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DCC9EEF1-0612-40A6-B339-CC251D4D0AFD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471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8CA28C3-CD8F-40AB-8B94-A1D20D1D305E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Learning Objectives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Discuss the benefits and limitations of e-auctions.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Describe bartering and negotiating online.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Describe virtual communities.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List the major Web 2.0 tools and their use in EC.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Describe social networks as an EC mechanism.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Understand virtual worlds and their use in EC.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6"/>
            </a:pPr>
            <a:r>
              <a:rPr lang="en-US" altLang="en-US"/>
              <a:t>Describe Web 3.0 and define Web 4.0.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24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C0BAC60F-D28E-4544-B33F-FDF6B3AEF049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Limitations of E-Auctions</a:t>
            </a:r>
          </a:p>
          <a:p>
            <a:pPr lvl="1" eaLnBrk="1" hangingPunct="1"/>
            <a:r>
              <a:rPr lang="en-US" altLang="en-US" b="1"/>
              <a:t>Minimal Security</a:t>
            </a:r>
          </a:p>
          <a:p>
            <a:pPr lvl="1" eaLnBrk="1" hangingPunct="1"/>
            <a:r>
              <a:rPr lang="en-US" altLang="en-US" b="1"/>
              <a:t>Possibility of Fraud</a:t>
            </a:r>
          </a:p>
          <a:p>
            <a:pPr lvl="1" eaLnBrk="1" hangingPunct="1"/>
            <a:r>
              <a:rPr lang="en-US" altLang="en-US" b="1"/>
              <a:t>Limited Participation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554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2EF97E5-0E0D-4B96-AAA4-F068B5B9832B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IMPACTS OF AUCTIONS</a:t>
            </a:r>
          </a:p>
          <a:p>
            <a:pPr lvl="1" eaLnBrk="1" hangingPunct="1"/>
            <a:r>
              <a:rPr lang="en-US" altLang="en-US" b="1"/>
              <a:t>Auctions as a Social Mechanism to Determine a Price</a:t>
            </a:r>
          </a:p>
          <a:p>
            <a:pPr lvl="1" eaLnBrk="1" hangingPunct="1"/>
            <a:r>
              <a:rPr lang="en-US" altLang="en-US" b="1"/>
              <a:t>Auctions as a Highly Visible Distribution Mechanism</a:t>
            </a:r>
          </a:p>
          <a:p>
            <a:pPr lvl="1" eaLnBrk="1" hangingPunct="1"/>
            <a:r>
              <a:rPr lang="en-US" altLang="en-US" b="1"/>
              <a:t>Auctions as an EC Component in a Business Model</a:t>
            </a:r>
          </a:p>
          <a:p>
            <a:pPr lvl="1" eaLnBrk="1" hangingPunct="1"/>
            <a:r>
              <a:rPr lang="en-US" altLang="en-US" b="1"/>
              <a:t>Auctions for Profit for Individuals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75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284504CA-F751-4297-B83D-8C89E6A6F839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Auctions, Bartering, </a:t>
            </a:r>
            <a:br>
              <a:rPr lang="en-US" altLang="en-US" sz="4000"/>
            </a:br>
            <a:r>
              <a:rPr lang="en-US" altLang="en-US" sz="4000"/>
              <a:t>and Negotiating Online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ONLINE BARTERING</a:t>
            </a:r>
          </a:p>
          <a:p>
            <a:pPr lvl="1" eaLnBrk="1" hangingPunct="1"/>
            <a:r>
              <a:rPr lang="en-US" altLang="en-US" b="1"/>
              <a:t>bartering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The exchange of goods and services</a:t>
            </a:r>
          </a:p>
          <a:p>
            <a:pPr lvl="1" eaLnBrk="1" hangingPunct="1"/>
            <a:r>
              <a:rPr lang="en-US" altLang="en-US" b="1"/>
              <a:t>e-bartering (electronic bartering)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Bartering conducted online, usually in a bartering exchange</a:t>
            </a:r>
          </a:p>
          <a:p>
            <a:pPr lvl="1" eaLnBrk="1" hangingPunct="1"/>
            <a:r>
              <a:rPr lang="en-US" altLang="en-US" b="1"/>
              <a:t>bartering exchange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marketplace in which an intermediary arranges barter transactions</a:t>
            </a:r>
          </a:p>
          <a:p>
            <a:pPr eaLnBrk="1" hangingPunct="1"/>
            <a:r>
              <a:rPr lang="en-US" altLang="en-US" b="1"/>
              <a:t>ONLINE NEGOTIATING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6963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B3D4341D-7CA8-4564-B23C-97958903757E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social software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software product that enables people to rendezvous, connect, and collaborate through computer-mediated communication</a:t>
            </a:r>
          </a:p>
          <a:p>
            <a:pPr eaLnBrk="1" hangingPunct="1"/>
            <a:r>
              <a:rPr lang="en-US" altLang="en-US" b="1"/>
              <a:t>blog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personal website that is open to the public to read and to interact with; dedicated to specific topics or issues</a:t>
            </a:r>
          </a:p>
          <a:p>
            <a:pPr lvl="1" eaLnBrk="1" hangingPunct="1"/>
            <a:r>
              <a:rPr lang="en-US" altLang="en-US" b="1"/>
              <a:t>vlog (or video blog)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blog with video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168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C641FC5-5EFC-4F6C-9CD4-D733E4815BE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Building Effective Blogs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Commercial Uses of Blogs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Potential Risks of Corporate Blogs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 dirty="0" err="1"/>
              <a:t>microblogging</a:t>
            </a:r>
            <a:endParaRPr lang="en-US" sz="2800" b="1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800" dirty="0"/>
              <a:t>	A form of blogging that allows users to write messages (usually up to 140 characters) and publish them, either to be viewed by anyone or by a restricted group that can be chosen by the user; these messages can be submitted by a variety of means, including text messaging, instant messaging, e-mail, MP3, or just on the Web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373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96A40C9F-42D6-4CD1-A5DE-7772F312A84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Twitter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free microblogging service that allows its users to send and read other users’ updates</a:t>
            </a:r>
          </a:p>
          <a:p>
            <a:pPr lvl="1" eaLnBrk="1" hangingPunct="1"/>
            <a:r>
              <a:rPr lang="en-US" altLang="en-US" b="1"/>
              <a:t>tweets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Text-based posts up to 140 characters in length posted to Twitter</a:t>
            </a:r>
          </a:p>
          <a:p>
            <a:pPr lvl="1" eaLnBrk="1" hangingPunct="1"/>
            <a:r>
              <a:rPr lang="en-US" altLang="en-US" b="1"/>
              <a:t>The Essentials of Twitter for Business</a:t>
            </a:r>
          </a:p>
          <a:p>
            <a:pPr lvl="2" eaLnBrk="1" hangingPunct="1"/>
            <a:r>
              <a:rPr lang="en-US" altLang="en-US"/>
              <a:t>The Major Benefits of Twitter</a:t>
            </a:r>
          </a:p>
          <a:p>
            <a:pPr lvl="2" eaLnBrk="1" hangingPunct="1"/>
            <a:r>
              <a:rPr lang="en-US" altLang="en-US"/>
              <a:t>Examples of Twitter as Enterprise Tools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578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D98432B4-7233-4CE0-A23E-FA56E2E0325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wiki (wikilog)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blog that allows everyone to participate as a peer; anyone may add, delete, or change content</a:t>
            </a:r>
          </a:p>
          <a:p>
            <a:pPr lvl="1" eaLnBrk="1" hangingPunct="1"/>
            <a:r>
              <a:rPr lang="en-US" altLang="en-US" b="1"/>
              <a:t>Business Applications of Wikis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782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1C9358C-57D2-4C57-90E3-CCE78BAAE89B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MECHANISM AIDS FOR WEB 2.0 TOOLS: TAGS, FOLKSONOMY, MASHUPS, AND SOCIAL BOOKMARKS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/>
              <a:t>tag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A nonhierarchical key word or term assigned to a piece of information (such as an Internet bookmark, digital image, video clip, or any computer document)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err="1"/>
              <a:t>folksonomy</a:t>
            </a:r>
            <a:r>
              <a:rPr lang="en-US" b="1" dirty="0"/>
              <a:t> (collaborative tagging, social tagging)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	The practice and method of collaboratively creating, classifying, and managing tags to annotate and categorize content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798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B87CFF6C-AA6C-4599-81A4-67A72FA77D73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Social Software Tools: </a:t>
            </a:r>
            <a:br>
              <a:rPr lang="en-US" altLang="en-US" sz="4000"/>
            </a:br>
            <a:r>
              <a:rPr lang="en-US" altLang="en-US" sz="4000"/>
              <a:t>From Blogs to Wikis to Twitter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mashup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Combination of two or more websites into a single website that provides the content of both sites (whole or partial) to deliver a novel product to consumers</a:t>
            </a:r>
          </a:p>
          <a:p>
            <a:pPr lvl="1" eaLnBrk="1" hangingPunct="1"/>
            <a:r>
              <a:rPr lang="en-US" altLang="en-US" b="1"/>
              <a:t>social bookmarking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Web service for sharing Internet bookmarks; the sites are a popular way to store, classify, share, and search links through the practice of folksonomy techniques on the Internet and intranets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819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3D2281E-5418-493A-AE69-43A71D308013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Virtual Communities and Social Networks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virtual community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group of people with similar interests who interact with one another using the Internet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8397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158FBA3C-1799-44E6-9B37-43DFBCE0E5AA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Electronic Commerce Mechanisms: An Overview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EC ACTIVITIES AND SUPPORT MECHANISMS</a:t>
            </a:r>
          </a:p>
          <a:p>
            <a:pPr eaLnBrk="1" hangingPunct="1"/>
            <a:r>
              <a:rPr lang="en-US" altLang="en-US" b="1"/>
              <a:t>SELLERS, BUYERS, AND TRANSACTIONS</a:t>
            </a:r>
          </a:p>
          <a:p>
            <a:pPr lvl="1" eaLnBrk="1" hangingPunct="1"/>
            <a:r>
              <a:rPr lang="en-US" altLang="en-US" b="1"/>
              <a:t>The Purchasing Process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229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759F21DB-6711-4918-A176-9606ED78897D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Virtual Communities and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/>
              <a:t>CHARACTERISTICS OF TRADITIONAL ONLINE COMMUNITIES AND THEIR CLASSIFICATION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Types of Communities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Associations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Affinity portals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Ethnic communities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Gender communities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Catering to young people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Communities of practice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Neighborhood communities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Social networks sites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Virtual worlds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8602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8D91748F-6994-4F41-A072-9F7CA7805484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Virtual Communities and Social Networks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/>
              <a:t>Other Classifications of Virtual Communities</a:t>
            </a:r>
          </a:p>
          <a:p>
            <a:pPr lvl="2" eaLnBrk="1" hangingPunct="1"/>
            <a:r>
              <a:rPr lang="en-US" altLang="en-US" b="1"/>
              <a:t>Public Versus Private Communities</a:t>
            </a:r>
          </a:p>
          <a:p>
            <a:pPr lvl="2" eaLnBrk="1" hangingPunct="1"/>
            <a:r>
              <a:rPr lang="en-US" altLang="en-US" b="1"/>
              <a:t>Classification Categories</a:t>
            </a:r>
          </a:p>
          <a:p>
            <a:pPr eaLnBrk="1" hangingPunct="1"/>
            <a:r>
              <a:rPr lang="en-US" altLang="en-US" b="1"/>
              <a:t>ONLINE SOCIAL NETWORKS</a:t>
            </a:r>
          </a:p>
          <a:p>
            <a:pPr lvl="1" eaLnBrk="1" hangingPunct="1"/>
            <a:r>
              <a:rPr lang="en-US" altLang="en-US" b="1"/>
              <a:t>A Definition and Basic Information</a:t>
            </a:r>
          </a:p>
          <a:p>
            <a:pPr lvl="1" eaLnBrk="1" hangingPunct="1"/>
            <a:r>
              <a:rPr lang="en-US" altLang="en-US" b="1"/>
              <a:t>The Size of Social Network Sites</a:t>
            </a:r>
          </a:p>
          <a:p>
            <a:pPr lvl="1" eaLnBrk="1" hangingPunct="1"/>
            <a:r>
              <a:rPr lang="en-US" altLang="en-US" b="1"/>
              <a:t>A Global Phenomenon</a:t>
            </a:r>
          </a:p>
          <a:p>
            <a:pPr lvl="1" eaLnBrk="1" hangingPunct="1"/>
            <a:r>
              <a:rPr lang="en-US" altLang="en-US" b="1"/>
              <a:t>Representative Capabilities and Services Provided by Social Network Sites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8806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BBA122A3-555B-4B30-8FE4-C54E7D9DFDD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81000" y="70485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Virtual Communities and Social Networks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business-oriented social networks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social network whose major interest is business topics and whose members are professional people; such networks are used mostly for creating contacts, providing requirements, and enlisting members’ support for problem solving and knowledge sharing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01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55B4A1D7-D6D4-4D6A-A557-86F18025B77A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Virtual Communities and Social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Example of a Business-Oriented Social Network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Some Capabilities of Business-Oriented Networks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Business Models and Services Related to Social Networking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Social Network Analysis Software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err="1"/>
              <a:t>Xanga</a:t>
            </a:r>
            <a:endParaRPr lang="en-US" b="1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err="1"/>
              <a:t>Digg</a:t>
            </a:r>
            <a:endParaRPr lang="en-US" b="1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mobile social networking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/>
              <a:t>	Members converse and connect with one another using cell phones or other mobile devices.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/>
              <a:t>Mobile Community Activities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/>
              <a:t>SOCIAL NETWORK SERVICES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216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540BE972-35C5-4550-B979-26ED3F266314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Virtual Worlds as an</a:t>
            </a:r>
            <a:br>
              <a:rPr lang="en-US" altLang="en-US" sz="4000"/>
            </a:br>
            <a:r>
              <a:rPr lang="en-US" altLang="en-US" sz="4000"/>
              <a:t>Electronic Commerce Mechanism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virtual world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 user-defined world in which people can interact, play, and do business; the most publicized virtual world is Second Life</a:t>
            </a:r>
          </a:p>
          <a:p>
            <a:pPr eaLnBrk="1" hangingPunct="1"/>
            <a:r>
              <a:rPr lang="en-US" altLang="en-US" b="1"/>
              <a:t>avatars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Animated computer characters that exhibit humanlike movements and behaviors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421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A1B7EBAE-52DD-4219-BD78-4AD6CA06C621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Virtual Worlds as an</a:t>
            </a:r>
            <a:br>
              <a:rPr lang="en-US" altLang="en-US" sz="4000"/>
            </a:br>
            <a:r>
              <a:rPr lang="en-US" altLang="en-US" sz="4000"/>
              <a:t>Electronic Commerce Mechanism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BUSINESS ACTIVITIES AND VALUE IN VIRTUAL WORLDS</a:t>
            </a:r>
          </a:p>
          <a:p>
            <a:pPr lvl="2" eaLnBrk="1" hangingPunct="1"/>
            <a:r>
              <a:rPr lang="en-US" altLang="en-US" b="1"/>
              <a:t>Collaboration</a:t>
            </a:r>
          </a:p>
          <a:p>
            <a:pPr lvl="2" eaLnBrk="1" hangingPunct="1"/>
            <a:r>
              <a:rPr lang="en-US" altLang="en-US" b="1"/>
              <a:t>Research and Marketing</a:t>
            </a:r>
          </a:p>
          <a:p>
            <a:pPr lvl="1" eaLnBrk="1" hangingPunct="1"/>
            <a:r>
              <a:rPr lang="en-US" altLang="en-US" b="1"/>
              <a:t>Virtual Shopping</a:t>
            </a:r>
          </a:p>
          <a:p>
            <a:pPr lvl="1" eaLnBrk="1" hangingPunct="1"/>
            <a:r>
              <a:rPr lang="en-US" altLang="en-US" b="1"/>
              <a:t>Trading Virtual Properties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626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2357779-C935-4E50-9396-104CD6B84080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The Future: Web 3.0 and Web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Web 3.0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A term used to describe the future of the World Wide Web; it consists of the creation of high-quality content and services produced by gifted individuals using Web 2.0 technology as an enabling platform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/>
              <a:t>Semantic Web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An evolving extension of the Web in which Web content can be expressed not only in natural language, but also in a form that can be understood, interpreted, and used by intelligent computer software agents, permitting them to find, share, and integrate information more easily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9830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0A957F84-4C93-4865-8D4B-992124A8904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The Future: Web 3.0 and Web 4.0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Web 4.0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The Web generation after Web 3.0 that is still an unknown entity; however, it is envisioned as being based on islands of intelligence and as being ubiquitous</a:t>
            </a:r>
          </a:p>
          <a:p>
            <a:pPr eaLnBrk="1" hangingPunct="1"/>
            <a:r>
              <a:rPr lang="en-US" altLang="en-US" b="1"/>
              <a:t>THE TECHNOLOGICAL ENVIRONMENT</a:t>
            </a:r>
          </a:p>
          <a:p>
            <a:pPr lvl="1" eaLnBrk="1" hangingPunct="1"/>
            <a:r>
              <a:rPr lang="en-US" altLang="en-US" b="1"/>
              <a:t>McKinsey &amp; Company’s Prediction</a:t>
            </a:r>
          </a:p>
          <a:p>
            <a:pPr lvl="1" eaLnBrk="1" hangingPunct="1"/>
            <a:r>
              <a:rPr lang="en-US" altLang="en-US" b="1"/>
              <a:t>Nicholas Carr’s &amp; Company’s Prediction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03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13A495CD-E2FC-4AD9-B21C-6F0AEC6F06D2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962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24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2C5BAD8-856D-498E-91A1-F364724D1E98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Managerial Issues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Should we use auctions for selling?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Should we barter?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How do we select merchant software?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How can we use Facebook and other social networks in our business?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How shall we start using Web 2.0 tools?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Shall we take part in virtual worlds?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How should we deal with Web 2.0 risks?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445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D2DE8459-D93B-4245-99BD-0376C1ED5399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479B47B-4FA7-4A13-A788-BEEF18544371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045C75"/>
              </a:solidFill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339725"/>
            <a:ext cx="4713287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/>
              <a:t>Summary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Activities and mechanisms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E-marketplaces and their components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major types of e-marketplaces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Electronic catalogs, search engines, and shopping carts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Types of auctions and their characteristics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The benefits and limitations of auctions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650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D65D466-ADE7-4CFC-B390-D689760A2441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500" b="1"/>
              <a:t>Summary</a:t>
            </a:r>
            <a:endParaRPr lang="en-US" altLang="en-US" sz="4500"/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Bartering and negotiating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The structure and role of virtual communities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Web 2.0 tools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Social networks as an EC mechanism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Virtual worlds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7"/>
            </a:pPr>
            <a:r>
              <a:rPr lang="en-US" altLang="en-US"/>
              <a:t>Web 3.0 and Web 4.0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0854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ECC17A13-5A4F-4271-A220-A7B81F772A84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371600"/>
            <a:ext cx="7975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FED4A4E0-3DF2-4F81-B8F0-309BBD98143C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73050"/>
            <a:ext cx="5024437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0643C32-CB3D-4219-8CF6-DB18391485B0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E-Marketplaces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e-marketplace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/>
              <a:t>	An online market, usually B2B, in which buyers and sellers exchange goods or services; the three types of e-marketplaces are private, public, and consortia</a:t>
            </a:r>
          </a:p>
          <a:p>
            <a:pPr eaLnBrk="1" hangingPunct="1"/>
            <a:r>
              <a:rPr lang="en-US" altLang="en-US" b="1"/>
              <a:t>COMPONENTS OF AND THE PARTICIPANTS IN E-MARKETPLACES</a:t>
            </a:r>
          </a:p>
          <a:p>
            <a:pPr lvl="1" eaLnBrk="1" hangingPunct="1"/>
            <a:r>
              <a:rPr lang="en-US" altLang="en-US" b="1"/>
              <a:t>marketspace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	A marketplace in which sellers and buyers exchange goods and services for money (or for other goods and services), but do so electronically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60212EDF-C62B-464A-BBC4-D739F76DDA23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E-Marketplaces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major components and players in a marketspace are:</a:t>
            </a:r>
          </a:p>
          <a:p>
            <a:pPr lvl="1" eaLnBrk="1" hangingPunct="1"/>
            <a:r>
              <a:rPr lang="en-US" altLang="en-US" b="1"/>
              <a:t>Customers</a:t>
            </a:r>
          </a:p>
          <a:p>
            <a:pPr lvl="1" eaLnBrk="1" hangingPunct="1"/>
            <a:r>
              <a:rPr lang="en-US" altLang="en-US" b="1"/>
              <a:t>Sellers</a:t>
            </a:r>
          </a:p>
          <a:p>
            <a:pPr lvl="1" eaLnBrk="1" hangingPunct="1"/>
            <a:r>
              <a:rPr lang="en-US" altLang="en-US" b="1"/>
              <a:t>Products and services</a:t>
            </a:r>
          </a:p>
          <a:p>
            <a:pPr lvl="2" eaLnBrk="1" hangingPunct="1"/>
            <a:r>
              <a:rPr lang="en-US" altLang="en-US" b="1"/>
              <a:t>digital products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/>
              <a:t>	Goods that can be transformed to digital format and delivered over the Internet</a:t>
            </a:r>
          </a:p>
          <a:p>
            <a:pPr lvl="1" eaLnBrk="1" hangingPunct="1"/>
            <a:r>
              <a:rPr lang="en-US" altLang="en-US" b="1"/>
              <a:t>Infrastructure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2012 Pearson Education, Inc. Publishing as Prentice Hall</a:t>
            </a:r>
          </a:p>
        </p:txBody>
      </p:sp>
      <p:sp>
        <p:nvSpPr>
          <p:cNvPr id="2253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</a:rPr>
              <a:t>2-</a:t>
            </a:r>
            <a:fld id="{38CD8DE5-F53C-4529-9767-BC15EE1AFC29}" type="slidenum">
              <a:rPr lang="en-US" altLang="en-US" sz="1200">
                <a:solidFill>
                  <a:srgbClr val="045C75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045C75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578</TotalTime>
  <Words>2971</Words>
  <Application>Microsoft Macintosh PowerPoint</Application>
  <PresentationFormat>On-screen Show (4:3)</PresentationFormat>
  <Paragraphs>430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Constantia</vt:lpstr>
      <vt:lpstr>Wingdings 2</vt:lpstr>
      <vt:lpstr>Flow</vt:lpstr>
      <vt:lpstr>Chapter 2</vt:lpstr>
      <vt:lpstr>Learning Objectives</vt:lpstr>
      <vt:lpstr>Learning Objectives</vt:lpstr>
      <vt:lpstr>Electronic Commerce Mechanisms: An Overview</vt:lpstr>
      <vt:lpstr>PowerPoint Presentation</vt:lpstr>
      <vt:lpstr>PowerPoint Presentation</vt:lpstr>
      <vt:lpstr>PowerPoint Presentation</vt:lpstr>
      <vt:lpstr>E-Marketplaces</vt:lpstr>
      <vt:lpstr>E-Marketplaces</vt:lpstr>
      <vt:lpstr>E-Marketplaces</vt:lpstr>
      <vt:lpstr>E-Marketplaces</vt:lpstr>
      <vt:lpstr>E-Marketplaces</vt:lpstr>
      <vt:lpstr>Customer Shopping Mechanisms: Storefronts, Malls, and Portals</vt:lpstr>
      <vt:lpstr>Customer Shopping Mechanisms: Storefronts, Malls, and Portals</vt:lpstr>
      <vt:lpstr>Customer Shopping Mechanisms: Storefronts, Malls, and Portals</vt:lpstr>
      <vt:lpstr>PowerPoint Presentation</vt:lpstr>
      <vt:lpstr>Customer Shopping Mechanisms: Storefronts, Malls, and Portals</vt:lpstr>
      <vt:lpstr>Merchant Solutions: Electronic Catalogs, Search Engines, and Shopping Carts</vt:lpstr>
      <vt:lpstr>Merchant Solutions: Electronic Catalogs, Search Engines, and Shopping Carts</vt:lpstr>
      <vt:lpstr>Merchant Solutions: Electronic Catalogs, Search Engines, and Shopping Carts</vt:lpstr>
      <vt:lpstr>Merchant Solutions: Electronic Catalogs, Search Engines, and Shopping Carts</vt:lpstr>
      <vt:lpstr>Merchant Solutions: Electronic Catalogs, Search Engines, and Shopping Carts</vt:lpstr>
      <vt:lpstr>Auctions, Bartering,  and Negotiating Online</vt:lpstr>
      <vt:lpstr>Auctions, Bartering,  and Negotiating Online</vt:lpstr>
      <vt:lpstr>Auctions, Bartering,  and Negotiating Online</vt:lpstr>
      <vt:lpstr>Auctions, Bartering,  and Negotiating Online</vt:lpstr>
      <vt:lpstr>PowerPoint Presentation</vt:lpstr>
      <vt:lpstr>Auctions, Bartering,  and Negotiating Online</vt:lpstr>
      <vt:lpstr>PowerPoint Presentation</vt:lpstr>
      <vt:lpstr>Auctions, Bartering,  and Negotiating Online</vt:lpstr>
      <vt:lpstr>Auctions, Bartering,  and Negotiating Online</vt:lpstr>
      <vt:lpstr>Auctions, Bartering,  and Negotiating Online</vt:lpstr>
      <vt:lpstr>Social Software Tools:  From Blogs to Wikis to Twitter</vt:lpstr>
      <vt:lpstr>Social Software Tools:  From Blogs to Wikis to Twitter</vt:lpstr>
      <vt:lpstr>Social Software Tools:  From Blogs to Wikis to Twitter</vt:lpstr>
      <vt:lpstr>Social Software Tools:  From Blogs to Wikis to Twitter</vt:lpstr>
      <vt:lpstr>Social Software Tools:  From Blogs to Wikis to Twitter</vt:lpstr>
      <vt:lpstr>Social Software Tools:  From Blogs to Wikis to Twitter</vt:lpstr>
      <vt:lpstr>Virtual Communities and Social Networks</vt:lpstr>
      <vt:lpstr>Virtual Communities and Social Networks</vt:lpstr>
      <vt:lpstr>Virtual Communities and Social Networks</vt:lpstr>
      <vt:lpstr>Virtual Communities and Social Networks</vt:lpstr>
      <vt:lpstr>Virtual Communities and Social Networks</vt:lpstr>
      <vt:lpstr>Virtual Worlds as an Electronic Commerce Mechanism</vt:lpstr>
      <vt:lpstr>Virtual Worlds as an Electronic Commerce Mechanism</vt:lpstr>
      <vt:lpstr>The Future: Web 3.0 and Web 4.0</vt:lpstr>
      <vt:lpstr>The Future: Web 3.0 and Web 4.0</vt:lpstr>
      <vt:lpstr>PowerPoint Presentation</vt:lpstr>
      <vt:lpstr>Managerial Issues</vt:lpstr>
      <vt:lpstr>Summary</vt:lpstr>
      <vt:lpstr>Summary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hung lai</cp:lastModifiedBy>
  <cp:revision>45</cp:revision>
  <dcterms:created xsi:type="dcterms:W3CDTF">2011-09-21T16:10:10Z</dcterms:created>
  <dcterms:modified xsi:type="dcterms:W3CDTF">2020-05-25T06:53:41Z</dcterms:modified>
</cp:coreProperties>
</file>