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37"/>
  </p:notesMasterIdLst>
  <p:sldIdLst>
    <p:sldId id="256" r:id="rId2"/>
    <p:sldId id="257" r:id="rId3"/>
    <p:sldId id="258" r:id="rId4"/>
    <p:sldId id="259" r:id="rId5"/>
    <p:sldId id="307" r:id="rId6"/>
    <p:sldId id="311" r:id="rId7"/>
    <p:sldId id="308" r:id="rId8"/>
    <p:sldId id="309" r:id="rId9"/>
    <p:sldId id="335" r:id="rId10"/>
    <p:sldId id="310" r:id="rId11"/>
    <p:sldId id="312" r:id="rId12"/>
    <p:sldId id="313" r:id="rId13"/>
    <p:sldId id="314" r:id="rId14"/>
    <p:sldId id="316" r:id="rId15"/>
    <p:sldId id="319" r:id="rId16"/>
    <p:sldId id="320" r:id="rId17"/>
    <p:sldId id="318" r:id="rId18"/>
    <p:sldId id="323" r:id="rId19"/>
    <p:sldId id="321" r:id="rId20"/>
    <p:sldId id="336" r:id="rId21"/>
    <p:sldId id="324" r:id="rId22"/>
    <p:sldId id="325" r:id="rId23"/>
    <p:sldId id="327" r:id="rId24"/>
    <p:sldId id="326" r:id="rId25"/>
    <p:sldId id="328" r:id="rId26"/>
    <p:sldId id="329" r:id="rId27"/>
    <p:sldId id="330" r:id="rId28"/>
    <p:sldId id="332" r:id="rId29"/>
    <p:sldId id="331" r:id="rId30"/>
    <p:sldId id="333" r:id="rId31"/>
    <p:sldId id="334" r:id="rId32"/>
    <p:sldId id="302" r:id="rId33"/>
    <p:sldId id="306" r:id="rId34"/>
    <p:sldId id="304" r:id="rId35"/>
    <p:sldId id="337" r:id="rId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20" autoAdjust="0"/>
    <p:restoredTop sz="94607" autoAdjust="0"/>
  </p:normalViewPr>
  <p:slideViewPr>
    <p:cSldViewPr>
      <p:cViewPr varScale="1">
        <p:scale>
          <a:sx n="124" d="100"/>
          <a:sy n="124" d="100"/>
        </p:scale>
        <p:origin x="150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F2841F5-8B91-4803-9060-E7220BC7B80A}" type="datetimeFigureOut">
              <a:rPr lang="en-US"/>
              <a:pPr>
                <a:defRPr/>
              </a:pPr>
              <a:t>6/2/20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E8EF377C-C8B9-45F6-A60F-CA86656B420C}" type="slidenum">
              <a:rPr lang="en-US" altLang="en-US"/>
              <a:pPr>
                <a:defRPr/>
              </a:pPr>
              <a:t>‹#›</a:t>
            </a:fld>
            <a:endParaRPr lang="en-US" altLang="en-US"/>
          </a:p>
        </p:txBody>
      </p:sp>
    </p:spTree>
    <p:extLst>
      <p:ext uri="{BB962C8B-B14F-4D97-AF65-F5344CB8AC3E}">
        <p14:creationId xmlns:p14="http://schemas.microsoft.com/office/powerpoint/2010/main" val="14700035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E3EDC45-4650-4305-A86A-58A348D96EA3}" type="slidenum">
              <a:rPr lang="en-US" altLang="en-US"/>
              <a:pPr>
                <a:spcBef>
                  <a:spcPct val="0"/>
                </a:spcBef>
              </a:pPr>
              <a:t>0</a:t>
            </a:fld>
            <a:endParaRPr lang="en-US" altLang="en-US"/>
          </a:p>
        </p:txBody>
      </p:sp>
    </p:spTree>
    <p:extLst>
      <p:ext uri="{BB962C8B-B14F-4D97-AF65-F5344CB8AC3E}">
        <p14:creationId xmlns:p14="http://schemas.microsoft.com/office/powerpoint/2010/main" val="1432173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7E370FB-855A-43E5-A242-1A0E9F0783ED}" type="slidenum">
              <a:rPr lang="en-US" altLang="en-US"/>
              <a:pPr>
                <a:spcBef>
                  <a:spcPct val="0"/>
                </a:spcBef>
              </a:pPr>
              <a:t>9</a:t>
            </a:fld>
            <a:endParaRPr lang="en-US" altLang="en-US"/>
          </a:p>
        </p:txBody>
      </p:sp>
    </p:spTree>
    <p:extLst>
      <p:ext uri="{BB962C8B-B14F-4D97-AF65-F5344CB8AC3E}">
        <p14:creationId xmlns:p14="http://schemas.microsoft.com/office/powerpoint/2010/main" val="2005967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6C4CEBB-F4AB-4EF5-BE0E-F25408C4B501}" type="slidenum">
              <a:rPr lang="en-US" altLang="en-US"/>
              <a:pPr>
                <a:spcBef>
                  <a:spcPct val="0"/>
                </a:spcBef>
              </a:pPr>
              <a:t>10</a:t>
            </a:fld>
            <a:endParaRPr lang="en-US" altLang="en-US"/>
          </a:p>
        </p:txBody>
      </p:sp>
    </p:spTree>
    <p:extLst>
      <p:ext uri="{BB962C8B-B14F-4D97-AF65-F5344CB8AC3E}">
        <p14:creationId xmlns:p14="http://schemas.microsoft.com/office/powerpoint/2010/main" val="2934559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833C814-D5C9-4702-AD1F-4C1BA922C843}" type="slidenum">
              <a:rPr lang="en-US" altLang="en-US"/>
              <a:pPr>
                <a:spcBef>
                  <a:spcPct val="0"/>
                </a:spcBef>
              </a:pPr>
              <a:t>11</a:t>
            </a:fld>
            <a:endParaRPr lang="en-US" altLang="en-US"/>
          </a:p>
        </p:txBody>
      </p:sp>
    </p:spTree>
    <p:extLst>
      <p:ext uri="{BB962C8B-B14F-4D97-AF65-F5344CB8AC3E}">
        <p14:creationId xmlns:p14="http://schemas.microsoft.com/office/powerpoint/2010/main" val="37828015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86DA2B-EF52-4BAC-A9A7-49EF264FC3A6}" type="slidenum">
              <a:rPr lang="en-US" altLang="en-US"/>
              <a:pPr>
                <a:spcBef>
                  <a:spcPct val="0"/>
                </a:spcBef>
              </a:pPr>
              <a:t>12</a:t>
            </a:fld>
            <a:endParaRPr lang="en-US" altLang="en-US"/>
          </a:p>
        </p:txBody>
      </p:sp>
    </p:spTree>
    <p:extLst>
      <p:ext uri="{BB962C8B-B14F-4D97-AF65-F5344CB8AC3E}">
        <p14:creationId xmlns:p14="http://schemas.microsoft.com/office/powerpoint/2010/main" val="201711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D558059-3203-4506-ACB4-7F2A0DDD573F}" type="slidenum">
              <a:rPr lang="en-US" altLang="en-US"/>
              <a:pPr>
                <a:spcBef>
                  <a:spcPct val="0"/>
                </a:spcBef>
              </a:pPr>
              <a:t>13</a:t>
            </a:fld>
            <a:endParaRPr lang="en-US" altLang="en-US"/>
          </a:p>
        </p:txBody>
      </p:sp>
    </p:spTree>
    <p:extLst>
      <p:ext uri="{BB962C8B-B14F-4D97-AF65-F5344CB8AC3E}">
        <p14:creationId xmlns:p14="http://schemas.microsoft.com/office/powerpoint/2010/main" val="4160251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Referral: </a:t>
            </a:r>
            <a:r>
              <a:rPr lang="en-US" altLang="en-US" dirty="0" err="1"/>
              <a:t>giới</a:t>
            </a:r>
            <a:r>
              <a:rPr lang="en-US" altLang="en-US" dirty="0"/>
              <a:t> </a:t>
            </a:r>
            <a:r>
              <a:rPr lang="en-US" altLang="en-US" dirty="0" err="1"/>
              <a:t>thiệu</a:t>
            </a:r>
            <a:endParaRPr lang="en-US" altLang="en-US" dirty="0"/>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41C36F2-5385-4213-9EF6-5397B5864BE5}" type="slidenum">
              <a:rPr lang="en-US" altLang="en-US"/>
              <a:pPr>
                <a:spcBef>
                  <a:spcPct val="0"/>
                </a:spcBef>
              </a:pPr>
              <a:t>14</a:t>
            </a:fld>
            <a:endParaRPr lang="en-US" altLang="en-US"/>
          </a:p>
        </p:txBody>
      </p:sp>
    </p:spTree>
    <p:extLst>
      <p:ext uri="{BB962C8B-B14F-4D97-AF65-F5344CB8AC3E}">
        <p14:creationId xmlns:p14="http://schemas.microsoft.com/office/powerpoint/2010/main" val="929583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0628B9-7D44-4373-92EA-5B0A7CB69972}" type="slidenum">
              <a:rPr lang="en-US" altLang="en-US"/>
              <a:pPr>
                <a:spcBef>
                  <a:spcPct val="0"/>
                </a:spcBef>
              </a:pPr>
              <a:t>15</a:t>
            </a:fld>
            <a:endParaRPr lang="en-US" altLang="en-US"/>
          </a:p>
        </p:txBody>
      </p:sp>
    </p:spTree>
    <p:extLst>
      <p:ext uri="{BB962C8B-B14F-4D97-AF65-F5344CB8AC3E}">
        <p14:creationId xmlns:p14="http://schemas.microsoft.com/office/powerpoint/2010/main" val="2129726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6656D04-3E84-4042-BBE0-21B5F3698ED4}" type="slidenum">
              <a:rPr lang="en-US" altLang="en-US"/>
              <a:pPr>
                <a:spcBef>
                  <a:spcPct val="0"/>
                </a:spcBef>
              </a:pPr>
              <a:t>16</a:t>
            </a:fld>
            <a:endParaRPr lang="en-US" altLang="en-US"/>
          </a:p>
        </p:txBody>
      </p:sp>
    </p:spTree>
    <p:extLst>
      <p:ext uri="{BB962C8B-B14F-4D97-AF65-F5344CB8AC3E}">
        <p14:creationId xmlns:p14="http://schemas.microsoft.com/office/powerpoint/2010/main" val="3523022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AC0E06C-6ED2-45B0-9E81-164A3623C9E2}" type="slidenum">
              <a:rPr lang="en-US" altLang="en-US"/>
              <a:pPr>
                <a:spcBef>
                  <a:spcPct val="0"/>
                </a:spcBef>
              </a:pPr>
              <a:t>17</a:t>
            </a:fld>
            <a:endParaRPr lang="en-US" altLang="en-US"/>
          </a:p>
        </p:txBody>
      </p:sp>
    </p:spTree>
    <p:extLst>
      <p:ext uri="{BB962C8B-B14F-4D97-AF65-F5344CB8AC3E}">
        <p14:creationId xmlns:p14="http://schemas.microsoft.com/office/powerpoint/2010/main" val="3568266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40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3578C6E-5E36-4CDE-BA41-F453B764364D}" type="slidenum">
              <a:rPr lang="en-US" altLang="en-US"/>
              <a:pPr>
                <a:spcBef>
                  <a:spcPct val="0"/>
                </a:spcBef>
              </a:pPr>
              <a:t>18</a:t>
            </a:fld>
            <a:endParaRPr lang="en-US" altLang="en-US"/>
          </a:p>
        </p:txBody>
      </p:sp>
    </p:spTree>
    <p:extLst>
      <p:ext uri="{BB962C8B-B14F-4D97-AF65-F5344CB8AC3E}">
        <p14:creationId xmlns:p14="http://schemas.microsoft.com/office/powerpoint/2010/main" val="334798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721FAC-99AF-41CE-80F1-8773E5312A82}" type="slidenum">
              <a:rPr lang="en-US" altLang="en-US"/>
              <a:pPr>
                <a:spcBef>
                  <a:spcPct val="0"/>
                </a:spcBef>
              </a:pPr>
              <a:t>1</a:t>
            </a:fld>
            <a:endParaRPr lang="en-US" altLang="en-US"/>
          </a:p>
        </p:txBody>
      </p:sp>
    </p:spTree>
    <p:extLst>
      <p:ext uri="{BB962C8B-B14F-4D97-AF65-F5344CB8AC3E}">
        <p14:creationId xmlns:p14="http://schemas.microsoft.com/office/powerpoint/2010/main" val="895292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60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59BF67-1368-490E-ACF3-C7B14C9F8F3F}" type="slidenum">
              <a:rPr lang="en-US" altLang="en-US"/>
              <a:pPr>
                <a:spcBef>
                  <a:spcPct val="0"/>
                </a:spcBef>
              </a:pPr>
              <a:t>19</a:t>
            </a:fld>
            <a:endParaRPr lang="en-US" altLang="en-US"/>
          </a:p>
        </p:txBody>
      </p:sp>
    </p:spTree>
    <p:extLst>
      <p:ext uri="{BB962C8B-B14F-4D97-AF65-F5344CB8AC3E}">
        <p14:creationId xmlns:p14="http://schemas.microsoft.com/office/powerpoint/2010/main" val="35859089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81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3C9EFF7-19EB-42E6-B911-BD13A8A043AD}" type="slidenum">
              <a:rPr lang="en-US" altLang="en-US"/>
              <a:pPr>
                <a:spcBef>
                  <a:spcPct val="0"/>
                </a:spcBef>
              </a:pPr>
              <a:t>20</a:t>
            </a:fld>
            <a:endParaRPr lang="en-US" altLang="en-US"/>
          </a:p>
        </p:txBody>
      </p:sp>
    </p:spTree>
    <p:extLst>
      <p:ext uri="{BB962C8B-B14F-4D97-AF65-F5344CB8AC3E}">
        <p14:creationId xmlns:p14="http://schemas.microsoft.com/office/powerpoint/2010/main" val="1237375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AA4332F-CC68-42F2-AB55-DB558F9B44DF}" type="slidenum">
              <a:rPr lang="en-US" altLang="en-US"/>
              <a:pPr>
                <a:spcBef>
                  <a:spcPct val="0"/>
                </a:spcBef>
              </a:pPr>
              <a:t>21</a:t>
            </a:fld>
            <a:endParaRPr lang="en-US" altLang="en-US"/>
          </a:p>
        </p:txBody>
      </p:sp>
    </p:spTree>
    <p:extLst>
      <p:ext uri="{BB962C8B-B14F-4D97-AF65-F5344CB8AC3E}">
        <p14:creationId xmlns:p14="http://schemas.microsoft.com/office/powerpoint/2010/main" val="2291284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CE2C5EA-4DEC-40E2-BD97-D1EB4095A0CC}" type="slidenum">
              <a:rPr lang="en-US" altLang="en-US"/>
              <a:pPr>
                <a:spcBef>
                  <a:spcPct val="0"/>
                </a:spcBef>
              </a:pPr>
              <a:t>22</a:t>
            </a:fld>
            <a:endParaRPr lang="en-US" altLang="en-US"/>
          </a:p>
        </p:txBody>
      </p:sp>
    </p:spTree>
    <p:extLst>
      <p:ext uri="{BB962C8B-B14F-4D97-AF65-F5344CB8AC3E}">
        <p14:creationId xmlns:p14="http://schemas.microsoft.com/office/powerpoint/2010/main" val="36635186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51B6206-59FF-48F5-871E-8E822E63B035}" type="slidenum">
              <a:rPr lang="en-US" altLang="en-US"/>
              <a:pPr>
                <a:spcBef>
                  <a:spcPct val="0"/>
                </a:spcBef>
              </a:pPr>
              <a:t>23</a:t>
            </a:fld>
            <a:endParaRPr lang="en-US" altLang="en-US"/>
          </a:p>
        </p:txBody>
      </p:sp>
    </p:spTree>
    <p:extLst>
      <p:ext uri="{BB962C8B-B14F-4D97-AF65-F5344CB8AC3E}">
        <p14:creationId xmlns:p14="http://schemas.microsoft.com/office/powerpoint/2010/main" val="1836206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C01E5BA-32A3-4240-8B4B-ADCCFAEB8B42}" type="slidenum">
              <a:rPr lang="en-US" altLang="en-US"/>
              <a:pPr>
                <a:spcBef>
                  <a:spcPct val="0"/>
                </a:spcBef>
              </a:pPr>
              <a:t>24</a:t>
            </a:fld>
            <a:endParaRPr lang="en-US" altLang="en-US"/>
          </a:p>
        </p:txBody>
      </p:sp>
    </p:spTree>
    <p:extLst>
      <p:ext uri="{BB962C8B-B14F-4D97-AF65-F5344CB8AC3E}">
        <p14:creationId xmlns:p14="http://schemas.microsoft.com/office/powerpoint/2010/main" val="3538329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E3FDE07-5416-46BB-ADA2-9DE803E49F6F}" type="slidenum">
              <a:rPr lang="en-US" altLang="en-US"/>
              <a:pPr>
                <a:spcBef>
                  <a:spcPct val="0"/>
                </a:spcBef>
              </a:pPr>
              <a:t>25</a:t>
            </a:fld>
            <a:endParaRPr lang="en-US" altLang="en-US"/>
          </a:p>
        </p:txBody>
      </p:sp>
    </p:spTree>
    <p:extLst>
      <p:ext uri="{BB962C8B-B14F-4D97-AF65-F5344CB8AC3E}">
        <p14:creationId xmlns:p14="http://schemas.microsoft.com/office/powerpoint/2010/main" val="1812943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9A8EB89-5324-4766-B30F-87C7FCDA099A}" type="slidenum">
              <a:rPr lang="en-US" altLang="en-US"/>
              <a:pPr>
                <a:spcBef>
                  <a:spcPct val="0"/>
                </a:spcBef>
              </a:pPr>
              <a:t>26</a:t>
            </a:fld>
            <a:endParaRPr lang="en-US" altLang="en-US"/>
          </a:p>
        </p:txBody>
      </p:sp>
    </p:spTree>
    <p:extLst>
      <p:ext uri="{BB962C8B-B14F-4D97-AF65-F5344CB8AC3E}">
        <p14:creationId xmlns:p14="http://schemas.microsoft.com/office/powerpoint/2010/main" val="6565148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7B9F2E-B817-4D7E-BBED-D6DE5265E83E}" type="slidenum">
              <a:rPr lang="en-US" altLang="en-US"/>
              <a:pPr>
                <a:spcBef>
                  <a:spcPct val="0"/>
                </a:spcBef>
              </a:pPr>
              <a:t>27</a:t>
            </a:fld>
            <a:endParaRPr lang="en-US" altLang="en-US"/>
          </a:p>
        </p:txBody>
      </p:sp>
    </p:spTree>
    <p:extLst>
      <p:ext uri="{BB962C8B-B14F-4D97-AF65-F5344CB8AC3E}">
        <p14:creationId xmlns:p14="http://schemas.microsoft.com/office/powerpoint/2010/main" val="36709526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1AE9EC6-9FAF-49BA-9970-9306DEA02F75}" type="slidenum">
              <a:rPr lang="en-US" altLang="en-US"/>
              <a:pPr>
                <a:spcBef>
                  <a:spcPct val="0"/>
                </a:spcBef>
              </a:pPr>
              <a:t>28</a:t>
            </a:fld>
            <a:endParaRPr lang="en-US" altLang="en-US"/>
          </a:p>
        </p:txBody>
      </p:sp>
    </p:spTree>
    <p:extLst>
      <p:ext uri="{BB962C8B-B14F-4D97-AF65-F5344CB8AC3E}">
        <p14:creationId xmlns:p14="http://schemas.microsoft.com/office/powerpoint/2010/main" val="2427707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1F425CB-065E-4E2B-A429-4114B8FC7233}" type="slidenum">
              <a:rPr lang="en-US" altLang="en-US"/>
              <a:pPr>
                <a:spcBef>
                  <a:spcPct val="0"/>
                </a:spcBef>
              </a:pPr>
              <a:t>2</a:t>
            </a:fld>
            <a:endParaRPr lang="en-US" altLang="en-US"/>
          </a:p>
        </p:txBody>
      </p:sp>
    </p:spTree>
    <p:extLst>
      <p:ext uri="{BB962C8B-B14F-4D97-AF65-F5344CB8AC3E}">
        <p14:creationId xmlns:p14="http://schemas.microsoft.com/office/powerpoint/2010/main" val="40702063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EC0C74F-477A-4D87-BA3B-2B651429D137}" type="slidenum">
              <a:rPr lang="en-US" altLang="en-US"/>
              <a:pPr>
                <a:spcBef>
                  <a:spcPct val="0"/>
                </a:spcBef>
              </a:pPr>
              <a:t>29</a:t>
            </a:fld>
            <a:endParaRPr lang="en-US" altLang="en-US"/>
          </a:p>
        </p:txBody>
      </p:sp>
    </p:spTree>
    <p:extLst>
      <p:ext uri="{BB962C8B-B14F-4D97-AF65-F5344CB8AC3E}">
        <p14:creationId xmlns:p14="http://schemas.microsoft.com/office/powerpoint/2010/main" val="30572759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494BF4C-6A47-49B3-9F6D-2C56063AC6FA}" type="slidenum">
              <a:rPr lang="en-US" altLang="en-US"/>
              <a:pPr>
                <a:spcBef>
                  <a:spcPct val="0"/>
                </a:spcBef>
              </a:pPr>
              <a:t>30</a:t>
            </a:fld>
            <a:endParaRPr lang="en-US" altLang="en-US"/>
          </a:p>
        </p:txBody>
      </p:sp>
    </p:spTree>
    <p:extLst>
      <p:ext uri="{BB962C8B-B14F-4D97-AF65-F5344CB8AC3E}">
        <p14:creationId xmlns:p14="http://schemas.microsoft.com/office/powerpoint/2010/main" val="34253612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9EFA332-A9A5-4717-9398-394E1E3897A0}" type="slidenum">
              <a:rPr lang="en-US" altLang="en-US"/>
              <a:pPr>
                <a:spcBef>
                  <a:spcPct val="0"/>
                </a:spcBef>
              </a:pPr>
              <a:t>31</a:t>
            </a:fld>
            <a:endParaRPr lang="en-US" altLang="en-US"/>
          </a:p>
        </p:txBody>
      </p:sp>
    </p:spTree>
    <p:extLst>
      <p:ext uri="{BB962C8B-B14F-4D97-AF65-F5344CB8AC3E}">
        <p14:creationId xmlns:p14="http://schemas.microsoft.com/office/powerpoint/2010/main" val="1203927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57995D8-A007-4974-89E8-450D4E899176}" type="slidenum">
              <a:rPr lang="en-US" altLang="en-US"/>
              <a:pPr>
                <a:spcBef>
                  <a:spcPct val="0"/>
                </a:spcBef>
              </a:pPr>
              <a:t>32</a:t>
            </a:fld>
            <a:endParaRPr lang="en-US" altLang="en-US"/>
          </a:p>
        </p:txBody>
      </p:sp>
    </p:spTree>
    <p:extLst>
      <p:ext uri="{BB962C8B-B14F-4D97-AF65-F5344CB8AC3E}">
        <p14:creationId xmlns:p14="http://schemas.microsoft.com/office/powerpoint/2010/main" val="9553417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011FEDA-65AD-4CE5-8D08-7C6BAB6F94D4}" type="slidenum">
              <a:rPr lang="en-US" altLang="en-US"/>
              <a:pPr>
                <a:spcBef>
                  <a:spcPct val="0"/>
                </a:spcBef>
              </a:pPr>
              <a:t>33</a:t>
            </a:fld>
            <a:endParaRPr lang="en-US" altLang="en-US"/>
          </a:p>
        </p:txBody>
      </p:sp>
    </p:spTree>
    <p:extLst>
      <p:ext uri="{BB962C8B-B14F-4D97-AF65-F5344CB8AC3E}">
        <p14:creationId xmlns:p14="http://schemas.microsoft.com/office/powerpoint/2010/main" val="40637933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52525" y="692150"/>
            <a:ext cx="4554538" cy="34163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0" tIns="44446" rIns="90480" bIns="44446"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15656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BC73F77-B10F-4DF4-91C7-10EE5A1C5B1B}" type="slidenum">
              <a:rPr lang="en-US" altLang="en-US"/>
              <a:pPr>
                <a:spcBef>
                  <a:spcPct val="0"/>
                </a:spcBef>
              </a:pPr>
              <a:t>3</a:t>
            </a:fld>
            <a:endParaRPr lang="en-US" altLang="en-US"/>
          </a:p>
        </p:txBody>
      </p:sp>
    </p:spTree>
    <p:extLst>
      <p:ext uri="{BB962C8B-B14F-4D97-AF65-F5344CB8AC3E}">
        <p14:creationId xmlns:p14="http://schemas.microsoft.com/office/powerpoint/2010/main" val="2028866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B04212-03C0-483F-A162-642DAEAE9E92}" type="slidenum">
              <a:rPr lang="en-US" altLang="en-US"/>
              <a:pPr>
                <a:spcBef>
                  <a:spcPct val="0"/>
                </a:spcBef>
              </a:pPr>
              <a:t>4</a:t>
            </a:fld>
            <a:endParaRPr lang="en-US" altLang="en-US"/>
          </a:p>
        </p:txBody>
      </p:sp>
    </p:spTree>
    <p:extLst>
      <p:ext uri="{BB962C8B-B14F-4D97-AF65-F5344CB8AC3E}">
        <p14:creationId xmlns:p14="http://schemas.microsoft.com/office/powerpoint/2010/main" val="1991885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0A5CCE-6801-46FB-AC5E-34A7AD83853A}" type="slidenum">
              <a:rPr lang="en-US" altLang="en-US"/>
              <a:pPr>
                <a:spcBef>
                  <a:spcPct val="0"/>
                </a:spcBef>
              </a:pPr>
              <a:t>5</a:t>
            </a:fld>
            <a:endParaRPr lang="en-US" altLang="en-US"/>
          </a:p>
        </p:txBody>
      </p:sp>
    </p:spTree>
    <p:extLst>
      <p:ext uri="{BB962C8B-B14F-4D97-AF65-F5344CB8AC3E}">
        <p14:creationId xmlns:p14="http://schemas.microsoft.com/office/powerpoint/2010/main" val="1482297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03E654D-5FC9-43B9-BB4C-7A2757098D30}" type="slidenum">
              <a:rPr lang="en-US" altLang="en-US"/>
              <a:pPr>
                <a:spcBef>
                  <a:spcPct val="0"/>
                </a:spcBef>
              </a:pPr>
              <a:t>6</a:t>
            </a:fld>
            <a:endParaRPr lang="en-US" altLang="en-US"/>
          </a:p>
        </p:txBody>
      </p:sp>
    </p:spTree>
    <p:extLst>
      <p:ext uri="{BB962C8B-B14F-4D97-AF65-F5344CB8AC3E}">
        <p14:creationId xmlns:p14="http://schemas.microsoft.com/office/powerpoint/2010/main" val="2147201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3DD9080-8C1E-4478-BF8E-0A24BD4E3F82}" type="slidenum">
              <a:rPr lang="en-US" altLang="en-US"/>
              <a:pPr>
                <a:spcBef>
                  <a:spcPct val="0"/>
                </a:spcBef>
              </a:pPr>
              <a:t>7</a:t>
            </a:fld>
            <a:endParaRPr lang="en-US" altLang="en-US"/>
          </a:p>
        </p:txBody>
      </p:sp>
    </p:spTree>
    <p:extLst>
      <p:ext uri="{BB962C8B-B14F-4D97-AF65-F5344CB8AC3E}">
        <p14:creationId xmlns:p14="http://schemas.microsoft.com/office/powerpoint/2010/main" val="2254473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1B5E37B-BC1D-4831-B733-A5BC46B6282F}" type="slidenum">
              <a:rPr lang="en-US" altLang="en-US"/>
              <a:pPr>
                <a:spcBef>
                  <a:spcPct val="0"/>
                </a:spcBef>
              </a:pPr>
              <a:t>8</a:t>
            </a:fld>
            <a:endParaRPr lang="en-US" altLang="en-US"/>
          </a:p>
        </p:txBody>
      </p:sp>
    </p:spTree>
    <p:extLst>
      <p:ext uri="{BB962C8B-B14F-4D97-AF65-F5344CB8AC3E}">
        <p14:creationId xmlns:p14="http://schemas.microsoft.com/office/powerpoint/2010/main" val="3532780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p:cNvSpPr>
            <a:spLocks noGrp="1"/>
          </p:cNvSpPr>
          <p:nvPr>
            <p:ph type="dt" sz="half" idx="10"/>
          </p:nvPr>
        </p:nvSpPr>
        <p:spPr/>
        <p:txBody>
          <a:bodyPr/>
          <a:lstStyle>
            <a:lvl1pPr>
              <a:defRPr/>
            </a:lvl1pPr>
          </a:lstStyle>
          <a:p>
            <a:pPr>
              <a:defRPr/>
            </a:pPr>
            <a:fld id="{24DC6007-2604-4847-803B-2DE362DDF5F3}" type="datetime1">
              <a:rPr lang="en-US"/>
              <a:pPr>
                <a:defRPr/>
              </a:pPr>
              <a:t>6/2/20</a:t>
            </a:fld>
            <a:endParaRPr lang="en-US"/>
          </a:p>
        </p:txBody>
      </p:sp>
      <p:sp>
        <p:nvSpPr>
          <p:cNvPr id="5" name="Footer Placeholder 18"/>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r>
              <a:rPr lang="en-US" altLang="en-US"/>
              <a:t>3-</a:t>
            </a:r>
            <a:fld id="{0D59C7C8-2214-473D-BE51-31816A55CB91}" type="slidenum">
              <a:rPr lang="en-US" altLang="en-US"/>
              <a:pPr>
                <a:defRPr/>
              </a:pPr>
              <a:t>‹#›</a:t>
            </a:fld>
            <a:endParaRPr lang="en-US" altLang="en-US"/>
          </a:p>
        </p:txBody>
      </p:sp>
    </p:spTree>
    <p:extLst>
      <p:ext uri="{BB962C8B-B14F-4D97-AF65-F5344CB8AC3E}">
        <p14:creationId xmlns:p14="http://schemas.microsoft.com/office/powerpoint/2010/main" val="47991061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EECBAC1-E650-4EF9-AB6D-69AE59A96F40}" type="datetime1">
              <a:rPr lang="en-US"/>
              <a:pPr>
                <a:defRPr/>
              </a:pPr>
              <a:t>6/2/20</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6" name="Slide Number Placeholder 17"/>
          <p:cNvSpPr>
            <a:spLocks noGrp="1"/>
          </p:cNvSpPr>
          <p:nvPr>
            <p:ph type="sldNum" sz="quarter" idx="12"/>
          </p:nvPr>
        </p:nvSpPr>
        <p:spPr/>
        <p:txBody>
          <a:bodyPr/>
          <a:lstStyle>
            <a:lvl1pPr>
              <a:defRPr/>
            </a:lvl1pPr>
          </a:lstStyle>
          <a:p>
            <a:pPr>
              <a:defRPr/>
            </a:pPr>
            <a:r>
              <a:rPr lang="en-US" altLang="en-US"/>
              <a:t>3-</a:t>
            </a:r>
            <a:fld id="{4FA23FF1-1241-4469-83B1-55B1D42607DA}" type="slidenum">
              <a:rPr lang="en-US" altLang="en-US"/>
              <a:pPr>
                <a:defRPr/>
              </a:pPr>
              <a:t>‹#›</a:t>
            </a:fld>
            <a:endParaRPr lang="en-US" altLang="en-US"/>
          </a:p>
        </p:txBody>
      </p:sp>
    </p:spTree>
    <p:extLst>
      <p:ext uri="{BB962C8B-B14F-4D97-AF65-F5344CB8AC3E}">
        <p14:creationId xmlns:p14="http://schemas.microsoft.com/office/powerpoint/2010/main" val="2007431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A4C3A315-B0AB-487F-AFA1-FBFC5DFEBA3C}" type="datetime1">
              <a:rPr lang="en-US"/>
              <a:pPr>
                <a:defRPr/>
              </a:pPr>
              <a:t>6/2/20</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6" name="Slide Number Placeholder 17"/>
          <p:cNvSpPr>
            <a:spLocks noGrp="1"/>
          </p:cNvSpPr>
          <p:nvPr>
            <p:ph type="sldNum" sz="quarter" idx="12"/>
          </p:nvPr>
        </p:nvSpPr>
        <p:spPr/>
        <p:txBody>
          <a:bodyPr/>
          <a:lstStyle>
            <a:lvl1pPr>
              <a:defRPr/>
            </a:lvl1pPr>
          </a:lstStyle>
          <a:p>
            <a:pPr>
              <a:defRPr/>
            </a:pPr>
            <a:r>
              <a:rPr lang="en-US" altLang="en-US"/>
              <a:t>3-</a:t>
            </a:r>
            <a:fld id="{1AE5C04B-395D-4931-AE5A-0FD85D435C39}" type="slidenum">
              <a:rPr lang="en-US" altLang="en-US"/>
              <a:pPr>
                <a:defRPr/>
              </a:pPr>
              <a:t>‹#›</a:t>
            </a:fld>
            <a:endParaRPr lang="en-US" altLang="en-US"/>
          </a:p>
        </p:txBody>
      </p:sp>
    </p:spTree>
    <p:extLst>
      <p:ext uri="{BB962C8B-B14F-4D97-AF65-F5344CB8AC3E}">
        <p14:creationId xmlns:p14="http://schemas.microsoft.com/office/powerpoint/2010/main" val="1938622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F82D3C5A-C179-4DD5-BD40-68377394D4C9}" type="datetime1">
              <a:rPr lang="en-US"/>
              <a:pPr>
                <a:defRPr/>
              </a:pPr>
              <a:t>6/2/20</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6" name="Slide Number Placeholder 17"/>
          <p:cNvSpPr>
            <a:spLocks noGrp="1"/>
          </p:cNvSpPr>
          <p:nvPr>
            <p:ph type="sldNum" sz="quarter" idx="12"/>
          </p:nvPr>
        </p:nvSpPr>
        <p:spPr/>
        <p:txBody>
          <a:bodyPr/>
          <a:lstStyle>
            <a:lvl1pPr>
              <a:defRPr/>
            </a:lvl1pPr>
          </a:lstStyle>
          <a:p>
            <a:pPr>
              <a:defRPr/>
            </a:pPr>
            <a:r>
              <a:rPr lang="en-US" altLang="en-US"/>
              <a:t>3-</a:t>
            </a:r>
            <a:fld id="{CE900E78-8168-4D3A-A849-FBF11B8A8A83}" type="slidenum">
              <a:rPr lang="en-US" altLang="en-US"/>
              <a:pPr>
                <a:defRPr/>
              </a:pPr>
              <a:t>‹#›</a:t>
            </a:fld>
            <a:endParaRPr lang="en-US" altLang="en-US"/>
          </a:p>
        </p:txBody>
      </p:sp>
    </p:spTree>
    <p:extLst>
      <p:ext uri="{BB962C8B-B14F-4D97-AF65-F5344CB8AC3E}">
        <p14:creationId xmlns:p14="http://schemas.microsoft.com/office/powerpoint/2010/main" val="2685983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1149F0F-5993-479A-A60D-2ABAA24C7FC7}" type="datetime1">
              <a:rPr lang="en-US"/>
              <a:pPr>
                <a:defRPr/>
              </a:pPr>
              <a:t>6/2/20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fld id="{8895AA07-9B43-471F-A5EA-20AD0B7D84E4}" type="slidenum">
              <a:rPr lang="en-US" altLang="en-US"/>
              <a:pPr>
                <a:defRPr/>
              </a:pPr>
              <a:t>‹#›</a:t>
            </a:fld>
            <a:endParaRPr lang="en-US" altLang="en-US"/>
          </a:p>
        </p:txBody>
      </p:sp>
    </p:spTree>
    <p:extLst>
      <p:ext uri="{BB962C8B-B14F-4D97-AF65-F5344CB8AC3E}">
        <p14:creationId xmlns:p14="http://schemas.microsoft.com/office/powerpoint/2010/main" val="286367733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F0B402B5-E620-4194-8891-CCA047F1FF20}" type="datetime1">
              <a:rPr lang="en-US"/>
              <a:pPr>
                <a:defRPr/>
              </a:pPr>
              <a:t>6/2/20</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7" name="Slide Number Placeholder 17"/>
          <p:cNvSpPr>
            <a:spLocks noGrp="1"/>
          </p:cNvSpPr>
          <p:nvPr>
            <p:ph type="sldNum" sz="quarter" idx="12"/>
          </p:nvPr>
        </p:nvSpPr>
        <p:spPr/>
        <p:txBody>
          <a:bodyPr/>
          <a:lstStyle>
            <a:lvl1pPr>
              <a:defRPr/>
            </a:lvl1pPr>
          </a:lstStyle>
          <a:p>
            <a:pPr>
              <a:defRPr/>
            </a:pPr>
            <a:r>
              <a:rPr lang="en-US" altLang="en-US"/>
              <a:t>3-</a:t>
            </a:r>
            <a:fld id="{716CA8AE-848E-4233-83EF-EC362EA09FC9}" type="slidenum">
              <a:rPr lang="en-US" altLang="en-US"/>
              <a:pPr>
                <a:defRPr/>
              </a:pPr>
              <a:t>‹#›</a:t>
            </a:fld>
            <a:endParaRPr lang="en-US" altLang="en-US"/>
          </a:p>
        </p:txBody>
      </p:sp>
    </p:spTree>
    <p:extLst>
      <p:ext uri="{BB962C8B-B14F-4D97-AF65-F5344CB8AC3E}">
        <p14:creationId xmlns:p14="http://schemas.microsoft.com/office/powerpoint/2010/main" val="1526800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fld id="{EC558EFB-7F49-4D41-B45D-6F859BE60C7C}" type="datetime1">
              <a:rPr lang="en-US"/>
              <a:pPr>
                <a:defRPr/>
              </a:pPr>
              <a:t>6/2/20</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9" name="Slide Number Placeholder 17"/>
          <p:cNvSpPr>
            <a:spLocks noGrp="1"/>
          </p:cNvSpPr>
          <p:nvPr>
            <p:ph type="sldNum" sz="quarter" idx="12"/>
          </p:nvPr>
        </p:nvSpPr>
        <p:spPr/>
        <p:txBody>
          <a:bodyPr/>
          <a:lstStyle>
            <a:lvl1pPr>
              <a:defRPr/>
            </a:lvl1pPr>
          </a:lstStyle>
          <a:p>
            <a:pPr>
              <a:defRPr/>
            </a:pPr>
            <a:r>
              <a:rPr lang="en-US" altLang="en-US"/>
              <a:t>3-</a:t>
            </a:r>
            <a:fld id="{5FCF4D72-F4AB-4F11-8B23-9705750C40A5}" type="slidenum">
              <a:rPr lang="en-US" altLang="en-US"/>
              <a:pPr>
                <a:defRPr/>
              </a:pPr>
              <a:t>‹#›</a:t>
            </a:fld>
            <a:endParaRPr lang="en-US" altLang="en-US"/>
          </a:p>
        </p:txBody>
      </p:sp>
    </p:spTree>
    <p:extLst>
      <p:ext uri="{BB962C8B-B14F-4D97-AF65-F5344CB8AC3E}">
        <p14:creationId xmlns:p14="http://schemas.microsoft.com/office/powerpoint/2010/main" val="36881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BCFA77CC-5BD9-4D10-B2EE-D948B14C75CF}" type="datetime1">
              <a:rPr lang="en-US"/>
              <a:pPr>
                <a:defRPr/>
              </a:pPr>
              <a:t>6/2/20</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5" name="Slide Number Placeholder 17"/>
          <p:cNvSpPr>
            <a:spLocks noGrp="1"/>
          </p:cNvSpPr>
          <p:nvPr>
            <p:ph type="sldNum" sz="quarter" idx="12"/>
          </p:nvPr>
        </p:nvSpPr>
        <p:spPr/>
        <p:txBody>
          <a:bodyPr/>
          <a:lstStyle>
            <a:lvl1pPr>
              <a:defRPr/>
            </a:lvl1pPr>
          </a:lstStyle>
          <a:p>
            <a:pPr>
              <a:defRPr/>
            </a:pPr>
            <a:r>
              <a:rPr lang="en-US" altLang="en-US"/>
              <a:t>3-</a:t>
            </a:r>
            <a:fld id="{04EF82A6-C001-4539-BEDE-59690F734919}" type="slidenum">
              <a:rPr lang="en-US" altLang="en-US"/>
              <a:pPr>
                <a:defRPr/>
              </a:pPr>
              <a:t>‹#›</a:t>
            </a:fld>
            <a:endParaRPr lang="en-US" altLang="en-US"/>
          </a:p>
        </p:txBody>
      </p:sp>
    </p:spTree>
    <p:extLst>
      <p:ext uri="{BB962C8B-B14F-4D97-AF65-F5344CB8AC3E}">
        <p14:creationId xmlns:p14="http://schemas.microsoft.com/office/powerpoint/2010/main" val="58937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58A442E0-C401-4A6C-A671-6ACDFC42AE3A}" type="datetime1">
              <a:rPr lang="en-US"/>
              <a:pPr>
                <a:defRPr/>
              </a:pPr>
              <a:t>6/2/20</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4" name="Slide Number Placeholder 17"/>
          <p:cNvSpPr>
            <a:spLocks noGrp="1"/>
          </p:cNvSpPr>
          <p:nvPr>
            <p:ph type="sldNum" sz="quarter" idx="12"/>
          </p:nvPr>
        </p:nvSpPr>
        <p:spPr/>
        <p:txBody>
          <a:bodyPr/>
          <a:lstStyle>
            <a:lvl1pPr>
              <a:defRPr/>
            </a:lvl1pPr>
          </a:lstStyle>
          <a:p>
            <a:pPr>
              <a:defRPr/>
            </a:pPr>
            <a:r>
              <a:rPr lang="en-US" altLang="en-US"/>
              <a:t>3-</a:t>
            </a:r>
            <a:fld id="{0CFA0B5D-A510-4070-A6C4-52972F342B10}" type="slidenum">
              <a:rPr lang="en-US" altLang="en-US"/>
              <a:pPr>
                <a:defRPr/>
              </a:pPr>
              <a:t>‹#›</a:t>
            </a:fld>
            <a:endParaRPr lang="en-US" altLang="en-US"/>
          </a:p>
        </p:txBody>
      </p:sp>
    </p:spTree>
    <p:extLst>
      <p:ext uri="{BB962C8B-B14F-4D97-AF65-F5344CB8AC3E}">
        <p14:creationId xmlns:p14="http://schemas.microsoft.com/office/powerpoint/2010/main" val="3740320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fld id="{CB533C68-6D84-4E25-B6B8-2451585B94F9}" type="datetime1">
              <a:rPr lang="en-US"/>
              <a:pPr>
                <a:defRPr/>
              </a:pPr>
              <a:t>6/2/20</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7" name="Slide Number Placeholder 17"/>
          <p:cNvSpPr>
            <a:spLocks noGrp="1"/>
          </p:cNvSpPr>
          <p:nvPr>
            <p:ph type="sldNum" sz="quarter" idx="12"/>
          </p:nvPr>
        </p:nvSpPr>
        <p:spPr/>
        <p:txBody>
          <a:bodyPr/>
          <a:lstStyle>
            <a:lvl1pPr>
              <a:defRPr/>
            </a:lvl1pPr>
          </a:lstStyle>
          <a:p>
            <a:pPr>
              <a:defRPr/>
            </a:pPr>
            <a:r>
              <a:rPr lang="en-US" altLang="en-US"/>
              <a:t>3-</a:t>
            </a:r>
            <a:fld id="{A5579358-2618-4ACE-8C7A-06C8E57ECC7D}" type="slidenum">
              <a:rPr lang="en-US" altLang="en-US"/>
              <a:pPr>
                <a:defRPr/>
              </a:pPr>
              <a:t>‹#›</a:t>
            </a:fld>
            <a:endParaRPr lang="en-US" altLang="en-US"/>
          </a:p>
        </p:txBody>
      </p:sp>
    </p:spTree>
    <p:extLst>
      <p:ext uri="{BB962C8B-B14F-4D97-AF65-F5344CB8AC3E}">
        <p14:creationId xmlns:p14="http://schemas.microsoft.com/office/powerpoint/2010/main" val="3407997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6B0F868D-D046-490B-9999-570FBD5FD6C3}" type="datetime1">
              <a:rPr lang="en-US"/>
              <a:pPr>
                <a:defRPr/>
              </a:pPr>
              <a:t>6/2/20</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 </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r>
              <a:rPr lang="en-US" altLang="en-US"/>
              <a:t>3-</a:t>
            </a:r>
            <a:fld id="{336B59C3-F918-4ECE-8141-CFEC5A021B68}" type="slidenum">
              <a:rPr lang="en-US" altLang="en-US"/>
              <a:pPr>
                <a:defRPr/>
              </a:pPr>
              <a:t>‹#›</a:t>
            </a:fld>
            <a:endParaRPr lang="en-US" altLang="en-US"/>
          </a:p>
        </p:txBody>
      </p:sp>
    </p:spTree>
    <p:extLst>
      <p:ext uri="{BB962C8B-B14F-4D97-AF65-F5344CB8AC3E}">
        <p14:creationId xmlns:p14="http://schemas.microsoft.com/office/powerpoint/2010/main" val="1199522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2271D11B-FF99-43E0-83E1-BC46D1900774}" type="datetime1">
              <a:rPr lang="en-US"/>
              <a:pPr>
                <a:defRPr/>
              </a:pPr>
              <a:t>6/2/20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ct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r>
              <a:rPr lang="en-US"/>
              <a:t>Copyright © 2012 Pearson Education, Inc. Publishing as Prentice Hall </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a:defRPr/>
            </a:pPr>
            <a:r>
              <a:rPr lang="en-US" altLang="en-US"/>
              <a:t>3-</a:t>
            </a:r>
            <a:fld id="{F7752956-36FB-41E8-B70D-3DE5950D93B8}" type="slidenum">
              <a:rPr lang="en-US" altLang="en-US"/>
              <a:pPr>
                <a:defRPr/>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753" r:id="rId1"/>
    <p:sldLayoutId id="2147483745" r:id="rId2"/>
    <p:sldLayoutId id="2147483754" r:id="rId3"/>
    <p:sldLayoutId id="2147483746" r:id="rId4"/>
    <p:sldLayoutId id="2147483747" r:id="rId5"/>
    <p:sldLayoutId id="2147483748" r:id="rId6"/>
    <p:sldLayoutId id="2147483749" r:id="rId7"/>
    <p:sldLayoutId id="2147483750" r:id="rId8"/>
    <p:sldLayoutId id="2147483755" r:id="rId9"/>
    <p:sldLayoutId id="2147483751" r:id="rId10"/>
    <p:sldLayoutId id="2147483752" r:id="rId11"/>
  </p:sldLayoutIdLst>
  <p:hf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cid:3287383400_217756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ln>
            <a:miter lim="800000"/>
            <a:headEnd/>
            <a:tailEnd/>
          </a:ln>
        </p:spPr>
        <p:txBody>
          <a:bodyPr/>
          <a:lstStyle/>
          <a:p>
            <a:pPr eaLnBrk="1" fontAlgn="auto" hangingPunct="1">
              <a:spcAft>
                <a:spcPts val="0"/>
              </a:spcAft>
              <a:defRPr/>
            </a:pPr>
            <a:r>
              <a:rPr lang="en-US" dirty="0"/>
              <a:t>Chapter 3</a:t>
            </a:r>
          </a:p>
        </p:txBody>
      </p:sp>
      <p:sp>
        <p:nvSpPr>
          <p:cNvPr id="6147" name="Subtitle 4"/>
          <p:cNvSpPr>
            <a:spLocks noGrp="1"/>
          </p:cNvSpPr>
          <p:nvPr>
            <p:ph type="subTitle" idx="1"/>
          </p:nvPr>
        </p:nvSpPr>
        <p:spPr>
          <a:xfrm>
            <a:off x="304800" y="3228975"/>
            <a:ext cx="8458200" cy="1752600"/>
          </a:xfrm>
        </p:spPr>
        <p:txBody>
          <a:bodyPr/>
          <a:lstStyle/>
          <a:p>
            <a:pPr marR="0" eaLnBrk="1" hangingPunct="1"/>
            <a:r>
              <a:rPr lang="en-US" altLang="en-US"/>
              <a:t>Retailing In Electronic Commerce:  Products and Services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a:t>E-Tailing Business Models</a:t>
            </a:r>
          </a:p>
        </p:txBody>
      </p:sp>
      <p:sp>
        <p:nvSpPr>
          <p:cNvPr id="24579" name="Content Placeholder 2"/>
          <p:cNvSpPr>
            <a:spLocks noGrp="1"/>
          </p:cNvSpPr>
          <p:nvPr>
            <p:ph idx="1"/>
          </p:nvPr>
        </p:nvSpPr>
        <p:spPr/>
        <p:txBody>
          <a:bodyPr/>
          <a:lstStyle/>
          <a:p>
            <a:pPr lvl="1" eaLnBrk="1" hangingPunct="1"/>
            <a:r>
              <a:rPr lang="en-US" altLang="en-US" b="1"/>
              <a:t>Retailing in Online Malls</a:t>
            </a:r>
          </a:p>
          <a:p>
            <a:pPr lvl="2" eaLnBrk="1" hangingPunct="1"/>
            <a:r>
              <a:rPr lang="en-US" altLang="en-US"/>
              <a:t>Referring Directories</a:t>
            </a:r>
          </a:p>
          <a:p>
            <a:pPr lvl="2" eaLnBrk="1" hangingPunct="1"/>
            <a:r>
              <a:rPr lang="en-US" altLang="en-US"/>
              <a:t>Malls with Shared Services</a:t>
            </a:r>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2458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9D114E02-F5A2-47CF-8000-7D94CD84917A}" type="slidenum">
              <a:rPr lang="en-US" altLang="en-US" sz="1200">
                <a:solidFill>
                  <a:srgbClr val="045C75"/>
                </a:solidFill>
              </a:rPr>
              <a:pPr>
                <a:spcBef>
                  <a:spcPct val="0"/>
                </a:spcBef>
                <a:buClrTx/>
                <a:buSzTx/>
                <a:buFontTx/>
                <a:buNone/>
              </a:pPr>
              <a:t>9</a:t>
            </a:fld>
            <a:endParaRPr lang="en-US" altLang="en-US" sz="1200">
              <a:solidFill>
                <a:srgbClr val="045C7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a:t>E-Tailing Business Models</a:t>
            </a:r>
          </a:p>
        </p:txBody>
      </p:sp>
      <p:sp>
        <p:nvSpPr>
          <p:cNvPr id="26627" name="Content Placeholder 2"/>
          <p:cNvSpPr>
            <a:spLocks noGrp="1"/>
          </p:cNvSpPr>
          <p:nvPr>
            <p:ph idx="1"/>
          </p:nvPr>
        </p:nvSpPr>
        <p:spPr/>
        <p:txBody>
          <a:bodyPr/>
          <a:lstStyle/>
          <a:p>
            <a:pPr eaLnBrk="1" hangingPunct="1"/>
            <a:r>
              <a:rPr lang="en-US" altLang="en-US" b="1"/>
              <a:t>OTHER B2C MODELS AND SPECIAL RETAILING</a:t>
            </a:r>
          </a:p>
          <a:p>
            <a:pPr eaLnBrk="1" hangingPunct="1"/>
            <a:r>
              <a:rPr lang="en-US" altLang="en-US" b="1"/>
              <a:t>B2C SOCIAL SHOPPING</a:t>
            </a:r>
          </a:p>
          <a:p>
            <a:pPr lvl="1" eaLnBrk="1" hangingPunct="1"/>
            <a:r>
              <a:rPr lang="en-US" altLang="en-US" b="1"/>
              <a:t>Online Group Buying</a:t>
            </a:r>
          </a:p>
          <a:p>
            <a:pPr lvl="1" eaLnBrk="1" hangingPunct="1"/>
            <a:r>
              <a:rPr lang="en-US" altLang="en-US" b="1"/>
              <a:t>Personalized Event Shopping</a:t>
            </a:r>
          </a:p>
          <a:p>
            <a:pPr lvl="2" eaLnBrk="1" hangingPunct="1"/>
            <a:r>
              <a:rPr lang="en-US" altLang="en-US" sz="2400" b="1"/>
              <a:t>event shopping</a:t>
            </a:r>
          </a:p>
          <a:p>
            <a:pPr lvl="2" eaLnBrk="1" hangingPunct="1">
              <a:buFont typeface="Wingdings 2" panose="05020102010507070707" pitchFamily="18" charset="2"/>
              <a:buNone/>
            </a:pPr>
            <a:r>
              <a:rPr lang="en-US" altLang="en-US" sz="2400"/>
              <a:t>	A B2C model in which sales are done to meet the needs of special events (e.g., a wedding, Black Friday).</a:t>
            </a:r>
          </a:p>
          <a:p>
            <a:pPr lvl="1" eaLnBrk="1" hangingPunct="1"/>
            <a:r>
              <a:rPr lang="en-US" altLang="en-US" b="1"/>
              <a:t>private shopping club</a:t>
            </a:r>
          </a:p>
          <a:p>
            <a:pPr lvl="1" eaLnBrk="1" hangingPunct="1">
              <a:buFont typeface="Wingdings 2" panose="05020102010507070707" pitchFamily="18" charset="2"/>
              <a:buNone/>
            </a:pPr>
            <a:r>
              <a:rPr lang="en-US" altLang="en-US"/>
              <a:t>	A members-only shopping club, where members can buy goods at large discounts</a:t>
            </a:r>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2662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16309EBB-3502-407A-94AD-5816F595CC48}" type="slidenum">
              <a:rPr lang="en-US" altLang="en-US" sz="1200">
                <a:solidFill>
                  <a:srgbClr val="045C75"/>
                </a:solidFill>
              </a:rPr>
              <a:pPr>
                <a:spcBef>
                  <a:spcPct val="0"/>
                </a:spcBef>
                <a:buClrTx/>
                <a:buSzTx/>
                <a:buFontTx/>
                <a:buNone/>
              </a:pPr>
              <a:t>10</a:t>
            </a:fld>
            <a:endParaRPr lang="en-US" altLang="en-US" sz="1200">
              <a:solidFill>
                <a:srgbClr val="045C7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a:t>E-Tailing Business Models</a:t>
            </a:r>
          </a:p>
        </p:txBody>
      </p:sp>
      <p:sp>
        <p:nvSpPr>
          <p:cNvPr id="28675" name="Content Placeholder 2"/>
          <p:cNvSpPr>
            <a:spLocks noGrp="1"/>
          </p:cNvSpPr>
          <p:nvPr>
            <p:ph idx="1"/>
          </p:nvPr>
        </p:nvSpPr>
        <p:spPr/>
        <p:txBody>
          <a:bodyPr/>
          <a:lstStyle/>
          <a:p>
            <a:pPr lvl="1" eaLnBrk="1" hangingPunct="1"/>
            <a:r>
              <a:rPr lang="en-US" altLang="en-US" b="1"/>
              <a:t>Group Gifting Online</a:t>
            </a:r>
          </a:p>
          <a:p>
            <a:pPr lvl="1" eaLnBrk="1" hangingPunct="1"/>
            <a:r>
              <a:rPr lang="en-US" altLang="en-US" b="1"/>
              <a:t>location-based e-commerce</a:t>
            </a:r>
            <a:r>
              <a:rPr lang="en-US" altLang="en-US"/>
              <a:t> </a:t>
            </a:r>
            <a:r>
              <a:rPr lang="en-US" altLang="en-US" b="1"/>
              <a:t>(l-commerce)</a:t>
            </a:r>
          </a:p>
          <a:p>
            <a:pPr lvl="1" eaLnBrk="1" hangingPunct="1">
              <a:buFont typeface="Wingdings 2" panose="05020102010507070707" pitchFamily="18" charset="2"/>
              <a:buNone/>
            </a:pPr>
            <a:r>
              <a:rPr lang="en-US" altLang="en-US"/>
              <a:t>	Delivery of e-commerce transactions to individuals in a specific location, at a specific time</a:t>
            </a:r>
          </a:p>
          <a:p>
            <a:pPr lvl="1" eaLnBrk="1" hangingPunct="1"/>
            <a:r>
              <a:rPr lang="en-US" altLang="en-US" b="1"/>
              <a:t>Shopping in Virtual Worlds</a:t>
            </a:r>
          </a:p>
          <a:p>
            <a:pPr eaLnBrk="1" hangingPunct="1"/>
            <a:r>
              <a:rPr lang="en-US" altLang="en-US" b="1"/>
              <a:t>VIRTUAL VISUAL SHOPPING</a:t>
            </a:r>
            <a:endParaRPr lang="en-US" altLang="en-US"/>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2867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DB268963-AEDC-4C56-BD3E-8CF59005D6D9}" type="slidenum">
              <a:rPr lang="en-US" altLang="en-US" sz="1200">
                <a:solidFill>
                  <a:srgbClr val="045C75"/>
                </a:solidFill>
              </a:rPr>
              <a:pPr>
                <a:spcBef>
                  <a:spcPct val="0"/>
                </a:spcBef>
                <a:buClrTx/>
                <a:buSzTx/>
                <a:buFontTx/>
                <a:buNone/>
              </a:pPr>
              <a:t>11</a:t>
            </a:fld>
            <a:endParaRPr lang="en-US" altLang="en-US" sz="1200">
              <a:solidFill>
                <a:srgbClr val="045C7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Travel And Tourism </a:t>
            </a:r>
            <a:br>
              <a:rPr lang="en-US" dirty="0"/>
            </a:br>
            <a:r>
              <a:rPr lang="en-US" dirty="0"/>
              <a:t>(Hospitality) Services Online</a:t>
            </a:r>
          </a:p>
        </p:txBody>
      </p:sp>
      <p:sp>
        <p:nvSpPr>
          <p:cNvPr id="30723" name="Content Placeholder 2"/>
          <p:cNvSpPr>
            <a:spLocks noGrp="1"/>
          </p:cNvSpPr>
          <p:nvPr>
            <p:ph idx="1"/>
          </p:nvPr>
        </p:nvSpPr>
        <p:spPr/>
        <p:txBody>
          <a:bodyPr/>
          <a:lstStyle/>
          <a:p>
            <a:pPr eaLnBrk="1" hangingPunct="1"/>
            <a:r>
              <a:rPr lang="en-US" altLang="en-US" b="1"/>
              <a:t>SERVICES PROVIDED</a:t>
            </a:r>
          </a:p>
          <a:p>
            <a:pPr eaLnBrk="1" hangingPunct="1"/>
            <a:r>
              <a:rPr lang="en-US" altLang="en-US" b="1"/>
              <a:t>SPECIAL SERVICES ONLINE</a:t>
            </a:r>
          </a:p>
          <a:p>
            <a:pPr lvl="2" eaLnBrk="1" hangingPunct="1"/>
            <a:r>
              <a:rPr lang="en-US" altLang="en-US"/>
              <a:t>Wireless services</a:t>
            </a:r>
          </a:p>
          <a:p>
            <a:pPr lvl="2" eaLnBrk="1" hangingPunct="1"/>
            <a:r>
              <a:rPr lang="en-US" altLang="en-US"/>
              <a:t>Advanced check-in</a:t>
            </a:r>
          </a:p>
          <a:p>
            <a:pPr lvl="2" eaLnBrk="1" hangingPunct="1"/>
            <a:r>
              <a:rPr lang="en-US" altLang="en-US"/>
              <a:t>Direct marketing</a:t>
            </a:r>
          </a:p>
          <a:p>
            <a:pPr lvl="2" eaLnBrk="1" hangingPunct="1"/>
            <a:r>
              <a:rPr lang="en-US" altLang="en-US"/>
              <a:t>Alliances and consortia</a:t>
            </a:r>
          </a:p>
          <a:p>
            <a:pPr lvl="1" eaLnBrk="1" hangingPunct="1"/>
            <a:r>
              <a:rPr lang="en-US" altLang="en-US" b="1"/>
              <a:t>Social Travel Networks</a:t>
            </a:r>
          </a:p>
          <a:p>
            <a:pPr eaLnBrk="1" hangingPunct="1"/>
            <a:r>
              <a:rPr lang="en-US" altLang="en-US" b="1"/>
              <a:t>BENEFITS AND LIMITATIONS OF ONLINE TRAVEL SERVICES</a:t>
            </a:r>
          </a:p>
          <a:p>
            <a:pPr eaLnBrk="1" hangingPunct="1"/>
            <a:r>
              <a:rPr lang="en-US" altLang="en-US" b="1"/>
              <a:t>CORPORATE TRAVEL</a:t>
            </a:r>
            <a:endParaRPr lang="en-US" altLang="en-US"/>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3072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FBBA3CCE-B5EF-4F79-9536-FD14BC1F1982}" type="slidenum">
              <a:rPr lang="en-US" altLang="en-US" sz="1200">
                <a:solidFill>
                  <a:srgbClr val="045C75"/>
                </a:solidFill>
              </a:rPr>
              <a:pPr>
                <a:spcBef>
                  <a:spcPct val="0"/>
                </a:spcBef>
                <a:buClrTx/>
                <a:buSzTx/>
                <a:buFontTx/>
                <a:buNone/>
              </a:pPr>
              <a:t>12</a:t>
            </a:fld>
            <a:endParaRPr lang="en-US" altLang="en-US" sz="1200">
              <a:solidFill>
                <a:srgbClr val="045C7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Employment Placement </a:t>
            </a:r>
            <a:br>
              <a:rPr lang="en-US" dirty="0"/>
            </a:br>
            <a:r>
              <a:rPr lang="en-US" dirty="0"/>
              <a:t>and the Job Market Online</a:t>
            </a:r>
          </a:p>
        </p:txBody>
      </p:sp>
      <p:sp>
        <p:nvSpPr>
          <p:cNvPr id="32771" name="Content Placeholder 2"/>
          <p:cNvSpPr>
            <a:spLocks noGrp="1"/>
          </p:cNvSpPr>
          <p:nvPr>
            <p:ph idx="1"/>
          </p:nvPr>
        </p:nvSpPr>
        <p:spPr/>
        <p:txBody>
          <a:bodyPr/>
          <a:lstStyle/>
          <a:p>
            <a:pPr eaLnBrk="1" hangingPunct="1"/>
            <a:r>
              <a:rPr lang="en-US" altLang="en-US" b="1"/>
              <a:t>PARTIES WHO USE THE INTERNET JOB MARKET</a:t>
            </a:r>
          </a:p>
          <a:p>
            <a:pPr lvl="2" eaLnBrk="1" hangingPunct="1"/>
            <a:r>
              <a:rPr lang="en-US" altLang="en-US"/>
              <a:t>Job seekers</a:t>
            </a:r>
          </a:p>
          <a:p>
            <a:pPr lvl="2" eaLnBrk="1" hangingPunct="1"/>
            <a:r>
              <a:rPr lang="en-US" altLang="en-US"/>
              <a:t>Employers seeking employees</a:t>
            </a:r>
          </a:p>
          <a:p>
            <a:pPr lvl="2" eaLnBrk="1" hangingPunct="1"/>
            <a:r>
              <a:rPr lang="en-US" altLang="en-US"/>
              <a:t>Classified ads</a:t>
            </a:r>
          </a:p>
          <a:p>
            <a:pPr lvl="2" eaLnBrk="1" hangingPunct="1"/>
            <a:r>
              <a:rPr lang="en-US" altLang="en-US"/>
              <a:t>Job agencies</a:t>
            </a:r>
          </a:p>
          <a:p>
            <a:pPr lvl="2" eaLnBrk="1" hangingPunct="1"/>
            <a:r>
              <a:rPr lang="en-US" altLang="en-US"/>
              <a:t>Government agencies and institutions</a:t>
            </a:r>
          </a:p>
          <a:p>
            <a:pPr lvl="1" eaLnBrk="1" hangingPunct="1"/>
            <a:r>
              <a:rPr lang="en-US" altLang="en-US" b="1"/>
              <a:t>Online Job Markets on Social Networks</a:t>
            </a:r>
          </a:p>
          <a:p>
            <a:pPr lvl="1" eaLnBrk="1" hangingPunct="1"/>
            <a:r>
              <a:rPr lang="en-US" altLang="en-US" b="1"/>
              <a:t>Global Online Portals for Job Placement</a:t>
            </a:r>
          </a:p>
          <a:p>
            <a:pPr lvl="1" eaLnBrk="1" hangingPunct="1"/>
            <a:r>
              <a:rPr lang="en-US" altLang="en-US" b="1"/>
              <a:t>Virtual Job Fairs</a:t>
            </a:r>
            <a:endParaRPr lang="en-US" altLang="en-US"/>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327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3F9D52EB-7FB1-4756-9442-1A03087E5864}" type="slidenum">
              <a:rPr lang="en-US" altLang="en-US" sz="1200">
                <a:solidFill>
                  <a:srgbClr val="045C75"/>
                </a:solidFill>
              </a:rPr>
              <a:pPr>
                <a:spcBef>
                  <a:spcPct val="0"/>
                </a:spcBef>
                <a:buClrTx/>
                <a:buSzTx/>
                <a:buFontTx/>
                <a:buNone/>
              </a:pPr>
              <a:t>13</a:t>
            </a:fld>
            <a:endParaRPr lang="en-US" altLang="en-US" sz="1200">
              <a:solidFill>
                <a:srgbClr val="045C7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609600"/>
            <a:ext cx="7118350" cy="551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3482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FB6C8298-B1B8-4F92-9959-41BA9E0E7D83}" type="slidenum">
              <a:rPr lang="en-US" altLang="en-US" sz="1200">
                <a:solidFill>
                  <a:srgbClr val="045C75"/>
                </a:solidFill>
              </a:rPr>
              <a:pPr>
                <a:spcBef>
                  <a:spcPct val="0"/>
                </a:spcBef>
                <a:buClrTx/>
                <a:buSzTx/>
                <a:buFontTx/>
                <a:buNone/>
              </a:pPr>
              <a:t>14</a:t>
            </a:fld>
            <a:endParaRPr lang="en-US" altLang="en-US" sz="1200">
              <a:solidFill>
                <a:srgbClr val="045C7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8" y="1162050"/>
            <a:ext cx="9050337"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368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60579177-2636-45FF-A42A-19831CB1AFC5}" type="slidenum">
              <a:rPr lang="en-US" altLang="en-US" sz="1200">
                <a:solidFill>
                  <a:srgbClr val="045C75"/>
                </a:solidFill>
              </a:rPr>
              <a:pPr>
                <a:spcBef>
                  <a:spcPct val="0"/>
                </a:spcBef>
                <a:buClrTx/>
                <a:buSzTx/>
                <a:buFontTx/>
                <a:buNone/>
              </a:pPr>
              <a:t>15</a:t>
            </a:fld>
            <a:endParaRPr lang="en-US" altLang="en-US" sz="1200">
              <a:solidFill>
                <a:srgbClr val="045C7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Real Estate, Insurance, </a:t>
            </a:r>
            <a:br>
              <a:rPr lang="en-US" dirty="0"/>
            </a:br>
            <a:r>
              <a:rPr lang="en-US" dirty="0"/>
              <a:t>and Stock Trading Online</a:t>
            </a:r>
          </a:p>
        </p:txBody>
      </p:sp>
      <p:sp>
        <p:nvSpPr>
          <p:cNvPr id="38915" name="Content Placeholder 2"/>
          <p:cNvSpPr>
            <a:spLocks noGrp="1"/>
          </p:cNvSpPr>
          <p:nvPr>
            <p:ph idx="1"/>
          </p:nvPr>
        </p:nvSpPr>
        <p:spPr/>
        <p:txBody>
          <a:bodyPr/>
          <a:lstStyle/>
          <a:p>
            <a:pPr eaLnBrk="1" hangingPunct="1"/>
            <a:r>
              <a:rPr lang="en-US" altLang="en-US" b="1"/>
              <a:t>REAL ESTATE ONLINE</a:t>
            </a:r>
          </a:p>
          <a:p>
            <a:pPr lvl="1" eaLnBrk="1" hangingPunct="1"/>
            <a:r>
              <a:rPr lang="en-US" altLang="en-US" b="1"/>
              <a:t>Zillow, Craigslist, and Other Web 2.0 Real Estate Services</a:t>
            </a:r>
          </a:p>
          <a:p>
            <a:pPr eaLnBrk="1" hangingPunct="1"/>
            <a:r>
              <a:rPr lang="en-US" altLang="en-US" b="1"/>
              <a:t>INSURANCE ONLINE</a:t>
            </a:r>
          </a:p>
          <a:p>
            <a:pPr eaLnBrk="1" hangingPunct="1"/>
            <a:r>
              <a:rPr lang="en-US" altLang="en-US" b="1"/>
              <a:t>ONLINE STOCK TRADING</a:t>
            </a:r>
          </a:p>
          <a:p>
            <a:pPr lvl="1" eaLnBrk="1" hangingPunct="1"/>
            <a:r>
              <a:rPr lang="en-US" altLang="en-US" b="1"/>
              <a:t>The Risk of Trading in an Online Stock Account</a:t>
            </a:r>
            <a:endParaRPr lang="en-US" altLang="en-US"/>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3891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F2E24CB5-4857-487C-AF4E-1E3918961EE1}" type="slidenum">
              <a:rPr lang="en-US" altLang="en-US" sz="1200">
                <a:solidFill>
                  <a:srgbClr val="045C75"/>
                </a:solidFill>
              </a:rPr>
              <a:pPr>
                <a:spcBef>
                  <a:spcPct val="0"/>
                </a:spcBef>
                <a:buClrTx/>
                <a:buSzTx/>
                <a:buFontTx/>
                <a:buNone/>
              </a:pPr>
              <a:t>16</a:t>
            </a:fld>
            <a:endParaRPr lang="en-US" altLang="en-US" sz="1200">
              <a:solidFill>
                <a:srgbClr val="045C7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4096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2F1C70C6-58C8-4244-8092-3109AB7C069A}" type="slidenum">
              <a:rPr lang="en-US" altLang="en-US" sz="1200">
                <a:solidFill>
                  <a:srgbClr val="045C75"/>
                </a:solidFill>
              </a:rPr>
              <a:pPr>
                <a:spcBef>
                  <a:spcPct val="0"/>
                </a:spcBef>
                <a:buClrTx/>
                <a:buSzTx/>
                <a:buFontTx/>
                <a:buNone/>
              </a:pPr>
              <a:t>17</a:t>
            </a:fld>
            <a:endParaRPr lang="en-US" altLang="en-US" sz="1200">
              <a:solidFill>
                <a:srgbClr val="045C75"/>
              </a:solidFill>
            </a:endParaRPr>
          </a:p>
        </p:txBody>
      </p:sp>
      <p:pic>
        <p:nvPicPr>
          <p:cNvPr id="409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075" y="685800"/>
            <a:ext cx="683101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Banking and </a:t>
            </a:r>
            <a:br>
              <a:rPr lang="en-US" dirty="0"/>
            </a:br>
            <a:r>
              <a:rPr lang="en-US" dirty="0"/>
              <a:t>Personal Finance Online</a:t>
            </a:r>
          </a:p>
        </p:txBody>
      </p:sp>
      <p:sp>
        <p:nvSpPr>
          <p:cNvPr id="43011" name="Content Placeholder 2"/>
          <p:cNvSpPr>
            <a:spLocks noGrp="1"/>
          </p:cNvSpPr>
          <p:nvPr>
            <p:ph idx="1"/>
          </p:nvPr>
        </p:nvSpPr>
        <p:spPr/>
        <p:txBody>
          <a:bodyPr/>
          <a:lstStyle/>
          <a:p>
            <a:pPr eaLnBrk="1" hangingPunct="1"/>
            <a:r>
              <a:rPr lang="en-US" altLang="en-US" b="1"/>
              <a:t>electronic (online) banking or e-banking</a:t>
            </a:r>
          </a:p>
          <a:p>
            <a:pPr eaLnBrk="1" hangingPunct="1">
              <a:buFont typeface="Wingdings 2" panose="05020102010507070707" pitchFamily="18" charset="2"/>
              <a:buNone/>
            </a:pPr>
            <a:r>
              <a:rPr lang="en-US" altLang="en-US"/>
              <a:t>	Various banking activities conducted from home or the road using an Internet connection; also known as cyberbanking, virtual banking, online banking, and home banking</a:t>
            </a:r>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430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38CEBE54-1650-412C-93DC-7A4D59BF38D4}" type="slidenum">
              <a:rPr lang="en-US" altLang="en-US" sz="1200">
                <a:solidFill>
                  <a:srgbClr val="045C75"/>
                </a:solidFill>
              </a:rPr>
              <a:pPr>
                <a:spcBef>
                  <a:spcPct val="0"/>
                </a:spcBef>
                <a:buClrTx/>
                <a:buSzTx/>
                <a:buFontTx/>
                <a:buNone/>
              </a:pPr>
              <a:t>18</a:t>
            </a:fld>
            <a:endParaRPr lang="en-US" altLang="en-US" sz="1200">
              <a:solidFill>
                <a:srgbClr val="045C7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a:t>Learning Objectives</a:t>
            </a:r>
          </a:p>
        </p:txBody>
      </p:sp>
      <p:sp>
        <p:nvSpPr>
          <p:cNvPr id="8195" name="Content Placeholder 2"/>
          <p:cNvSpPr>
            <a:spLocks noGrp="1"/>
          </p:cNvSpPr>
          <p:nvPr>
            <p:ph idx="1"/>
          </p:nvPr>
        </p:nvSpPr>
        <p:spPr/>
        <p:txBody>
          <a:bodyPr/>
          <a:lstStyle/>
          <a:p>
            <a:pPr marL="514350" indent="-514350" eaLnBrk="1" hangingPunct="1">
              <a:buFont typeface="Calibri" panose="020F0502020204030204" pitchFamily="34" charset="0"/>
              <a:buAutoNum type="arabicPeriod"/>
            </a:pPr>
            <a:r>
              <a:rPr lang="en-US" altLang="en-US"/>
              <a:t>Describe electronic retailing (e-tailing) and its characteristics.</a:t>
            </a:r>
          </a:p>
          <a:p>
            <a:pPr marL="514350" indent="-514350" eaLnBrk="1" hangingPunct="1">
              <a:buFont typeface="Calibri" panose="020F0502020204030204" pitchFamily="34" charset="0"/>
              <a:buAutoNum type="arabicPeriod"/>
            </a:pPr>
            <a:r>
              <a:rPr lang="en-US" altLang="en-US"/>
              <a:t>Classify the primary e-tailing business models.</a:t>
            </a:r>
          </a:p>
          <a:p>
            <a:pPr marL="514350" indent="-514350" eaLnBrk="1" hangingPunct="1">
              <a:buFont typeface="Calibri" panose="020F0502020204030204" pitchFamily="34" charset="0"/>
              <a:buAutoNum type="arabicPeriod"/>
            </a:pPr>
            <a:r>
              <a:rPr lang="en-US" altLang="en-US"/>
              <a:t>Describe how online travel and tourism services operate and their impact on the industry.</a:t>
            </a:r>
          </a:p>
          <a:p>
            <a:pPr marL="514350" indent="-514350" eaLnBrk="1" hangingPunct="1">
              <a:buFont typeface="Calibri" panose="020F0502020204030204" pitchFamily="34" charset="0"/>
              <a:buAutoNum type="arabicPeriod"/>
            </a:pPr>
            <a:r>
              <a:rPr lang="en-US" altLang="en-US"/>
              <a:t>Discuss the online employment market, including its participants, benefits, and limitations.</a:t>
            </a:r>
          </a:p>
          <a:p>
            <a:pPr marL="514350" indent="-514350" eaLnBrk="1" hangingPunct="1">
              <a:buFont typeface="Calibri" panose="020F0502020204030204" pitchFamily="34" charset="0"/>
              <a:buAutoNum type="arabicPeriod"/>
            </a:pPr>
            <a:r>
              <a:rPr lang="en-US" altLang="en-US"/>
              <a:t>Describe online real estate services.</a:t>
            </a:r>
          </a:p>
          <a:p>
            <a:pPr marL="514350" indent="-514350" eaLnBrk="1" hangingPunct="1">
              <a:buFont typeface="Calibri" panose="020F0502020204030204" pitchFamily="34" charset="0"/>
              <a:buAutoNum type="arabicPeriod"/>
            </a:pPr>
            <a:r>
              <a:rPr lang="en-US" altLang="en-US"/>
              <a:t>Discuss online stock-trading services.</a:t>
            </a:r>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81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CF703DCF-49F2-420D-8B24-C3857250444A}" type="slidenum">
              <a:rPr lang="en-US" altLang="en-US" sz="1200">
                <a:solidFill>
                  <a:srgbClr val="045C75"/>
                </a:solidFill>
              </a:rPr>
              <a:pPr>
                <a:spcBef>
                  <a:spcPct val="0"/>
                </a:spcBef>
                <a:buClrTx/>
                <a:buSzTx/>
                <a:buFontTx/>
                <a:buNone/>
              </a:pPr>
              <a:t>1</a:t>
            </a:fld>
            <a:endParaRPr lang="en-US" altLang="en-US" sz="1200">
              <a:solidFill>
                <a:srgbClr val="045C7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Banking and </a:t>
            </a:r>
            <a:br>
              <a:rPr lang="en-US" dirty="0"/>
            </a:br>
            <a:r>
              <a:rPr lang="en-US" dirty="0"/>
              <a:t>Personal Finance Online</a:t>
            </a:r>
          </a:p>
        </p:txBody>
      </p:sp>
      <p:sp>
        <p:nvSpPr>
          <p:cNvPr id="45059" name="Content Placeholder 2"/>
          <p:cNvSpPr>
            <a:spLocks noGrp="1"/>
          </p:cNvSpPr>
          <p:nvPr>
            <p:ph idx="1"/>
          </p:nvPr>
        </p:nvSpPr>
        <p:spPr/>
        <p:txBody>
          <a:bodyPr/>
          <a:lstStyle/>
          <a:p>
            <a:pPr eaLnBrk="1" hangingPunct="1"/>
            <a:r>
              <a:rPr lang="en-US" altLang="en-US" b="1"/>
              <a:t>HOME BANKING CAPABILITIES</a:t>
            </a:r>
          </a:p>
          <a:p>
            <a:pPr eaLnBrk="1" hangingPunct="1"/>
            <a:r>
              <a:rPr lang="en-US" altLang="en-US" b="1"/>
              <a:t>VIRTUAL BANKS</a:t>
            </a:r>
          </a:p>
          <a:p>
            <a:pPr eaLnBrk="1" hangingPunct="1"/>
            <a:r>
              <a:rPr lang="en-US" altLang="en-US" b="1"/>
              <a:t>INTERNATIONAL AND MULTIPLE-CURRENCY BANKING</a:t>
            </a:r>
            <a:endParaRPr lang="en-US" altLang="en-US"/>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4506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32A916F1-AFB6-4FEC-BACF-501C8D37A161}" type="slidenum">
              <a:rPr lang="en-US" altLang="en-US" sz="1200">
                <a:solidFill>
                  <a:srgbClr val="045C75"/>
                </a:solidFill>
              </a:rPr>
              <a:pPr>
                <a:spcBef>
                  <a:spcPct val="0"/>
                </a:spcBef>
                <a:buClrTx/>
                <a:buSzTx/>
                <a:buFontTx/>
                <a:buNone/>
              </a:pPr>
              <a:t>19</a:t>
            </a:fld>
            <a:endParaRPr lang="en-US" altLang="en-US" sz="1200">
              <a:solidFill>
                <a:srgbClr val="045C75"/>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Banking and </a:t>
            </a:r>
            <a:br>
              <a:rPr lang="en-US" dirty="0"/>
            </a:br>
            <a:r>
              <a:rPr lang="en-US" dirty="0"/>
              <a:t>Personal Finance Online</a:t>
            </a:r>
          </a:p>
        </p:txBody>
      </p:sp>
      <p:sp>
        <p:nvSpPr>
          <p:cNvPr id="47107" name="Content Placeholder 2"/>
          <p:cNvSpPr>
            <a:spLocks noGrp="1"/>
          </p:cNvSpPr>
          <p:nvPr>
            <p:ph idx="1"/>
          </p:nvPr>
        </p:nvSpPr>
        <p:spPr/>
        <p:txBody>
          <a:bodyPr/>
          <a:lstStyle/>
          <a:p>
            <a:pPr eaLnBrk="1" hangingPunct="1"/>
            <a:r>
              <a:rPr lang="en-US" altLang="en-US" b="1"/>
              <a:t>ONLINE FINANCIAL TRANSACTION IMPLEMENTATION ISSUES</a:t>
            </a:r>
          </a:p>
          <a:p>
            <a:pPr lvl="1" eaLnBrk="1" hangingPunct="1"/>
            <a:r>
              <a:rPr lang="en-US" altLang="en-US" b="1"/>
              <a:t>Securing Financial Transactions</a:t>
            </a:r>
          </a:p>
          <a:p>
            <a:pPr lvl="1" eaLnBrk="1" hangingPunct="1"/>
            <a:r>
              <a:rPr lang="en-US" altLang="en-US" b="1"/>
              <a:t>Imaging Systems</a:t>
            </a:r>
          </a:p>
          <a:p>
            <a:pPr lvl="1" eaLnBrk="1" hangingPunct="1"/>
            <a:r>
              <a:rPr lang="en-US" altLang="en-US" b="1"/>
              <a:t>Fees Online Versus Fees for Offline Services</a:t>
            </a:r>
          </a:p>
          <a:p>
            <a:pPr lvl="1" eaLnBrk="1" hangingPunct="1"/>
            <a:r>
              <a:rPr lang="en-US" altLang="en-US" b="1"/>
              <a:t>Risks</a:t>
            </a:r>
          </a:p>
          <a:p>
            <a:pPr eaLnBrk="1" hangingPunct="1"/>
            <a:r>
              <a:rPr lang="en-US" altLang="en-US" b="1"/>
              <a:t>ONLINE BILLING AND BILL PAYING</a:t>
            </a:r>
          </a:p>
          <a:p>
            <a:pPr lvl="1" eaLnBrk="1" hangingPunct="1"/>
            <a:r>
              <a:rPr lang="en-US" altLang="en-US" b="1"/>
              <a:t>Taxes</a:t>
            </a:r>
          </a:p>
          <a:p>
            <a:pPr eaLnBrk="1" hangingPunct="1"/>
            <a:endParaRPr lang="en-US" altLang="en-US"/>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471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5E7DCD71-E7F0-4DCB-A9D3-31B505CED35F}" type="slidenum">
              <a:rPr lang="en-US" altLang="en-US" sz="1200">
                <a:solidFill>
                  <a:srgbClr val="045C75"/>
                </a:solidFill>
              </a:rPr>
              <a:pPr>
                <a:spcBef>
                  <a:spcPct val="0"/>
                </a:spcBef>
                <a:buClrTx/>
                <a:buSzTx/>
                <a:buFontTx/>
                <a:buNone/>
              </a:pPr>
              <a:t>20</a:t>
            </a:fld>
            <a:endParaRPr lang="en-US" altLang="en-US" sz="1200">
              <a:solidFill>
                <a:srgbClr val="045C7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ltLang="en-US" sz="3800"/>
              <a:t>On-Demand Delivery of Products, </a:t>
            </a:r>
            <a:br>
              <a:rPr lang="en-US" altLang="en-US" sz="3800"/>
            </a:br>
            <a:r>
              <a:rPr lang="en-US" altLang="en-US" sz="3800"/>
              <a:t>Digital Items, Entertainment, and Gaming</a:t>
            </a:r>
          </a:p>
        </p:txBody>
      </p:sp>
      <p:sp>
        <p:nvSpPr>
          <p:cNvPr id="49155" name="Content Placeholder 2"/>
          <p:cNvSpPr>
            <a:spLocks noGrp="1"/>
          </p:cNvSpPr>
          <p:nvPr>
            <p:ph idx="1"/>
          </p:nvPr>
        </p:nvSpPr>
        <p:spPr/>
        <p:txBody>
          <a:bodyPr/>
          <a:lstStyle/>
          <a:p>
            <a:pPr eaLnBrk="1" hangingPunct="1"/>
            <a:r>
              <a:rPr lang="en-US" altLang="en-US" b="1" dirty="0"/>
              <a:t>ON-DEMAND DELIVERY OF PRODUCTS</a:t>
            </a:r>
          </a:p>
          <a:p>
            <a:pPr lvl="1" eaLnBrk="1" hangingPunct="1"/>
            <a:r>
              <a:rPr lang="en-US" altLang="en-US" b="1" dirty="0"/>
              <a:t>e-grocer</a:t>
            </a:r>
          </a:p>
          <a:p>
            <a:pPr lvl="1" eaLnBrk="1" hangingPunct="1">
              <a:buFont typeface="Wingdings 2" panose="05020102010507070707" pitchFamily="18" charset="2"/>
              <a:buNone/>
            </a:pPr>
            <a:r>
              <a:rPr lang="en-US" altLang="en-US" dirty="0"/>
              <a:t>	A grocer that takes orders online and provides deliveries on a daily or other regular schedule or within a </a:t>
            </a:r>
            <a:r>
              <a:rPr lang="en-US" altLang="en-US" dirty="0">
                <a:highlight>
                  <a:srgbClr val="FFFF00"/>
                </a:highlight>
              </a:rPr>
              <a:t>very short period of time</a:t>
            </a:r>
          </a:p>
          <a:p>
            <a:pPr lvl="1" eaLnBrk="1" hangingPunct="1"/>
            <a:r>
              <a:rPr lang="en-US" altLang="en-US" b="1" dirty="0"/>
              <a:t>on-demand delivery service</a:t>
            </a:r>
          </a:p>
          <a:p>
            <a:pPr lvl="1" eaLnBrk="1" hangingPunct="1">
              <a:buFont typeface="Wingdings 2" panose="05020102010507070707" pitchFamily="18" charset="2"/>
              <a:buNone/>
            </a:pPr>
            <a:r>
              <a:rPr lang="en-US" altLang="en-US" dirty="0"/>
              <a:t>	Express delivery made fairly quickly after an online order is received</a:t>
            </a:r>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4915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5D2D1B69-3ED3-4538-815C-B61D081D7F4D}" type="slidenum">
              <a:rPr lang="en-US" altLang="en-US" sz="1200">
                <a:solidFill>
                  <a:srgbClr val="045C75"/>
                </a:solidFill>
              </a:rPr>
              <a:pPr>
                <a:spcBef>
                  <a:spcPct val="0"/>
                </a:spcBef>
                <a:buClrTx/>
                <a:buSzTx/>
                <a:buFontTx/>
                <a:buNone/>
              </a:pPr>
              <a:t>21</a:t>
            </a:fld>
            <a:endParaRPr lang="en-US" altLang="en-US" sz="1200">
              <a:solidFill>
                <a:srgbClr val="045C7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sz="3800"/>
              <a:t>On-Demand Delivery of Products, </a:t>
            </a:r>
            <a:br>
              <a:rPr lang="en-US" altLang="en-US" sz="3800"/>
            </a:br>
            <a:r>
              <a:rPr lang="en-US" altLang="en-US" sz="3800"/>
              <a:t>Digital Items, Entertainment, and Gaming</a:t>
            </a:r>
          </a:p>
        </p:txBody>
      </p:sp>
      <p:sp>
        <p:nvSpPr>
          <p:cNvPr id="51203" name="Content Placeholder 2"/>
          <p:cNvSpPr>
            <a:spLocks noGrp="1"/>
          </p:cNvSpPr>
          <p:nvPr>
            <p:ph idx="1"/>
          </p:nvPr>
        </p:nvSpPr>
        <p:spPr/>
        <p:txBody>
          <a:bodyPr/>
          <a:lstStyle/>
          <a:p>
            <a:pPr eaLnBrk="1" hangingPunct="1"/>
            <a:r>
              <a:rPr lang="en-US" altLang="en-US" b="1"/>
              <a:t>ONLINE DELIVERY OF DIGITAL PRODUCTS, ENTERTAINMENT, AND MEDIA</a:t>
            </a:r>
          </a:p>
          <a:p>
            <a:pPr eaLnBrk="1" hangingPunct="1"/>
            <a:r>
              <a:rPr lang="en-US" altLang="en-US" b="1"/>
              <a:t>ONLINE ENTERTAINMENT</a:t>
            </a:r>
          </a:p>
          <a:p>
            <a:pPr lvl="1" eaLnBrk="1" hangingPunct="1"/>
            <a:r>
              <a:rPr lang="en-US" altLang="en-US" b="1"/>
              <a:t>Adult Entertainment</a:t>
            </a:r>
          </a:p>
          <a:p>
            <a:pPr lvl="1" eaLnBrk="1" hangingPunct="1"/>
            <a:r>
              <a:rPr lang="en-US" altLang="en-US" b="1"/>
              <a:t>Internet Gaming</a:t>
            </a:r>
          </a:p>
          <a:p>
            <a:pPr lvl="1" eaLnBrk="1" hangingPunct="1"/>
            <a:r>
              <a:rPr lang="en-US" altLang="en-US" b="1"/>
              <a:t>Online Dating Services</a:t>
            </a:r>
            <a:endParaRPr lang="en-US" altLang="en-US"/>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5120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DA599D96-3BFB-422F-B3D7-5969F4A57C94}" type="slidenum">
              <a:rPr lang="en-US" altLang="en-US" sz="1200">
                <a:solidFill>
                  <a:srgbClr val="045C75"/>
                </a:solidFill>
              </a:rPr>
              <a:pPr>
                <a:spcBef>
                  <a:spcPct val="0"/>
                </a:spcBef>
                <a:buClrTx/>
                <a:buSzTx/>
                <a:buFontTx/>
                <a:buNone/>
              </a:pPr>
              <a:t>22</a:t>
            </a:fld>
            <a:endParaRPr lang="en-US" altLang="en-US" sz="1200">
              <a:solidFill>
                <a:srgbClr val="045C75"/>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n-US" sz="4500"/>
              <a:t>Online Purchasing-Decision Aids</a:t>
            </a:r>
          </a:p>
        </p:txBody>
      </p:sp>
      <p:sp>
        <p:nvSpPr>
          <p:cNvPr id="53251" name="Content Placeholder 2"/>
          <p:cNvSpPr>
            <a:spLocks noGrp="1"/>
          </p:cNvSpPr>
          <p:nvPr>
            <p:ph idx="1"/>
          </p:nvPr>
        </p:nvSpPr>
        <p:spPr/>
        <p:txBody>
          <a:bodyPr/>
          <a:lstStyle/>
          <a:p>
            <a:pPr eaLnBrk="1" hangingPunct="1"/>
            <a:r>
              <a:rPr lang="en-US" altLang="en-US" b="1" dirty="0"/>
              <a:t>shopping portals</a:t>
            </a:r>
          </a:p>
          <a:p>
            <a:pPr eaLnBrk="1" hangingPunct="1">
              <a:buFont typeface="Wingdings 2" panose="05020102010507070707" pitchFamily="18" charset="2"/>
              <a:buNone/>
            </a:pPr>
            <a:r>
              <a:rPr lang="en-US" altLang="en-US" dirty="0"/>
              <a:t>	Gateways to webstores and e-malls; may be comprehensive or niche oriented</a:t>
            </a:r>
          </a:p>
          <a:p>
            <a:pPr lvl="1" eaLnBrk="1" hangingPunct="1"/>
            <a:r>
              <a:rPr lang="en-US" altLang="en-US" b="1" dirty="0"/>
              <a:t>Helping Communities</a:t>
            </a:r>
          </a:p>
          <a:p>
            <a:pPr eaLnBrk="1" hangingPunct="1"/>
            <a:endParaRPr lang="en-US" altLang="en-US" dirty="0"/>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5325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9714CE23-85E0-4E30-BA3C-7979924DF26E}" type="slidenum">
              <a:rPr lang="en-US" altLang="en-US" sz="1200">
                <a:solidFill>
                  <a:srgbClr val="045C75"/>
                </a:solidFill>
              </a:rPr>
              <a:pPr>
                <a:spcBef>
                  <a:spcPct val="0"/>
                </a:spcBef>
                <a:buClrTx/>
                <a:buSzTx/>
                <a:buFontTx/>
                <a:buNone/>
              </a:pPr>
              <a:t>23</a:t>
            </a:fld>
            <a:endParaRPr lang="en-US" altLang="en-US" sz="1200">
              <a:solidFill>
                <a:srgbClr val="045C75"/>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altLang="en-US" sz="4500"/>
              <a:t>Online Purchasing-Decision Aids</a:t>
            </a:r>
          </a:p>
        </p:txBody>
      </p:sp>
      <p:sp>
        <p:nvSpPr>
          <p:cNvPr id="55299" name="Content Placeholder 2"/>
          <p:cNvSpPr>
            <a:spLocks noGrp="1"/>
          </p:cNvSpPr>
          <p:nvPr>
            <p:ph idx="1"/>
          </p:nvPr>
        </p:nvSpPr>
        <p:spPr/>
        <p:txBody>
          <a:bodyPr/>
          <a:lstStyle/>
          <a:p>
            <a:pPr eaLnBrk="1" hangingPunct="1"/>
            <a:r>
              <a:rPr lang="en-US" altLang="en-US" b="1" dirty="0"/>
              <a:t>PRICE AND QUALITY COMPARISON BY SHOPBOT SOFTWARE AGENTS</a:t>
            </a:r>
          </a:p>
          <a:p>
            <a:pPr lvl="1" eaLnBrk="1" hangingPunct="1"/>
            <a:r>
              <a:rPr lang="en-US" altLang="en-US" b="1" dirty="0"/>
              <a:t>shopping robots (shopping agents or </a:t>
            </a:r>
            <a:r>
              <a:rPr lang="en-US" altLang="en-US" b="1" dirty="0" err="1"/>
              <a:t>shopbots</a:t>
            </a:r>
            <a:r>
              <a:rPr lang="en-US" altLang="en-US" b="1" dirty="0"/>
              <a:t>)</a:t>
            </a:r>
          </a:p>
          <a:p>
            <a:pPr lvl="1" eaLnBrk="1" hangingPunct="1">
              <a:buFont typeface="Wingdings 2" panose="05020102010507070707" pitchFamily="18" charset="2"/>
              <a:buNone/>
            </a:pPr>
            <a:r>
              <a:rPr lang="en-US" altLang="en-US" dirty="0"/>
              <a:t>	Tools that scout the Web on behalf of consumers who specify search criteria</a:t>
            </a:r>
          </a:p>
          <a:p>
            <a:pPr lvl="1" eaLnBrk="1" hangingPunct="1"/>
            <a:r>
              <a:rPr lang="en-US" altLang="en-US" b="1" dirty="0"/>
              <a:t>Google Commerce Search 2.0</a:t>
            </a:r>
          </a:p>
          <a:p>
            <a:pPr lvl="1" eaLnBrk="1" hangingPunct="1"/>
            <a:r>
              <a:rPr lang="en-US" altLang="en-US" b="1" dirty="0"/>
              <a:t>“Spy” Services</a:t>
            </a:r>
          </a:p>
          <a:p>
            <a:pPr lvl="1" eaLnBrk="1" hangingPunct="1"/>
            <a:r>
              <a:rPr lang="en-US" altLang="en-US" b="1" dirty="0"/>
              <a:t>Wireless Shopping Comparisons</a:t>
            </a:r>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5530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459CBB53-9276-459E-ABD0-A9A2BF56C35C}" type="slidenum">
              <a:rPr lang="en-US" altLang="en-US" sz="1200">
                <a:solidFill>
                  <a:srgbClr val="045C75"/>
                </a:solidFill>
              </a:rPr>
              <a:pPr>
                <a:spcBef>
                  <a:spcPct val="0"/>
                </a:spcBef>
                <a:buClrTx/>
                <a:buSzTx/>
                <a:buFontTx/>
                <a:buNone/>
              </a:pPr>
              <a:t>24</a:t>
            </a:fld>
            <a:endParaRPr lang="en-US" altLang="en-US" sz="1200">
              <a:solidFill>
                <a:srgbClr val="045C75"/>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pPr eaLnBrk="1" hangingPunct="1"/>
            <a:r>
              <a:rPr lang="en-US" altLang="en-US" sz="4500"/>
              <a:t>Online Purchasing-Decision Aids</a:t>
            </a:r>
          </a:p>
        </p:txBody>
      </p:sp>
      <p:sp>
        <p:nvSpPr>
          <p:cNvPr id="57347" name="Content Placeholder 2"/>
          <p:cNvSpPr>
            <a:spLocks noGrp="1"/>
          </p:cNvSpPr>
          <p:nvPr>
            <p:ph idx="1"/>
          </p:nvPr>
        </p:nvSpPr>
        <p:spPr/>
        <p:txBody>
          <a:bodyPr/>
          <a:lstStyle/>
          <a:p>
            <a:pPr eaLnBrk="1" hangingPunct="1"/>
            <a:r>
              <a:rPr lang="en-US" altLang="en-US" b="1" dirty="0"/>
              <a:t>BUSINESS RATINGS SITES</a:t>
            </a:r>
          </a:p>
          <a:p>
            <a:pPr lvl="1" eaLnBrk="1" hangingPunct="1"/>
            <a:r>
              <a:rPr lang="en-US" altLang="en-US" b="1" dirty="0"/>
              <a:t>Recommendations from Other Shoppers and Friends</a:t>
            </a:r>
          </a:p>
          <a:p>
            <a:pPr lvl="2" eaLnBrk="1" hangingPunct="1"/>
            <a:r>
              <a:rPr lang="en-US" altLang="en-US" b="1" dirty="0"/>
              <a:t>referral economy</a:t>
            </a:r>
          </a:p>
          <a:p>
            <a:pPr lvl="2" eaLnBrk="1" hangingPunct="1">
              <a:buFont typeface="Wingdings 2" panose="05020102010507070707" pitchFamily="18" charset="2"/>
              <a:buNone/>
            </a:pPr>
            <a:r>
              <a:rPr lang="en-US" altLang="en-US" dirty="0"/>
              <a:t>	The effect upon sales of consumers receiving a referral or recommendation from other consumers.</a:t>
            </a:r>
          </a:p>
          <a:p>
            <a:pPr eaLnBrk="1" hangingPunct="1"/>
            <a:r>
              <a:rPr lang="en-US" altLang="en-US" b="1" dirty="0"/>
              <a:t>TRUST VERIFICATION SITES</a:t>
            </a:r>
          </a:p>
          <a:p>
            <a:pPr eaLnBrk="1" hangingPunct="1"/>
            <a:r>
              <a:rPr lang="en-US" altLang="en-US" b="1" dirty="0"/>
              <a:t>OTHER SHOPPING TOOLS</a:t>
            </a:r>
          </a:p>
          <a:p>
            <a:pPr lvl="1" eaLnBrk="1" hangingPunct="1"/>
            <a:r>
              <a:rPr lang="en-US" altLang="en-US" b="1" dirty="0"/>
              <a:t>Yelp</a:t>
            </a:r>
            <a:endParaRPr lang="en-US" altLang="en-US" dirty="0"/>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5734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05C23084-077D-4CB4-AFC4-C50B218B8704}" type="slidenum">
              <a:rPr lang="en-US" altLang="en-US" sz="1200">
                <a:solidFill>
                  <a:srgbClr val="045C75"/>
                </a:solidFill>
              </a:rPr>
              <a:pPr>
                <a:spcBef>
                  <a:spcPct val="0"/>
                </a:spcBef>
                <a:buClrTx/>
                <a:buSzTx/>
                <a:buFontTx/>
                <a:buNone/>
              </a:pPr>
              <a:t>25</a:t>
            </a:fld>
            <a:endParaRPr lang="en-US" altLang="en-US" sz="1200">
              <a:solidFill>
                <a:srgbClr val="045C75"/>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pPr eaLnBrk="1" hangingPunct="1"/>
            <a:r>
              <a:rPr lang="en-US" altLang="en-US" sz="4500"/>
              <a:t>Issues In E-Tailing </a:t>
            </a:r>
            <a:br>
              <a:rPr lang="en-US" altLang="en-US" sz="4500"/>
            </a:br>
            <a:r>
              <a:rPr lang="en-US" altLang="en-US" sz="4500"/>
              <a:t>and Lessons Learned</a:t>
            </a:r>
          </a:p>
        </p:txBody>
      </p:sp>
      <p:sp>
        <p:nvSpPr>
          <p:cNvPr id="59395" name="Content Placeholder 2"/>
          <p:cNvSpPr>
            <a:spLocks noGrp="1"/>
          </p:cNvSpPr>
          <p:nvPr>
            <p:ph idx="1"/>
          </p:nvPr>
        </p:nvSpPr>
        <p:spPr/>
        <p:txBody>
          <a:bodyPr/>
          <a:lstStyle/>
          <a:p>
            <a:pPr eaLnBrk="1" hangingPunct="1"/>
            <a:r>
              <a:rPr lang="en-US" altLang="en-US" b="1"/>
              <a:t>disintermediation</a:t>
            </a:r>
          </a:p>
          <a:p>
            <a:pPr eaLnBrk="1" hangingPunct="1">
              <a:buFont typeface="Wingdings 2" panose="05020102010507070707" pitchFamily="18" charset="2"/>
              <a:buNone/>
            </a:pPr>
            <a:r>
              <a:rPr lang="en-US" altLang="en-US"/>
              <a:t>	The removal of organizations or business process layers responsible for certain intermediary steps in a given supply chain</a:t>
            </a:r>
          </a:p>
          <a:p>
            <a:pPr eaLnBrk="1" hangingPunct="1"/>
            <a:r>
              <a:rPr lang="en-US" altLang="en-US" b="1"/>
              <a:t>reintermediation</a:t>
            </a:r>
          </a:p>
          <a:p>
            <a:pPr eaLnBrk="1" hangingPunct="1">
              <a:buFont typeface="Wingdings 2" panose="05020102010507070707" pitchFamily="18" charset="2"/>
              <a:buNone/>
            </a:pPr>
            <a:r>
              <a:rPr lang="en-US" altLang="en-US"/>
              <a:t>	The process whereby intermediaries (either new ones or those that had been disintermediated) take on new intermediary roles</a:t>
            </a:r>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5939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3D8DFB62-7C38-431B-8991-AE46B7B2E207}" type="slidenum">
              <a:rPr lang="en-US" altLang="en-US" sz="1200">
                <a:solidFill>
                  <a:srgbClr val="045C75"/>
                </a:solidFill>
              </a:rPr>
              <a:pPr>
                <a:spcBef>
                  <a:spcPct val="0"/>
                </a:spcBef>
                <a:buClrTx/>
                <a:buSzTx/>
                <a:buFontTx/>
                <a:buNone/>
              </a:pPr>
              <a:t>26</a:t>
            </a:fld>
            <a:endParaRPr lang="en-US" altLang="en-US" sz="1200">
              <a:solidFill>
                <a:srgbClr val="045C75"/>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09600"/>
            <a:ext cx="7915275"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6144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1E473765-8C03-4E89-BF3B-B2158A6FC5D3}" type="slidenum">
              <a:rPr lang="en-US" altLang="en-US" sz="1200">
                <a:solidFill>
                  <a:srgbClr val="045C75"/>
                </a:solidFill>
              </a:rPr>
              <a:pPr>
                <a:spcBef>
                  <a:spcPct val="0"/>
                </a:spcBef>
                <a:buClrTx/>
                <a:buSzTx/>
                <a:buFontTx/>
                <a:buNone/>
              </a:pPr>
              <a:t>27</a:t>
            </a:fld>
            <a:endParaRPr lang="en-US" altLang="en-US" sz="1200">
              <a:solidFill>
                <a:srgbClr val="045C75"/>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pPr eaLnBrk="1" hangingPunct="1"/>
            <a:r>
              <a:rPr lang="en-US" altLang="en-US" sz="4500"/>
              <a:t>Issues In E-Tailing </a:t>
            </a:r>
            <a:br>
              <a:rPr lang="en-US" altLang="en-US" sz="4500"/>
            </a:br>
            <a:r>
              <a:rPr lang="en-US" altLang="en-US" sz="4500"/>
              <a:t>and Lessons Learned</a:t>
            </a:r>
          </a:p>
        </p:txBody>
      </p:sp>
      <p:sp>
        <p:nvSpPr>
          <p:cNvPr id="63491" name="Content Placeholder 2"/>
          <p:cNvSpPr>
            <a:spLocks noGrp="1"/>
          </p:cNvSpPr>
          <p:nvPr>
            <p:ph idx="1"/>
          </p:nvPr>
        </p:nvSpPr>
        <p:spPr/>
        <p:txBody>
          <a:bodyPr/>
          <a:lstStyle/>
          <a:p>
            <a:pPr eaLnBrk="1" hangingPunct="1"/>
            <a:r>
              <a:rPr lang="en-US" altLang="en-US" b="1" dirty="0"/>
              <a:t>channel conflict</a:t>
            </a:r>
          </a:p>
          <a:p>
            <a:pPr eaLnBrk="1" hangingPunct="1">
              <a:buFont typeface="Wingdings 2" panose="05020102010507070707" pitchFamily="18" charset="2"/>
              <a:buNone/>
            </a:pPr>
            <a:r>
              <a:rPr lang="en-US" altLang="en-US" dirty="0"/>
              <a:t>	Situation in which an online marketing channel upsets the traditional channels due to real or perceived damage from competition</a:t>
            </a:r>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634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7047EB30-3FD9-4C51-B283-B0FD762EE3BA}" type="slidenum">
              <a:rPr lang="en-US" altLang="en-US" sz="1200">
                <a:solidFill>
                  <a:srgbClr val="045C75"/>
                </a:solidFill>
              </a:rPr>
              <a:pPr>
                <a:spcBef>
                  <a:spcPct val="0"/>
                </a:spcBef>
                <a:buClrTx/>
                <a:buSzTx/>
                <a:buFontTx/>
                <a:buNone/>
              </a:pPr>
              <a:t>28</a:t>
            </a:fld>
            <a:endParaRPr lang="en-US" altLang="en-US" sz="1200">
              <a:solidFill>
                <a:srgbClr val="045C7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en-US"/>
              <a:t>Learning Objectives</a:t>
            </a:r>
          </a:p>
        </p:txBody>
      </p:sp>
      <p:sp>
        <p:nvSpPr>
          <p:cNvPr id="10243"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7"/>
            </a:pPr>
            <a:r>
              <a:rPr lang="en-US" altLang="en-US"/>
              <a:t>Discuss cyberbanking and online personal finance.</a:t>
            </a:r>
          </a:p>
          <a:p>
            <a:pPr marL="514350" indent="-514350" eaLnBrk="1" hangingPunct="1">
              <a:buFont typeface="Calibri" panose="020F0502020204030204" pitchFamily="34" charset="0"/>
              <a:buAutoNum type="arabicPeriod" startAt="7"/>
            </a:pPr>
            <a:r>
              <a:rPr lang="en-US" altLang="en-US"/>
              <a:t>Describe on-demand delivery of groceries and similar perishable products and services related to them.</a:t>
            </a:r>
          </a:p>
          <a:p>
            <a:pPr marL="514350" indent="-514350" eaLnBrk="1" hangingPunct="1">
              <a:buFont typeface="Calibri" panose="020F0502020204030204" pitchFamily="34" charset="0"/>
              <a:buAutoNum type="arabicPeriod" startAt="7"/>
            </a:pPr>
            <a:r>
              <a:rPr lang="en-US" altLang="en-US"/>
              <a:t>Describe the delivery of digital products and online entertainment.</a:t>
            </a:r>
          </a:p>
          <a:p>
            <a:pPr marL="514350" indent="-514350" eaLnBrk="1" hangingPunct="1">
              <a:buFont typeface="Calibri" panose="020F0502020204030204" pitchFamily="34" charset="0"/>
              <a:buAutoNum type="arabicPeriod" startAt="7"/>
            </a:pPr>
            <a:r>
              <a:rPr lang="en-US" altLang="en-US"/>
              <a:t>Discuss various online consumer aids, including comparison-shopping aids.</a:t>
            </a:r>
          </a:p>
          <a:p>
            <a:pPr marL="514350" indent="-514350" eaLnBrk="1" hangingPunct="1">
              <a:buFont typeface="Calibri" panose="020F0502020204030204" pitchFamily="34" charset="0"/>
              <a:buAutoNum type="arabicPeriod" startAt="7"/>
            </a:pPr>
            <a:r>
              <a:rPr lang="en-US" altLang="en-US"/>
              <a:t>Describe disintermediation and other B2C strategic issues.</a:t>
            </a:r>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102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12BC3810-9C4B-423E-8F17-84BA241232E2}" type="slidenum">
              <a:rPr lang="en-US" altLang="en-US" sz="1200">
                <a:solidFill>
                  <a:srgbClr val="045C75"/>
                </a:solidFill>
              </a:rPr>
              <a:pPr>
                <a:spcBef>
                  <a:spcPct val="0"/>
                </a:spcBef>
                <a:buClrTx/>
                <a:buSzTx/>
                <a:buFontTx/>
                <a:buNone/>
              </a:pPr>
              <a:t>2</a:t>
            </a:fld>
            <a:endParaRPr lang="en-US" altLang="en-US" sz="1200">
              <a:solidFill>
                <a:srgbClr val="045C75"/>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sz="4500"/>
              <a:t>Issues In E-Tailing </a:t>
            </a:r>
            <a:br>
              <a:rPr lang="en-US" altLang="en-US" sz="4500"/>
            </a:br>
            <a:r>
              <a:rPr lang="en-US" altLang="en-US" sz="4500"/>
              <a:t>and Lessons Learned</a:t>
            </a:r>
          </a:p>
        </p:txBody>
      </p:sp>
      <p:sp>
        <p:nvSpPr>
          <p:cNvPr id="65539" name="Content Placeholder 2"/>
          <p:cNvSpPr>
            <a:spLocks noGrp="1"/>
          </p:cNvSpPr>
          <p:nvPr>
            <p:ph idx="1"/>
          </p:nvPr>
        </p:nvSpPr>
        <p:spPr/>
        <p:txBody>
          <a:bodyPr/>
          <a:lstStyle/>
          <a:p>
            <a:pPr eaLnBrk="1" hangingPunct="1"/>
            <a:r>
              <a:rPr lang="en-US" altLang="en-US" b="1"/>
              <a:t>POSSIBILITY OF A PRICE CONFLICT AND DETERMINING THE RIGHT PRICE BY SELLERS</a:t>
            </a:r>
          </a:p>
          <a:p>
            <a:pPr eaLnBrk="1" hangingPunct="1"/>
            <a:r>
              <a:rPr lang="en-US" altLang="en-US" b="1"/>
              <a:t>PRODUCT AND SERVICE CUSTOMIZATION AND PERSONALIZATION</a:t>
            </a:r>
          </a:p>
          <a:p>
            <a:pPr eaLnBrk="1" hangingPunct="1"/>
            <a:r>
              <a:rPr lang="en-US" altLang="en-US" b="1"/>
              <a:t>ONLINE COMPETITION</a:t>
            </a:r>
          </a:p>
          <a:p>
            <a:pPr eaLnBrk="1" hangingPunct="1"/>
            <a:r>
              <a:rPr lang="en-US" altLang="en-US" b="1"/>
              <a:t>FRAUD AND OTHER ILLEGAL ACTIVITIES</a:t>
            </a:r>
          </a:p>
          <a:p>
            <a:pPr eaLnBrk="1" hangingPunct="1"/>
            <a:endParaRPr lang="en-US" altLang="en-US"/>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655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D1BCDD97-2821-4729-BE34-1893F3134F4C}" type="slidenum">
              <a:rPr lang="en-US" altLang="en-US" sz="1200">
                <a:solidFill>
                  <a:srgbClr val="045C75"/>
                </a:solidFill>
              </a:rPr>
              <a:pPr>
                <a:spcBef>
                  <a:spcPct val="0"/>
                </a:spcBef>
                <a:buClrTx/>
                <a:buSzTx/>
                <a:buFontTx/>
                <a:buNone/>
              </a:pPr>
              <a:t>29</a:t>
            </a:fld>
            <a:endParaRPr lang="en-US" altLang="en-US" sz="1200">
              <a:solidFill>
                <a:srgbClr val="045C75"/>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altLang="en-US" sz="4500"/>
              <a:t>Issues In E-Tailing </a:t>
            </a:r>
            <a:br>
              <a:rPr lang="en-US" altLang="en-US" sz="4500"/>
            </a:br>
            <a:r>
              <a:rPr lang="en-US" altLang="en-US" sz="4500"/>
              <a:t>and Lessons Learned</a:t>
            </a:r>
          </a:p>
        </p:txBody>
      </p:sp>
      <p:sp>
        <p:nvSpPr>
          <p:cNvPr id="67587" name="Content Placeholder 2"/>
          <p:cNvSpPr>
            <a:spLocks noGrp="1"/>
          </p:cNvSpPr>
          <p:nvPr>
            <p:ph idx="1"/>
          </p:nvPr>
        </p:nvSpPr>
        <p:spPr/>
        <p:txBody>
          <a:bodyPr/>
          <a:lstStyle/>
          <a:p>
            <a:pPr eaLnBrk="1" hangingPunct="1"/>
            <a:r>
              <a:rPr lang="en-US" altLang="en-US" b="1"/>
              <a:t>LESSONS LEARNED FROM FAILURES AND LACK OF SUCCESS OF E-TAILERS</a:t>
            </a:r>
          </a:p>
          <a:p>
            <a:pPr lvl="1" eaLnBrk="1" hangingPunct="1"/>
            <a:r>
              <a:rPr lang="en-US" altLang="en-US" b="1"/>
              <a:t>Speak with one voice</a:t>
            </a:r>
          </a:p>
          <a:p>
            <a:pPr lvl="1" eaLnBrk="1" hangingPunct="1"/>
            <a:r>
              <a:rPr lang="en-US" altLang="en-US" b="1"/>
              <a:t>Leverage the multichannels</a:t>
            </a:r>
          </a:p>
          <a:p>
            <a:pPr lvl="1" eaLnBrk="1" hangingPunct="1"/>
            <a:r>
              <a:rPr lang="en-US" altLang="en-US" b="1"/>
              <a:t>Empower the customer</a:t>
            </a:r>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6758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1EDFCDB7-B473-481D-AA34-30763B5C3564}" type="slidenum">
              <a:rPr lang="en-US" altLang="en-US" sz="1200">
                <a:solidFill>
                  <a:srgbClr val="045C75"/>
                </a:solidFill>
              </a:rPr>
              <a:pPr>
                <a:spcBef>
                  <a:spcPct val="0"/>
                </a:spcBef>
                <a:buClrTx/>
                <a:buSzTx/>
                <a:buFontTx/>
                <a:buNone/>
              </a:pPr>
              <a:t>30</a:t>
            </a:fld>
            <a:endParaRPr lang="en-US" altLang="en-US" sz="1200">
              <a:solidFill>
                <a:srgbClr val="045C75"/>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ltLang="en-US" sz="4500"/>
              <a:t>Managerial Issues</a:t>
            </a:r>
          </a:p>
        </p:txBody>
      </p:sp>
      <p:sp>
        <p:nvSpPr>
          <p:cNvPr id="3" name="Content Placeholder 2"/>
          <p:cNvSpPr>
            <a:spLocks noGrp="1"/>
          </p:cNvSpPr>
          <p:nvPr>
            <p:ph idx="1"/>
          </p:nvPr>
        </p:nvSpPr>
        <p:spPr/>
        <p:txBody>
          <a:bodyPr>
            <a:normAutofit lnSpcReduction="10000"/>
          </a:bodyPr>
          <a:lstStyle/>
          <a:p>
            <a:pPr marL="514350" indent="-514350" eaLnBrk="1" fontAlgn="auto" hangingPunct="1">
              <a:spcAft>
                <a:spcPts val="0"/>
              </a:spcAft>
              <a:buClr>
                <a:schemeClr val="accent3"/>
              </a:buClr>
              <a:buFont typeface="+mj-lt"/>
              <a:buAutoNum type="arabicPeriod"/>
              <a:defRPr/>
            </a:pPr>
            <a:r>
              <a:rPr lang="en-US" dirty="0"/>
              <a:t>What are the limitations of e-tailing? Where is e-tailing going?</a:t>
            </a:r>
          </a:p>
          <a:p>
            <a:pPr marL="514350" indent="-514350" eaLnBrk="1" fontAlgn="auto" hangingPunct="1">
              <a:spcAft>
                <a:spcPts val="0"/>
              </a:spcAft>
              <a:buClr>
                <a:schemeClr val="accent3"/>
              </a:buClr>
              <a:buFont typeface="+mj-lt"/>
              <a:buAutoNum type="arabicPeriod"/>
              <a:defRPr/>
            </a:pPr>
            <a:r>
              <a:rPr lang="en-US" dirty="0"/>
              <a:t>How should we introduce wireless shopping?</a:t>
            </a:r>
          </a:p>
          <a:p>
            <a:pPr marL="514350" indent="-514350" eaLnBrk="1" fontAlgn="auto" hangingPunct="1">
              <a:spcAft>
                <a:spcPts val="0"/>
              </a:spcAft>
              <a:buClr>
                <a:schemeClr val="accent3"/>
              </a:buClr>
              <a:buFont typeface="+mj-lt"/>
              <a:buAutoNum type="arabicPeriod"/>
              <a:defRPr/>
            </a:pPr>
            <a:r>
              <a:rPr lang="en-US" dirty="0"/>
              <a:t>Do we have ethics and privacy guidelines?</a:t>
            </a:r>
          </a:p>
          <a:p>
            <a:pPr marL="514350" indent="-514350" eaLnBrk="1" fontAlgn="auto" hangingPunct="1">
              <a:spcAft>
                <a:spcPts val="0"/>
              </a:spcAft>
              <a:buClr>
                <a:schemeClr val="accent3"/>
              </a:buClr>
              <a:buFont typeface="+mj-lt"/>
              <a:buAutoNum type="arabicPeriod"/>
              <a:defRPr/>
            </a:pPr>
            <a:r>
              <a:rPr lang="en-US" dirty="0"/>
              <a:t>How will intermediaries act in cyberspace?</a:t>
            </a:r>
          </a:p>
          <a:p>
            <a:pPr marL="514350" indent="-514350" eaLnBrk="1" fontAlgn="auto" hangingPunct="1">
              <a:spcAft>
                <a:spcPts val="0"/>
              </a:spcAft>
              <a:buClr>
                <a:schemeClr val="accent3"/>
              </a:buClr>
              <a:buFont typeface="+mj-lt"/>
              <a:buAutoNum type="arabicPeriod"/>
              <a:defRPr/>
            </a:pPr>
            <a:r>
              <a:rPr lang="en-US" dirty="0"/>
              <a:t>Should we try to capitalize on social networks?</a:t>
            </a:r>
          </a:p>
          <a:p>
            <a:pPr marL="514350" indent="-514350" eaLnBrk="1" fontAlgn="auto" hangingPunct="1">
              <a:spcAft>
                <a:spcPts val="0"/>
              </a:spcAft>
              <a:buClr>
                <a:schemeClr val="accent3"/>
              </a:buClr>
              <a:buFont typeface="+mj-lt"/>
              <a:buAutoNum type="arabicPeriod"/>
              <a:defRPr/>
            </a:pPr>
            <a:r>
              <a:rPr lang="en-US" dirty="0"/>
              <a:t>How should we manage multichannel marketing to avoid channel and/or price conflicts?</a:t>
            </a:r>
          </a:p>
          <a:p>
            <a:pPr marL="514350" indent="-514350" eaLnBrk="1" fontAlgn="auto" hangingPunct="1">
              <a:spcAft>
                <a:spcPts val="0"/>
              </a:spcAft>
              <a:buClr>
                <a:schemeClr val="accent3"/>
              </a:buClr>
              <a:buFont typeface="+mj-lt"/>
              <a:buAutoNum type="arabicPeriod"/>
              <a:defRPr/>
            </a:pPr>
            <a:r>
              <a:rPr lang="en-US" dirty="0"/>
              <a:t>What are the major potential limitations of the growth of B2C EC?</a:t>
            </a:r>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696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92BDB703-4017-43A8-B7FE-935B8D894257}" type="slidenum">
              <a:rPr lang="en-US" altLang="en-US" sz="1200">
                <a:solidFill>
                  <a:srgbClr val="045C75"/>
                </a:solidFill>
              </a:rPr>
              <a:pPr>
                <a:spcBef>
                  <a:spcPct val="0"/>
                </a:spcBef>
                <a:buClrTx/>
                <a:buSzTx/>
                <a:buFontTx/>
                <a:buNone/>
              </a:pPr>
              <a:t>31</a:t>
            </a:fld>
            <a:endParaRPr lang="en-US" altLang="en-US" sz="1200">
              <a:solidFill>
                <a:srgbClr val="045C75"/>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pPr eaLnBrk="1" hangingPunct="1"/>
            <a:r>
              <a:rPr lang="en-US" altLang="en-US" sz="4500"/>
              <a:t>Summary</a:t>
            </a:r>
          </a:p>
        </p:txBody>
      </p:sp>
      <p:sp>
        <p:nvSpPr>
          <p:cNvPr id="71683" name="Content Placeholder 2"/>
          <p:cNvSpPr>
            <a:spLocks noGrp="1"/>
          </p:cNvSpPr>
          <p:nvPr>
            <p:ph idx="1"/>
          </p:nvPr>
        </p:nvSpPr>
        <p:spPr/>
        <p:txBody>
          <a:bodyPr/>
          <a:lstStyle/>
          <a:p>
            <a:pPr marL="514350" indent="-514350" eaLnBrk="1" hangingPunct="1">
              <a:buFont typeface="Calibri" panose="020F0502020204030204" pitchFamily="34" charset="0"/>
              <a:buAutoNum type="arabicPeriod"/>
            </a:pPr>
            <a:r>
              <a:rPr lang="en-US" altLang="en-US"/>
              <a:t>The scope and characteristics of e-tailing</a:t>
            </a:r>
          </a:p>
          <a:p>
            <a:pPr marL="514350" indent="-514350" eaLnBrk="1" hangingPunct="1">
              <a:buFont typeface="Calibri" panose="020F0502020204030204" pitchFamily="34" charset="0"/>
              <a:buAutoNum type="arabicPeriod"/>
            </a:pPr>
            <a:r>
              <a:rPr lang="en-US" altLang="en-US"/>
              <a:t>Classify e-tailing business models</a:t>
            </a:r>
          </a:p>
          <a:p>
            <a:pPr marL="514350" indent="-514350" eaLnBrk="1" hangingPunct="1">
              <a:buFont typeface="Calibri" panose="020F0502020204030204" pitchFamily="34" charset="0"/>
              <a:buAutoNum type="arabicPeriod"/>
            </a:pPr>
            <a:r>
              <a:rPr lang="en-US" altLang="en-US"/>
              <a:t>How online travel/tourism services operate</a:t>
            </a:r>
          </a:p>
          <a:p>
            <a:pPr marL="514350" indent="-514350" eaLnBrk="1" hangingPunct="1">
              <a:buFont typeface="Calibri" panose="020F0502020204030204" pitchFamily="34" charset="0"/>
              <a:buAutoNum type="arabicPeriod"/>
            </a:pPr>
            <a:r>
              <a:rPr lang="en-US" altLang="en-US"/>
              <a:t>The online job market and its benefits</a:t>
            </a:r>
          </a:p>
          <a:p>
            <a:pPr marL="514350" indent="-514350" eaLnBrk="1" hangingPunct="1">
              <a:buFont typeface="Calibri" panose="020F0502020204030204" pitchFamily="34" charset="0"/>
              <a:buAutoNum type="arabicPeriod"/>
            </a:pPr>
            <a:r>
              <a:rPr lang="en-US" altLang="en-US"/>
              <a:t>The electronic real estate marketplace</a:t>
            </a:r>
          </a:p>
          <a:p>
            <a:pPr marL="514350" indent="-514350" eaLnBrk="1" hangingPunct="1">
              <a:buFont typeface="Calibri" panose="020F0502020204030204" pitchFamily="34" charset="0"/>
              <a:buAutoNum type="arabicPeriod"/>
            </a:pPr>
            <a:r>
              <a:rPr lang="en-US" altLang="en-US"/>
              <a:t>Online trading of stocks and bonds</a:t>
            </a:r>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716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7E448616-3225-4932-804F-3EB2810F276B}" type="slidenum">
              <a:rPr lang="en-US" altLang="en-US" sz="1200">
                <a:solidFill>
                  <a:srgbClr val="045C75"/>
                </a:solidFill>
              </a:rPr>
              <a:pPr>
                <a:spcBef>
                  <a:spcPct val="0"/>
                </a:spcBef>
                <a:buClrTx/>
                <a:buSzTx/>
                <a:buFontTx/>
                <a:buNone/>
              </a:pPr>
              <a:t>32</a:t>
            </a:fld>
            <a:endParaRPr lang="en-US" altLang="en-US" sz="1200">
              <a:solidFill>
                <a:srgbClr val="045C75"/>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pPr eaLnBrk="1" hangingPunct="1"/>
            <a:r>
              <a:rPr lang="en-US" altLang="en-US" sz="4500"/>
              <a:t>Summary</a:t>
            </a:r>
          </a:p>
        </p:txBody>
      </p:sp>
      <p:sp>
        <p:nvSpPr>
          <p:cNvPr id="73731" name="Content Placeholder 2"/>
          <p:cNvSpPr>
            <a:spLocks noGrp="1"/>
          </p:cNvSpPr>
          <p:nvPr>
            <p:ph idx="1"/>
          </p:nvPr>
        </p:nvSpPr>
        <p:spPr/>
        <p:txBody>
          <a:bodyPr/>
          <a:lstStyle/>
          <a:p>
            <a:pPr marL="514350" indent="-514350" eaLnBrk="1" hangingPunct="1">
              <a:buFont typeface="Calibri" panose="020F0502020204030204" pitchFamily="34" charset="0"/>
              <a:buAutoNum type="arabicPeriod" startAt="7"/>
            </a:pPr>
            <a:r>
              <a:rPr lang="en-US" altLang="en-US"/>
              <a:t>Cyberbanking and personal finance</a:t>
            </a:r>
          </a:p>
          <a:p>
            <a:pPr marL="514350" indent="-514350" eaLnBrk="1" hangingPunct="1">
              <a:buFont typeface="Calibri" panose="020F0502020204030204" pitchFamily="34" charset="0"/>
              <a:buAutoNum type="arabicPeriod" startAt="7"/>
            </a:pPr>
            <a:r>
              <a:rPr lang="en-US" altLang="en-US"/>
              <a:t>On-demand delivery service</a:t>
            </a:r>
          </a:p>
          <a:p>
            <a:pPr marL="514350" indent="-514350" eaLnBrk="1" hangingPunct="1">
              <a:buFont typeface="Calibri" panose="020F0502020204030204" pitchFamily="34" charset="0"/>
              <a:buAutoNum type="arabicPeriod" startAt="7"/>
            </a:pPr>
            <a:r>
              <a:rPr lang="en-US" altLang="en-US"/>
              <a:t>Delivery of digital products</a:t>
            </a:r>
          </a:p>
          <a:p>
            <a:pPr marL="514350" indent="-514350" eaLnBrk="1" hangingPunct="1">
              <a:buFont typeface="Calibri" panose="020F0502020204030204" pitchFamily="34" charset="0"/>
              <a:buAutoNum type="arabicPeriod" startAt="7"/>
            </a:pPr>
            <a:r>
              <a:rPr lang="en-US" altLang="en-US"/>
              <a:t>Aiding consumer purchase decisions</a:t>
            </a:r>
          </a:p>
          <a:p>
            <a:pPr marL="514350" indent="-514350" eaLnBrk="1" hangingPunct="1">
              <a:buFont typeface="Calibri" panose="020F0502020204030204" pitchFamily="34" charset="0"/>
              <a:buAutoNum type="arabicPeriod" startAt="7"/>
            </a:pPr>
            <a:r>
              <a:rPr lang="en-US" altLang="en-US"/>
              <a:t>Disintermediation and other B2C strategic issues</a:t>
            </a:r>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737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83388F17-399F-4BA2-8519-4CA754167795}" type="slidenum">
              <a:rPr lang="en-US" altLang="en-US" sz="1200">
                <a:solidFill>
                  <a:srgbClr val="045C75"/>
                </a:solidFill>
              </a:rPr>
              <a:pPr>
                <a:spcBef>
                  <a:spcPct val="0"/>
                </a:spcBef>
                <a:buClrTx/>
                <a:buSzTx/>
                <a:buFontTx/>
                <a:buNone/>
              </a:pPr>
              <a:t>33</a:t>
            </a:fld>
            <a:endParaRPr lang="en-US" altLang="en-US" sz="1200">
              <a:solidFill>
                <a:srgbClr val="045C75"/>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Footer Placeholder 21"/>
          <p:cNvSpPr>
            <a:spLocks noGrp="1"/>
          </p:cNvSpPr>
          <p:nvPr>
            <p:ph type="ftr" sz="quarter" idx="11"/>
          </p:nvPr>
        </p:nvSpPr>
        <p:spPr/>
        <p:txBody>
          <a:bodyPr/>
          <a:lstStyle/>
          <a:p>
            <a:pPr>
              <a:defRPr/>
            </a:pPr>
            <a:r>
              <a:rPr lang="en-US"/>
              <a:t>Copyright © 2012 Pearson Education, Inc. Publishing as Prentice Hall </a:t>
            </a:r>
          </a:p>
        </p:txBody>
      </p:sp>
      <p:sp>
        <p:nvSpPr>
          <p:cNvPr id="75779" name="Slide Number Placeholder 17"/>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87DC7C74-9B84-4588-8BC8-3F36AEF7C437}" type="slidenum">
              <a:rPr lang="en-US" altLang="en-US" sz="1200">
                <a:solidFill>
                  <a:srgbClr val="045C75"/>
                </a:solidFill>
              </a:rPr>
              <a:pPr>
                <a:spcBef>
                  <a:spcPct val="0"/>
                </a:spcBef>
                <a:buClrTx/>
                <a:buSzTx/>
                <a:buFontTx/>
                <a:buNone/>
              </a:pPr>
              <a:t>34</a:t>
            </a:fld>
            <a:endParaRPr lang="en-US" altLang="en-US" sz="1200">
              <a:solidFill>
                <a:srgbClr val="045C75"/>
              </a:solidFill>
            </a:endParaRPr>
          </a:p>
        </p:txBody>
      </p:sp>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r" eaLnBrk="1" hangingPunct="1">
              <a:defRPr/>
            </a:pPr>
            <a:endParaRPr lang="en-US" sz="1400">
              <a:solidFill>
                <a:srgbClr val="000000"/>
              </a:solidFill>
              <a:effectLst>
                <a:outerShdw blurRad="38100" dist="38100" dir="2700000" algn="tl">
                  <a:srgbClr val="C0C0C0"/>
                </a:outerShdw>
              </a:effectLst>
              <a:cs typeface="Arial" charset="0"/>
            </a:endParaRPr>
          </a:p>
        </p:txBody>
      </p:sp>
      <p:pic>
        <p:nvPicPr>
          <p:cNvPr id="75781" name="Picture 3" descr="cid:3287383400_2177562"/>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62000" y="1522413"/>
            <a:ext cx="7242175" cy="2363787"/>
          </a:xfrm>
          <a:prstGeom prst="rect">
            <a:avLst/>
          </a:prstGeom>
          <a:solidFill>
            <a:schemeClr val="hlink"/>
          </a:solidFill>
          <a:ln w="9525">
            <a:solidFill>
              <a:schemeClr val="bg1"/>
            </a:solidFill>
            <a:miter lim="800000"/>
            <a:headEnd/>
            <a:tailEnd/>
          </a:ln>
        </p:spPr>
      </p:pic>
      <p:sp>
        <p:nvSpPr>
          <p:cNvPr id="75782" name="Rectangle 4"/>
          <p:cNvSpPr>
            <a:spLocks noChangeArrowheads="1"/>
          </p:cNvSpPr>
          <p:nvPr/>
        </p:nvSpPr>
        <p:spPr bwMode="auto">
          <a:xfrm>
            <a:off x="685800" y="4035425"/>
            <a:ext cx="7589838"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1600">
                <a:solidFill>
                  <a:srgbClr val="000000"/>
                </a:solidFill>
                <a:latin typeface="Arial" panose="020B0604020202020204" pitchFamily="34" charset="0"/>
                <a:cs typeface="Times New Roman" panose="02020603050405020304" pitchFamily="18"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p:txBody>
      </p:sp>
      <p:sp>
        <p:nvSpPr>
          <p:cNvPr id="5" name="Rectangle 5"/>
          <p:cNvSpPr txBox="1">
            <a:spLocks noGrp="1" noChangeArrowheads="1"/>
          </p:cNvSpPr>
          <p:nvPr/>
        </p:nvSpPr>
        <p:spPr bwMode="auto">
          <a:xfrm>
            <a:off x="762000" y="5383213"/>
            <a:ext cx="7845425" cy="636587"/>
          </a:xfrm>
          <a:prstGeom prst="rect">
            <a:avLst/>
          </a:prstGeom>
          <a:noFill/>
          <a:ln>
            <a:miter lim="800000"/>
            <a:headEnd/>
            <a:tailEnd/>
          </a:ln>
        </p:spPr>
        <p:txBody>
          <a:bodyPr anchor="b"/>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eaLnBrk="1" hangingPunct="1">
              <a:defRPr/>
            </a:pPr>
            <a:r>
              <a:rPr lang="en-US">
                <a:solidFill>
                  <a:srgbClr val="000000"/>
                </a:solidFill>
                <a:effectLst>
                  <a:outerShdw blurRad="38100" dist="38100" dir="2700000" algn="tl">
                    <a:srgbClr val="C0C0C0"/>
                  </a:outerShdw>
                </a:effectLst>
                <a:latin typeface="Tahoma" charset="0"/>
                <a:cs typeface="Arial" charset="0"/>
              </a:rPr>
              <a:t>Copyright © 2012 Pearson Education, Inc.  </a:t>
            </a:r>
          </a:p>
          <a:p>
            <a:pPr algn="ctr" eaLnBrk="1" hangingPunct="1">
              <a:defRPr/>
            </a:pPr>
            <a:r>
              <a:rPr lang="en-US" dirty="0">
                <a:solidFill>
                  <a:srgbClr val="000000"/>
                </a:solidFill>
                <a:effectLst>
                  <a:outerShdw blurRad="38100" dist="38100" dir="2700000" algn="tl">
                    <a:srgbClr val="C0C0C0"/>
                  </a:outerShdw>
                </a:effectLst>
                <a:latin typeface="Tahoma" charset="0"/>
                <a:cs typeface="Arial" charset="0"/>
              </a:rPr>
              <a:t>Publishing as Prentice Hall</a:t>
            </a:r>
            <a:endParaRPr lang="en-US" dirty="0">
              <a:solidFill>
                <a:srgbClr val="000000"/>
              </a:solidFill>
              <a:effectLst>
                <a:outerShdw blurRad="38100" dist="38100" dir="2700000" algn="tl">
                  <a:srgbClr val="C0C0C0"/>
                </a:outerShdw>
              </a:effectLst>
              <a:cs typeface="Arial"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Internet Marketing </a:t>
            </a:r>
            <a:br>
              <a:rPr lang="en-US" dirty="0"/>
            </a:br>
            <a:r>
              <a:rPr lang="en-US" dirty="0"/>
              <a:t>and B2C Electronic Retailing</a:t>
            </a:r>
          </a:p>
        </p:txBody>
      </p:sp>
      <p:sp>
        <p:nvSpPr>
          <p:cNvPr id="12291" name="Content Placeholder 2"/>
          <p:cNvSpPr>
            <a:spLocks noGrp="1"/>
          </p:cNvSpPr>
          <p:nvPr>
            <p:ph idx="1"/>
          </p:nvPr>
        </p:nvSpPr>
        <p:spPr/>
        <p:txBody>
          <a:bodyPr/>
          <a:lstStyle/>
          <a:p>
            <a:pPr eaLnBrk="1" hangingPunct="1"/>
            <a:r>
              <a:rPr lang="en-US" altLang="en-US" b="1"/>
              <a:t>electronic retailing (e-tailing)</a:t>
            </a:r>
          </a:p>
          <a:p>
            <a:pPr eaLnBrk="1" hangingPunct="1">
              <a:buFont typeface="Wingdings 2" panose="05020102010507070707" pitchFamily="18" charset="2"/>
              <a:buNone/>
            </a:pPr>
            <a:r>
              <a:rPr lang="en-US" altLang="en-US"/>
              <a:t>	Retailing conducted online, over the Internet</a:t>
            </a:r>
          </a:p>
          <a:p>
            <a:pPr eaLnBrk="1" hangingPunct="1"/>
            <a:r>
              <a:rPr lang="en-US" altLang="en-US" b="1"/>
              <a:t>e-tailers</a:t>
            </a:r>
          </a:p>
          <a:p>
            <a:pPr eaLnBrk="1" hangingPunct="1">
              <a:buFont typeface="Wingdings 2" panose="05020102010507070707" pitchFamily="18" charset="2"/>
              <a:buNone/>
            </a:pPr>
            <a:r>
              <a:rPr lang="en-US" altLang="en-US"/>
              <a:t>	Retailers who sell over the Internet</a:t>
            </a:r>
          </a:p>
          <a:p>
            <a:pPr eaLnBrk="1" hangingPunct="1"/>
            <a:r>
              <a:rPr lang="en-US" altLang="en-US" b="1"/>
              <a:t>SIZE AND GROWTH OF THE B2C MARKET</a:t>
            </a:r>
          </a:p>
          <a:p>
            <a:pPr eaLnBrk="1" hangingPunct="1"/>
            <a:r>
              <a:rPr lang="en-US" altLang="en-US" b="1"/>
              <a:t>WHAT SELLS WELL ON THE INTERNET</a:t>
            </a:r>
          </a:p>
          <a:p>
            <a:pPr lvl="1" eaLnBrk="1" hangingPunct="1"/>
            <a:r>
              <a:rPr lang="en-US" altLang="en-US" b="1"/>
              <a:t>Developments in E-Commerce</a:t>
            </a:r>
            <a:endParaRPr lang="en-US" altLang="en-US"/>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1229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5A98B698-3B8C-481B-B224-3F9C0EA4DC47}" type="slidenum">
              <a:rPr lang="en-US" altLang="en-US" sz="1200">
                <a:solidFill>
                  <a:srgbClr val="045C75"/>
                </a:solidFill>
              </a:rPr>
              <a:pPr>
                <a:spcBef>
                  <a:spcPct val="0"/>
                </a:spcBef>
                <a:buClrTx/>
                <a:buSzTx/>
                <a:buFontTx/>
                <a:buNone/>
              </a:pPr>
              <a:t>3</a:t>
            </a:fld>
            <a:endParaRPr lang="en-US" altLang="en-US" sz="1200">
              <a:solidFill>
                <a:srgbClr val="045C7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a:t>Internet Marketing </a:t>
            </a:r>
            <a:br>
              <a:rPr lang="en-US" dirty="0"/>
            </a:br>
            <a:r>
              <a:rPr lang="en-US" dirty="0"/>
              <a:t>and B2C Electronic Retailing</a:t>
            </a:r>
          </a:p>
        </p:txBody>
      </p:sp>
      <p:sp>
        <p:nvSpPr>
          <p:cNvPr id="14339" name="Content Placeholder 2"/>
          <p:cNvSpPr>
            <a:spLocks noGrp="1"/>
          </p:cNvSpPr>
          <p:nvPr>
            <p:ph idx="1"/>
          </p:nvPr>
        </p:nvSpPr>
        <p:spPr/>
        <p:txBody>
          <a:bodyPr/>
          <a:lstStyle/>
          <a:p>
            <a:pPr eaLnBrk="1" hangingPunct="1"/>
            <a:r>
              <a:rPr lang="en-US" altLang="en-US" b="1"/>
              <a:t>CHARACTERISTICS AND ADVANTAGES OF SUCCESSFUL E-TAILING</a:t>
            </a:r>
          </a:p>
          <a:p>
            <a:pPr lvl="1" eaLnBrk="1" hangingPunct="1"/>
            <a:r>
              <a:rPr lang="en-US" altLang="en-US" b="1"/>
              <a:t>Advantages of E-Tailing</a:t>
            </a:r>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1434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F1092B40-3AEF-44AA-B638-3F8276A34EEC}" type="slidenum">
              <a:rPr lang="en-US" altLang="en-US" sz="1200">
                <a:solidFill>
                  <a:srgbClr val="045C75"/>
                </a:solidFill>
              </a:rPr>
              <a:pPr>
                <a:spcBef>
                  <a:spcPct val="0"/>
                </a:spcBef>
                <a:buClrTx/>
                <a:buSzTx/>
                <a:buFontTx/>
                <a:buNone/>
              </a:pPr>
              <a:t>4</a:t>
            </a:fld>
            <a:endParaRPr lang="en-US" altLang="en-US" sz="1200">
              <a:solidFill>
                <a:srgbClr val="045C7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7200"/>
            <a:ext cx="7637463" cy="574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p:txBody>
          <a:bodyPr/>
          <a:lstStyle/>
          <a:p>
            <a:pPr>
              <a:defRPr/>
            </a:pPr>
            <a:r>
              <a:rPr lang="en-US"/>
              <a:t>Copyright © 2012 Pearson Education, Inc. Publishing as Prentice Hall </a:t>
            </a:r>
          </a:p>
        </p:txBody>
      </p:sp>
      <p:sp>
        <p:nvSpPr>
          <p:cNvPr id="163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1451C795-F2FC-4837-8264-CCEAC36DA94B}" type="slidenum">
              <a:rPr lang="en-US" altLang="en-US" sz="1200">
                <a:solidFill>
                  <a:srgbClr val="045C75"/>
                </a:solidFill>
              </a:rPr>
              <a:pPr>
                <a:spcBef>
                  <a:spcPct val="0"/>
                </a:spcBef>
                <a:buClrTx/>
                <a:buSzTx/>
                <a:buFontTx/>
                <a:buNone/>
              </a:pPr>
              <a:t>5</a:t>
            </a:fld>
            <a:endParaRPr lang="en-US" altLang="en-US" sz="1200">
              <a:solidFill>
                <a:srgbClr val="045C7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a:t>E-Tailing Business Models</a:t>
            </a:r>
          </a:p>
        </p:txBody>
      </p:sp>
      <p:sp>
        <p:nvSpPr>
          <p:cNvPr id="3" name="Content Placeholder 2"/>
          <p:cNvSpPr>
            <a:spLocks noGrp="1"/>
          </p:cNvSpPr>
          <p:nvPr>
            <p:ph idx="1"/>
          </p:nvPr>
        </p:nvSpPr>
        <p:spPr/>
        <p:txBody>
          <a:bodyPr>
            <a:normAutofit fontScale="92500"/>
          </a:bodyPr>
          <a:lstStyle/>
          <a:p>
            <a:pPr marL="274320" indent="-274320" eaLnBrk="1" fontAlgn="auto" hangingPunct="1">
              <a:spcAft>
                <a:spcPts val="0"/>
              </a:spcAft>
              <a:buClr>
                <a:schemeClr val="accent3"/>
              </a:buClr>
              <a:buFont typeface="Wingdings 2"/>
              <a:buChar char=""/>
              <a:defRPr/>
            </a:pPr>
            <a:r>
              <a:rPr lang="en-US" b="1" dirty="0"/>
              <a:t>CLASSIFICATION OF MODELS BY DISTRIBUTION CHANNEL</a:t>
            </a:r>
          </a:p>
          <a:p>
            <a:pPr marL="640080" lvl="1" indent="-246888" eaLnBrk="1" fontAlgn="auto" hangingPunct="1">
              <a:spcAft>
                <a:spcPts val="0"/>
              </a:spcAft>
              <a:buFont typeface="Wingdings 2"/>
              <a:buChar char=""/>
              <a:defRPr/>
            </a:pPr>
            <a:r>
              <a:rPr lang="en-US" b="1" dirty="0"/>
              <a:t>Direct marketing by mail-order retailers that go online</a:t>
            </a:r>
          </a:p>
          <a:p>
            <a:pPr marL="640080" lvl="1" indent="-246888" eaLnBrk="1" fontAlgn="auto" hangingPunct="1">
              <a:spcAft>
                <a:spcPts val="0"/>
              </a:spcAft>
              <a:buFont typeface="Wingdings 2"/>
              <a:buChar char=""/>
              <a:defRPr/>
            </a:pPr>
            <a:r>
              <a:rPr lang="en-US" b="1" dirty="0"/>
              <a:t>Direct marketing by manufacturers</a:t>
            </a:r>
          </a:p>
          <a:p>
            <a:pPr marL="640080" lvl="1" indent="-246888" eaLnBrk="1" fontAlgn="auto" hangingPunct="1">
              <a:spcAft>
                <a:spcPts val="0"/>
              </a:spcAft>
              <a:buFont typeface="Wingdings 2"/>
              <a:buChar char=""/>
              <a:defRPr/>
            </a:pPr>
            <a:r>
              <a:rPr lang="en-US" b="1" dirty="0"/>
              <a:t>Pure-play e-</a:t>
            </a:r>
            <a:r>
              <a:rPr lang="en-US" b="1" dirty="0" err="1"/>
              <a:t>tailers</a:t>
            </a:r>
            <a:endParaRPr lang="en-US" b="1" dirty="0"/>
          </a:p>
          <a:p>
            <a:pPr marL="640080" lvl="1" indent="-246888" eaLnBrk="1" fontAlgn="auto" hangingPunct="1">
              <a:spcAft>
                <a:spcPts val="0"/>
              </a:spcAft>
              <a:buFont typeface="Wingdings 2"/>
              <a:buChar char=""/>
              <a:defRPr/>
            </a:pPr>
            <a:r>
              <a:rPr lang="en-US" b="1" dirty="0"/>
              <a:t>Click-and-mortar retailers</a:t>
            </a:r>
          </a:p>
          <a:p>
            <a:pPr lvl="2" indent="-246888" eaLnBrk="1" fontAlgn="auto" hangingPunct="1">
              <a:spcAft>
                <a:spcPts val="0"/>
              </a:spcAft>
              <a:buFont typeface="Wingdings 2"/>
              <a:buChar char=""/>
              <a:defRPr/>
            </a:pPr>
            <a:r>
              <a:rPr lang="en-US" b="1" dirty="0"/>
              <a:t>multichannel business model</a:t>
            </a:r>
          </a:p>
          <a:p>
            <a:pPr lvl="2" indent="-246888" eaLnBrk="1" fontAlgn="auto" hangingPunct="1">
              <a:spcAft>
                <a:spcPts val="0"/>
              </a:spcAft>
              <a:buFont typeface="Wingdings 2"/>
              <a:buNone/>
              <a:defRPr/>
            </a:pPr>
            <a:r>
              <a:rPr lang="en-US" dirty="0"/>
              <a:t>	A business model where a company sells in multiple marketing channels simultaneously (e.g., both physical and online stores)</a:t>
            </a:r>
          </a:p>
          <a:p>
            <a:pPr marL="640080" lvl="1" indent="-246888" eaLnBrk="1" fontAlgn="auto" hangingPunct="1">
              <a:spcAft>
                <a:spcPts val="0"/>
              </a:spcAft>
              <a:buFont typeface="Wingdings 2"/>
              <a:buChar char=""/>
              <a:defRPr/>
            </a:pPr>
            <a:r>
              <a:rPr lang="en-US" b="1" dirty="0"/>
              <a:t>Internet (online) malls</a:t>
            </a:r>
            <a:endParaRPr lang="en-US" dirty="0"/>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18437"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5EF86D67-7D10-4276-A496-11FE5E0C865B}" type="slidenum">
              <a:rPr lang="en-US" altLang="en-US" sz="1200">
                <a:solidFill>
                  <a:srgbClr val="045C75"/>
                </a:solidFill>
              </a:rPr>
              <a:pPr>
                <a:spcBef>
                  <a:spcPct val="0"/>
                </a:spcBef>
                <a:buClrTx/>
                <a:buSzTx/>
                <a:buFontTx/>
                <a:buNone/>
              </a:pPr>
              <a:t>6</a:t>
            </a:fld>
            <a:endParaRPr lang="en-US" altLang="en-US" sz="1200">
              <a:solidFill>
                <a:srgbClr val="045C7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a:t>E-Tailing Business Models</a:t>
            </a:r>
          </a:p>
        </p:txBody>
      </p:sp>
      <p:sp>
        <p:nvSpPr>
          <p:cNvPr id="20483" name="Content Placeholder 2"/>
          <p:cNvSpPr>
            <a:spLocks noGrp="1"/>
          </p:cNvSpPr>
          <p:nvPr>
            <p:ph idx="1"/>
          </p:nvPr>
        </p:nvSpPr>
        <p:spPr/>
        <p:txBody>
          <a:bodyPr/>
          <a:lstStyle/>
          <a:p>
            <a:pPr lvl="1" eaLnBrk="1" hangingPunct="1"/>
            <a:r>
              <a:rPr lang="en-US" altLang="en-US" b="1"/>
              <a:t>direct marketing</a:t>
            </a:r>
          </a:p>
          <a:p>
            <a:pPr lvl="1" eaLnBrk="1" hangingPunct="1">
              <a:buFont typeface="Wingdings 2" panose="05020102010507070707" pitchFamily="18" charset="2"/>
              <a:buNone/>
            </a:pPr>
            <a:r>
              <a:rPr lang="en-US" altLang="en-US"/>
              <a:t>	Broadly, marketing that takes place without intermediaries between manufacturers and buyers; in the context of this book, marketing done online between any seller and buyer</a:t>
            </a:r>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2048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19870CB3-7832-4288-989F-6BF5D648E930}" type="slidenum">
              <a:rPr lang="en-US" altLang="en-US" sz="1200">
                <a:solidFill>
                  <a:srgbClr val="045C75"/>
                </a:solidFill>
              </a:rPr>
              <a:pPr>
                <a:spcBef>
                  <a:spcPct val="0"/>
                </a:spcBef>
                <a:buClrTx/>
                <a:buSzTx/>
                <a:buFontTx/>
                <a:buNone/>
              </a:pPr>
              <a:t>7</a:t>
            </a:fld>
            <a:endParaRPr lang="en-US" altLang="en-US" sz="1200">
              <a:solidFill>
                <a:srgbClr val="045C7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a:t>E-Tailing Business Models</a:t>
            </a:r>
          </a:p>
        </p:txBody>
      </p:sp>
      <p:sp>
        <p:nvSpPr>
          <p:cNvPr id="22531" name="Content Placeholder 2"/>
          <p:cNvSpPr>
            <a:spLocks noGrp="1"/>
          </p:cNvSpPr>
          <p:nvPr>
            <p:ph idx="1"/>
          </p:nvPr>
        </p:nvSpPr>
        <p:spPr/>
        <p:txBody>
          <a:bodyPr/>
          <a:lstStyle/>
          <a:p>
            <a:pPr lvl="1" eaLnBrk="1" hangingPunct="1"/>
            <a:r>
              <a:rPr lang="en-US" altLang="en-US" b="1"/>
              <a:t>Direct Sales by Manufacturers</a:t>
            </a:r>
          </a:p>
          <a:p>
            <a:pPr lvl="1" eaLnBrk="1" hangingPunct="1">
              <a:buFont typeface="Wingdings 2" panose="05020102010507070707" pitchFamily="18" charset="2"/>
              <a:buNone/>
            </a:pPr>
            <a:r>
              <a:rPr lang="en-US" altLang="en-US" b="1"/>
              <a:t>	virtual (pure-play) e-tailers</a:t>
            </a:r>
          </a:p>
          <a:p>
            <a:pPr lvl="1" eaLnBrk="1" hangingPunct="1">
              <a:buFont typeface="Wingdings 2" panose="05020102010507070707" pitchFamily="18" charset="2"/>
              <a:buNone/>
            </a:pPr>
            <a:r>
              <a:rPr lang="en-US" altLang="en-US"/>
              <a:t>	Firms that sell directly to consumers over the Internet without maintaining a physical sales channel</a:t>
            </a:r>
          </a:p>
          <a:p>
            <a:pPr lvl="1" eaLnBrk="1" hangingPunct="1"/>
            <a:r>
              <a:rPr lang="en-US" altLang="en-US" b="1"/>
              <a:t>click-and-mortar retailers</a:t>
            </a:r>
          </a:p>
          <a:p>
            <a:pPr lvl="1" eaLnBrk="1" hangingPunct="1">
              <a:buFont typeface="Wingdings 2" panose="05020102010507070707" pitchFamily="18" charset="2"/>
              <a:buNone/>
            </a:pPr>
            <a:r>
              <a:rPr lang="en-US" altLang="en-US"/>
              <a:t>	Brick-and-mortar retailers that offer a transactional website from which to conduct business</a:t>
            </a:r>
          </a:p>
          <a:p>
            <a:pPr lvl="1" eaLnBrk="1" hangingPunct="1"/>
            <a:r>
              <a:rPr lang="en-US" altLang="en-US" b="1"/>
              <a:t>brick-and-mortar retailers</a:t>
            </a:r>
          </a:p>
          <a:p>
            <a:pPr lvl="1" eaLnBrk="1" hangingPunct="1">
              <a:buFont typeface="Wingdings 2" panose="05020102010507070707" pitchFamily="18" charset="2"/>
              <a:buNone/>
            </a:pPr>
            <a:r>
              <a:rPr lang="en-US" altLang="en-US"/>
              <a:t>	Retailers who do business in the non-Internet, physical world in traditional brick-and-mortar stores</a:t>
            </a:r>
          </a:p>
        </p:txBody>
      </p:sp>
      <p:sp>
        <p:nvSpPr>
          <p:cNvPr id="5" name="Footer Placeholder 4"/>
          <p:cNvSpPr>
            <a:spLocks noGrp="1"/>
          </p:cNvSpPr>
          <p:nvPr>
            <p:ph type="ftr" sz="quarter" idx="11"/>
          </p:nvPr>
        </p:nvSpPr>
        <p:spPr/>
        <p:txBody>
          <a:bodyPr/>
          <a:lstStyle/>
          <a:p>
            <a:pPr>
              <a:defRPr/>
            </a:pPr>
            <a:r>
              <a:rPr lang="en-US"/>
              <a:t>Copyright © 2012 Pearson Education, Inc. Publishing as Prentice Hall </a:t>
            </a:r>
          </a:p>
        </p:txBody>
      </p:sp>
      <p:sp>
        <p:nvSpPr>
          <p:cNvPr id="225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3-</a:t>
            </a:r>
            <a:fld id="{380A6BA6-5D3B-4EC4-B165-7E6E137156A3}" type="slidenum">
              <a:rPr lang="en-US" altLang="en-US" sz="1200">
                <a:solidFill>
                  <a:srgbClr val="045C75"/>
                </a:solidFill>
              </a:rPr>
              <a:pPr>
                <a:spcBef>
                  <a:spcPct val="0"/>
                </a:spcBef>
                <a:buClrTx/>
                <a:buSzTx/>
                <a:buFontTx/>
                <a:buNone/>
              </a:pPr>
              <a:t>8</a:t>
            </a:fld>
            <a:endParaRPr lang="en-US" altLang="en-US" sz="1200">
              <a:solidFill>
                <a:srgbClr val="045C75"/>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932</TotalTime>
  <Words>1657</Words>
  <Application>Microsoft Macintosh PowerPoint</Application>
  <PresentationFormat>On-screen Show (4:3)</PresentationFormat>
  <Paragraphs>282</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Constantia</vt:lpstr>
      <vt:lpstr>Tahoma</vt:lpstr>
      <vt:lpstr>Wingdings 2</vt:lpstr>
      <vt:lpstr>Flow</vt:lpstr>
      <vt:lpstr>Chapter 3</vt:lpstr>
      <vt:lpstr>Learning Objectives</vt:lpstr>
      <vt:lpstr>Learning Objectives</vt:lpstr>
      <vt:lpstr>Internet Marketing  and B2C Electronic Retailing</vt:lpstr>
      <vt:lpstr>Internet Marketing  and B2C Electronic Retailing</vt:lpstr>
      <vt:lpstr>PowerPoint Presentation</vt:lpstr>
      <vt:lpstr>E-Tailing Business Models</vt:lpstr>
      <vt:lpstr>E-Tailing Business Models</vt:lpstr>
      <vt:lpstr>E-Tailing Business Models</vt:lpstr>
      <vt:lpstr>E-Tailing Business Models</vt:lpstr>
      <vt:lpstr>E-Tailing Business Models</vt:lpstr>
      <vt:lpstr>E-Tailing Business Models</vt:lpstr>
      <vt:lpstr>Travel And Tourism  (Hospitality) Services Online</vt:lpstr>
      <vt:lpstr>Employment Placement  and the Job Market Online</vt:lpstr>
      <vt:lpstr>PowerPoint Presentation</vt:lpstr>
      <vt:lpstr>PowerPoint Presentation</vt:lpstr>
      <vt:lpstr>Real Estate, Insurance,  and Stock Trading Online</vt:lpstr>
      <vt:lpstr>PowerPoint Presentation</vt:lpstr>
      <vt:lpstr>Banking and  Personal Finance Online</vt:lpstr>
      <vt:lpstr>Banking and  Personal Finance Online</vt:lpstr>
      <vt:lpstr>Banking and  Personal Finance Online</vt:lpstr>
      <vt:lpstr>On-Demand Delivery of Products,  Digital Items, Entertainment, and Gaming</vt:lpstr>
      <vt:lpstr>On-Demand Delivery of Products,  Digital Items, Entertainment, and Gaming</vt:lpstr>
      <vt:lpstr>Online Purchasing-Decision Aids</vt:lpstr>
      <vt:lpstr>Online Purchasing-Decision Aids</vt:lpstr>
      <vt:lpstr>Online Purchasing-Decision Aids</vt:lpstr>
      <vt:lpstr>Issues In E-Tailing  and Lessons Learned</vt:lpstr>
      <vt:lpstr>PowerPoint Presentation</vt:lpstr>
      <vt:lpstr>Issues In E-Tailing  and Lessons Learned</vt:lpstr>
      <vt:lpstr>Issues In E-Tailing  and Lessons Learned</vt:lpstr>
      <vt:lpstr>Issues In E-Tailing  and Lessons Learned</vt:lpstr>
      <vt:lpstr>Managerial Issues</vt:lpstr>
      <vt:lpstr>Summary</vt:lpstr>
      <vt:lpstr>Summary</vt:lpstr>
      <vt:lpstr>PowerPoint Presentation</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dc:creator>
  <cp:lastModifiedBy>hung lai</cp:lastModifiedBy>
  <cp:revision>52</cp:revision>
  <dcterms:created xsi:type="dcterms:W3CDTF">2011-09-21T16:10:10Z</dcterms:created>
  <dcterms:modified xsi:type="dcterms:W3CDTF">2020-06-02T10:00:33Z</dcterms:modified>
</cp:coreProperties>
</file>