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307" r:id="rId6"/>
    <p:sldId id="308" r:id="rId7"/>
    <p:sldId id="312" r:id="rId8"/>
    <p:sldId id="311" r:id="rId9"/>
    <p:sldId id="313" r:id="rId10"/>
    <p:sldId id="315" r:id="rId11"/>
    <p:sldId id="309" r:id="rId12"/>
    <p:sldId id="310" r:id="rId13"/>
    <p:sldId id="314" r:id="rId14"/>
    <p:sldId id="316" r:id="rId15"/>
    <p:sldId id="317" r:id="rId16"/>
    <p:sldId id="318" r:id="rId17"/>
    <p:sldId id="320" r:id="rId18"/>
    <p:sldId id="319" r:id="rId19"/>
    <p:sldId id="321" r:id="rId20"/>
    <p:sldId id="322" r:id="rId21"/>
    <p:sldId id="30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 autoAdjust="0"/>
    <p:restoredTop sz="94670" autoAdjust="0"/>
  </p:normalViewPr>
  <p:slideViewPr>
    <p:cSldViewPr>
      <p:cViewPr varScale="1">
        <p:scale>
          <a:sx n="130" d="100"/>
          <a:sy n="130" d="100"/>
        </p:scale>
        <p:origin x="14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9FA5A2-250E-46BC-B786-6379A3B3AB78}" type="datetimeFigureOut">
              <a:rPr lang="en-US"/>
              <a:pPr>
                <a:defRPr/>
              </a:pPr>
              <a:t>6/5/20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AA312E5-89EC-4ACA-8204-E75F4E336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399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1AADDA-3647-41A8-929A-A68DB63D73CA}" type="slidenum">
              <a:rPr lang="en-US" altLang="en-US" smtClean="0"/>
              <a:pPr>
                <a:spcBef>
                  <a:spcPct val="0"/>
                </a:spcBef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28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BCA982-B51C-436D-A2F3-AF19A013B9A5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767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FCA036-153F-47B4-924E-0EE80379DDFD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326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CE02E3-1AF6-4376-8569-3923150133EE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984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358111-F201-49AB-B729-943ACB0AF5F9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443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923304-A68F-458A-9189-AC316F907ED2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587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3FFDE1-3E83-4811-A222-1557C9FE9279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193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716442-BE19-47F7-A7B3-777D72AD8F1E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830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F2ABAA-2136-4485-8A0B-FA5D8C857739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0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86C126-EF85-4864-A20A-9F6F12270923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473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EC322F-8278-47DE-8A26-E60F53318794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08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3152DC-4A8D-432B-9166-04D5113EF862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640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62D81E-F3BA-45EA-881E-1B0C543EB891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832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6830D2-7245-40BC-BD42-B97650B4268E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23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44E422-9FB2-4737-87D1-50A61BB60A57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68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209A55-D1A0-4331-9411-065EAB4897B9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923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5E63A0-7018-417D-8E6D-579FB9FEE761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09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CA7BD9-E946-48DC-BF90-A40AEF2F68E8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10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B1E6FB-F079-4817-906D-F1A22F87FBBF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134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99EDCE-EDBB-4EB6-BEAC-8E6E0D99E436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05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CD3043-CC12-4691-968B-481E6067A1E3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34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7B1A7-6976-4458-BF14-17F904B5D29E}" type="datetime1">
              <a:rPr lang="en-US"/>
              <a:pPr>
                <a:defRPr/>
              </a:pPr>
              <a:t>6/5/20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4-</a:t>
            </a:r>
            <a:fld id="{3100414D-15CD-48C2-8758-9E89E48926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70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78E1-89CE-41F7-A6B9-1C9A68000789}" type="datetime1">
              <a:rPr lang="en-US"/>
              <a:pPr>
                <a:defRPr/>
              </a:pPr>
              <a:t>6/5/20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2645B6B3-2244-478F-8F34-37B73F3399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80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43FCD-FA8E-450E-ABBE-E7023E13C402}" type="datetime1">
              <a:rPr lang="en-US"/>
              <a:pPr>
                <a:defRPr/>
              </a:pPr>
              <a:t>6/5/20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03847DFF-C253-4A3B-AAD1-418ABDFD79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5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C4B17-1AB1-4841-BC30-BAE27CEBBA79}" type="datetime1">
              <a:rPr lang="en-US"/>
              <a:pPr>
                <a:defRPr/>
              </a:pPr>
              <a:t>6/5/20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91B1DBDC-8AD3-4DD9-9B7D-541C4823BD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12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0B775-565A-49D0-8B1B-55C57334C0C4}" type="datetime1">
              <a:rPr lang="en-US"/>
              <a:pPr>
                <a:defRPr/>
              </a:pPr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4-</a:t>
            </a:r>
            <a:fld id="{82A96458-3F51-43A7-A7FA-8B18FF368B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12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B34F3-B1A4-4AB5-9F2E-3284E97AD5DD}" type="datetime1">
              <a:rPr lang="en-US"/>
              <a:pPr>
                <a:defRPr/>
              </a:pPr>
              <a:t>6/5/20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1EFB7E75-002A-400F-B390-76739B1978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90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43E25-A7DE-450C-BFB0-3C39AEE3A9AD}" type="datetime1">
              <a:rPr lang="en-US"/>
              <a:pPr>
                <a:defRPr/>
              </a:pPr>
              <a:t>6/5/20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AFFA3D45-247F-4B5C-9442-E8D4C8F59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37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4B566-4A24-42D9-8814-B673B097447F}" type="datetime1">
              <a:rPr lang="en-US"/>
              <a:pPr>
                <a:defRPr/>
              </a:pPr>
              <a:t>6/5/20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9E9BC453-BB75-4552-BFBB-B27D8641D0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06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985DD-75AB-4852-962D-14D4AF1F26DB}" type="datetime1">
              <a:rPr lang="en-US"/>
              <a:pPr>
                <a:defRPr/>
              </a:pPr>
              <a:t>6/5/20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BAB207D7-483F-4CDA-B75D-974419D9B7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19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438D6-7796-4366-90D7-7ABBE32CD708}" type="datetime1">
              <a:rPr lang="en-US"/>
              <a:pPr>
                <a:defRPr/>
              </a:pPr>
              <a:t>6/5/20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6CB2B5FE-DEF6-4920-94D4-906E7E177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95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418E0-B0B6-46E5-AE72-BA361439B34E}" type="datetime1">
              <a:rPr lang="en-US"/>
              <a:pPr>
                <a:defRPr/>
              </a:pPr>
              <a:t>6/5/20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8466B241-3C84-4F0B-8541-47450C1C0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75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2FE61C-F48A-453A-910A-2475AE0F8857}" type="datetime1">
              <a:rPr lang="en-US"/>
              <a:pPr>
                <a:defRPr/>
              </a:pPr>
              <a:t>6/5/20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4-</a:t>
            </a:r>
            <a:fld id="{EBDF5252-F242-4C38-8AA7-C697E4D2E4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Chapter 4</a:t>
            </a:r>
          </a:p>
        </p:txBody>
      </p:sp>
      <p:sp>
        <p:nvSpPr>
          <p:cNvPr id="14339" name="Subtitle 4"/>
          <p:cNvSpPr>
            <a:spLocks noGrp="1"/>
          </p:cNvSpPr>
          <p:nvPr>
            <p:ph type="subTitle" idx="1"/>
          </p:nvPr>
        </p:nvSpPr>
        <p:spPr>
          <a:xfrm>
            <a:off x="304800" y="3228975"/>
            <a:ext cx="8458200" cy="1752600"/>
          </a:xfrm>
        </p:spPr>
        <p:txBody>
          <a:bodyPr/>
          <a:lstStyle/>
          <a:p>
            <a:pPr marR="0" eaLnBrk="1" hangingPunct="1"/>
            <a:r>
              <a:rPr lang="en-US" altLang="en-US"/>
              <a:t>B2B E-Commerce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1534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6AFF800C-4090-4926-A740-CFEB0C3CAABE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/>
              <a:t>Concepts, Characteristics, </a:t>
            </a:r>
            <a:br>
              <a:rPr lang="en-US" altLang="en-US" sz="4200"/>
            </a:br>
            <a:r>
              <a:rPr lang="en-US" altLang="en-US" sz="4200"/>
              <a:t>and Models of B2B E-Commerce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B2B CHARACTERISTICS</a:t>
            </a:r>
          </a:p>
          <a:p>
            <a:pPr lvl="1" eaLnBrk="1" hangingPunct="1"/>
            <a:r>
              <a:rPr lang="en-US" altLang="en-US" b="1"/>
              <a:t>Parties to the Transaction: Sellers, Buyers, and Intermediaries</a:t>
            </a:r>
          </a:p>
          <a:p>
            <a:pPr lvl="2" eaLnBrk="1" hangingPunct="1"/>
            <a:r>
              <a:rPr lang="en-US" altLang="en-US" b="1"/>
              <a:t>online intermediary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/>
              <a:t>	An online third party that brokers a transaction online between a buyer and a seller; may be virtual or click-and-mortar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83C46FD8-A4A9-4FCE-8822-5241C05E7150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/>
              <a:t>Concepts, Characteristics, </a:t>
            </a:r>
            <a:br>
              <a:rPr lang="en-US" altLang="en-US" sz="4200"/>
            </a:br>
            <a:r>
              <a:rPr lang="en-US" altLang="en-US" sz="4200"/>
              <a:t>and Models of B2B E-Commerce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/>
              <a:t>Types of B2B Transactions: How Do Firms Buy?</a:t>
            </a:r>
          </a:p>
          <a:p>
            <a:pPr lvl="2" eaLnBrk="1" hangingPunct="1"/>
            <a:r>
              <a:rPr lang="en-US" altLang="en-US" b="1"/>
              <a:t>spot buying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/>
              <a:t>	The purchase of goods and services as they are needed, usually at prevailing market prices</a:t>
            </a:r>
          </a:p>
          <a:p>
            <a:pPr lvl="2" eaLnBrk="1" hangingPunct="1"/>
            <a:r>
              <a:rPr lang="en-US" altLang="en-US" b="1"/>
              <a:t>strategic (systematic) sourcing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/>
              <a:t>	Purchases involving long-term contracts that usually are based on private negotiations between sellers and buyers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4FA19E58-CEDC-4329-94E4-23A7B6E614CF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/>
              <a:t>Concepts, Characteristics, </a:t>
            </a:r>
            <a:br>
              <a:rPr lang="en-US" altLang="en-US" sz="4200"/>
            </a:br>
            <a:r>
              <a:rPr lang="en-US" altLang="en-US" sz="4200"/>
              <a:t>and Models of B2B E-Commerce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/>
              <a:t>Types of Materials Traded: What Do Firms Buy?</a:t>
            </a:r>
          </a:p>
          <a:p>
            <a:pPr lvl="2" eaLnBrk="1" hangingPunct="1"/>
            <a:r>
              <a:rPr lang="en-US" altLang="en-US" sz="2200" b="1"/>
              <a:t>direct materials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sz="2200"/>
              <a:t>	Materials used in the production of a product (e.g., steel in a car or paper in a book)</a:t>
            </a:r>
          </a:p>
          <a:p>
            <a:pPr lvl="2" eaLnBrk="1" hangingPunct="1"/>
            <a:r>
              <a:rPr lang="en-US" altLang="en-US" sz="2200" b="1"/>
              <a:t>indirect materials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sz="2200"/>
              <a:t>	Materials used to support production (e.g., office supplies or light bulbs)</a:t>
            </a:r>
          </a:p>
          <a:p>
            <a:pPr lvl="2" eaLnBrk="1" hangingPunct="1"/>
            <a:r>
              <a:rPr lang="en-US" altLang="en-US" sz="2200" b="1"/>
              <a:t>MRO (maintenance, repair, and operation)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sz="2200"/>
              <a:t>	Indirect materials used in activities that support production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841F9A1E-CB40-494B-A7EE-3D01CB74F3F4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/>
              <a:t>Concepts, Characteristics, </a:t>
            </a:r>
            <a:br>
              <a:rPr lang="en-US" altLang="en-US" sz="4200"/>
            </a:br>
            <a:r>
              <a:rPr lang="en-US" altLang="en-US" sz="4200"/>
              <a:t>and Models of B2B E-Commerce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/>
              <a:t>The Direction of the Trades</a:t>
            </a:r>
          </a:p>
          <a:p>
            <a:pPr lvl="2" eaLnBrk="1" hangingPunct="1"/>
            <a:r>
              <a:rPr lang="en-US" altLang="en-US" sz="2200" b="1"/>
              <a:t>vertical marketplaces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sz="2200"/>
              <a:t>	Markets that deal with one industry or industry segment (e.g., steel, chemicals)</a:t>
            </a:r>
          </a:p>
          <a:p>
            <a:pPr lvl="2" eaLnBrk="1" hangingPunct="1"/>
            <a:r>
              <a:rPr lang="en-US" altLang="en-US" sz="2200" b="1"/>
              <a:t>horizontal marketplaces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sz="2200"/>
              <a:t>	Markets that concentrate on a service, material, or a product that is used in all types of industries (e.g., office supplies, PCs)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99C8E913-3855-4B4B-9454-B0F5DEC427DC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/>
              <a:t>Concepts, Characteristics, </a:t>
            </a:r>
            <a:br>
              <a:rPr lang="en-US" altLang="en-US" sz="4200"/>
            </a:br>
            <a:r>
              <a:rPr lang="en-US" altLang="en-US" sz="4200"/>
              <a:t>and Models of B2B 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/>
              <a:t>SUPPLY CHAIN RELATIONSHIPS IN B2B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/>
              <a:t>SERVICE INDUSTRIES ONLINE IN B2B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/>
              <a:t>PARTNER AND SUPPLIER RELATIONSHIP MANAGEMENT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partner relationship management (PRM)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Business strategy that focuses on providing comprehensive quality service to business partners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supplier relationship management (SRM)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A comprehensive approach to managing an enterprise’s interactions with the organizations that supply the goods and services it uses.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/>
              <a:t>THE BENEFITS AND LIMITATIONS OF B2B</a:t>
            </a: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72BC580C-6B45-4698-AD84-63EE4C01762A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One-to-Many: </a:t>
            </a:r>
            <a:br>
              <a:rPr lang="en-US" altLang="en-US" sz="4400"/>
            </a:br>
            <a:r>
              <a:rPr lang="en-US" altLang="en-US" sz="4400"/>
              <a:t>Sell-Side E-Marketplaces</a:t>
            </a:r>
            <a:endParaRPr lang="en-US" altLang="en-US" sz="420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sell-side e-marketplace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A Web-based marketplace in which one company sells to many business buyers from e-catalogs or auctions, frequently over an extranet</a:t>
            </a:r>
          </a:p>
          <a:p>
            <a:pPr lvl="1" eaLnBrk="1" hangingPunct="1"/>
            <a:r>
              <a:rPr lang="en-US" altLang="en-US" b="1"/>
              <a:t>B2B Sellers</a:t>
            </a:r>
          </a:p>
          <a:p>
            <a:pPr lvl="1" eaLnBrk="1" hangingPunct="1"/>
            <a:r>
              <a:rPr lang="en-US" altLang="en-US" b="1"/>
              <a:t>Customer Service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ACD587A0-7F49-4BF2-9F9B-FA14F4550D01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533400"/>
            <a:ext cx="67151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1338EB42-5B14-4E8E-92AD-62BF251CEA75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One-to-Many: </a:t>
            </a:r>
            <a:br>
              <a:rPr lang="en-US" altLang="en-US" sz="4400"/>
            </a:br>
            <a:r>
              <a:rPr lang="en-US" altLang="en-US" sz="4400"/>
              <a:t>Sell-Side E-Marketplaces</a:t>
            </a:r>
            <a:endParaRPr lang="en-US" altLang="en-US" sz="420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SALES FROM CATALOGS: STOREFRONT</a:t>
            </a:r>
          </a:p>
          <a:p>
            <a:pPr lvl="1" eaLnBrk="1" hangingPunct="1"/>
            <a:r>
              <a:rPr lang="en-US" altLang="en-US" b="1"/>
              <a:t>Customization and Self-Configuration</a:t>
            </a:r>
          </a:p>
          <a:p>
            <a:pPr lvl="1" eaLnBrk="1" hangingPunct="1"/>
            <a:r>
              <a:rPr lang="en-US" altLang="en-US" b="1"/>
              <a:t>Benefits and Limitations of Online Sales from Catalogs</a:t>
            </a:r>
          </a:p>
          <a:p>
            <a:pPr eaLnBrk="1" hangingPunct="1"/>
            <a:r>
              <a:rPr lang="en-US" altLang="en-US" b="1"/>
              <a:t>COMPREHENSIVE SELL-SIDE SYSTEMS</a:t>
            </a:r>
          </a:p>
          <a:p>
            <a:pPr eaLnBrk="1" hangingPunct="1"/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B81DC34D-6B66-4879-B00E-C281A436A032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Selling Via Distributors </a:t>
            </a:r>
            <a:br>
              <a:rPr lang="en-US" altLang="en-US" sz="4400"/>
            </a:br>
            <a:r>
              <a:rPr lang="en-US" altLang="en-US" sz="4400"/>
              <a:t>and Other Intermediaries</a:t>
            </a:r>
            <a:endParaRPr lang="en-US" altLang="en-US" sz="420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Manufacturers can sell directly to businesses, and they do so if the customers are large buyers. </a:t>
            </a:r>
          </a:p>
          <a:p>
            <a:pPr eaLnBrk="1" hangingPunct="1"/>
            <a:r>
              <a:rPr lang="en-US" altLang="en-US"/>
              <a:t>Frequently they use intermediaries to distribute their products to a large number of smaller buyers. </a:t>
            </a:r>
          </a:p>
          <a:p>
            <a:pPr eaLnBrk="1" hangingPunct="1"/>
            <a:r>
              <a:rPr lang="en-US" altLang="en-US"/>
              <a:t>The intermediaries buy products from many manufacturers and aggregate them into one catalog from which they sell to customers or to retailers.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20301EEE-5D7F-4904-8793-963A58481F6A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/>
              <a:t>Describe the B2B field.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/>
              <a:t>Describe the major types of B2B models.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/>
              <a:t>Discuss the models and characteristics of the sell-side marketplace, including auctions.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/>
              <a:t>Describe the sell-side intermediaries.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/>
              <a:t>Describe the characteristics of the buy-side marketplace and e-procurement.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/>
              <a:t>Explain how reverse auctions work in B2B.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/>
              <a:t>Describe B2B aggregation and group purchasing models.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030DAD8E-BEF4-4679-811C-047437C98290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Selling Via E-Auctions</a:t>
            </a:r>
            <a:endParaRPr lang="en-US" altLang="en-US" sz="420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USING AUCTIONS ON THE SELL SIDE</a:t>
            </a:r>
          </a:p>
          <a:p>
            <a:pPr lvl="1" eaLnBrk="1" hangingPunct="1"/>
            <a:r>
              <a:rPr lang="en-US" altLang="en-US"/>
              <a:t>Revenue generation</a:t>
            </a:r>
          </a:p>
          <a:p>
            <a:pPr lvl="1" eaLnBrk="1" hangingPunct="1"/>
            <a:r>
              <a:rPr lang="en-US" altLang="en-US"/>
              <a:t>Cost savings</a:t>
            </a:r>
          </a:p>
          <a:p>
            <a:pPr lvl="1" eaLnBrk="1" hangingPunct="1"/>
            <a:r>
              <a:rPr lang="en-US" altLang="en-US"/>
              <a:t>Increased “stickiness”</a:t>
            </a:r>
          </a:p>
          <a:p>
            <a:pPr lvl="1" eaLnBrk="1" hangingPunct="1"/>
            <a:r>
              <a:rPr lang="en-US" altLang="en-US"/>
              <a:t>Member acquisition and retention</a:t>
            </a:r>
          </a:p>
          <a:p>
            <a:pPr eaLnBrk="1" hangingPunct="1"/>
            <a:r>
              <a:rPr lang="en-US" altLang="en-US" b="1"/>
              <a:t>AUCTIONING FROM THE COMPANY’S OWN SITE</a:t>
            </a:r>
          </a:p>
          <a:p>
            <a:pPr eaLnBrk="1" hangingPunct="1"/>
            <a:r>
              <a:rPr lang="en-US" altLang="en-US" b="1"/>
              <a:t>USING INTERMEDIARIES IN AUCTIONS</a:t>
            </a:r>
          </a:p>
          <a:p>
            <a:pPr eaLnBrk="1" hangingPunct="1"/>
            <a:r>
              <a:rPr lang="en-US" altLang="en-US" b="1"/>
              <a:t>EXAMPLES OF B2B FORWARD AUCTIONS</a:t>
            </a:r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F385F5E6-6274-4949-900E-69071D3E696D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500"/>
              <a:t>Summary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The B2B field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The major B2B models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The characteristics and models of sell-side marketplaces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Sell-side intermediaries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The characteristics of buy-side marketplaces and e-procurement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DE18B8B4-A51A-42B0-8498-6CDA560E42EA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Objectives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 startAt="8"/>
            </a:pPr>
            <a:r>
              <a:rPr lang="en-US" altLang="en-US"/>
              <a:t>Describe other procurement methods.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8"/>
            </a:pPr>
            <a:r>
              <a:rPr lang="en-US" altLang="en-US"/>
              <a:t>Define exchanges and describe their major types.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8"/>
            </a:pPr>
            <a:r>
              <a:rPr lang="en-US" altLang="en-US"/>
              <a:t>Describe B2B portals.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8"/>
            </a:pPr>
            <a:r>
              <a:rPr lang="en-US" altLang="en-US"/>
              <a:t>Describe third-party exchanges.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8"/>
            </a:pPr>
            <a:r>
              <a:rPr lang="en-US" altLang="en-US"/>
              <a:t>Describe how B2B can benefit from social networking and Web 2.0.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8"/>
            </a:pPr>
            <a:r>
              <a:rPr lang="en-US" altLang="en-US"/>
              <a:t>Describe Internet marketing in B2B, including organizational buyer behavior.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8C4E688C-16E8-4654-85FB-91DFF5D8203A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/>
              <a:t>Concepts, Characteristics, </a:t>
            </a:r>
            <a:br>
              <a:rPr lang="en-US" altLang="en-US" sz="4200"/>
            </a:br>
            <a:r>
              <a:rPr lang="en-US" altLang="en-US" sz="4200"/>
              <a:t>and Models of B2B E-Commerce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business-to-business e-commerce (B2B EC)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Transactions between businesses conducted electronically over the Internet, extranets, intranets, or private networks; also known as eB2B (electronic B2B) or just B2B</a:t>
            </a:r>
            <a:endParaRPr lang="en-US" altLang="en-US" b="1"/>
          </a:p>
          <a:p>
            <a:pPr eaLnBrk="1" hangingPunct="1"/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38962AA8-147B-4CE5-B818-FCD5156FFF12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/>
              <a:t>Concepts, Characteristics, </a:t>
            </a:r>
            <a:br>
              <a:rPr lang="en-US" altLang="en-US" sz="4200"/>
            </a:br>
            <a:r>
              <a:rPr lang="en-US" altLang="en-US" sz="4200"/>
              <a:t>and Models of B2B E-Commerce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BASIC TYPES OF B2B TRANSACTIONS AND ACTIVITIES</a:t>
            </a:r>
          </a:p>
          <a:p>
            <a:pPr lvl="1" eaLnBrk="1" hangingPunct="1"/>
            <a:r>
              <a:rPr lang="en-US" altLang="en-US" b="1"/>
              <a:t>Sell-side</a:t>
            </a:r>
          </a:p>
          <a:p>
            <a:pPr lvl="1" eaLnBrk="1" hangingPunct="1"/>
            <a:r>
              <a:rPr lang="en-US" altLang="en-US" b="1"/>
              <a:t>Buy-side</a:t>
            </a:r>
          </a:p>
          <a:p>
            <a:pPr lvl="1" eaLnBrk="1" hangingPunct="1"/>
            <a:r>
              <a:rPr lang="en-US" altLang="en-US" b="1"/>
              <a:t>Exchanges</a:t>
            </a:r>
          </a:p>
          <a:p>
            <a:pPr lvl="1" eaLnBrk="1" hangingPunct="1"/>
            <a:r>
              <a:rPr lang="en-US" altLang="en-US" b="1"/>
              <a:t>Supply chain improvements and collaborative commerce</a:t>
            </a:r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74C334C7-D50C-419F-9795-8C6C33E3F866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200"/>
              <a:t>Concepts, Characteristics, </a:t>
            </a:r>
            <a:br>
              <a:rPr lang="en-US" altLang="en-US" sz="4200"/>
            </a:br>
            <a:r>
              <a:rPr lang="en-US" altLang="en-US" sz="4200"/>
              <a:t>and Models of B2B E-Commerce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BASIC TYPES OF B2B E-MARKETPLACES AND SERVICES</a:t>
            </a:r>
          </a:p>
          <a:p>
            <a:pPr lvl="1" eaLnBrk="1" hangingPunct="1"/>
            <a:r>
              <a:rPr lang="en-US" altLang="en-US" b="1"/>
              <a:t>One-to-Many and Many-to-One: Private E-Marketplaces</a:t>
            </a:r>
          </a:p>
          <a:p>
            <a:pPr lvl="2" eaLnBrk="1" hangingPunct="1"/>
            <a:r>
              <a:rPr lang="en-US" altLang="en-US" b="1"/>
              <a:t>company-centric EC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/>
              <a:t>	E-commerce that focuses on a single company’s buying needs (many-to- one, or buy-side) or selling needs (one-to- many, or sell-side)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8ADEFDDF-3C68-46D2-AB73-BA24328C76A9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90563"/>
            <a:ext cx="670560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088E0948-E9B9-499A-8771-626755F49E35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/>
              <a:t>Concepts, Characteristics, </a:t>
            </a:r>
            <a:br>
              <a:rPr lang="en-US" altLang="en-US" sz="4200"/>
            </a:br>
            <a:r>
              <a:rPr lang="en-US" altLang="en-US" sz="4200"/>
              <a:t>and Models of B2B E-Commerce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/>
              <a:t>Many-to-Many: Public Exchanges</a:t>
            </a:r>
          </a:p>
          <a:p>
            <a:pPr lvl="2" eaLnBrk="1" hangingPunct="1"/>
            <a:r>
              <a:rPr lang="en-US" altLang="en-US" b="1"/>
              <a:t>exchanges (trading communities or trading exchanges)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/>
              <a:t>	Many-to-many e-marketplaces, usually owned and run by a third party or a consortium, in which many buyers and many sellers meet electronically to trade with each other</a:t>
            </a:r>
          </a:p>
          <a:p>
            <a:pPr lvl="2" eaLnBrk="1" hangingPunct="1"/>
            <a:r>
              <a:rPr lang="en-US" altLang="en-US" b="1"/>
              <a:t>public e-marketplaces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/>
              <a:t>	Third-party exchanges open to all interested parties (sellers and buyers)</a:t>
            </a:r>
          </a:p>
          <a:p>
            <a:pPr lvl="1" eaLnBrk="1" hangingPunct="1"/>
            <a:r>
              <a:rPr lang="en-US" altLang="en-US" b="1"/>
              <a:t>Supply Chain Improvers and Collaborative Commerce</a:t>
            </a:r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54CE94D9-1E61-4C16-B5E3-A57AB51C845D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694531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4-</a:t>
            </a:r>
            <a:fld id="{28784F60-00FF-46D3-8C26-9D8A6B937511}" type="slidenum">
              <a:rPr lang="en-US" altLang="en-US" sz="1200" smtClean="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502</TotalTime>
  <Words>1105</Words>
  <Application>Microsoft Macintosh PowerPoint</Application>
  <PresentationFormat>On-screen Show (4:3)</PresentationFormat>
  <Paragraphs>162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Constantia</vt:lpstr>
      <vt:lpstr>Wingdings 2</vt:lpstr>
      <vt:lpstr>Flow</vt:lpstr>
      <vt:lpstr>Chapter 4</vt:lpstr>
      <vt:lpstr>Learning Objectives</vt:lpstr>
      <vt:lpstr>Learning Objectives</vt:lpstr>
      <vt:lpstr>Concepts, Characteristics,  and Models of B2B E-Commerce</vt:lpstr>
      <vt:lpstr>Concepts, Characteristics,  and Models of B2B E-Commerce</vt:lpstr>
      <vt:lpstr>Concepts, Characteristics,  and Models of B2B E-Commerce</vt:lpstr>
      <vt:lpstr>PowerPoint Presentation</vt:lpstr>
      <vt:lpstr>Concepts, Characteristics,  and Models of B2B E-Commerce</vt:lpstr>
      <vt:lpstr>PowerPoint Presentation</vt:lpstr>
      <vt:lpstr>PowerPoint Presentation</vt:lpstr>
      <vt:lpstr>Concepts, Characteristics,  and Models of B2B E-Commerce</vt:lpstr>
      <vt:lpstr>Concepts, Characteristics,  and Models of B2B E-Commerce</vt:lpstr>
      <vt:lpstr>Concepts, Characteristics,  and Models of B2B E-Commerce</vt:lpstr>
      <vt:lpstr>Concepts, Characteristics,  and Models of B2B E-Commerce</vt:lpstr>
      <vt:lpstr>Concepts, Characteristics,  and Models of B2B E-Commerce</vt:lpstr>
      <vt:lpstr>One-to-Many:  Sell-Side E-Marketplaces</vt:lpstr>
      <vt:lpstr>PowerPoint Presentation</vt:lpstr>
      <vt:lpstr>One-to-Many:  Sell-Side E-Marketplaces</vt:lpstr>
      <vt:lpstr>Selling Via Distributors  and Other Intermediaries</vt:lpstr>
      <vt:lpstr>Selling Via E-Auctions</vt:lpstr>
      <vt:lpstr>Summary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Judy</dc:creator>
  <cp:lastModifiedBy>hung lai</cp:lastModifiedBy>
  <cp:revision>63</cp:revision>
  <dcterms:created xsi:type="dcterms:W3CDTF">2011-09-21T16:10:10Z</dcterms:created>
  <dcterms:modified xsi:type="dcterms:W3CDTF">2020-06-05T00:59:32Z</dcterms:modified>
</cp:coreProperties>
</file>