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124" d="100"/>
          <a:sy n="124" d="100"/>
        </p:scale>
        <p:origin x="16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554990"/>
            <a:ext cx="559625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91029"/>
            <a:ext cx="7958455" cy="436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4179" y="6381601"/>
            <a:ext cx="275590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5809" y="6560670"/>
            <a:ext cx="32765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schuessler@tarleton.edu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35940" y="1370330"/>
            <a:ext cx="8303259" cy="2322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3704590" y="3178809"/>
            <a:ext cx="505015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20950">
              <a:lnSpc>
                <a:spcPct val="120800"/>
              </a:lnSpc>
              <a:spcBef>
                <a:spcPts val="100"/>
              </a:spcBef>
            </a:pPr>
            <a:r>
              <a:rPr sz="2600" spc="-135" dirty="0">
                <a:solidFill>
                  <a:srgbClr val="FFFFFF"/>
                </a:solidFill>
                <a:latin typeface="Times New Roman"/>
                <a:cs typeface="Times New Roman"/>
              </a:rPr>
              <a:t>B2B 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E-Commerce  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CIS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579 – </a:t>
            </a:r>
            <a:r>
              <a:rPr sz="2600" spc="50" dirty="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sz="2600" spc="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Times New Roman"/>
                <a:cs typeface="Times New Roman"/>
              </a:rPr>
              <a:t>E-Business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615430" y="5468620"/>
            <a:ext cx="2345055" cy="1021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76860" algn="r">
              <a:lnSpc>
                <a:spcPct val="100600"/>
              </a:lnSpc>
              <a:spcBef>
                <a:spcPts val="90"/>
              </a:spcBef>
            </a:pPr>
            <a:r>
              <a:rPr sz="1300" b="1" spc="50" dirty="0">
                <a:latin typeface="Times New Roman"/>
                <a:cs typeface="Times New Roman"/>
              </a:rPr>
              <a:t>Joseph </a:t>
            </a:r>
            <a:r>
              <a:rPr sz="1300" b="1" spc="45" dirty="0">
                <a:latin typeface="Times New Roman"/>
                <a:cs typeface="Times New Roman"/>
              </a:rPr>
              <a:t>H.</a:t>
            </a:r>
            <a:r>
              <a:rPr sz="1300" b="1" spc="-120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Schuessler,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70" dirty="0">
                <a:latin typeface="Times New Roman"/>
                <a:cs typeface="Times New Roman"/>
              </a:rPr>
              <a:t>PhD 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35" dirty="0">
                <a:latin typeface="Times New Roman"/>
                <a:cs typeface="Times New Roman"/>
              </a:rPr>
              <a:t>j</a:t>
            </a:r>
            <a:r>
              <a:rPr sz="1300" b="1" spc="60" dirty="0">
                <a:latin typeface="Times New Roman"/>
                <a:cs typeface="Times New Roman"/>
              </a:rPr>
              <a:t>o</a:t>
            </a:r>
            <a:r>
              <a:rPr sz="1300" b="1" spc="80" dirty="0">
                <a:latin typeface="Times New Roman"/>
                <a:cs typeface="Times New Roman"/>
              </a:rPr>
              <a:t>s</a:t>
            </a:r>
            <a:r>
              <a:rPr sz="1300" b="1" spc="110" dirty="0">
                <a:latin typeface="Times New Roman"/>
                <a:cs typeface="Times New Roman"/>
              </a:rPr>
              <a:t>e</a:t>
            </a:r>
            <a:r>
              <a:rPr sz="1300" b="1" spc="65" dirty="0">
                <a:latin typeface="Times New Roman"/>
                <a:cs typeface="Times New Roman"/>
              </a:rPr>
              <a:t>p</a:t>
            </a:r>
            <a:r>
              <a:rPr sz="1300" b="1" spc="70" dirty="0">
                <a:latin typeface="Times New Roman"/>
                <a:cs typeface="Times New Roman"/>
              </a:rPr>
              <a:t>h.</a:t>
            </a:r>
            <a:r>
              <a:rPr sz="1300" b="1" spc="80" dirty="0">
                <a:latin typeface="Times New Roman"/>
                <a:cs typeface="Times New Roman"/>
              </a:rPr>
              <a:t>s</a:t>
            </a:r>
            <a:r>
              <a:rPr sz="1300" b="1" spc="40" dirty="0">
                <a:latin typeface="Times New Roman"/>
                <a:cs typeface="Times New Roman"/>
              </a:rPr>
              <a:t>c</a:t>
            </a:r>
            <a:r>
              <a:rPr sz="1300" b="1" spc="90" dirty="0">
                <a:latin typeface="Times New Roman"/>
                <a:cs typeface="Times New Roman"/>
              </a:rPr>
              <a:t>h</a:t>
            </a:r>
            <a:r>
              <a:rPr sz="1300" b="1" spc="95" dirty="0">
                <a:latin typeface="Times New Roman"/>
                <a:cs typeface="Times New Roman"/>
              </a:rPr>
              <a:t>u</a:t>
            </a:r>
            <a:r>
              <a:rPr sz="1300" b="1" spc="105" dirty="0">
                <a:latin typeface="Times New Roman"/>
                <a:cs typeface="Times New Roman"/>
              </a:rPr>
              <a:t>e</a:t>
            </a:r>
            <a:r>
              <a:rPr sz="1300" b="1" spc="80" dirty="0">
                <a:latin typeface="Times New Roman"/>
                <a:cs typeface="Times New Roman"/>
              </a:rPr>
              <a:t>ss</a:t>
            </a:r>
            <a:r>
              <a:rPr sz="1300" b="1" spc="65" dirty="0">
                <a:latin typeface="Times New Roman"/>
                <a:cs typeface="Times New Roman"/>
              </a:rPr>
              <a:t>l</a:t>
            </a:r>
            <a:r>
              <a:rPr sz="1300" b="1" spc="45" dirty="0">
                <a:latin typeface="Times New Roman"/>
                <a:cs typeface="Times New Roman"/>
              </a:rPr>
              <a:t>er</a:t>
            </a:r>
            <a:r>
              <a:rPr sz="1300" b="1" spc="80" dirty="0">
                <a:latin typeface="Times New Roman"/>
                <a:cs typeface="Times New Roman"/>
              </a:rPr>
              <a:t>s</a:t>
            </a:r>
            <a:r>
              <a:rPr sz="1300" b="1" spc="125" dirty="0">
                <a:latin typeface="Times New Roman"/>
                <a:cs typeface="Times New Roman"/>
              </a:rPr>
              <a:t>o</a:t>
            </a:r>
            <a:r>
              <a:rPr sz="1300" b="1" spc="90" dirty="0">
                <a:latin typeface="Times New Roman"/>
                <a:cs typeface="Times New Roman"/>
              </a:rPr>
              <a:t>un</a:t>
            </a:r>
            <a:r>
              <a:rPr sz="1300" b="1" spc="80" dirty="0">
                <a:latin typeface="Times New Roman"/>
                <a:cs typeface="Times New Roman"/>
              </a:rPr>
              <a:t>ds</a:t>
            </a:r>
            <a:r>
              <a:rPr sz="1300" b="1" spc="40" dirty="0">
                <a:latin typeface="Times New Roman"/>
                <a:cs typeface="Times New Roman"/>
              </a:rPr>
              <a:t>.c</a:t>
            </a:r>
            <a:r>
              <a:rPr sz="1300" b="1" spc="125" dirty="0">
                <a:latin typeface="Times New Roman"/>
                <a:cs typeface="Times New Roman"/>
              </a:rPr>
              <a:t>o</a:t>
            </a:r>
            <a:r>
              <a:rPr sz="1300" b="1" spc="70" dirty="0">
                <a:latin typeface="Times New Roman"/>
                <a:cs typeface="Times New Roman"/>
              </a:rPr>
              <a:t>m  </a:t>
            </a:r>
            <a:r>
              <a:rPr sz="1300" b="1" spc="55" dirty="0">
                <a:latin typeface="Times New Roman"/>
                <a:cs typeface="Times New Roman"/>
              </a:rPr>
              <a:t>Tarleton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State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University 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Stephenville,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40" dirty="0">
                <a:latin typeface="Times New Roman"/>
                <a:cs typeface="Times New Roman"/>
              </a:rPr>
              <a:t>Texas </a:t>
            </a:r>
            <a:r>
              <a:rPr sz="1300" b="1" spc="55" dirty="0">
                <a:latin typeface="Times New Roman"/>
                <a:cs typeface="Times New Roman"/>
                <a:hlinkClick r:id="rId7"/>
              </a:rPr>
              <a:t> </a:t>
            </a:r>
            <a:r>
              <a:rPr sz="1300" b="1" spc="65" dirty="0">
                <a:latin typeface="Times New Roman"/>
                <a:cs typeface="Times New Roman"/>
                <a:hlinkClick r:id="rId7"/>
              </a:rPr>
              <a:t>schuessler@tarleton.edu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609600"/>
            <a:ext cx="8153400" cy="569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10</a:t>
            </a:fld>
            <a:endParaRPr spc="-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11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81710"/>
            <a:ext cx="7599045" cy="36283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8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 dirty="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59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95" dirty="0">
                <a:latin typeface="Times New Roman"/>
                <a:cs typeface="Times New Roman"/>
              </a:rPr>
              <a:t>B2B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CHARACTERISTICS</a:t>
            </a:r>
            <a:endParaRPr sz="2600" dirty="0">
              <a:latin typeface="Times New Roman"/>
              <a:cs typeface="Times New Roman"/>
            </a:endParaRPr>
          </a:p>
          <a:p>
            <a:pPr marL="743585" marR="171450" indent="-246379">
              <a:lnSpc>
                <a:spcPct val="100000"/>
              </a:lnSpc>
              <a:spcBef>
                <a:spcPts val="600"/>
              </a:spcBef>
            </a:pPr>
            <a:r>
              <a:rPr sz="3075" spc="39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60" dirty="0">
                <a:latin typeface="Times New Roman"/>
                <a:cs typeface="Times New Roman"/>
              </a:rPr>
              <a:t>Parties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85" dirty="0">
                <a:latin typeface="Times New Roman"/>
                <a:cs typeface="Times New Roman"/>
              </a:rPr>
              <a:t>to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180" dirty="0">
                <a:latin typeface="Times New Roman"/>
                <a:cs typeface="Times New Roman"/>
              </a:rPr>
              <a:t>the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Transaction: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Sellers,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Buyers,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85" dirty="0">
                <a:latin typeface="Times New Roman"/>
                <a:cs typeface="Times New Roman"/>
              </a:rPr>
              <a:t>and  </a:t>
            </a:r>
            <a:r>
              <a:rPr sz="2400" b="1" spc="130" dirty="0">
                <a:latin typeface="Times New Roman"/>
                <a:cs typeface="Times New Roman"/>
              </a:rPr>
              <a:t>Intermediaries</a:t>
            </a:r>
            <a:endParaRPr sz="2400" dirty="0">
              <a:latin typeface="Times New Roman"/>
              <a:cs typeface="Times New Roman"/>
            </a:endParaRPr>
          </a:p>
          <a:p>
            <a:pPr marL="772160">
              <a:lnSpc>
                <a:spcPct val="100000"/>
              </a:lnSpc>
              <a:spcBef>
                <a:spcPts val="520"/>
              </a:spcBef>
            </a:pPr>
            <a:r>
              <a:rPr sz="2175" spc="1492" baseline="15325" dirty="0">
                <a:solidFill>
                  <a:srgbClr val="009CD8"/>
                </a:solidFill>
                <a:latin typeface="Symbol"/>
                <a:cs typeface="Symbol"/>
              </a:rPr>
              <a:t></a:t>
            </a:r>
            <a:r>
              <a:rPr sz="2175" spc="-135" baseline="15325" dirty="0">
                <a:solidFill>
                  <a:srgbClr val="009CD8"/>
                </a:solidFill>
                <a:latin typeface="Times New Roman"/>
                <a:cs typeface="Times New Roman"/>
              </a:rPr>
              <a:t> </a:t>
            </a:r>
            <a:r>
              <a:rPr sz="2100" b="1" spc="160" dirty="0">
                <a:latin typeface="Times New Roman"/>
                <a:cs typeface="Times New Roman"/>
              </a:rPr>
              <a:t>online </a:t>
            </a:r>
            <a:r>
              <a:rPr sz="2100" b="1" spc="105" dirty="0">
                <a:latin typeface="Times New Roman"/>
                <a:cs typeface="Times New Roman"/>
              </a:rPr>
              <a:t>intermediary</a:t>
            </a:r>
            <a:endParaRPr sz="2100" dirty="0">
              <a:latin typeface="Times New Roman"/>
              <a:cs typeface="Times New Roman"/>
            </a:endParaRPr>
          </a:p>
          <a:p>
            <a:pPr marL="1018540" marR="5080">
              <a:lnSpc>
                <a:spcPct val="100000"/>
              </a:lnSpc>
              <a:spcBef>
                <a:spcPts val="530"/>
              </a:spcBef>
            </a:pPr>
            <a:r>
              <a:rPr sz="2100" spc="35" dirty="0">
                <a:latin typeface="Times New Roman"/>
                <a:cs typeface="Times New Roman"/>
              </a:rPr>
              <a:t>An </a:t>
            </a:r>
            <a:r>
              <a:rPr sz="2100" spc="85" dirty="0">
                <a:latin typeface="Times New Roman"/>
                <a:cs typeface="Times New Roman"/>
              </a:rPr>
              <a:t>online </a:t>
            </a:r>
            <a:r>
              <a:rPr sz="2100" spc="110" dirty="0">
                <a:latin typeface="Times New Roman"/>
                <a:cs typeface="Times New Roman"/>
              </a:rPr>
              <a:t>third </a:t>
            </a:r>
            <a:r>
              <a:rPr sz="2100" spc="80" dirty="0">
                <a:latin typeface="Times New Roman"/>
                <a:cs typeface="Times New Roman"/>
              </a:rPr>
              <a:t>party </a:t>
            </a:r>
            <a:r>
              <a:rPr sz="2100" spc="135" dirty="0">
                <a:latin typeface="Times New Roman"/>
                <a:cs typeface="Times New Roman"/>
              </a:rPr>
              <a:t>that </a:t>
            </a:r>
            <a:r>
              <a:rPr sz="2100" spc="80" dirty="0">
                <a:latin typeface="Times New Roman"/>
                <a:cs typeface="Times New Roman"/>
              </a:rPr>
              <a:t>brokers </a:t>
            </a:r>
            <a:r>
              <a:rPr sz="2100" spc="75" dirty="0">
                <a:latin typeface="Times New Roman"/>
                <a:cs typeface="Times New Roman"/>
              </a:rPr>
              <a:t>a </a:t>
            </a:r>
            <a:r>
              <a:rPr sz="2100" spc="95" dirty="0">
                <a:latin typeface="Times New Roman"/>
                <a:cs typeface="Times New Roman"/>
              </a:rPr>
              <a:t>transaction </a:t>
            </a:r>
            <a:r>
              <a:rPr sz="2100" spc="85" dirty="0">
                <a:latin typeface="Times New Roman"/>
                <a:cs typeface="Times New Roman"/>
              </a:rPr>
              <a:t>online  </a:t>
            </a:r>
            <a:r>
              <a:rPr sz="2100" spc="95" dirty="0">
                <a:latin typeface="Times New Roman"/>
                <a:cs typeface="Times New Roman"/>
              </a:rPr>
              <a:t>between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buyer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seller;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may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be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virtual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or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click-and-  </a:t>
            </a:r>
            <a:r>
              <a:rPr sz="2100" spc="114" dirty="0">
                <a:latin typeface="Times New Roman"/>
                <a:cs typeface="Times New Roman"/>
              </a:rPr>
              <a:t>mortar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12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63930"/>
            <a:ext cx="7588250" cy="35814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8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040"/>
              </a:spcBef>
            </a:pPr>
            <a:r>
              <a:rPr sz="3075" spc="39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60" dirty="0">
                <a:latin typeface="Times New Roman"/>
                <a:cs typeface="Times New Roman"/>
              </a:rPr>
              <a:t>Types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B2B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80" dirty="0">
                <a:latin typeface="Times New Roman"/>
                <a:cs typeface="Times New Roman"/>
              </a:rPr>
              <a:t>Transactions: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How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95" dirty="0">
                <a:latin typeface="Times New Roman"/>
                <a:cs typeface="Times New Roman"/>
              </a:rPr>
              <a:t>Do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Firms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Buy?</a:t>
            </a:r>
            <a:endParaRPr sz="24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30"/>
              </a:spcBef>
              <a:buClr>
                <a:srgbClr val="009CD8"/>
              </a:buClr>
              <a:buSzPct val="69047"/>
              <a:buFont typeface="Symbol"/>
              <a:buChar char=""/>
              <a:tabLst>
                <a:tab pos="1018540" algn="l"/>
              </a:tabLst>
            </a:pPr>
            <a:r>
              <a:rPr sz="2100" b="1" spc="140" dirty="0">
                <a:latin typeface="Times New Roman"/>
                <a:cs typeface="Times New Roman"/>
              </a:rPr>
              <a:t>spot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spc="110" dirty="0">
                <a:latin typeface="Times New Roman"/>
                <a:cs typeface="Times New Roman"/>
              </a:rPr>
              <a:t>buying</a:t>
            </a:r>
            <a:endParaRPr sz="2100">
              <a:latin typeface="Times New Roman"/>
              <a:cs typeface="Times New Roman"/>
            </a:endParaRPr>
          </a:p>
          <a:p>
            <a:pPr marL="1018540" marR="260350">
              <a:lnSpc>
                <a:spcPct val="100000"/>
              </a:lnSpc>
              <a:spcBef>
                <a:spcPts val="520"/>
              </a:spcBef>
            </a:pPr>
            <a:r>
              <a:rPr sz="2100" spc="75" dirty="0">
                <a:latin typeface="Times New Roman"/>
                <a:cs typeface="Times New Roman"/>
              </a:rPr>
              <a:t>The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purchase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goods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services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as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they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are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needed,  </a:t>
            </a:r>
            <a:r>
              <a:rPr sz="2100" spc="50" dirty="0">
                <a:latin typeface="Times New Roman"/>
                <a:cs typeface="Times New Roman"/>
              </a:rPr>
              <a:t>usually </a:t>
            </a:r>
            <a:r>
              <a:rPr sz="2100" spc="110" dirty="0">
                <a:latin typeface="Times New Roman"/>
                <a:cs typeface="Times New Roman"/>
              </a:rPr>
              <a:t>at </a:t>
            </a:r>
            <a:r>
              <a:rPr sz="2100" spc="50" dirty="0">
                <a:latin typeface="Times New Roman"/>
                <a:cs typeface="Times New Roman"/>
              </a:rPr>
              <a:t>prevailing </a:t>
            </a:r>
            <a:r>
              <a:rPr sz="2100" spc="110" dirty="0">
                <a:latin typeface="Times New Roman"/>
                <a:cs typeface="Times New Roman"/>
              </a:rPr>
              <a:t>market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prices</a:t>
            </a:r>
            <a:endParaRPr sz="21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30"/>
              </a:spcBef>
              <a:buClr>
                <a:srgbClr val="009CD8"/>
              </a:buClr>
              <a:buSzPct val="69047"/>
              <a:buFont typeface="Symbol"/>
              <a:buChar char=""/>
              <a:tabLst>
                <a:tab pos="1018540" algn="l"/>
              </a:tabLst>
            </a:pPr>
            <a:r>
              <a:rPr sz="2100" b="1" spc="95" dirty="0">
                <a:latin typeface="Times New Roman"/>
                <a:cs typeface="Times New Roman"/>
              </a:rPr>
              <a:t>strategic </a:t>
            </a:r>
            <a:r>
              <a:rPr sz="2100" b="1" spc="114" dirty="0">
                <a:latin typeface="Times New Roman"/>
                <a:cs typeface="Times New Roman"/>
              </a:rPr>
              <a:t>(systematic)</a:t>
            </a:r>
            <a:r>
              <a:rPr sz="2100" b="1" spc="-185" dirty="0">
                <a:latin typeface="Times New Roman"/>
                <a:cs typeface="Times New Roman"/>
              </a:rPr>
              <a:t> </a:t>
            </a:r>
            <a:r>
              <a:rPr sz="2100" b="1" spc="114" dirty="0">
                <a:latin typeface="Times New Roman"/>
                <a:cs typeface="Times New Roman"/>
              </a:rPr>
              <a:t>sourcing</a:t>
            </a:r>
            <a:endParaRPr sz="2100">
              <a:latin typeface="Times New Roman"/>
              <a:cs typeface="Times New Roman"/>
            </a:endParaRPr>
          </a:p>
          <a:p>
            <a:pPr marL="1018540" marR="5080">
              <a:lnSpc>
                <a:spcPct val="100000"/>
              </a:lnSpc>
              <a:spcBef>
                <a:spcPts val="520"/>
              </a:spcBef>
            </a:pPr>
            <a:r>
              <a:rPr sz="2100" spc="75" dirty="0">
                <a:latin typeface="Times New Roman"/>
                <a:cs typeface="Times New Roman"/>
              </a:rPr>
              <a:t>Purchases </a:t>
            </a:r>
            <a:r>
              <a:rPr sz="2100" spc="40" dirty="0">
                <a:latin typeface="Times New Roman"/>
                <a:cs typeface="Times New Roman"/>
              </a:rPr>
              <a:t>involving </a:t>
            </a:r>
            <a:r>
              <a:rPr sz="2100" spc="90" dirty="0">
                <a:latin typeface="Times New Roman"/>
                <a:cs typeface="Times New Roman"/>
              </a:rPr>
              <a:t>long-term contracts </a:t>
            </a:r>
            <a:r>
              <a:rPr sz="2100" spc="135" dirty="0">
                <a:latin typeface="Times New Roman"/>
                <a:cs typeface="Times New Roman"/>
              </a:rPr>
              <a:t>that </a:t>
            </a:r>
            <a:r>
              <a:rPr sz="2100" spc="50" dirty="0">
                <a:latin typeface="Times New Roman"/>
                <a:cs typeface="Times New Roman"/>
              </a:rPr>
              <a:t>usually </a:t>
            </a:r>
            <a:r>
              <a:rPr sz="2100" spc="80" dirty="0">
                <a:latin typeface="Times New Roman"/>
                <a:cs typeface="Times New Roman"/>
              </a:rPr>
              <a:t>are  </a:t>
            </a:r>
            <a:r>
              <a:rPr sz="2100" spc="85" dirty="0">
                <a:latin typeface="Times New Roman"/>
                <a:cs typeface="Times New Roman"/>
              </a:rPr>
              <a:t>based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on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private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negotiations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between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sellers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buyers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13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63930"/>
            <a:ext cx="8091170" cy="483108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7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040"/>
              </a:spcBef>
            </a:pPr>
            <a:r>
              <a:rPr sz="3075" spc="39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60" dirty="0">
                <a:latin typeface="Times New Roman"/>
                <a:cs typeface="Times New Roman"/>
              </a:rPr>
              <a:t>Types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Materials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Traded: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What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95" dirty="0">
                <a:latin typeface="Times New Roman"/>
                <a:cs typeface="Times New Roman"/>
              </a:rPr>
              <a:t>Do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Firms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Buy?</a:t>
            </a:r>
            <a:endParaRPr sz="24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50"/>
              </a:spcBef>
              <a:buClr>
                <a:srgbClr val="009CD8"/>
              </a:buClr>
              <a:buSzPct val="70454"/>
              <a:buFont typeface="Symbol"/>
              <a:buChar char=""/>
              <a:tabLst>
                <a:tab pos="1018540" algn="l"/>
              </a:tabLst>
            </a:pPr>
            <a:r>
              <a:rPr sz="2200" b="1" spc="100" dirty="0">
                <a:latin typeface="Times New Roman"/>
                <a:cs typeface="Times New Roman"/>
              </a:rPr>
              <a:t>direct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110" dirty="0">
                <a:latin typeface="Times New Roman"/>
                <a:cs typeface="Times New Roman"/>
              </a:rPr>
              <a:t>materials</a:t>
            </a:r>
            <a:endParaRPr sz="2200">
              <a:latin typeface="Times New Roman"/>
              <a:cs typeface="Times New Roman"/>
            </a:endParaRPr>
          </a:p>
          <a:p>
            <a:pPr marL="1018540" marR="5080">
              <a:lnSpc>
                <a:spcPct val="100000"/>
              </a:lnSpc>
              <a:spcBef>
                <a:spcPts val="550"/>
              </a:spcBef>
            </a:pPr>
            <a:r>
              <a:rPr sz="2200" spc="60" dirty="0">
                <a:latin typeface="Times New Roman"/>
                <a:cs typeface="Times New Roman"/>
              </a:rPr>
              <a:t>Materials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used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production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product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(e.g.,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steel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in  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car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paper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book)</a:t>
            </a:r>
            <a:endParaRPr sz="22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50"/>
              </a:spcBef>
              <a:buClr>
                <a:srgbClr val="009CD8"/>
              </a:buClr>
              <a:buSzPct val="70454"/>
              <a:buFont typeface="Symbol"/>
              <a:buChar char=""/>
              <a:tabLst>
                <a:tab pos="1018540" algn="l"/>
              </a:tabLst>
            </a:pPr>
            <a:r>
              <a:rPr sz="2200" b="1" spc="110" dirty="0">
                <a:latin typeface="Times New Roman"/>
                <a:cs typeface="Times New Roman"/>
              </a:rPr>
              <a:t>indirect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110" dirty="0">
                <a:latin typeface="Times New Roman"/>
                <a:cs typeface="Times New Roman"/>
              </a:rPr>
              <a:t>materials</a:t>
            </a:r>
            <a:endParaRPr sz="2200">
              <a:latin typeface="Times New Roman"/>
              <a:cs typeface="Times New Roman"/>
            </a:endParaRPr>
          </a:p>
          <a:p>
            <a:pPr marL="1018540" marR="132080">
              <a:lnSpc>
                <a:spcPct val="100000"/>
              </a:lnSpc>
              <a:spcBef>
                <a:spcPts val="550"/>
              </a:spcBef>
            </a:pPr>
            <a:r>
              <a:rPr sz="2200" spc="60" dirty="0">
                <a:latin typeface="Times New Roman"/>
                <a:cs typeface="Times New Roman"/>
              </a:rPr>
              <a:t>Materials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used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support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production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(e.g.,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office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supplies  </a:t>
            </a:r>
            <a:r>
              <a:rPr sz="2200" spc="95" dirty="0">
                <a:latin typeface="Times New Roman"/>
                <a:cs typeface="Times New Roman"/>
              </a:rPr>
              <a:t>or </a:t>
            </a:r>
            <a:r>
              <a:rPr sz="2200" spc="70" dirty="0">
                <a:latin typeface="Times New Roman"/>
                <a:cs typeface="Times New Roman"/>
              </a:rPr>
              <a:t>light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bulbs)</a:t>
            </a:r>
            <a:endParaRPr sz="22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50"/>
              </a:spcBef>
              <a:buClr>
                <a:srgbClr val="009CD8"/>
              </a:buClr>
              <a:buSzPct val="70454"/>
              <a:buFont typeface="Symbol"/>
              <a:buChar char=""/>
              <a:tabLst>
                <a:tab pos="101854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MRO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135" dirty="0">
                <a:latin typeface="Times New Roman"/>
                <a:cs typeface="Times New Roman"/>
              </a:rPr>
              <a:t>(maintenance,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75" dirty="0">
                <a:latin typeface="Times New Roman"/>
                <a:cs typeface="Times New Roman"/>
              </a:rPr>
              <a:t>repair,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130" dirty="0">
                <a:latin typeface="Times New Roman"/>
                <a:cs typeface="Times New Roman"/>
              </a:rPr>
              <a:t>and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spc="130" dirty="0">
                <a:latin typeface="Times New Roman"/>
                <a:cs typeface="Times New Roman"/>
              </a:rPr>
              <a:t>operation)</a:t>
            </a:r>
            <a:endParaRPr sz="2200">
              <a:latin typeface="Times New Roman"/>
              <a:cs typeface="Times New Roman"/>
            </a:endParaRPr>
          </a:p>
          <a:p>
            <a:pPr marL="1018540" marR="1268730">
              <a:lnSpc>
                <a:spcPct val="100000"/>
              </a:lnSpc>
              <a:spcBef>
                <a:spcPts val="550"/>
              </a:spcBef>
            </a:pPr>
            <a:r>
              <a:rPr sz="2200" spc="85" dirty="0">
                <a:latin typeface="Times New Roman"/>
                <a:cs typeface="Times New Roman"/>
              </a:rPr>
              <a:t>Indirect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materials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activities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that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support  production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14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63930"/>
            <a:ext cx="7836534" cy="402082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7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040"/>
              </a:spcBef>
            </a:pPr>
            <a:r>
              <a:rPr sz="3075" spc="61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409" dirty="0">
                <a:latin typeface="Times New Roman"/>
                <a:cs typeface="Times New Roman"/>
              </a:rPr>
              <a:t>The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Direction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80" dirty="0">
                <a:latin typeface="Times New Roman"/>
                <a:cs typeface="Times New Roman"/>
              </a:rPr>
              <a:t>the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latin typeface="Times New Roman"/>
                <a:cs typeface="Times New Roman"/>
              </a:rPr>
              <a:t>Trades</a:t>
            </a:r>
            <a:endParaRPr sz="24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50"/>
              </a:spcBef>
              <a:buClr>
                <a:srgbClr val="009CD8"/>
              </a:buClr>
              <a:buSzPct val="70454"/>
              <a:buFont typeface="Symbol"/>
              <a:buChar char=""/>
              <a:tabLst>
                <a:tab pos="1018540" algn="l"/>
              </a:tabLst>
            </a:pPr>
            <a:r>
              <a:rPr sz="2200" b="1" spc="85" dirty="0">
                <a:latin typeface="Times New Roman"/>
                <a:cs typeface="Times New Roman"/>
              </a:rPr>
              <a:t>vertical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114" dirty="0">
                <a:latin typeface="Times New Roman"/>
                <a:cs typeface="Times New Roman"/>
              </a:rPr>
              <a:t>marketplaces</a:t>
            </a:r>
            <a:endParaRPr sz="2200">
              <a:latin typeface="Times New Roman"/>
              <a:cs typeface="Times New Roman"/>
            </a:endParaRPr>
          </a:p>
          <a:p>
            <a:pPr marL="1018540" marR="5080">
              <a:lnSpc>
                <a:spcPct val="100000"/>
              </a:lnSpc>
              <a:spcBef>
                <a:spcPts val="550"/>
              </a:spcBef>
            </a:pPr>
            <a:r>
              <a:rPr sz="2200" spc="75" dirty="0">
                <a:latin typeface="Times New Roman"/>
                <a:cs typeface="Times New Roman"/>
              </a:rPr>
              <a:t>Markets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that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deal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with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one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industry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industry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segment  </a:t>
            </a:r>
            <a:r>
              <a:rPr sz="2200" spc="30" dirty="0">
                <a:latin typeface="Times New Roman"/>
                <a:cs typeface="Times New Roman"/>
              </a:rPr>
              <a:t>(e.g., </a:t>
            </a:r>
            <a:r>
              <a:rPr sz="2200" spc="55" dirty="0">
                <a:latin typeface="Times New Roman"/>
                <a:cs typeface="Times New Roman"/>
              </a:rPr>
              <a:t>steel,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chemicals)</a:t>
            </a:r>
            <a:endParaRPr sz="22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50"/>
              </a:spcBef>
              <a:buClr>
                <a:srgbClr val="009CD8"/>
              </a:buClr>
              <a:buSzPct val="70454"/>
              <a:buFont typeface="Symbol"/>
              <a:buChar char=""/>
              <a:tabLst>
                <a:tab pos="1018540" algn="l"/>
              </a:tabLst>
            </a:pPr>
            <a:r>
              <a:rPr sz="2200" b="1" spc="130" dirty="0">
                <a:latin typeface="Times New Roman"/>
                <a:cs typeface="Times New Roman"/>
              </a:rPr>
              <a:t>horizontal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114" dirty="0">
                <a:latin typeface="Times New Roman"/>
                <a:cs typeface="Times New Roman"/>
              </a:rPr>
              <a:t>marketplaces</a:t>
            </a:r>
            <a:endParaRPr sz="2200">
              <a:latin typeface="Times New Roman"/>
              <a:cs typeface="Times New Roman"/>
            </a:endParaRPr>
          </a:p>
          <a:p>
            <a:pPr marL="1018540" marR="69850">
              <a:lnSpc>
                <a:spcPct val="100000"/>
              </a:lnSpc>
              <a:spcBef>
                <a:spcPts val="550"/>
              </a:spcBef>
            </a:pPr>
            <a:r>
              <a:rPr sz="2200" spc="75" dirty="0">
                <a:latin typeface="Times New Roman"/>
                <a:cs typeface="Times New Roman"/>
              </a:rPr>
              <a:t>Markets </a:t>
            </a:r>
            <a:r>
              <a:rPr sz="2200" spc="145" dirty="0">
                <a:latin typeface="Times New Roman"/>
                <a:cs typeface="Times New Roman"/>
              </a:rPr>
              <a:t>that </a:t>
            </a:r>
            <a:r>
              <a:rPr sz="2200" spc="105" dirty="0">
                <a:latin typeface="Times New Roman"/>
                <a:cs typeface="Times New Roman"/>
              </a:rPr>
              <a:t>concentrate </a:t>
            </a:r>
            <a:r>
              <a:rPr sz="2200" spc="130" dirty="0">
                <a:latin typeface="Times New Roman"/>
                <a:cs typeface="Times New Roman"/>
              </a:rPr>
              <a:t>on </a:t>
            </a:r>
            <a:r>
              <a:rPr sz="2200" spc="75" dirty="0">
                <a:latin typeface="Times New Roman"/>
                <a:cs typeface="Times New Roman"/>
              </a:rPr>
              <a:t>a </a:t>
            </a:r>
            <a:r>
              <a:rPr sz="2200" spc="35" dirty="0">
                <a:latin typeface="Times New Roman"/>
                <a:cs typeface="Times New Roman"/>
              </a:rPr>
              <a:t>service, </a:t>
            </a:r>
            <a:r>
              <a:rPr sz="2200" spc="75" dirty="0">
                <a:latin typeface="Times New Roman"/>
                <a:cs typeface="Times New Roman"/>
              </a:rPr>
              <a:t>material, </a:t>
            </a:r>
            <a:r>
              <a:rPr sz="2200" spc="95" dirty="0">
                <a:latin typeface="Times New Roman"/>
                <a:cs typeface="Times New Roman"/>
              </a:rPr>
              <a:t>or </a:t>
            </a:r>
            <a:r>
              <a:rPr sz="2200" spc="75" dirty="0">
                <a:latin typeface="Times New Roman"/>
                <a:cs typeface="Times New Roman"/>
              </a:rPr>
              <a:t>a  </a:t>
            </a:r>
            <a:r>
              <a:rPr sz="2200" spc="110" dirty="0">
                <a:latin typeface="Times New Roman"/>
                <a:cs typeface="Times New Roman"/>
              </a:rPr>
              <a:t>product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used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all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types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industries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(e.g.,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office  </a:t>
            </a:r>
            <a:r>
              <a:rPr sz="2200" spc="55" dirty="0">
                <a:latin typeface="Times New Roman"/>
                <a:cs typeface="Times New Roman"/>
              </a:rPr>
              <a:t>supplies,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PCs)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15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026160"/>
            <a:ext cx="7840980" cy="522859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7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3375" spc="20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1" spc="135" dirty="0">
                <a:latin typeface="Times New Roman"/>
                <a:cs typeface="Times New Roman"/>
              </a:rPr>
              <a:t>SUPPLY </a:t>
            </a:r>
            <a:r>
              <a:rPr sz="2400" b="1" spc="-20" dirty="0">
                <a:latin typeface="Times New Roman"/>
                <a:cs typeface="Times New Roman"/>
              </a:rPr>
              <a:t>CHAIN </a:t>
            </a:r>
            <a:r>
              <a:rPr sz="2400" b="1" spc="-40" dirty="0">
                <a:latin typeface="Times New Roman"/>
                <a:cs typeface="Times New Roman"/>
              </a:rPr>
              <a:t>RELATIONSHIPS </a:t>
            </a:r>
            <a:r>
              <a:rPr sz="2400" b="1" spc="35" dirty="0">
                <a:latin typeface="Times New Roman"/>
                <a:cs typeface="Times New Roman"/>
              </a:rPr>
              <a:t>IN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B2B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300"/>
              </a:spcBef>
            </a:pPr>
            <a:r>
              <a:rPr sz="3375" spc="127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1" spc="85" dirty="0">
                <a:latin typeface="Times New Roman"/>
                <a:cs typeface="Times New Roman"/>
              </a:rPr>
              <a:t>SERVICE </a:t>
            </a:r>
            <a:r>
              <a:rPr sz="2400" b="1" spc="-15" dirty="0">
                <a:latin typeface="Times New Roman"/>
                <a:cs typeface="Times New Roman"/>
              </a:rPr>
              <a:t>INDUSTRIES </a:t>
            </a:r>
            <a:r>
              <a:rPr sz="2400" b="1" spc="-20" dirty="0">
                <a:latin typeface="Times New Roman"/>
                <a:cs typeface="Times New Roman"/>
              </a:rPr>
              <a:t>ONLINE </a:t>
            </a:r>
            <a:r>
              <a:rPr sz="2400" b="1" spc="35" dirty="0">
                <a:latin typeface="Times New Roman"/>
                <a:cs typeface="Times New Roman"/>
              </a:rPr>
              <a:t>IN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B2B</a:t>
            </a:r>
            <a:endParaRPr sz="2400">
              <a:latin typeface="Times New Roman"/>
              <a:cs typeface="Times New Roman"/>
            </a:endParaRPr>
          </a:p>
          <a:p>
            <a:pPr marL="377190" marR="1401445" indent="-273050">
              <a:lnSpc>
                <a:spcPts val="2590"/>
              </a:lnSpc>
              <a:spcBef>
                <a:spcPts val="635"/>
              </a:spcBef>
            </a:pPr>
            <a:r>
              <a:rPr sz="3375" spc="172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1" spc="114" dirty="0">
                <a:latin typeface="Times New Roman"/>
                <a:cs typeface="Times New Roman"/>
              </a:rPr>
              <a:t>PARTNER </a:t>
            </a:r>
            <a:r>
              <a:rPr sz="2400" b="1" spc="35" dirty="0">
                <a:latin typeface="Times New Roman"/>
                <a:cs typeface="Times New Roman"/>
              </a:rPr>
              <a:t>AND </a:t>
            </a:r>
            <a:r>
              <a:rPr sz="2400" b="1" spc="-45" dirty="0">
                <a:latin typeface="Times New Roman"/>
                <a:cs typeface="Times New Roman"/>
              </a:rPr>
              <a:t>SUPPLIER</a:t>
            </a:r>
            <a:r>
              <a:rPr sz="2400" b="1" spc="-280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Times New Roman"/>
                <a:cs typeface="Times New Roman"/>
              </a:rPr>
              <a:t>RELATIONSHIP  </a:t>
            </a:r>
            <a:r>
              <a:rPr sz="2400" b="1" spc="-7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254"/>
              </a:spcBef>
            </a:pPr>
            <a:r>
              <a:rPr sz="2775" spc="359" baseline="10510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200" b="1" spc="240" dirty="0">
                <a:latin typeface="Times New Roman"/>
                <a:cs typeface="Times New Roman"/>
              </a:rPr>
              <a:t>partner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relationship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155" dirty="0">
                <a:latin typeface="Times New Roman"/>
                <a:cs typeface="Times New Roman"/>
              </a:rPr>
              <a:t>management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30" dirty="0">
                <a:latin typeface="Times New Roman"/>
                <a:cs typeface="Times New Roman"/>
              </a:rPr>
              <a:t>(PRM)</a:t>
            </a:r>
            <a:endParaRPr sz="2200">
              <a:latin typeface="Times New Roman"/>
              <a:cs typeface="Times New Roman"/>
            </a:endParaRPr>
          </a:p>
          <a:p>
            <a:pPr marL="743585" marR="5080">
              <a:lnSpc>
                <a:spcPts val="2370"/>
              </a:lnSpc>
              <a:spcBef>
                <a:spcPts val="580"/>
              </a:spcBef>
            </a:pPr>
            <a:r>
              <a:rPr sz="2200" spc="40" dirty="0">
                <a:latin typeface="Times New Roman"/>
                <a:cs typeface="Times New Roman"/>
              </a:rPr>
              <a:t>Business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strategy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that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focuses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providing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comprehensive  </a:t>
            </a:r>
            <a:r>
              <a:rPr sz="2200" spc="65" dirty="0">
                <a:latin typeface="Times New Roman"/>
                <a:cs typeface="Times New Roman"/>
              </a:rPr>
              <a:t>quality </a:t>
            </a:r>
            <a:r>
              <a:rPr sz="2200" spc="35" dirty="0">
                <a:latin typeface="Times New Roman"/>
                <a:cs typeface="Times New Roman"/>
              </a:rPr>
              <a:t>service </a:t>
            </a:r>
            <a:r>
              <a:rPr sz="2200" spc="125" dirty="0">
                <a:latin typeface="Times New Roman"/>
                <a:cs typeface="Times New Roman"/>
              </a:rPr>
              <a:t>to </a:t>
            </a:r>
            <a:r>
              <a:rPr sz="2200" spc="75" dirty="0">
                <a:latin typeface="Times New Roman"/>
                <a:cs typeface="Times New Roman"/>
              </a:rPr>
              <a:t>business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partners</a:t>
            </a:r>
            <a:endParaRPr sz="22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250"/>
              </a:spcBef>
            </a:pPr>
            <a:r>
              <a:rPr sz="2775" spc="375" baseline="9009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200" b="1" spc="250" dirty="0">
                <a:latin typeface="Times New Roman"/>
                <a:cs typeface="Times New Roman"/>
              </a:rPr>
              <a:t>supplier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relationship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155" dirty="0">
                <a:latin typeface="Times New Roman"/>
                <a:cs typeface="Times New Roman"/>
              </a:rPr>
              <a:t>management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(SRM)</a:t>
            </a:r>
            <a:endParaRPr sz="2200">
              <a:latin typeface="Times New Roman"/>
              <a:cs typeface="Times New Roman"/>
            </a:endParaRPr>
          </a:p>
          <a:p>
            <a:pPr marL="743585" marR="204470">
              <a:lnSpc>
                <a:spcPts val="2370"/>
              </a:lnSpc>
              <a:spcBef>
                <a:spcPts val="590"/>
              </a:spcBef>
            </a:pPr>
            <a:r>
              <a:rPr sz="2200" spc="-110" dirty="0">
                <a:latin typeface="Times New Roman"/>
                <a:cs typeface="Times New Roman"/>
              </a:rPr>
              <a:t>A </a:t>
            </a:r>
            <a:r>
              <a:rPr sz="2200" spc="80" dirty="0">
                <a:latin typeface="Times New Roman"/>
                <a:cs typeface="Times New Roman"/>
              </a:rPr>
              <a:t>comprehensive </a:t>
            </a:r>
            <a:r>
              <a:rPr sz="2200" spc="95" dirty="0">
                <a:latin typeface="Times New Roman"/>
                <a:cs typeface="Times New Roman"/>
              </a:rPr>
              <a:t>approach </a:t>
            </a:r>
            <a:r>
              <a:rPr sz="2200" spc="125" dirty="0">
                <a:latin typeface="Times New Roman"/>
                <a:cs typeface="Times New Roman"/>
              </a:rPr>
              <a:t>to </a:t>
            </a:r>
            <a:r>
              <a:rPr sz="2200" spc="90" dirty="0">
                <a:latin typeface="Times New Roman"/>
                <a:cs typeface="Times New Roman"/>
              </a:rPr>
              <a:t>managing </a:t>
            </a:r>
            <a:r>
              <a:rPr sz="2200" spc="125" dirty="0">
                <a:latin typeface="Times New Roman"/>
                <a:cs typeface="Times New Roman"/>
              </a:rPr>
              <a:t>an </a:t>
            </a:r>
            <a:r>
              <a:rPr sz="2200" spc="55" dirty="0">
                <a:latin typeface="Times New Roman"/>
                <a:cs typeface="Times New Roman"/>
              </a:rPr>
              <a:t>enterprise’s  </a:t>
            </a:r>
            <a:r>
              <a:rPr sz="2200" spc="90" dirty="0">
                <a:latin typeface="Times New Roman"/>
                <a:cs typeface="Times New Roman"/>
              </a:rPr>
              <a:t>interactions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with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organizations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that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supply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goods  </a:t>
            </a:r>
            <a:r>
              <a:rPr sz="2200" spc="130" dirty="0">
                <a:latin typeface="Times New Roman"/>
                <a:cs typeface="Times New Roman"/>
              </a:rPr>
              <a:t>and </a:t>
            </a:r>
            <a:r>
              <a:rPr sz="2200" spc="35" dirty="0">
                <a:latin typeface="Times New Roman"/>
                <a:cs typeface="Times New Roman"/>
              </a:rPr>
              <a:t>services </a:t>
            </a:r>
            <a:r>
              <a:rPr sz="2200" spc="85" dirty="0">
                <a:latin typeface="Times New Roman"/>
                <a:cs typeface="Times New Roman"/>
              </a:rPr>
              <a:t>it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uses.</a:t>
            </a:r>
            <a:endParaRPr sz="22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280"/>
              </a:spcBef>
            </a:pPr>
            <a:r>
              <a:rPr sz="3375" spc="52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1" spc="350" dirty="0">
                <a:latin typeface="Times New Roman"/>
                <a:cs typeface="Times New Roman"/>
              </a:rPr>
              <a:t>THE </a:t>
            </a:r>
            <a:r>
              <a:rPr sz="2400" b="1" spc="-75" dirty="0">
                <a:latin typeface="Times New Roman"/>
                <a:cs typeface="Times New Roman"/>
              </a:rPr>
              <a:t>BENEFITS </a:t>
            </a:r>
            <a:r>
              <a:rPr sz="2400" b="1" spc="35" dirty="0">
                <a:latin typeface="Times New Roman"/>
                <a:cs typeface="Times New Roman"/>
              </a:rPr>
              <a:t>AND</a:t>
            </a:r>
            <a:r>
              <a:rPr sz="2400" b="1" spc="-409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LIMITATIONS </a:t>
            </a:r>
            <a:r>
              <a:rPr sz="2400" b="1" spc="5" dirty="0">
                <a:latin typeface="Times New Roman"/>
                <a:cs typeface="Times New Roman"/>
              </a:rPr>
              <a:t>OF </a:t>
            </a:r>
            <a:r>
              <a:rPr sz="2400" b="1" spc="-25" dirty="0">
                <a:latin typeface="Times New Roman"/>
                <a:cs typeface="Times New Roman"/>
              </a:rPr>
              <a:t>B2B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94029"/>
            <a:ext cx="3233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5" dirty="0"/>
              <a:t>One-to-Many: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16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41070"/>
            <a:ext cx="8121650" cy="360172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4400" spc="-285" dirty="0">
                <a:solidFill>
                  <a:srgbClr val="03607A"/>
                </a:solidFill>
                <a:latin typeface="Arial"/>
                <a:cs typeface="Arial"/>
              </a:rPr>
              <a:t>Sell-Side</a:t>
            </a:r>
            <a:r>
              <a:rPr sz="4400" spc="-24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400" spc="-210" dirty="0">
                <a:solidFill>
                  <a:srgbClr val="03607A"/>
                </a:solidFill>
                <a:latin typeface="Arial"/>
                <a:cs typeface="Arial"/>
              </a:rPr>
              <a:t>E-Marketplaces</a:t>
            </a:r>
            <a:endParaRPr sz="44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45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05" dirty="0">
                <a:latin typeface="Times New Roman"/>
                <a:cs typeface="Times New Roman"/>
              </a:rPr>
              <a:t>sell-side</a:t>
            </a:r>
            <a:r>
              <a:rPr sz="2600" b="1" spc="-135" dirty="0">
                <a:latin typeface="Times New Roman"/>
                <a:cs typeface="Times New Roman"/>
              </a:rPr>
              <a:t> </a:t>
            </a:r>
            <a:r>
              <a:rPr sz="2600" b="1" spc="140" dirty="0">
                <a:latin typeface="Times New Roman"/>
                <a:cs typeface="Times New Roman"/>
              </a:rPr>
              <a:t>e-marketplace</a:t>
            </a:r>
            <a:endParaRPr sz="2600">
              <a:latin typeface="Times New Roman"/>
              <a:cs typeface="Times New Roman"/>
            </a:endParaRPr>
          </a:p>
          <a:p>
            <a:pPr marL="377190" marR="5080">
              <a:lnSpc>
                <a:spcPct val="100000"/>
              </a:lnSpc>
              <a:spcBef>
                <a:spcPts val="650"/>
              </a:spcBef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Web-based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marketplace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one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company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sells 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114" dirty="0">
                <a:latin typeface="Times New Roman"/>
                <a:cs typeface="Times New Roman"/>
              </a:rPr>
              <a:t>many </a:t>
            </a:r>
            <a:r>
              <a:rPr sz="2600" spc="90" dirty="0">
                <a:latin typeface="Times New Roman"/>
                <a:cs typeface="Times New Roman"/>
              </a:rPr>
              <a:t>business </a:t>
            </a:r>
            <a:r>
              <a:rPr sz="2600" spc="85" dirty="0">
                <a:latin typeface="Times New Roman"/>
                <a:cs typeface="Times New Roman"/>
              </a:rPr>
              <a:t>buyers </a:t>
            </a:r>
            <a:r>
              <a:rPr sz="2600" spc="95" dirty="0">
                <a:latin typeface="Times New Roman"/>
                <a:cs typeface="Times New Roman"/>
              </a:rPr>
              <a:t>from </a:t>
            </a:r>
            <a:r>
              <a:rPr sz="2600" spc="70" dirty="0">
                <a:latin typeface="Times New Roman"/>
                <a:cs typeface="Times New Roman"/>
              </a:rPr>
              <a:t>e-catalogs </a:t>
            </a:r>
            <a:r>
              <a:rPr sz="2600" spc="114" dirty="0">
                <a:latin typeface="Times New Roman"/>
                <a:cs typeface="Times New Roman"/>
              </a:rPr>
              <a:t>or </a:t>
            </a:r>
            <a:r>
              <a:rPr sz="2600" spc="95" dirty="0">
                <a:latin typeface="Times New Roman"/>
                <a:cs typeface="Times New Roman"/>
              </a:rPr>
              <a:t>auctions,  </a:t>
            </a:r>
            <a:r>
              <a:rPr sz="2600" spc="90" dirty="0">
                <a:latin typeface="Times New Roman"/>
                <a:cs typeface="Times New Roman"/>
              </a:rPr>
              <a:t>frequently </a:t>
            </a:r>
            <a:r>
              <a:rPr sz="2600" spc="65" dirty="0">
                <a:latin typeface="Times New Roman"/>
                <a:cs typeface="Times New Roman"/>
              </a:rPr>
              <a:t>over </a:t>
            </a:r>
            <a:r>
              <a:rPr sz="2600" spc="150" dirty="0">
                <a:latin typeface="Times New Roman"/>
                <a:cs typeface="Times New Roman"/>
              </a:rPr>
              <a:t>an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extranet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590"/>
              </a:spcBef>
            </a:pPr>
            <a:r>
              <a:rPr sz="3075" spc="472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315" dirty="0">
                <a:latin typeface="Times New Roman"/>
                <a:cs typeface="Times New Roman"/>
              </a:rPr>
              <a:t>B2B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Sellers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37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50" dirty="0">
                <a:latin typeface="Times New Roman"/>
                <a:cs typeface="Times New Roman"/>
              </a:rPr>
              <a:t>Customer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139" y="533400"/>
            <a:ext cx="671449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17</a:t>
            </a:fld>
            <a:endParaRPr spc="-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94029"/>
            <a:ext cx="3233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5" dirty="0"/>
              <a:t>One-to-Many: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18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41070"/>
            <a:ext cx="7339965" cy="317627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4400" spc="-285" dirty="0">
                <a:solidFill>
                  <a:srgbClr val="03607A"/>
                </a:solidFill>
                <a:latin typeface="Arial"/>
                <a:cs typeface="Arial"/>
              </a:rPr>
              <a:t>Sell-Side</a:t>
            </a:r>
            <a:r>
              <a:rPr sz="4400" spc="-24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400" spc="-210" dirty="0">
                <a:solidFill>
                  <a:srgbClr val="03607A"/>
                </a:solidFill>
                <a:latin typeface="Arial"/>
                <a:cs typeface="Arial"/>
              </a:rPr>
              <a:t>E-Marketplaces</a:t>
            </a:r>
            <a:endParaRPr sz="44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240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60" dirty="0">
                <a:latin typeface="Times New Roman"/>
                <a:cs typeface="Times New Roman"/>
              </a:rPr>
              <a:t>SALES </a:t>
            </a:r>
            <a:r>
              <a:rPr sz="2600" b="1" spc="-35" dirty="0">
                <a:latin typeface="Times New Roman"/>
                <a:cs typeface="Times New Roman"/>
              </a:rPr>
              <a:t>FROM </a:t>
            </a:r>
            <a:r>
              <a:rPr sz="2600" b="1" spc="-145" dirty="0">
                <a:latin typeface="Times New Roman"/>
                <a:cs typeface="Times New Roman"/>
              </a:rPr>
              <a:t>CATALOGS:</a:t>
            </a:r>
            <a:r>
              <a:rPr sz="2600" b="1" spc="-229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STOREFRONT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33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20" dirty="0">
                <a:latin typeface="Times New Roman"/>
                <a:cs typeface="Times New Roman"/>
              </a:rPr>
              <a:t>Customization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Self-Configuration</a:t>
            </a:r>
            <a:endParaRPr sz="2400">
              <a:latin typeface="Times New Roman"/>
              <a:cs typeface="Times New Roman"/>
            </a:endParaRPr>
          </a:p>
          <a:p>
            <a:pPr marL="743585" marR="5080" indent="-246379">
              <a:lnSpc>
                <a:spcPct val="100000"/>
              </a:lnSpc>
              <a:spcBef>
                <a:spcPts val="600"/>
              </a:spcBef>
            </a:pPr>
            <a:r>
              <a:rPr sz="3075" spc="40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70" dirty="0">
                <a:latin typeface="Times New Roman"/>
                <a:cs typeface="Times New Roman"/>
              </a:rPr>
              <a:t>Benefits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Limitations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60" dirty="0">
                <a:latin typeface="Times New Roman"/>
                <a:cs typeface="Times New Roman"/>
              </a:rPr>
              <a:t>Online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Sales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0" dirty="0">
                <a:latin typeface="Times New Roman"/>
                <a:cs typeface="Times New Roman"/>
              </a:rPr>
              <a:t>from  </a:t>
            </a:r>
            <a:r>
              <a:rPr sz="2400" b="1" spc="90" dirty="0">
                <a:latin typeface="Times New Roman"/>
                <a:cs typeface="Times New Roman"/>
              </a:rPr>
              <a:t>Catalogs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sz="3675" spc="104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70" dirty="0">
                <a:latin typeface="Times New Roman"/>
                <a:cs typeface="Times New Roman"/>
              </a:rPr>
              <a:t>COMPREHENSIVE </a:t>
            </a:r>
            <a:r>
              <a:rPr sz="2600" b="1" spc="-85" dirty="0">
                <a:latin typeface="Times New Roman"/>
                <a:cs typeface="Times New Roman"/>
              </a:rPr>
              <a:t>SELL-SIDE</a:t>
            </a:r>
            <a:r>
              <a:rPr sz="2600" b="1" spc="-130" dirty="0">
                <a:latin typeface="Times New Roman"/>
                <a:cs typeface="Times New Roman"/>
              </a:rPr>
              <a:t> SYSTEMS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94029"/>
            <a:ext cx="5147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35" dirty="0"/>
              <a:t>Selling </a:t>
            </a:r>
            <a:r>
              <a:rPr sz="4400" spc="-254" dirty="0"/>
              <a:t>Via</a:t>
            </a:r>
            <a:r>
              <a:rPr sz="4400" spc="-245" dirty="0"/>
              <a:t> </a:t>
            </a:r>
            <a:r>
              <a:rPr sz="4400" spc="-100" dirty="0"/>
              <a:t>Distributors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1240"/>
              </a:lnSpc>
            </a:pPr>
            <a:r>
              <a:rPr spc="-100" dirty="0"/>
              <a:t>4-</a:t>
            </a:r>
            <a:fld id="{81D60167-4931-47E6-BA6A-407CBD079E47}" type="slidenum">
              <a:rPr spc="-100" dirty="0"/>
              <a:t>19</a:t>
            </a:fld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41070"/>
            <a:ext cx="8016240" cy="398907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4400" spc="-204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400" spc="-120" dirty="0">
                <a:solidFill>
                  <a:srgbClr val="03607A"/>
                </a:solidFill>
                <a:latin typeface="Arial"/>
                <a:cs typeface="Arial"/>
              </a:rPr>
              <a:t>Other</a:t>
            </a:r>
            <a:r>
              <a:rPr sz="4400" spc="-27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400" spc="-125" dirty="0">
                <a:solidFill>
                  <a:srgbClr val="03607A"/>
                </a:solidFill>
                <a:latin typeface="Arial"/>
                <a:cs typeface="Arial"/>
              </a:rPr>
              <a:t>Intermediaries</a:t>
            </a:r>
            <a:endParaRPr sz="4400">
              <a:latin typeface="Arial"/>
              <a:cs typeface="Arial"/>
            </a:endParaRPr>
          </a:p>
          <a:p>
            <a:pPr marL="377190" marR="537210" indent="-273050">
              <a:lnSpc>
                <a:spcPct val="100000"/>
              </a:lnSpc>
              <a:spcBef>
                <a:spcPts val="1040"/>
              </a:spcBef>
            </a:pPr>
            <a:r>
              <a:rPr sz="3675" spc="31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10" dirty="0">
                <a:latin typeface="Times New Roman"/>
                <a:cs typeface="Times New Roman"/>
              </a:rPr>
              <a:t>Manufacturers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can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sell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directly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businesses,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75" dirty="0">
                <a:latin typeface="Times New Roman"/>
                <a:cs typeface="Times New Roman"/>
              </a:rPr>
              <a:t>and  </a:t>
            </a:r>
            <a:r>
              <a:rPr sz="2600" spc="110" dirty="0">
                <a:latin typeface="Times New Roman"/>
                <a:cs typeface="Times New Roman"/>
              </a:rPr>
              <a:t>they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do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if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customers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large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buyers.</a:t>
            </a:r>
            <a:endParaRPr sz="2600">
              <a:latin typeface="Times New Roman"/>
              <a:cs typeface="Times New Roman"/>
            </a:endParaRPr>
          </a:p>
          <a:p>
            <a:pPr marL="377190" marR="5080" indent="-273050">
              <a:lnSpc>
                <a:spcPct val="100000"/>
              </a:lnSpc>
              <a:spcBef>
                <a:spcPts val="650"/>
              </a:spcBef>
            </a:pPr>
            <a:r>
              <a:rPr sz="3675" spc="34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229" dirty="0">
                <a:latin typeface="Times New Roman"/>
                <a:cs typeface="Times New Roman"/>
              </a:rPr>
              <a:t>Frequently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they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use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intermediaries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distribute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their  </a:t>
            </a:r>
            <a:r>
              <a:rPr sz="2600" spc="125" dirty="0">
                <a:latin typeface="Times New Roman"/>
                <a:cs typeface="Times New Roman"/>
              </a:rPr>
              <a:t>products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large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number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smaller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buyers.</a:t>
            </a:r>
            <a:endParaRPr sz="2600">
              <a:latin typeface="Times New Roman"/>
              <a:cs typeface="Times New Roman"/>
            </a:endParaRPr>
          </a:p>
          <a:p>
            <a:pPr marL="377190" marR="278765" indent="-273050">
              <a:lnSpc>
                <a:spcPct val="100000"/>
              </a:lnSpc>
              <a:spcBef>
                <a:spcPts val="640"/>
              </a:spcBef>
            </a:pPr>
            <a:r>
              <a:rPr sz="3675" spc="73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spc="490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intermediaries </a:t>
            </a:r>
            <a:r>
              <a:rPr sz="2600" spc="90" dirty="0">
                <a:latin typeface="Times New Roman"/>
                <a:cs typeface="Times New Roman"/>
              </a:rPr>
              <a:t>buy </a:t>
            </a:r>
            <a:r>
              <a:rPr sz="2600" spc="125" dirty="0">
                <a:latin typeface="Times New Roman"/>
                <a:cs typeface="Times New Roman"/>
              </a:rPr>
              <a:t>products </a:t>
            </a:r>
            <a:r>
              <a:rPr sz="2600" spc="95" dirty="0">
                <a:latin typeface="Times New Roman"/>
                <a:cs typeface="Times New Roman"/>
              </a:rPr>
              <a:t>from </a:t>
            </a:r>
            <a:r>
              <a:rPr sz="2600" spc="114" dirty="0">
                <a:latin typeface="Times New Roman"/>
                <a:cs typeface="Times New Roman"/>
              </a:rPr>
              <a:t>many  manufacturers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aggregate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them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one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catalog  </a:t>
            </a:r>
            <a:r>
              <a:rPr sz="2600" spc="95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which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they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sell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customers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retailers.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50850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54" dirty="0"/>
              <a:t>Learning</a:t>
            </a:r>
            <a:r>
              <a:rPr sz="5000" spc="-305" dirty="0"/>
              <a:t> </a:t>
            </a:r>
            <a:r>
              <a:rPr sz="5000" spc="-215" dirty="0"/>
              <a:t>Objectives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613650" cy="4166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4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B2B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field.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00" dirty="0">
                <a:latin typeface="Times New Roman"/>
                <a:cs typeface="Times New Roman"/>
              </a:rPr>
              <a:t>major </a:t>
            </a:r>
            <a:r>
              <a:rPr sz="2600" spc="80" dirty="0">
                <a:latin typeface="Times New Roman"/>
                <a:cs typeface="Times New Roman"/>
              </a:rPr>
              <a:t>types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B2B </a:t>
            </a:r>
            <a:r>
              <a:rPr sz="2600" spc="90" dirty="0">
                <a:latin typeface="Times New Roman"/>
                <a:cs typeface="Times New Roman"/>
              </a:rPr>
              <a:t>models.</a:t>
            </a:r>
            <a:endParaRPr sz="2600">
              <a:latin typeface="Times New Roman"/>
              <a:cs typeface="Times New Roman"/>
            </a:endParaRPr>
          </a:p>
          <a:p>
            <a:pPr marL="527050" marR="5080" indent="-514350">
              <a:lnSpc>
                <a:spcPts val="2810"/>
              </a:lnSpc>
              <a:spcBef>
                <a:spcPts val="68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60" dirty="0">
                <a:latin typeface="Times New Roman"/>
                <a:cs typeface="Times New Roman"/>
              </a:rPr>
              <a:t>Discuss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models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characteristics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sell-  </a:t>
            </a:r>
            <a:r>
              <a:rPr sz="2600" spc="75" dirty="0">
                <a:latin typeface="Times New Roman"/>
                <a:cs typeface="Times New Roman"/>
              </a:rPr>
              <a:t>side </a:t>
            </a:r>
            <a:r>
              <a:rPr sz="2600" spc="100" dirty="0">
                <a:latin typeface="Times New Roman"/>
                <a:cs typeface="Times New Roman"/>
              </a:rPr>
              <a:t>marketplace, </a:t>
            </a:r>
            <a:r>
              <a:rPr sz="2600" spc="95" dirty="0">
                <a:latin typeface="Times New Roman"/>
                <a:cs typeface="Times New Roman"/>
              </a:rPr>
              <a:t>including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auctions.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29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55" dirty="0">
                <a:latin typeface="Times New Roman"/>
                <a:cs typeface="Times New Roman"/>
              </a:rPr>
              <a:t>sell-side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intermediaries.</a:t>
            </a:r>
            <a:endParaRPr sz="2600">
              <a:latin typeface="Times New Roman"/>
              <a:cs typeface="Times New Roman"/>
            </a:endParaRPr>
          </a:p>
          <a:p>
            <a:pPr marL="527050" marR="933450" indent="-514350">
              <a:lnSpc>
                <a:spcPts val="2810"/>
              </a:lnSpc>
              <a:spcBef>
                <a:spcPts val="69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characteristics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buy-side  </a:t>
            </a:r>
            <a:r>
              <a:rPr sz="2600" spc="105" dirty="0">
                <a:latin typeface="Times New Roman"/>
                <a:cs typeface="Times New Roman"/>
              </a:rPr>
              <a:t>marketplace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e-procurement.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29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45" dirty="0">
                <a:latin typeface="Times New Roman"/>
                <a:cs typeface="Times New Roman"/>
              </a:rPr>
              <a:t>Explain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how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reverse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auctions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work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B2B.</a:t>
            </a:r>
            <a:endParaRPr sz="2600">
              <a:latin typeface="Times New Roman"/>
              <a:cs typeface="Times New Roman"/>
            </a:endParaRPr>
          </a:p>
          <a:p>
            <a:pPr marL="527050" marR="231140" indent="-514350">
              <a:lnSpc>
                <a:spcPts val="2800"/>
              </a:lnSpc>
              <a:spcBef>
                <a:spcPts val="70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-140" dirty="0">
                <a:latin typeface="Times New Roman"/>
                <a:cs typeface="Times New Roman"/>
              </a:rPr>
              <a:t>B2B </a:t>
            </a:r>
            <a:r>
              <a:rPr sz="2600" spc="85" dirty="0">
                <a:latin typeface="Times New Roman"/>
                <a:cs typeface="Times New Roman"/>
              </a:rPr>
              <a:t>aggregation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114" dirty="0">
                <a:latin typeface="Times New Roman"/>
                <a:cs typeface="Times New Roman"/>
              </a:rPr>
              <a:t>group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purchasing  </a:t>
            </a:r>
            <a:r>
              <a:rPr sz="2600" spc="90" dirty="0">
                <a:latin typeface="Times New Roman"/>
                <a:cs typeface="Times New Roman"/>
              </a:rPr>
              <a:t>models.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4590"/>
            <a:ext cx="4875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35" dirty="0"/>
              <a:t>Selling </a:t>
            </a:r>
            <a:r>
              <a:rPr sz="4400" spc="-254" dirty="0"/>
              <a:t>Via</a:t>
            </a:r>
            <a:r>
              <a:rPr sz="4400" spc="-250" dirty="0"/>
              <a:t> </a:t>
            </a:r>
            <a:r>
              <a:rPr sz="4400" spc="-235" dirty="0"/>
              <a:t>E-Auctions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8023225" cy="370712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75" spc="419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280" dirty="0">
                <a:latin typeface="Times New Roman"/>
                <a:cs typeface="Times New Roman"/>
              </a:rPr>
              <a:t>USING </a:t>
            </a:r>
            <a:r>
              <a:rPr sz="2600" b="1" spc="-30" dirty="0">
                <a:latin typeface="Times New Roman"/>
                <a:cs typeface="Times New Roman"/>
              </a:rPr>
              <a:t>AUCTIONS </a:t>
            </a:r>
            <a:r>
              <a:rPr sz="2600" b="1" spc="105" dirty="0">
                <a:latin typeface="Times New Roman"/>
                <a:cs typeface="Times New Roman"/>
              </a:rPr>
              <a:t>ON </a:t>
            </a:r>
            <a:r>
              <a:rPr sz="2600" b="1" spc="-55" dirty="0">
                <a:latin typeface="Times New Roman"/>
                <a:cs typeface="Times New Roman"/>
              </a:rPr>
              <a:t>THE</a:t>
            </a:r>
            <a:r>
              <a:rPr sz="2600" b="1" spc="-440" dirty="0">
                <a:latin typeface="Times New Roman"/>
                <a:cs typeface="Times New Roman"/>
              </a:rPr>
              <a:t> </a:t>
            </a:r>
            <a:r>
              <a:rPr sz="2600" b="1" spc="-185" dirty="0">
                <a:latin typeface="Times New Roman"/>
                <a:cs typeface="Times New Roman"/>
              </a:rPr>
              <a:t>SELL </a:t>
            </a:r>
            <a:r>
              <a:rPr sz="2600" b="1" spc="-20" dirty="0">
                <a:latin typeface="Times New Roman"/>
                <a:cs typeface="Times New Roman"/>
              </a:rPr>
              <a:t>SIDE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33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spc="220" dirty="0">
                <a:latin typeface="Times New Roman"/>
                <a:cs typeface="Times New Roman"/>
              </a:rPr>
              <a:t>Revenue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generation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472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spc="315" dirty="0">
                <a:latin typeface="Times New Roman"/>
                <a:cs typeface="Times New Roman"/>
              </a:rPr>
              <a:t>Cost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savings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31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spc="210" dirty="0">
                <a:latin typeface="Times New Roman"/>
                <a:cs typeface="Times New Roman"/>
              </a:rPr>
              <a:t>Increased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“stickiness”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sz="3075" spc="419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spc="280" dirty="0">
                <a:latin typeface="Times New Roman"/>
                <a:cs typeface="Times New Roman"/>
              </a:rPr>
              <a:t>Member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acquisition </a:t>
            </a:r>
            <a:r>
              <a:rPr sz="2400" spc="140" dirty="0">
                <a:latin typeface="Times New Roman"/>
                <a:cs typeface="Times New Roman"/>
              </a:rPr>
              <a:t>and </a:t>
            </a:r>
            <a:r>
              <a:rPr sz="2400" spc="125" dirty="0">
                <a:latin typeface="Times New Roman"/>
                <a:cs typeface="Times New Roman"/>
              </a:rPr>
              <a:t>retention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75" spc="20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35" dirty="0">
                <a:latin typeface="Times New Roman"/>
                <a:cs typeface="Times New Roman"/>
              </a:rPr>
              <a:t>AUCTIONING </a:t>
            </a:r>
            <a:r>
              <a:rPr sz="2600" b="1" spc="-35" dirty="0">
                <a:latin typeface="Times New Roman"/>
                <a:cs typeface="Times New Roman"/>
              </a:rPr>
              <a:t>FROM </a:t>
            </a:r>
            <a:r>
              <a:rPr sz="2600" b="1" spc="-55" dirty="0">
                <a:latin typeface="Times New Roman"/>
                <a:cs typeface="Times New Roman"/>
              </a:rPr>
              <a:t>THE </a:t>
            </a:r>
            <a:r>
              <a:rPr sz="2600" b="1" spc="-95" dirty="0">
                <a:latin typeface="Times New Roman"/>
                <a:cs typeface="Times New Roman"/>
              </a:rPr>
              <a:t>COMPANY’S </a:t>
            </a:r>
            <a:r>
              <a:rPr sz="2600" b="1" spc="30" dirty="0">
                <a:latin typeface="Times New Roman"/>
                <a:cs typeface="Times New Roman"/>
              </a:rPr>
              <a:t>OWN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-480" dirty="0">
                <a:latin typeface="Times New Roman"/>
                <a:cs typeface="Times New Roman"/>
              </a:rPr>
              <a:t>SITE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75" spc="419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280" dirty="0">
                <a:latin typeface="Times New Roman"/>
                <a:cs typeface="Times New Roman"/>
              </a:rPr>
              <a:t>USING </a:t>
            </a:r>
            <a:r>
              <a:rPr sz="2600" b="1" spc="-50" dirty="0">
                <a:latin typeface="Times New Roman"/>
                <a:cs typeface="Times New Roman"/>
              </a:rPr>
              <a:t>INTERMEDIARIES </a:t>
            </a:r>
            <a:r>
              <a:rPr sz="2600" b="1" spc="45" dirty="0">
                <a:latin typeface="Times New Roman"/>
                <a:cs typeface="Times New Roman"/>
              </a:rPr>
              <a:t>IN</a:t>
            </a:r>
            <a:r>
              <a:rPr sz="2600" b="1" spc="-36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AUCTIONS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75" spc="12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85" dirty="0">
                <a:latin typeface="Times New Roman"/>
                <a:cs typeface="Times New Roman"/>
              </a:rPr>
              <a:t>EXAMPLES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30" dirty="0">
                <a:latin typeface="Times New Roman"/>
                <a:cs typeface="Times New Roman"/>
              </a:rPr>
              <a:t>B2B </a:t>
            </a:r>
            <a:r>
              <a:rPr sz="2600" b="1" spc="-70" dirty="0">
                <a:latin typeface="Times New Roman"/>
                <a:cs typeface="Times New Roman"/>
              </a:rPr>
              <a:t>FORWARD</a:t>
            </a:r>
            <a:r>
              <a:rPr sz="2600" b="1" spc="-24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AUCTIONS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75698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0" dirty="0"/>
              <a:t>One-from-Many:</a:t>
            </a:r>
            <a:r>
              <a:rPr sz="4500" spc="-270" dirty="0"/>
              <a:t> </a:t>
            </a:r>
            <a:r>
              <a:rPr sz="4500" spc="-215" dirty="0"/>
              <a:t>E-Procurement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8113395" cy="27393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500" spc="-45" dirty="0">
                <a:solidFill>
                  <a:srgbClr val="03607A"/>
                </a:solidFill>
                <a:latin typeface="Arial"/>
                <a:cs typeface="Arial"/>
              </a:rPr>
              <a:t>at </a:t>
            </a:r>
            <a:r>
              <a:rPr sz="4500" spc="-300" dirty="0">
                <a:solidFill>
                  <a:srgbClr val="03607A"/>
                </a:solidFill>
                <a:latin typeface="Arial"/>
                <a:cs typeface="Arial"/>
              </a:rPr>
              <a:t>Buy-Side</a:t>
            </a:r>
            <a:r>
              <a:rPr sz="4500" spc="-42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15" dirty="0">
                <a:solidFill>
                  <a:srgbClr val="03607A"/>
                </a:solidFill>
                <a:latin typeface="Arial"/>
                <a:cs typeface="Arial"/>
              </a:rPr>
              <a:t>E-Marketplaces</a:t>
            </a:r>
            <a:endParaRPr sz="45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45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05" dirty="0">
                <a:latin typeface="Times New Roman"/>
                <a:cs typeface="Times New Roman"/>
              </a:rPr>
              <a:t>buy-side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140" dirty="0">
                <a:latin typeface="Times New Roman"/>
                <a:cs typeface="Times New Roman"/>
              </a:rPr>
              <a:t>e-marketplace</a:t>
            </a:r>
            <a:endParaRPr sz="2600">
              <a:latin typeface="Times New Roman"/>
              <a:cs typeface="Times New Roman"/>
            </a:endParaRPr>
          </a:p>
          <a:p>
            <a:pPr marL="377190" marR="5080">
              <a:lnSpc>
                <a:spcPct val="100000"/>
              </a:lnSpc>
              <a:spcBef>
                <a:spcPts val="650"/>
              </a:spcBef>
            </a:pP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105" dirty="0">
                <a:latin typeface="Times New Roman"/>
                <a:cs typeface="Times New Roman"/>
              </a:rPr>
              <a:t>corporate-based </a:t>
            </a:r>
            <a:r>
              <a:rPr sz="2600" spc="90" dirty="0">
                <a:latin typeface="Times New Roman"/>
                <a:cs typeface="Times New Roman"/>
              </a:rPr>
              <a:t>acquisition </a:t>
            </a:r>
            <a:r>
              <a:rPr sz="2600" spc="80" dirty="0">
                <a:latin typeface="Times New Roman"/>
                <a:cs typeface="Times New Roman"/>
              </a:rPr>
              <a:t>site </a:t>
            </a:r>
            <a:r>
              <a:rPr sz="2600" spc="170" dirty="0">
                <a:latin typeface="Times New Roman"/>
                <a:cs typeface="Times New Roman"/>
              </a:rPr>
              <a:t>that </a:t>
            </a:r>
            <a:r>
              <a:rPr sz="2600" spc="85" dirty="0">
                <a:latin typeface="Times New Roman"/>
                <a:cs typeface="Times New Roman"/>
              </a:rPr>
              <a:t>uses </a:t>
            </a:r>
            <a:r>
              <a:rPr sz="2600" spc="70" dirty="0">
                <a:latin typeface="Times New Roman"/>
                <a:cs typeface="Times New Roman"/>
              </a:rPr>
              <a:t>reverse  </a:t>
            </a:r>
            <a:r>
              <a:rPr sz="2600" spc="95" dirty="0">
                <a:latin typeface="Times New Roman"/>
                <a:cs typeface="Times New Roman"/>
              </a:rPr>
              <a:t>auctions,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negotiations,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group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purchasing,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any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other  </a:t>
            </a:r>
            <a:r>
              <a:rPr sz="2600" spc="130" dirty="0">
                <a:latin typeface="Times New Roman"/>
                <a:cs typeface="Times New Roman"/>
              </a:rPr>
              <a:t>e-procurement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method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75698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0" dirty="0"/>
              <a:t>One-from-Many:</a:t>
            </a:r>
            <a:r>
              <a:rPr sz="4500" spc="-270" dirty="0"/>
              <a:t> </a:t>
            </a:r>
            <a:r>
              <a:rPr sz="4500" spc="-215" dirty="0"/>
              <a:t>E-Procurement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7973059" cy="472821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500" spc="-45" dirty="0">
                <a:solidFill>
                  <a:srgbClr val="03607A"/>
                </a:solidFill>
                <a:latin typeface="Arial"/>
                <a:cs typeface="Arial"/>
              </a:rPr>
              <a:t>at </a:t>
            </a:r>
            <a:r>
              <a:rPr sz="4500" spc="-300" dirty="0">
                <a:solidFill>
                  <a:srgbClr val="03607A"/>
                </a:solidFill>
                <a:latin typeface="Arial"/>
                <a:cs typeface="Arial"/>
              </a:rPr>
              <a:t>Buy-Side</a:t>
            </a:r>
            <a:r>
              <a:rPr sz="4500" spc="-42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15" dirty="0">
                <a:solidFill>
                  <a:srgbClr val="03607A"/>
                </a:solidFill>
                <a:latin typeface="Arial"/>
                <a:cs typeface="Arial"/>
              </a:rPr>
              <a:t>E-Marketplaces</a:t>
            </a:r>
            <a:endParaRPr sz="4500">
              <a:latin typeface="Arial"/>
              <a:cs typeface="Arial"/>
            </a:endParaRPr>
          </a:p>
          <a:p>
            <a:pPr marL="377190" marR="2102485" indent="-273050">
              <a:lnSpc>
                <a:spcPct val="100000"/>
              </a:lnSpc>
              <a:spcBef>
                <a:spcPts val="1040"/>
              </a:spcBef>
            </a:pPr>
            <a:r>
              <a:rPr sz="3675" spc="6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45" dirty="0">
                <a:latin typeface="Times New Roman"/>
                <a:cs typeface="Times New Roman"/>
              </a:rPr>
              <a:t>INEFFICIENCIES IN  </a:t>
            </a:r>
            <a:r>
              <a:rPr sz="2600" b="1" spc="-175" dirty="0">
                <a:latin typeface="Times New Roman"/>
                <a:cs typeface="Times New Roman"/>
              </a:rPr>
              <a:t>TRADITIONAL </a:t>
            </a:r>
            <a:r>
              <a:rPr sz="2600" b="1" spc="-45" dirty="0">
                <a:latin typeface="Times New Roman"/>
                <a:cs typeface="Times New Roman"/>
              </a:rPr>
              <a:t>PROCUREMENT  </a:t>
            </a:r>
            <a:r>
              <a:rPr sz="2600" b="1" spc="-80" dirty="0">
                <a:latin typeface="Times New Roman"/>
                <a:cs typeface="Times New Roman"/>
              </a:rPr>
              <a:t>MANAGEMENT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367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45" dirty="0">
                <a:latin typeface="Times New Roman"/>
                <a:cs typeface="Times New Roman"/>
              </a:rPr>
              <a:t>procurement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70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743585" marR="290195">
              <a:lnSpc>
                <a:spcPct val="100000"/>
              </a:lnSpc>
              <a:spcBef>
                <a:spcPts val="600"/>
              </a:spcBef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planning,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organizing,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coordinating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55" dirty="0">
                <a:latin typeface="Times New Roman"/>
                <a:cs typeface="Times New Roman"/>
              </a:rPr>
              <a:t>activities </a:t>
            </a:r>
            <a:r>
              <a:rPr sz="2400" spc="85" dirty="0">
                <a:latin typeface="Times New Roman"/>
                <a:cs typeface="Times New Roman"/>
              </a:rPr>
              <a:t>relating </a:t>
            </a:r>
            <a:r>
              <a:rPr sz="2400" spc="13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purchasing </a:t>
            </a:r>
            <a:r>
              <a:rPr sz="2400" spc="75" dirty="0">
                <a:latin typeface="Times New Roman"/>
                <a:cs typeface="Times New Roman"/>
              </a:rPr>
              <a:t>goods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45" dirty="0">
                <a:latin typeface="Times New Roman"/>
                <a:cs typeface="Times New Roman"/>
              </a:rPr>
              <a:t>services  </a:t>
            </a:r>
            <a:r>
              <a:rPr sz="2400" spc="125" dirty="0">
                <a:latin typeface="Times New Roman"/>
                <a:cs typeface="Times New Roman"/>
              </a:rPr>
              <a:t>needed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accomplish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organization’s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590"/>
              </a:spcBef>
            </a:pPr>
            <a:r>
              <a:rPr sz="3075" spc="37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50" dirty="0">
                <a:latin typeface="Times New Roman"/>
                <a:cs typeface="Times New Roman"/>
              </a:rPr>
              <a:t>maverick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buying</a:t>
            </a:r>
            <a:endParaRPr sz="2400">
              <a:latin typeface="Times New Roman"/>
              <a:cs typeface="Times New Roman"/>
            </a:endParaRPr>
          </a:p>
          <a:p>
            <a:pPr marL="743585" marR="5080">
              <a:lnSpc>
                <a:spcPct val="100000"/>
              </a:lnSpc>
              <a:spcBef>
                <a:spcPts val="600"/>
              </a:spcBef>
            </a:pPr>
            <a:r>
              <a:rPr sz="2400" spc="114" dirty="0">
                <a:latin typeface="Times New Roman"/>
                <a:cs typeface="Times New Roman"/>
              </a:rPr>
              <a:t>Unplanned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purchases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items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needed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quickly,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often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at  </a:t>
            </a:r>
            <a:r>
              <a:rPr sz="2400" spc="114" dirty="0">
                <a:latin typeface="Times New Roman"/>
                <a:cs typeface="Times New Roman"/>
              </a:rPr>
              <a:t>non-prenegotiated </a:t>
            </a:r>
            <a:r>
              <a:rPr sz="2400" spc="100" dirty="0">
                <a:latin typeface="Times New Roman"/>
                <a:cs typeface="Times New Roman"/>
              </a:rPr>
              <a:t>higher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prices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628139"/>
            <a:ext cx="8382000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75698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0" dirty="0"/>
              <a:t>One-from-Many:</a:t>
            </a:r>
            <a:r>
              <a:rPr sz="4500" spc="-270" dirty="0"/>
              <a:t> </a:t>
            </a:r>
            <a:r>
              <a:rPr sz="4500" spc="-215" dirty="0"/>
              <a:t>E-Procurement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68374"/>
            <a:ext cx="7506334" cy="51073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500" spc="-45" dirty="0">
                <a:solidFill>
                  <a:srgbClr val="03607A"/>
                </a:solidFill>
                <a:latin typeface="Arial"/>
                <a:cs typeface="Arial"/>
              </a:rPr>
              <a:t>at </a:t>
            </a:r>
            <a:r>
              <a:rPr sz="4500" spc="-300" dirty="0">
                <a:solidFill>
                  <a:srgbClr val="03607A"/>
                </a:solidFill>
                <a:latin typeface="Arial"/>
                <a:cs typeface="Arial"/>
              </a:rPr>
              <a:t>Buy-Side</a:t>
            </a:r>
            <a:r>
              <a:rPr sz="4500" spc="-42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15" dirty="0">
                <a:solidFill>
                  <a:srgbClr val="03607A"/>
                </a:solidFill>
                <a:latin typeface="Arial"/>
                <a:cs typeface="Arial"/>
              </a:rPr>
              <a:t>E-Marketplaces</a:t>
            </a:r>
            <a:endParaRPr sz="45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3375" spc="359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1" spc="240" dirty="0">
                <a:latin typeface="Times New Roman"/>
                <a:cs typeface="Times New Roman"/>
              </a:rPr>
              <a:t>e-procurement </a:t>
            </a:r>
            <a:r>
              <a:rPr sz="2400" b="1" spc="140" dirty="0">
                <a:latin typeface="Times New Roman"/>
                <a:cs typeface="Times New Roman"/>
              </a:rPr>
              <a:t>(electronic</a:t>
            </a:r>
            <a:r>
              <a:rPr sz="2400" b="1" spc="-33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procurement)</a:t>
            </a:r>
            <a:endParaRPr sz="2400">
              <a:latin typeface="Times New Roman"/>
              <a:cs typeface="Times New Roman"/>
            </a:endParaRPr>
          </a:p>
          <a:p>
            <a:pPr marL="377190" marR="412750">
              <a:lnSpc>
                <a:spcPts val="2600"/>
              </a:lnSpc>
              <a:spcBef>
                <a:spcPts val="620"/>
              </a:spcBef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electronic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acquisition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goods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services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for  </a:t>
            </a:r>
            <a:r>
              <a:rPr sz="2400" spc="90" dirty="0">
                <a:latin typeface="Times New Roman"/>
                <a:cs typeface="Times New Roman"/>
              </a:rPr>
              <a:t>organizations </a:t>
            </a:r>
            <a:r>
              <a:rPr sz="2400" spc="15" dirty="0">
                <a:latin typeface="Times New Roman"/>
                <a:cs typeface="Times New Roman"/>
              </a:rPr>
              <a:t>via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Internet, </a:t>
            </a:r>
            <a:r>
              <a:rPr sz="2400" dirty="0">
                <a:latin typeface="Times New Roman"/>
                <a:cs typeface="Times New Roman"/>
              </a:rPr>
              <a:t>EDI, </a:t>
            </a:r>
            <a:r>
              <a:rPr sz="2400" spc="75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260"/>
              </a:spcBef>
            </a:pPr>
            <a:r>
              <a:rPr sz="3375" spc="525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1" spc="350" dirty="0">
                <a:latin typeface="Times New Roman"/>
                <a:cs typeface="Times New Roman"/>
              </a:rPr>
              <a:t>THE </a:t>
            </a:r>
            <a:r>
              <a:rPr sz="2400" b="1" spc="-95" dirty="0">
                <a:latin typeface="Times New Roman"/>
                <a:cs typeface="Times New Roman"/>
              </a:rPr>
              <a:t>GOALS </a:t>
            </a:r>
            <a:r>
              <a:rPr sz="2400" b="1" spc="35" dirty="0">
                <a:latin typeface="Times New Roman"/>
                <a:cs typeface="Times New Roman"/>
              </a:rPr>
              <a:t>AND</a:t>
            </a:r>
            <a:r>
              <a:rPr sz="2400" b="1" spc="-405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PROCESS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155" dirty="0">
                <a:latin typeface="Times New Roman"/>
                <a:cs typeface="Times New Roman"/>
              </a:rPr>
              <a:t>E-PROCUREMENT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290"/>
              </a:spcBef>
            </a:pPr>
            <a:r>
              <a:rPr sz="2775" spc="382" baseline="10510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200" b="1" spc="254" dirty="0">
                <a:latin typeface="Times New Roman"/>
                <a:cs typeface="Times New Roman"/>
              </a:rPr>
              <a:t>Types </a:t>
            </a:r>
            <a:r>
              <a:rPr sz="2200" b="1" spc="130" dirty="0">
                <a:latin typeface="Times New Roman"/>
                <a:cs typeface="Times New Roman"/>
              </a:rPr>
              <a:t>of</a:t>
            </a:r>
            <a:r>
              <a:rPr sz="2200" b="1" spc="-355" dirty="0">
                <a:latin typeface="Times New Roman"/>
                <a:cs typeface="Times New Roman"/>
              </a:rPr>
              <a:t> </a:t>
            </a:r>
            <a:r>
              <a:rPr sz="2200" b="1" spc="95" dirty="0">
                <a:latin typeface="Times New Roman"/>
                <a:cs typeface="Times New Roman"/>
              </a:rPr>
              <a:t>E-Procurement</a:t>
            </a:r>
            <a:endParaRPr sz="22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1018540" algn="l"/>
              </a:tabLst>
            </a:pPr>
            <a:r>
              <a:rPr sz="1900" spc="50" dirty="0">
                <a:latin typeface="Times New Roman"/>
                <a:cs typeface="Times New Roman"/>
              </a:rPr>
              <a:t>E-sourcing</a:t>
            </a:r>
            <a:endParaRPr sz="19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1018540" algn="l"/>
              </a:tabLst>
            </a:pPr>
            <a:r>
              <a:rPr sz="1900" spc="70" dirty="0">
                <a:latin typeface="Times New Roman"/>
                <a:cs typeface="Times New Roman"/>
              </a:rPr>
              <a:t>E-tendering</a:t>
            </a:r>
            <a:endParaRPr sz="19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1018540" algn="l"/>
              </a:tabLst>
            </a:pPr>
            <a:r>
              <a:rPr sz="1900" spc="35" dirty="0">
                <a:latin typeface="Times New Roman"/>
                <a:cs typeface="Times New Roman"/>
              </a:rPr>
              <a:t>E-reverse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auctioning</a:t>
            </a:r>
            <a:endParaRPr sz="19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25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1018540" algn="l"/>
              </a:tabLst>
            </a:pPr>
            <a:r>
              <a:rPr sz="1900" spc="50" dirty="0">
                <a:latin typeface="Times New Roman"/>
                <a:cs typeface="Times New Roman"/>
              </a:rPr>
              <a:t>E-informing</a:t>
            </a:r>
            <a:endParaRPr sz="19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1018540" algn="l"/>
              </a:tabLst>
            </a:pPr>
            <a:r>
              <a:rPr sz="1900" spc="65" dirty="0">
                <a:latin typeface="Times New Roman"/>
                <a:cs typeface="Times New Roman"/>
              </a:rPr>
              <a:t>Web-based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Times New Roman"/>
                <a:cs typeface="Times New Roman"/>
              </a:rPr>
              <a:t>ERP</a:t>
            </a:r>
            <a:endParaRPr sz="19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1018540" algn="l"/>
              </a:tabLst>
            </a:pPr>
            <a:r>
              <a:rPr sz="1900" spc="70" dirty="0">
                <a:latin typeface="Times New Roman"/>
                <a:cs typeface="Times New Roman"/>
              </a:rPr>
              <a:t>E-market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sites</a:t>
            </a:r>
            <a:endParaRPr sz="19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25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1018540" algn="l"/>
              </a:tabLst>
            </a:pPr>
            <a:r>
              <a:rPr sz="1900" spc="5" dirty="0">
                <a:latin typeface="Times New Roman"/>
                <a:cs typeface="Times New Roman"/>
              </a:rPr>
              <a:t>E-MRO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838200"/>
            <a:ext cx="83439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4169" y="166370"/>
            <a:ext cx="5015230" cy="6158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75698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0" dirty="0"/>
              <a:t>One-from-Many:</a:t>
            </a:r>
            <a:r>
              <a:rPr sz="4500" spc="-270" dirty="0"/>
              <a:t> </a:t>
            </a:r>
            <a:r>
              <a:rPr sz="4500" spc="-215" dirty="0"/>
              <a:t>E-Procurement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7966075" cy="27482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500" spc="-45" dirty="0">
                <a:solidFill>
                  <a:srgbClr val="03607A"/>
                </a:solidFill>
                <a:latin typeface="Arial"/>
                <a:cs typeface="Arial"/>
              </a:rPr>
              <a:t>at </a:t>
            </a:r>
            <a:r>
              <a:rPr sz="4500" spc="-300" dirty="0">
                <a:solidFill>
                  <a:srgbClr val="03607A"/>
                </a:solidFill>
                <a:latin typeface="Arial"/>
                <a:cs typeface="Arial"/>
              </a:rPr>
              <a:t>Buy-Side</a:t>
            </a:r>
            <a:r>
              <a:rPr sz="4500" spc="-42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15" dirty="0">
                <a:solidFill>
                  <a:srgbClr val="03607A"/>
                </a:solidFill>
                <a:latin typeface="Arial"/>
                <a:cs typeface="Arial"/>
              </a:rPr>
              <a:t>E-Marketplaces</a:t>
            </a:r>
            <a:endParaRPr sz="4500">
              <a:latin typeface="Arial"/>
              <a:cs typeface="Arial"/>
            </a:endParaRPr>
          </a:p>
          <a:p>
            <a:pPr marL="377190" marR="1223010" indent="-273050">
              <a:lnSpc>
                <a:spcPct val="100000"/>
              </a:lnSpc>
              <a:spcBef>
                <a:spcPts val="1040"/>
              </a:spcBef>
            </a:pPr>
            <a:r>
              <a:rPr sz="3675" spc="56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75" dirty="0">
                <a:latin typeface="Times New Roman"/>
                <a:cs typeface="Times New Roman"/>
              </a:rPr>
              <a:t>THE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BENEFITS </a:t>
            </a:r>
            <a:r>
              <a:rPr sz="2600" b="1" spc="40" dirty="0">
                <a:latin typeface="Times New Roman"/>
                <a:cs typeface="Times New Roman"/>
              </a:rPr>
              <a:t>AND </a:t>
            </a:r>
            <a:r>
              <a:rPr sz="2600" b="1" spc="-70" dirty="0">
                <a:latin typeface="Times New Roman"/>
                <a:cs typeface="Times New Roman"/>
              </a:rPr>
              <a:t>LIMITATIONS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865" dirty="0">
                <a:latin typeface="Times New Roman"/>
                <a:cs typeface="Times New Roman"/>
              </a:rPr>
              <a:t>E- </a:t>
            </a:r>
            <a:r>
              <a:rPr sz="2600" b="1" spc="-640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PROCUREMENT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61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409" dirty="0">
                <a:latin typeface="Times New Roman"/>
                <a:cs typeface="Times New Roman"/>
              </a:rPr>
              <a:t>The</a:t>
            </a:r>
            <a:r>
              <a:rPr sz="2400" b="1" spc="-41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Benefits </a:t>
            </a:r>
            <a:r>
              <a:rPr sz="2400" b="1" spc="140" dirty="0">
                <a:latin typeface="Times New Roman"/>
                <a:cs typeface="Times New Roman"/>
              </a:rPr>
              <a:t>of </a:t>
            </a:r>
            <a:r>
              <a:rPr sz="2400" b="1" spc="105" dirty="0">
                <a:latin typeface="Times New Roman"/>
                <a:cs typeface="Times New Roman"/>
              </a:rPr>
              <a:t>E-Procurement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61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409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Limitations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Challenges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E-Procurement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40182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25" dirty="0"/>
              <a:t>Reverse</a:t>
            </a:r>
            <a:r>
              <a:rPr sz="4500" spc="-280" dirty="0"/>
              <a:t> </a:t>
            </a:r>
            <a:r>
              <a:rPr sz="4500" spc="-175" dirty="0"/>
              <a:t>Auctions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8152130" cy="374142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500" spc="-45" dirty="0">
                <a:solidFill>
                  <a:srgbClr val="03607A"/>
                </a:solidFill>
                <a:latin typeface="Arial"/>
                <a:cs typeface="Arial"/>
              </a:rPr>
              <a:t>at </a:t>
            </a:r>
            <a:r>
              <a:rPr sz="4500" spc="-300" dirty="0">
                <a:solidFill>
                  <a:srgbClr val="03607A"/>
                </a:solidFill>
                <a:latin typeface="Arial"/>
                <a:cs typeface="Arial"/>
              </a:rPr>
              <a:t>Buy-Side</a:t>
            </a:r>
            <a:r>
              <a:rPr sz="4500" spc="-42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15" dirty="0">
                <a:solidFill>
                  <a:srgbClr val="03607A"/>
                </a:solidFill>
                <a:latin typeface="Arial"/>
                <a:cs typeface="Arial"/>
              </a:rPr>
              <a:t>E-Marketplaces</a:t>
            </a:r>
            <a:endParaRPr sz="45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509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40" dirty="0">
                <a:latin typeface="Times New Roman"/>
                <a:cs typeface="Times New Roman"/>
              </a:rPr>
              <a:t>request</a:t>
            </a:r>
            <a:r>
              <a:rPr sz="2600" b="1" spc="-440" dirty="0">
                <a:latin typeface="Times New Roman"/>
                <a:cs typeface="Times New Roman"/>
              </a:rPr>
              <a:t> </a:t>
            </a:r>
            <a:r>
              <a:rPr sz="2600" b="1" spc="95" dirty="0">
                <a:latin typeface="Times New Roman"/>
                <a:cs typeface="Times New Roman"/>
              </a:rPr>
              <a:t>for </a:t>
            </a:r>
            <a:r>
              <a:rPr sz="2600" b="1" spc="185" dirty="0">
                <a:latin typeface="Times New Roman"/>
                <a:cs typeface="Times New Roman"/>
              </a:rPr>
              <a:t>quote </a:t>
            </a:r>
            <a:r>
              <a:rPr sz="2600" b="1" spc="30" dirty="0">
                <a:latin typeface="Times New Roman"/>
                <a:cs typeface="Times New Roman"/>
              </a:rPr>
              <a:t>(RFQ)</a:t>
            </a:r>
            <a:endParaRPr sz="2600">
              <a:latin typeface="Times New Roman"/>
              <a:cs typeface="Times New Roman"/>
            </a:endParaRPr>
          </a:p>
          <a:p>
            <a:pPr marL="377190" marR="5080">
              <a:lnSpc>
                <a:spcPct val="100000"/>
              </a:lnSpc>
              <a:spcBef>
                <a:spcPts val="650"/>
              </a:spcBef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“invitation”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participate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tendering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(bidding)  </a:t>
            </a:r>
            <a:r>
              <a:rPr sz="2600" spc="90" dirty="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sz="3675" spc="21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45" dirty="0">
                <a:latin typeface="Times New Roman"/>
                <a:cs typeface="Times New Roman"/>
              </a:rPr>
              <a:t>CONDUCTING </a:t>
            </a:r>
            <a:r>
              <a:rPr sz="2600" b="1" spc="-125" dirty="0">
                <a:latin typeface="Times New Roman"/>
                <a:cs typeface="Times New Roman"/>
              </a:rPr>
              <a:t>REVERSE</a:t>
            </a:r>
            <a:r>
              <a:rPr sz="2600" b="1" spc="-24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AUCTIONS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590"/>
              </a:spcBef>
            </a:pPr>
            <a:r>
              <a:rPr sz="3075" spc="254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170" dirty="0">
                <a:latin typeface="Times New Roman"/>
                <a:cs typeface="Times New Roman"/>
              </a:rPr>
              <a:t>E-Tendering </a:t>
            </a:r>
            <a:r>
              <a:rPr sz="2400" b="1" spc="75" dirty="0">
                <a:latin typeface="Times New Roman"/>
                <a:cs typeface="Times New Roman"/>
              </a:rPr>
              <a:t>by</a:t>
            </a:r>
            <a:r>
              <a:rPr sz="2400" b="1" spc="-28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Governments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sz="3675" spc="44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295" dirty="0">
                <a:latin typeface="Times New Roman"/>
                <a:cs typeface="Times New Roman"/>
              </a:rPr>
              <a:t>GROUP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REVERSE </a:t>
            </a:r>
            <a:r>
              <a:rPr sz="2600" b="1" spc="-30" dirty="0">
                <a:latin typeface="Times New Roman"/>
                <a:cs typeface="Times New Roman"/>
              </a:rPr>
              <a:t>AUCTIONS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33400"/>
            <a:ext cx="733044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240"/>
              </a:lnSpc>
            </a:pPr>
            <a:r>
              <a:rPr dirty="0"/>
              <a:t>4-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50850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54" dirty="0"/>
              <a:t>Learning</a:t>
            </a:r>
            <a:r>
              <a:rPr sz="5000" spc="-305" dirty="0"/>
              <a:t> </a:t>
            </a:r>
            <a:r>
              <a:rPr sz="5000" spc="-215" dirty="0"/>
              <a:t>Objectives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519670" cy="36893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145" dirty="0">
                <a:latin typeface="Times New Roman"/>
                <a:cs typeface="Times New Roman"/>
              </a:rPr>
              <a:t>other </a:t>
            </a:r>
            <a:r>
              <a:rPr sz="2600" spc="135" dirty="0">
                <a:latin typeface="Times New Roman"/>
                <a:cs typeface="Times New Roman"/>
              </a:rPr>
              <a:t>procurement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methods.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65" dirty="0">
                <a:latin typeface="Times New Roman"/>
                <a:cs typeface="Times New Roman"/>
              </a:rPr>
              <a:t>Define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exchanges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describe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their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major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types.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-140" dirty="0">
                <a:latin typeface="Times New Roman"/>
                <a:cs typeface="Times New Roman"/>
              </a:rPr>
              <a:t>B2B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portals.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114" dirty="0">
                <a:latin typeface="Times New Roman"/>
                <a:cs typeface="Times New Roman"/>
              </a:rPr>
              <a:t>third-party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exchanges.</a:t>
            </a:r>
            <a:endParaRPr sz="2600">
              <a:latin typeface="Times New Roman"/>
              <a:cs typeface="Times New Roman"/>
            </a:endParaRPr>
          </a:p>
          <a:p>
            <a:pPr marL="527050" marR="107569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110" dirty="0">
                <a:latin typeface="Times New Roman"/>
                <a:cs typeface="Times New Roman"/>
              </a:rPr>
              <a:t>how </a:t>
            </a:r>
            <a:r>
              <a:rPr sz="2600" spc="-140" dirty="0">
                <a:latin typeface="Times New Roman"/>
                <a:cs typeface="Times New Roman"/>
              </a:rPr>
              <a:t>B2B </a:t>
            </a:r>
            <a:r>
              <a:rPr sz="2600" spc="114" dirty="0">
                <a:latin typeface="Times New Roman"/>
                <a:cs typeface="Times New Roman"/>
              </a:rPr>
              <a:t>can </a:t>
            </a:r>
            <a:r>
              <a:rPr sz="2600" spc="95" dirty="0">
                <a:latin typeface="Times New Roman"/>
                <a:cs typeface="Times New Roman"/>
              </a:rPr>
              <a:t>benefit from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social  </a:t>
            </a:r>
            <a:r>
              <a:rPr sz="2600" spc="105" dirty="0">
                <a:latin typeface="Times New Roman"/>
                <a:cs typeface="Times New Roman"/>
              </a:rPr>
              <a:t>networking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80" dirty="0">
                <a:latin typeface="Times New Roman"/>
                <a:cs typeface="Times New Roman"/>
              </a:rPr>
              <a:t>Web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2.0.</a:t>
            </a:r>
            <a:endParaRPr sz="2600">
              <a:latin typeface="Times New Roman"/>
              <a:cs typeface="Times New Roman"/>
            </a:endParaRPr>
          </a:p>
          <a:p>
            <a:pPr marL="527050" marR="394335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75" dirty="0">
                <a:latin typeface="Times New Roman"/>
                <a:cs typeface="Times New Roman"/>
              </a:rPr>
              <a:t>Describe </a:t>
            </a:r>
            <a:r>
              <a:rPr sz="2600" spc="140" dirty="0">
                <a:latin typeface="Times New Roman"/>
                <a:cs typeface="Times New Roman"/>
              </a:rPr>
              <a:t>Internet </a:t>
            </a:r>
            <a:r>
              <a:rPr sz="2600" spc="114" dirty="0">
                <a:latin typeface="Times New Roman"/>
                <a:cs typeface="Times New Roman"/>
              </a:rPr>
              <a:t>marketing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-114" dirty="0">
                <a:latin typeface="Times New Roman"/>
                <a:cs typeface="Times New Roman"/>
              </a:rPr>
              <a:t>B2B,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including  </a:t>
            </a:r>
            <a:r>
              <a:rPr sz="2600" spc="95" dirty="0">
                <a:latin typeface="Times New Roman"/>
                <a:cs typeface="Times New Roman"/>
              </a:rPr>
              <a:t>organizational buyer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behavior.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80232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0" dirty="0"/>
              <a:t>Other </a:t>
            </a:r>
            <a:r>
              <a:rPr sz="5000" spc="-235" dirty="0"/>
              <a:t>E-Procurement</a:t>
            </a:r>
            <a:r>
              <a:rPr sz="5000" spc="-434" dirty="0"/>
              <a:t> </a:t>
            </a:r>
            <a:r>
              <a:rPr sz="5000" spc="-135" dirty="0"/>
              <a:t>Methods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5809" y="6560670"/>
            <a:ext cx="3270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-10" dirty="0">
                <a:solidFill>
                  <a:srgbClr val="035B74"/>
                </a:solidFill>
                <a:latin typeface="Times New Roman"/>
                <a:cs typeface="Times New Roman"/>
              </a:rPr>
              <a:t>30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802245" cy="34353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75" spc="46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10" dirty="0">
                <a:latin typeface="Times New Roman"/>
                <a:cs typeface="Times New Roman"/>
              </a:rPr>
              <a:t>internal </a:t>
            </a:r>
            <a:r>
              <a:rPr sz="2600" b="1" spc="155" dirty="0">
                <a:latin typeface="Times New Roman"/>
                <a:cs typeface="Times New Roman"/>
              </a:rPr>
              <a:t>procurement</a:t>
            </a:r>
            <a:r>
              <a:rPr sz="2600" b="1" spc="-415" dirty="0">
                <a:latin typeface="Times New Roman"/>
                <a:cs typeface="Times New Roman"/>
              </a:rPr>
              <a:t> </a:t>
            </a:r>
            <a:r>
              <a:rPr sz="2600" b="1" spc="140" dirty="0">
                <a:latin typeface="Times New Roman"/>
                <a:cs typeface="Times New Roman"/>
              </a:rPr>
              <a:t>marketplace</a:t>
            </a:r>
            <a:endParaRPr sz="2600">
              <a:latin typeface="Times New Roman"/>
              <a:cs typeface="Times New Roman"/>
            </a:endParaRPr>
          </a:p>
          <a:p>
            <a:pPr marL="285750" marR="462280">
              <a:lnSpc>
                <a:spcPct val="100000"/>
              </a:lnSpc>
              <a:spcBef>
                <a:spcPts val="650"/>
              </a:spcBef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aggregated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catalogs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approved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suppliers  </a:t>
            </a:r>
            <a:r>
              <a:rPr sz="2600" spc="120" dirty="0">
                <a:latin typeface="Times New Roman"/>
                <a:cs typeface="Times New Roman"/>
              </a:rPr>
              <a:t>combined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into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single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internal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electronic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catalog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40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70" dirty="0">
                <a:latin typeface="Times New Roman"/>
                <a:cs typeface="Times New Roman"/>
              </a:rPr>
              <a:t>Benefits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Internal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Aggregated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Catalogs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sz="3075" spc="46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310" dirty="0">
                <a:latin typeface="Times New Roman"/>
                <a:cs typeface="Times New Roman"/>
              </a:rPr>
              <a:t>desktop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purchasing</a:t>
            </a:r>
            <a:endParaRPr sz="2400">
              <a:latin typeface="Times New Roman"/>
              <a:cs typeface="Times New Roman"/>
            </a:endParaRPr>
          </a:p>
          <a:p>
            <a:pPr marL="652145" marR="5080">
              <a:lnSpc>
                <a:spcPct val="100000"/>
              </a:lnSpc>
              <a:spcBef>
                <a:spcPts val="600"/>
              </a:spcBef>
            </a:pPr>
            <a:r>
              <a:rPr sz="2400" spc="80" dirty="0">
                <a:latin typeface="Times New Roman"/>
                <a:cs typeface="Times New Roman"/>
              </a:rPr>
              <a:t>Direct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purchasing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internal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marketplaces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without 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75" dirty="0">
                <a:latin typeface="Times New Roman"/>
                <a:cs typeface="Times New Roman"/>
              </a:rPr>
              <a:t>approval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70" dirty="0">
                <a:latin typeface="Times New Roman"/>
                <a:cs typeface="Times New Roman"/>
              </a:rPr>
              <a:t>supervisors </a:t>
            </a:r>
            <a:r>
              <a:rPr sz="2400" spc="140" dirty="0">
                <a:latin typeface="Times New Roman"/>
                <a:cs typeface="Times New Roman"/>
              </a:rPr>
              <a:t>and </a:t>
            </a:r>
            <a:r>
              <a:rPr sz="2400" spc="114" dirty="0">
                <a:latin typeface="Times New Roman"/>
                <a:cs typeface="Times New Roman"/>
              </a:rPr>
              <a:t>without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105" dirty="0">
                <a:latin typeface="Times New Roman"/>
                <a:cs typeface="Times New Roman"/>
              </a:rPr>
              <a:t>intervention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procurement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department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80232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0" dirty="0"/>
              <a:t>Other </a:t>
            </a:r>
            <a:r>
              <a:rPr sz="5000" spc="-235" dirty="0"/>
              <a:t>E-Procurement</a:t>
            </a:r>
            <a:r>
              <a:rPr sz="5000" spc="-434" dirty="0"/>
              <a:t> </a:t>
            </a:r>
            <a:r>
              <a:rPr sz="5000" spc="-135" dirty="0"/>
              <a:t>Methods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5809" y="6560670"/>
            <a:ext cx="3270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-10" dirty="0">
                <a:solidFill>
                  <a:srgbClr val="035B74"/>
                </a:solidFill>
                <a:latin typeface="Times New Roman"/>
                <a:cs typeface="Times New Roman"/>
              </a:rPr>
              <a:t>31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481570" cy="26581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75" spc="57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85" dirty="0">
                <a:latin typeface="Times New Roman"/>
                <a:cs typeface="Times New Roman"/>
              </a:rPr>
              <a:t>group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130" dirty="0">
                <a:latin typeface="Times New Roman"/>
                <a:cs typeface="Times New Roman"/>
              </a:rPr>
              <a:t>purchasing</a:t>
            </a:r>
            <a:endParaRPr sz="26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50"/>
              </a:spcBef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aggregation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orders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from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several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buyers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into  </a:t>
            </a:r>
            <a:r>
              <a:rPr sz="2600" spc="90" dirty="0">
                <a:latin typeface="Times New Roman"/>
                <a:cs typeface="Times New Roman"/>
              </a:rPr>
              <a:t>volume </a:t>
            </a:r>
            <a:r>
              <a:rPr sz="2600" spc="105" dirty="0">
                <a:latin typeface="Times New Roman"/>
                <a:cs typeface="Times New Roman"/>
              </a:rPr>
              <a:t>purchases </a:t>
            </a:r>
            <a:r>
              <a:rPr sz="2600" spc="70" dirty="0">
                <a:latin typeface="Times New Roman"/>
                <a:cs typeface="Times New Roman"/>
              </a:rPr>
              <a:t>so </a:t>
            </a:r>
            <a:r>
              <a:rPr sz="2600" spc="170" dirty="0">
                <a:latin typeface="Times New Roman"/>
                <a:cs typeface="Times New Roman"/>
              </a:rPr>
              <a:t>that </a:t>
            </a:r>
            <a:r>
              <a:rPr sz="2600" spc="140" dirty="0">
                <a:latin typeface="Times New Roman"/>
                <a:cs typeface="Times New Roman"/>
              </a:rPr>
              <a:t>better </a:t>
            </a:r>
            <a:r>
              <a:rPr sz="2600" spc="75" dirty="0">
                <a:latin typeface="Times New Roman"/>
                <a:cs typeface="Times New Roman"/>
              </a:rPr>
              <a:t>prices </a:t>
            </a:r>
            <a:r>
              <a:rPr sz="2600" spc="114" dirty="0">
                <a:latin typeface="Times New Roman"/>
                <a:cs typeface="Times New Roman"/>
              </a:rPr>
              <a:t>can be  negotiated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sz="3075" spc="37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50" dirty="0">
                <a:latin typeface="Times New Roman"/>
                <a:cs typeface="Times New Roman"/>
              </a:rPr>
              <a:t>Internal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Aggregation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Purchasing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Orders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33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20" dirty="0">
                <a:latin typeface="Times New Roman"/>
                <a:cs typeface="Times New Roman"/>
              </a:rPr>
              <a:t>External</a:t>
            </a:r>
            <a:r>
              <a:rPr sz="2400" b="1" spc="-405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Aggregation </a:t>
            </a:r>
            <a:r>
              <a:rPr sz="2400" b="1" spc="85" dirty="0">
                <a:latin typeface="Times New Roman"/>
                <a:cs typeface="Times New Roman"/>
              </a:rPr>
              <a:t>for </a:t>
            </a:r>
            <a:r>
              <a:rPr sz="2400" b="1" spc="80" dirty="0">
                <a:latin typeface="Times New Roman"/>
                <a:cs typeface="Times New Roman"/>
              </a:rPr>
              <a:t>Group </a:t>
            </a:r>
            <a:r>
              <a:rPr sz="2400" b="1" spc="110" dirty="0">
                <a:latin typeface="Times New Roman"/>
                <a:cs typeface="Times New Roman"/>
              </a:rPr>
              <a:t>Purchasing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33400"/>
            <a:ext cx="7129780" cy="569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5809" y="6560670"/>
            <a:ext cx="3270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-10" dirty="0">
                <a:solidFill>
                  <a:srgbClr val="035B74"/>
                </a:solidFill>
                <a:latin typeface="Times New Roman"/>
                <a:cs typeface="Times New Roman"/>
              </a:rPr>
              <a:t>32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80232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0" dirty="0"/>
              <a:t>Other </a:t>
            </a:r>
            <a:r>
              <a:rPr sz="5000" spc="-235" dirty="0"/>
              <a:t>E-Procurement</a:t>
            </a:r>
            <a:r>
              <a:rPr sz="5000" spc="-434" dirty="0"/>
              <a:t> </a:t>
            </a:r>
            <a:r>
              <a:rPr sz="5000" spc="-135" dirty="0"/>
              <a:t>Methods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3422650" y="6564481"/>
            <a:ext cx="18027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5" dirty="0">
                <a:solidFill>
                  <a:srgbClr val="035B74"/>
                </a:solidFill>
                <a:latin typeface="Times New Roman"/>
                <a:cs typeface="Times New Roman"/>
              </a:rPr>
              <a:t>Publishing </a:t>
            </a: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as </a:t>
            </a:r>
            <a:r>
              <a:rPr sz="1200" spc="40" dirty="0">
                <a:solidFill>
                  <a:srgbClr val="035B74"/>
                </a:solidFill>
                <a:latin typeface="Times New Roman"/>
                <a:cs typeface="Times New Roman"/>
              </a:rPr>
              <a:t>Prentice</a:t>
            </a:r>
            <a:r>
              <a:rPr sz="1200" spc="-110" dirty="0">
                <a:solidFill>
                  <a:srgbClr val="035B7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Hall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8509" y="6560670"/>
            <a:ext cx="3136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5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-15" dirty="0">
                <a:solidFill>
                  <a:srgbClr val="035B74"/>
                </a:solidFill>
                <a:latin typeface="Times New Roman"/>
                <a:cs typeface="Times New Roman"/>
              </a:rPr>
              <a:t>33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8034655" cy="42494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75" spc="30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204" dirty="0">
                <a:latin typeface="Times New Roman"/>
                <a:cs typeface="Times New Roman"/>
              </a:rPr>
              <a:t>BUYING </a:t>
            </a:r>
            <a:r>
              <a:rPr sz="2600" b="1" spc="-200" dirty="0">
                <a:latin typeface="Times New Roman"/>
                <a:cs typeface="Times New Roman"/>
              </a:rPr>
              <a:t>AT </a:t>
            </a:r>
            <a:r>
              <a:rPr sz="2600" b="1" spc="-165" dirty="0">
                <a:latin typeface="Times New Roman"/>
                <a:cs typeface="Times New Roman"/>
              </a:rPr>
              <a:t>SELLERS’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SITES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337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25" dirty="0">
                <a:latin typeface="Times New Roman"/>
                <a:cs typeface="Times New Roman"/>
              </a:rPr>
              <a:t>Purchasing </a:t>
            </a:r>
            <a:r>
              <a:rPr sz="2400" b="1" spc="114" dirty="0">
                <a:latin typeface="Times New Roman"/>
                <a:cs typeface="Times New Roman"/>
              </a:rPr>
              <a:t>Direct</a:t>
            </a:r>
            <a:r>
              <a:rPr sz="2400" b="1" spc="-28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Goods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75" spc="179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20" dirty="0">
                <a:latin typeface="Times New Roman"/>
                <a:cs typeface="Times New Roman"/>
              </a:rPr>
              <a:t>ACQUISITION </a:t>
            </a:r>
            <a:r>
              <a:rPr sz="2600" b="1" spc="-100" dirty="0">
                <a:latin typeface="Times New Roman"/>
                <a:cs typeface="Times New Roman"/>
              </a:rPr>
              <a:t>VIA ELECTRONIC</a:t>
            </a:r>
            <a:r>
              <a:rPr sz="2600" b="1" spc="-22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BARTERING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337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25" dirty="0">
                <a:latin typeface="Times New Roman"/>
                <a:cs typeface="Times New Roman"/>
              </a:rPr>
              <a:t>bartering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exchange</a:t>
            </a:r>
            <a:endParaRPr sz="2400">
              <a:latin typeface="Times New Roman"/>
              <a:cs typeface="Times New Roman"/>
            </a:endParaRPr>
          </a:p>
          <a:p>
            <a:pPr marL="652145" marR="280035">
              <a:lnSpc>
                <a:spcPct val="100000"/>
              </a:lnSpc>
              <a:spcBef>
                <a:spcPts val="590"/>
              </a:spcBef>
            </a:pPr>
            <a:r>
              <a:rPr sz="2400" spc="35" dirty="0">
                <a:latin typeface="Times New Roman"/>
                <a:cs typeface="Times New Roman"/>
              </a:rPr>
              <a:t>An </a:t>
            </a:r>
            <a:r>
              <a:rPr sz="2400" spc="95" dirty="0">
                <a:latin typeface="Times New Roman"/>
                <a:cs typeface="Times New Roman"/>
              </a:rPr>
              <a:t>intermediary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65" dirty="0">
                <a:latin typeface="Times New Roman"/>
                <a:cs typeface="Times New Roman"/>
              </a:rPr>
              <a:t>links </a:t>
            </a:r>
            <a:r>
              <a:rPr sz="2400" spc="90" dirty="0">
                <a:latin typeface="Times New Roman"/>
                <a:cs typeface="Times New Roman"/>
              </a:rPr>
              <a:t>parties </a:t>
            </a:r>
            <a:r>
              <a:rPr sz="2400" spc="100" dirty="0">
                <a:latin typeface="Times New Roman"/>
                <a:cs typeface="Times New Roman"/>
              </a:rPr>
              <a:t>in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90" dirty="0">
                <a:latin typeface="Times New Roman"/>
                <a:cs typeface="Times New Roman"/>
              </a:rPr>
              <a:t>barter; </a:t>
            </a:r>
            <a:r>
              <a:rPr sz="2400" spc="85" dirty="0">
                <a:latin typeface="Times New Roman"/>
                <a:cs typeface="Times New Roman"/>
              </a:rPr>
              <a:t>a  </a:t>
            </a:r>
            <a:r>
              <a:rPr sz="2400" spc="100" dirty="0">
                <a:latin typeface="Times New Roman"/>
                <a:cs typeface="Times New Roman"/>
              </a:rPr>
              <a:t>company </a:t>
            </a:r>
            <a:r>
              <a:rPr sz="2400" spc="105" dirty="0">
                <a:latin typeface="Times New Roman"/>
                <a:cs typeface="Times New Roman"/>
              </a:rPr>
              <a:t>submits </a:t>
            </a:r>
            <a:r>
              <a:rPr sz="2400" spc="75" dirty="0">
                <a:latin typeface="Times New Roman"/>
                <a:cs typeface="Times New Roman"/>
              </a:rPr>
              <a:t>its </a:t>
            </a:r>
            <a:r>
              <a:rPr sz="2400" spc="95" dirty="0">
                <a:latin typeface="Times New Roman"/>
                <a:cs typeface="Times New Roman"/>
              </a:rPr>
              <a:t>surplus </a:t>
            </a:r>
            <a:r>
              <a:rPr sz="2400" spc="135" dirty="0">
                <a:latin typeface="Times New Roman"/>
                <a:cs typeface="Times New Roman"/>
              </a:rPr>
              <a:t>to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exchange </a:t>
            </a:r>
            <a:r>
              <a:rPr sz="2400" spc="140" dirty="0">
                <a:latin typeface="Times New Roman"/>
                <a:cs typeface="Times New Roman"/>
              </a:rPr>
              <a:t>and  </a:t>
            </a:r>
            <a:r>
              <a:rPr sz="2400" spc="50" dirty="0">
                <a:latin typeface="Times New Roman"/>
                <a:cs typeface="Times New Roman"/>
              </a:rPr>
              <a:t>receives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points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credit,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which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used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buy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100" dirty="0">
                <a:latin typeface="Times New Roman"/>
                <a:cs typeface="Times New Roman"/>
              </a:rPr>
              <a:t>items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15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company </a:t>
            </a:r>
            <a:r>
              <a:rPr sz="2400" spc="110" dirty="0">
                <a:latin typeface="Times New Roman"/>
                <a:cs typeface="Times New Roman"/>
              </a:rPr>
              <a:t>needs </a:t>
            </a:r>
            <a:r>
              <a:rPr sz="2400" spc="90" dirty="0">
                <a:latin typeface="Times New Roman"/>
                <a:cs typeface="Times New Roman"/>
              </a:rPr>
              <a:t>from </a:t>
            </a:r>
            <a:r>
              <a:rPr sz="2400" spc="130" dirty="0">
                <a:latin typeface="Times New Roman"/>
                <a:cs typeface="Times New Roman"/>
              </a:rPr>
              <a:t>other </a:t>
            </a:r>
            <a:r>
              <a:rPr sz="2400" spc="75" dirty="0">
                <a:latin typeface="Times New Roman"/>
                <a:cs typeface="Times New Roman"/>
              </a:rPr>
              <a:t>exchange  </a:t>
            </a:r>
            <a:r>
              <a:rPr sz="2400" spc="95" dirty="0">
                <a:latin typeface="Times New Roman"/>
                <a:cs typeface="Times New Roman"/>
              </a:rPr>
              <a:t>participants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75" spc="9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65" dirty="0">
                <a:latin typeface="Times New Roman"/>
                <a:cs typeface="Times New Roman"/>
              </a:rPr>
              <a:t>SELECTING </a:t>
            </a:r>
            <a:r>
              <a:rPr sz="2600" b="1" spc="-30" dirty="0">
                <a:latin typeface="Times New Roman"/>
                <a:cs typeface="Times New Roman"/>
              </a:rPr>
              <a:t>AN </a:t>
            </a:r>
            <a:r>
              <a:rPr sz="2600" b="1" spc="-60" dirty="0">
                <a:latin typeface="Times New Roman"/>
                <a:cs typeface="Times New Roman"/>
              </a:rPr>
              <a:t>APPROPRIATE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165" dirty="0">
                <a:latin typeface="Times New Roman"/>
                <a:cs typeface="Times New Roman"/>
              </a:rPr>
              <a:t>E-PROCUREMENT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90" y="6108700"/>
            <a:ext cx="17678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5" dirty="0">
                <a:latin typeface="Times New Roman"/>
                <a:cs typeface="Times New Roman"/>
              </a:rPr>
              <a:t>S</a:t>
            </a:r>
            <a:r>
              <a:rPr sz="2600" b="1" spc="30" dirty="0">
                <a:latin typeface="Times New Roman"/>
                <a:cs typeface="Times New Roman"/>
              </a:rPr>
              <a:t>O</a:t>
            </a:r>
            <a:r>
              <a:rPr sz="2600" b="1" spc="-295" dirty="0">
                <a:latin typeface="Times New Roman"/>
                <a:cs typeface="Times New Roman"/>
              </a:rPr>
              <a:t>L</a:t>
            </a:r>
            <a:r>
              <a:rPr sz="2600" b="1" spc="110" dirty="0">
                <a:latin typeface="Times New Roman"/>
                <a:cs typeface="Times New Roman"/>
              </a:rPr>
              <a:t>U</a:t>
            </a:r>
            <a:r>
              <a:rPr sz="2600" b="1" spc="-120" dirty="0">
                <a:latin typeface="Times New Roman"/>
                <a:cs typeface="Times New Roman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I</a:t>
            </a:r>
            <a:r>
              <a:rPr sz="2600" b="1" spc="130" dirty="0">
                <a:latin typeface="Times New Roman"/>
                <a:cs typeface="Times New Roman"/>
              </a:rPr>
              <a:t>O</a:t>
            </a:r>
            <a:r>
              <a:rPr sz="2600" b="1" spc="85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4179" y="6343650"/>
            <a:ext cx="275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Copyright </a:t>
            </a:r>
            <a:r>
              <a:rPr sz="1200" spc="40" dirty="0">
                <a:solidFill>
                  <a:srgbClr val="035B74"/>
                </a:solidFill>
                <a:latin typeface="Times New Roman"/>
                <a:cs typeface="Times New Roman"/>
              </a:rPr>
              <a:t>© </a:t>
            </a:r>
            <a:r>
              <a:rPr sz="1200" spc="-60" dirty="0">
                <a:solidFill>
                  <a:srgbClr val="035B74"/>
                </a:solidFill>
                <a:latin typeface="Times New Roman"/>
                <a:cs typeface="Times New Roman"/>
              </a:rPr>
              <a:t>2012 </a:t>
            </a:r>
            <a:r>
              <a:rPr sz="1200" spc="45" dirty="0">
                <a:solidFill>
                  <a:srgbClr val="035B74"/>
                </a:solidFill>
                <a:latin typeface="Times New Roman"/>
                <a:cs typeface="Times New Roman"/>
              </a:rPr>
              <a:t>Pearson </a:t>
            </a:r>
            <a:r>
              <a:rPr sz="1200" spc="40" dirty="0">
                <a:solidFill>
                  <a:srgbClr val="035B74"/>
                </a:solidFill>
                <a:latin typeface="Times New Roman"/>
                <a:cs typeface="Times New Roman"/>
              </a:rPr>
              <a:t>Education,</a:t>
            </a:r>
            <a:r>
              <a:rPr sz="1200" spc="-95" dirty="0">
                <a:solidFill>
                  <a:srgbClr val="035B74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5B74"/>
                </a:solidFill>
                <a:latin typeface="Times New Roman"/>
                <a:cs typeface="Times New Roman"/>
              </a:rPr>
              <a:t>Inc.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3632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0" dirty="0"/>
              <a:t>B2B</a:t>
            </a:r>
            <a:r>
              <a:rPr sz="4500" spc="-340" dirty="0"/>
              <a:t> </a:t>
            </a:r>
            <a:r>
              <a:rPr sz="4500" spc="-330" dirty="0"/>
              <a:t>Exchanges: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4-</a:t>
            </a:r>
            <a:fld id="{81D60167-4931-47E6-BA6A-407CBD079E47}" type="slidenum">
              <a:rPr spc="-10" dirty="0"/>
              <a:t>34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01700"/>
            <a:ext cx="5825490" cy="145669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4500" spc="-110" dirty="0">
                <a:solidFill>
                  <a:srgbClr val="03607A"/>
                </a:solidFill>
                <a:latin typeface="Arial"/>
                <a:cs typeface="Arial"/>
              </a:rPr>
              <a:t>Definitions </a:t>
            </a:r>
            <a:r>
              <a:rPr sz="4500" spc="-210" dirty="0">
                <a:solidFill>
                  <a:srgbClr val="03607A"/>
                </a:solidFill>
                <a:latin typeface="Arial"/>
                <a:cs typeface="Arial"/>
              </a:rPr>
              <a:t>and</a:t>
            </a:r>
            <a:r>
              <a:rPr sz="4500" spc="-40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70" dirty="0">
                <a:solidFill>
                  <a:srgbClr val="03607A"/>
                </a:solidFill>
                <a:latin typeface="Arial"/>
                <a:cs typeface="Arial"/>
              </a:rPr>
              <a:t>Concepts</a:t>
            </a:r>
            <a:endParaRPr sz="45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040"/>
              </a:spcBef>
            </a:pPr>
            <a:r>
              <a:rPr sz="3075" spc="37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50" dirty="0">
                <a:latin typeface="Times New Roman"/>
                <a:cs typeface="Times New Roman"/>
              </a:rPr>
              <a:t>Functions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37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Exchanges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334260"/>
            <a:ext cx="6416040" cy="16268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42950" indent="-457200">
              <a:lnSpc>
                <a:spcPct val="100000"/>
              </a:lnSpc>
              <a:spcBef>
                <a:spcPts val="620"/>
              </a:spcBef>
              <a:buClr>
                <a:srgbClr val="009CD8"/>
              </a:buClr>
              <a:buSzPct val="69047"/>
              <a:buAutoNum type="arabicPeriod"/>
              <a:tabLst>
                <a:tab pos="742315" algn="l"/>
                <a:tab pos="742950" algn="l"/>
              </a:tabLst>
            </a:pPr>
            <a:r>
              <a:rPr sz="2100" spc="75" dirty="0">
                <a:latin typeface="Times New Roman"/>
                <a:cs typeface="Times New Roman"/>
              </a:rPr>
              <a:t>Matching </a:t>
            </a:r>
            <a:r>
              <a:rPr sz="2100" spc="70" dirty="0">
                <a:latin typeface="Times New Roman"/>
                <a:cs typeface="Times New Roman"/>
              </a:rPr>
              <a:t>buyers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sellers</a:t>
            </a:r>
            <a:endParaRPr sz="2100">
              <a:latin typeface="Times New Roman"/>
              <a:cs typeface="Times New Roman"/>
            </a:endParaRPr>
          </a:p>
          <a:p>
            <a:pPr marL="742950" indent="-457200">
              <a:lnSpc>
                <a:spcPct val="100000"/>
              </a:lnSpc>
              <a:spcBef>
                <a:spcPts val="520"/>
              </a:spcBef>
              <a:buClr>
                <a:srgbClr val="009CD8"/>
              </a:buClr>
              <a:buSzPct val="69047"/>
              <a:buAutoNum type="arabicPeriod"/>
              <a:tabLst>
                <a:tab pos="742315" algn="l"/>
                <a:tab pos="742950" algn="l"/>
              </a:tabLst>
            </a:pPr>
            <a:r>
              <a:rPr sz="2100" spc="45" dirty="0">
                <a:latin typeface="Times New Roman"/>
                <a:cs typeface="Times New Roman"/>
              </a:rPr>
              <a:t>Facilitating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transactions</a:t>
            </a:r>
            <a:endParaRPr sz="2100">
              <a:latin typeface="Times New Roman"/>
              <a:cs typeface="Times New Roman"/>
            </a:endParaRPr>
          </a:p>
          <a:p>
            <a:pPr marL="742950" indent="-457200">
              <a:lnSpc>
                <a:spcPct val="100000"/>
              </a:lnSpc>
              <a:spcBef>
                <a:spcPts val="530"/>
              </a:spcBef>
              <a:buClr>
                <a:srgbClr val="009CD8"/>
              </a:buClr>
              <a:buSzPct val="69047"/>
              <a:buAutoNum type="arabicPeriod"/>
              <a:tabLst>
                <a:tab pos="742315" algn="l"/>
                <a:tab pos="742950" algn="l"/>
              </a:tabLst>
            </a:pPr>
            <a:r>
              <a:rPr sz="2100" spc="80" dirty="0">
                <a:latin typeface="Times New Roman"/>
                <a:cs typeface="Times New Roman"/>
              </a:rPr>
              <a:t>Maintaining </a:t>
            </a:r>
            <a:r>
              <a:rPr sz="2100" spc="65" dirty="0">
                <a:latin typeface="Times New Roman"/>
                <a:cs typeface="Times New Roman"/>
              </a:rPr>
              <a:t>exchange </a:t>
            </a:r>
            <a:r>
              <a:rPr sz="2100" spc="45" dirty="0">
                <a:latin typeface="Times New Roman"/>
                <a:cs typeface="Times New Roman"/>
              </a:rPr>
              <a:t>policies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infrastructure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75" spc="352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35" dirty="0">
                <a:latin typeface="Times New Roman"/>
                <a:cs typeface="Times New Roman"/>
              </a:rPr>
              <a:t>Services </a:t>
            </a:r>
            <a:r>
              <a:rPr sz="2400" b="1" spc="120" dirty="0">
                <a:latin typeface="Times New Roman"/>
                <a:cs typeface="Times New Roman"/>
              </a:rPr>
              <a:t>Provided</a:t>
            </a:r>
            <a:r>
              <a:rPr sz="2400" b="1" spc="-425" dirty="0">
                <a:latin typeface="Times New Roman"/>
                <a:cs typeface="Times New Roman"/>
              </a:rPr>
              <a:t> </a:t>
            </a:r>
            <a:r>
              <a:rPr sz="2400" b="1" spc="80" dirty="0">
                <a:latin typeface="Times New Roman"/>
                <a:cs typeface="Times New Roman"/>
              </a:rPr>
              <a:t>by </a:t>
            </a:r>
            <a:r>
              <a:rPr sz="2400" b="1" spc="105" dirty="0">
                <a:latin typeface="Times New Roman"/>
                <a:cs typeface="Times New Roman"/>
              </a:rPr>
              <a:t>Exchanges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580" y="643890"/>
            <a:ext cx="7576820" cy="5623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4-</a:t>
            </a:r>
            <a:fld id="{81D60167-4931-47E6-BA6A-407CBD079E47}" type="slidenum">
              <a:rPr spc="-10" dirty="0"/>
              <a:t>35</a:t>
            </a:fld>
            <a:endParaRPr spc="-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95400"/>
            <a:ext cx="838835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4-</a:t>
            </a:r>
            <a:fld id="{81D60167-4931-47E6-BA6A-407CBD079E47}" type="slidenum">
              <a:rPr spc="-10" dirty="0"/>
              <a:t>36</a:t>
            </a:fld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3632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0" dirty="0"/>
              <a:t>B2B</a:t>
            </a:r>
            <a:r>
              <a:rPr sz="4500" spc="-340" dirty="0"/>
              <a:t> </a:t>
            </a:r>
            <a:r>
              <a:rPr sz="4500" spc="-330" dirty="0"/>
              <a:t>Exchanges: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4-</a:t>
            </a: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7907655" cy="352552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2074545" algn="ctr">
              <a:lnSpc>
                <a:spcPct val="100000"/>
              </a:lnSpc>
              <a:spcBef>
                <a:spcPts val="1900"/>
              </a:spcBef>
            </a:pPr>
            <a:r>
              <a:rPr sz="4500" spc="-110" dirty="0">
                <a:solidFill>
                  <a:srgbClr val="03607A"/>
                </a:solidFill>
                <a:latin typeface="Arial"/>
                <a:cs typeface="Arial"/>
              </a:rPr>
              <a:t>Definitions </a:t>
            </a:r>
            <a:r>
              <a:rPr sz="4500" spc="-210" dirty="0">
                <a:solidFill>
                  <a:srgbClr val="03607A"/>
                </a:solidFill>
                <a:latin typeface="Arial"/>
                <a:cs typeface="Arial"/>
              </a:rPr>
              <a:t>and</a:t>
            </a:r>
            <a:r>
              <a:rPr sz="4500" spc="-40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70" dirty="0">
                <a:solidFill>
                  <a:srgbClr val="03607A"/>
                </a:solidFill>
                <a:latin typeface="Arial"/>
                <a:cs typeface="Arial"/>
              </a:rPr>
              <a:t>Concepts</a:t>
            </a:r>
            <a:endParaRPr sz="4500">
              <a:latin typeface="Arial"/>
              <a:cs typeface="Arial"/>
            </a:endParaRPr>
          </a:p>
          <a:p>
            <a:pPr marR="2035810" algn="ctr">
              <a:lnSpc>
                <a:spcPct val="100000"/>
              </a:lnSpc>
              <a:spcBef>
                <a:spcPts val="1040"/>
              </a:spcBef>
            </a:pPr>
            <a:r>
              <a:rPr sz="3675" spc="24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65" dirty="0">
                <a:latin typeface="Times New Roman"/>
                <a:cs typeface="Times New Roman"/>
              </a:rPr>
              <a:t>OWNERSHIP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r>
              <a:rPr sz="2600" b="1" spc="-325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EXCHANGES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24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160" dirty="0">
                <a:latin typeface="Times New Roman"/>
                <a:cs typeface="Times New Roman"/>
              </a:rPr>
              <a:t>Third-Party </a:t>
            </a:r>
            <a:r>
              <a:rPr sz="2400" b="1" spc="165" dirty="0">
                <a:latin typeface="Times New Roman"/>
                <a:cs typeface="Times New Roman"/>
              </a:rPr>
              <a:t>Independent</a:t>
            </a:r>
            <a:r>
              <a:rPr sz="2400" b="1" spc="-235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Marketplaces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39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60" dirty="0">
                <a:latin typeface="Times New Roman"/>
                <a:cs typeface="Times New Roman"/>
              </a:rPr>
              <a:t>consortium</a:t>
            </a:r>
            <a:r>
              <a:rPr sz="2400" b="1" spc="-41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trading </a:t>
            </a:r>
            <a:r>
              <a:rPr sz="2400" b="1" spc="145" dirty="0">
                <a:latin typeface="Times New Roman"/>
                <a:cs typeface="Times New Roman"/>
              </a:rPr>
              <a:t>exchange </a:t>
            </a:r>
            <a:r>
              <a:rPr sz="2400" b="1" spc="-40" dirty="0">
                <a:latin typeface="Times New Roman"/>
                <a:cs typeface="Times New Roman"/>
              </a:rPr>
              <a:t>(CTE)</a:t>
            </a:r>
            <a:endParaRPr sz="2400">
              <a:latin typeface="Times New Roman"/>
              <a:cs typeface="Times New Roman"/>
            </a:endParaRPr>
          </a:p>
          <a:p>
            <a:pPr marL="743585" marR="5080">
              <a:lnSpc>
                <a:spcPct val="100000"/>
              </a:lnSpc>
              <a:spcBef>
                <a:spcPts val="600"/>
              </a:spcBef>
            </a:pPr>
            <a:r>
              <a:rPr sz="2400" spc="35" dirty="0">
                <a:latin typeface="Times New Roman"/>
                <a:cs typeface="Times New Roman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exchange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formed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operated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group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major  companies </a:t>
            </a:r>
            <a:r>
              <a:rPr sz="2400" spc="100" dirty="0">
                <a:latin typeface="Times New Roman"/>
                <a:cs typeface="Times New Roman"/>
              </a:rPr>
              <a:t>in </a:t>
            </a:r>
            <a:r>
              <a:rPr sz="2400" spc="135" dirty="0">
                <a:latin typeface="Times New Roman"/>
                <a:cs typeface="Times New Roman"/>
              </a:rPr>
              <a:t>an </a:t>
            </a:r>
            <a:r>
              <a:rPr sz="2400" spc="100" dirty="0">
                <a:latin typeface="Times New Roman"/>
                <a:cs typeface="Times New Roman"/>
              </a:rPr>
              <a:t>industry </a:t>
            </a:r>
            <a:r>
              <a:rPr sz="2400" spc="140" dirty="0">
                <a:latin typeface="Times New Roman"/>
                <a:cs typeface="Times New Roman"/>
              </a:rPr>
              <a:t>to </a:t>
            </a:r>
            <a:r>
              <a:rPr sz="2400" spc="80" dirty="0">
                <a:latin typeface="Times New Roman"/>
                <a:cs typeface="Times New Roman"/>
              </a:rPr>
              <a:t>provide </a:t>
            </a:r>
            <a:r>
              <a:rPr sz="2400" spc="85" dirty="0">
                <a:latin typeface="Times New Roman"/>
                <a:cs typeface="Times New Roman"/>
              </a:rPr>
              <a:t>industry-wide  </a:t>
            </a:r>
            <a:r>
              <a:rPr sz="2400" spc="105" dirty="0">
                <a:latin typeface="Times New Roman"/>
                <a:cs typeface="Times New Roman"/>
              </a:rPr>
              <a:t>transaction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3632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0" dirty="0"/>
              <a:t>B2B</a:t>
            </a:r>
            <a:r>
              <a:rPr sz="4500" spc="-340" dirty="0"/>
              <a:t> </a:t>
            </a:r>
            <a:r>
              <a:rPr sz="4500" spc="-330" dirty="0"/>
              <a:t>Exchanges: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4-</a:t>
            </a: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7429500" cy="43992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500" spc="-110" dirty="0">
                <a:solidFill>
                  <a:srgbClr val="03607A"/>
                </a:solidFill>
                <a:latin typeface="Arial"/>
                <a:cs typeface="Arial"/>
              </a:rPr>
              <a:t>Definitions </a:t>
            </a:r>
            <a:r>
              <a:rPr sz="4500" spc="-210" dirty="0">
                <a:solidFill>
                  <a:srgbClr val="03607A"/>
                </a:solidFill>
                <a:latin typeface="Arial"/>
                <a:cs typeface="Arial"/>
              </a:rPr>
              <a:t>and</a:t>
            </a:r>
            <a:r>
              <a:rPr sz="4500" spc="-37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270" dirty="0">
                <a:solidFill>
                  <a:srgbClr val="03607A"/>
                </a:solidFill>
                <a:latin typeface="Arial"/>
                <a:cs typeface="Arial"/>
              </a:rPr>
              <a:t>Concepts</a:t>
            </a:r>
            <a:endParaRPr sz="45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23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55" dirty="0">
                <a:latin typeface="Times New Roman"/>
                <a:cs typeface="Times New Roman"/>
              </a:rPr>
              <a:t>DYNAMIC </a:t>
            </a:r>
            <a:r>
              <a:rPr sz="2600" b="1" spc="-30" dirty="0">
                <a:latin typeface="Times New Roman"/>
                <a:cs typeface="Times New Roman"/>
              </a:rPr>
              <a:t>PRICING </a:t>
            </a:r>
            <a:r>
              <a:rPr sz="2600" b="1" spc="45" dirty="0">
                <a:latin typeface="Times New Roman"/>
                <a:cs typeface="Times New Roman"/>
              </a:rPr>
              <a:t>IN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r>
              <a:rPr sz="2600" b="1" spc="-325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EXCHANGES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419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80" dirty="0">
                <a:latin typeface="Times New Roman"/>
                <a:cs typeface="Times New Roman"/>
              </a:rPr>
              <a:t>dynamic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pricing</a:t>
            </a:r>
            <a:endParaRPr sz="2400">
              <a:latin typeface="Times New Roman"/>
              <a:cs typeface="Times New Roman"/>
            </a:endParaRPr>
          </a:p>
          <a:p>
            <a:pPr marL="743585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rapid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movement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prices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time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possibly  </a:t>
            </a:r>
            <a:r>
              <a:rPr sz="2400" spc="65" dirty="0">
                <a:latin typeface="Times New Roman"/>
                <a:cs typeface="Times New Roman"/>
              </a:rPr>
              <a:t>across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customers,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result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supply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demand  </a:t>
            </a:r>
            <a:r>
              <a:rPr sz="2400" spc="110" dirty="0">
                <a:latin typeface="Times New Roman"/>
                <a:cs typeface="Times New Roman"/>
              </a:rPr>
              <a:t>matching</a:t>
            </a:r>
            <a:endParaRPr sz="2400">
              <a:latin typeface="Times New Roman"/>
              <a:cs typeface="Times New Roman"/>
            </a:endParaRPr>
          </a:p>
          <a:p>
            <a:pPr marL="377190" marR="850265" indent="-273050">
              <a:lnSpc>
                <a:spcPts val="3110"/>
              </a:lnSpc>
              <a:spcBef>
                <a:spcPts val="760"/>
              </a:spcBef>
            </a:pPr>
            <a:r>
              <a:rPr sz="3675" spc="5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5" dirty="0">
                <a:latin typeface="Times New Roman"/>
                <a:cs typeface="Times New Roman"/>
              </a:rPr>
              <a:t>ADVANTAGES, </a:t>
            </a:r>
            <a:r>
              <a:rPr sz="2600" b="1" spc="-60" dirty="0">
                <a:latin typeface="Times New Roman"/>
                <a:cs typeface="Times New Roman"/>
              </a:rPr>
              <a:t>LIMITATIONS, </a:t>
            </a:r>
            <a:r>
              <a:rPr sz="2600" b="1" spc="40" dirty="0">
                <a:latin typeface="Times New Roman"/>
                <a:cs typeface="Times New Roman"/>
              </a:rPr>
              <a:t>AND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595" dirty="0">
                <a:latin typeface="Times New Roman"/>
                <a:cs typeface="Times New Roman"/>
              </a:rPr>
              <a:t>THE  </a:t>
            </a:r>
            <a:r>
              <a:rPr sz="2600" b="1" spc="-80" dirty="0">
                <a:latin typeface="Times New Roman"/>
                <a:cs typeface="Times New Roman"/>
              </a:rPr>
              <a:t>REVENUE </a:t>
            </a:r>
            <a:r>
              <a:rPr sz="2600" b="1" spc="-25" dirty="0">
                <a:latin typeface="Times New Roman"/>
                <a:cs typeface="Times New Roman"/>
              </a:rPr>
              <a:t>MODEL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EXCHANGES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500"/>
              </a:spcBef>
            </a:pPr>
            <a:r>
              <a:rPr sz="3075" spc="434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90" dirty="0">
                <a:latin typeface="Times New Roman"/>
                <a:cs typeface="Times New Roman"/>
              </a:rPr>
              <a:t>Revenue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29" y="1104900"/>
            <a:ext cx="8335009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4-</a:t>
            </a:r>
            <a:fld id="{81D60167-4931-47E6-BA6A-407CBD079E47}" type="slidenum">
              <a:rPr spc="-10" dirty="0"/>
              <a:t>39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81710"/>
            <a:ext cx="7832090" cy="30734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7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>
              <a:latin typeface="Arial"/>
              <a:cs typeface="Arial"/>
            </a:endParaRPr>
          </a:p>
          <a:p>
            <a:pPr marL="377190" indent="-273050">
              <a:lnSpc>
                <a:spcPct val="100000"/>
              </a:lnSpc>
              <a:spcBef>
                <a:spcPts val="1040"/>
              </a:spcBef>
            </a:pPr>
            <a:r>
              <a:rPr sz="3675" spc="35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235" dirty="0">
                <a:latin typeface="Times New Roman"/>
                <a:cs typeface="Times New Roman"/>
              </a:rPr>
              <a:t>business-to-business </a:t>
            </a:r>
            <a:r>
              <a:rPr sz="2600" b="1" spc="170" dirty="0">
                <a:latin typeface="Times New Roman"/>
                <a:cs typeface="Times New Roman"/>
              </a:rPr>
              <a:t>e-commerce</a:t>
            </a:r>
            <a:r>
              <a:rPr sz="2600" b="1" spc="-40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(B2B </a:t>
            </a:r>
            <a:r>
              <a:rPr sz="2600" b="1" spc="-80" dirty="0">
                <a:latin typeface="Times New Roman"/>
                <a:cs typeface="Times New Roman"/>
              </a:rPr>
              <a:t>EC)</a:t>
            </a:r>
            <a:endParaRPr sz="2600">
              <a:latin typeface="Times New Roman"/>
              <a:cs typeface="Times New Roman"/>
            </a:endParaRPr>
          </a:p>
          <a:p>
            <a:pPr marL="377190" marR="5080">
              <a:lnSpc>
                <a:spcPct val="100000"/>
              </a:lnSpc>
              <a:spcBef>
                <a:spcPts val="650"/>
              </a:spcBef>
            </a:pPr>
            <a:r>
              <a:rPr sz="2600" spc="80" dirty="0">
                <a:latin typeface="Times New Roman"/>
                <a:cs typeface="Times New Roman"/>
              </a:rPr>
              <a:t>Transactions </a:t>
            </a:r>
            <a:r>
              <a:rPr sz="2600" spc="120" dirty="0">
                <a:latin typeface="Times New Roman"/>
                <a:cs typeface="Times New Roman"/>
              </a:rPr>
              <a:t>between </a:t>
            </a:r>
            <a:r>
              <a:rPr sz="2600" spc="85" dirty="0">
                <a:latin typeface="Times New Roman"/>
                <a:cs typeface="Times New Roman"/>
              </a:rPr>
              <a:t>businesses </a:t>
            </a:r>
            <a:r>
              <a:rPr sz="2600" spc="135" dirty="0">
                <a:latin typeface="Times New Roman"/>
                <a:cs typeface="Times New Roman"/>
              </a:rPr>
              <a:t>conducted  </a:t>
            </a:r>
            <a:r>
              <a:rPr sz="2600" spc="65" dirty="0">
                <a:latin typeface="Times New Roman"/>
                <a:cs typeface="Times New Roman"/>
              </a:rPr>
              <a:t>electronically over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25" dirty="0">
                <a:latin typeface="Times New Roman"/>
                <a:cs typeface="Times New Roman"/>
              </a:rPr>
              <a:t>Internet,</a:t>
            </a:r>
            <a:r>
              <a:rPr sz="2600" spc="-459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extranets, </a:t>
            </a:r>
            <a:r>
              <a:rPr sz="2600" spc="114" dirty="0">
                <a:latin typeface="Times New Roman"/>
                <a:cs typeface="Times New Roman"/>
              </a:rPr>
              <a:t>intranets,  </a:t>
            </a:r>
            <a:r>
              <a:rPr sz="2600" spc="110" dirty="0">
                <a:latin typeface="Times New Roman"/>
                <a:cs typeface="Times New Roman"/>
              </a:rPr>
              <a:t>or </a:t>
            </a:r>
            <a:r>
              <a:rPr sz="2600" spc="85" dirty="0">
                <a:latin typeface="Times New Roman"/>
                <a:cs typeface="Times New Roman"/>
              </a:rPr>
              <a:t>private </a:t>
            </a:r>
            <a:r>
              <a:rPr sz="2600" spc="90" dirty="0">
                <a:latin typeface="Times New Roman"/>
                <a:cs typeface="Times New Roman"/>
              </a:rPr>
              <a:t>networks; </a:t>
            </a:r>
            <a:r>
              <a:rPr sz="2600" spc="60" dirty="0">
                <a:latin typeface="Times New Roman"/>
                <a:cs typeface="Times New Roman"/>
              </a:rPr>
              <a:t>also </a:t>
            </a:r>
            <a:r>
              <a:rPr sz="2600" spc="125" dirty="0">
                <a:latin typeface="Times New Roman"/>
                <a:cs typeface="Times New Roman"/>
              </a:rPr>
              <a:t>known </a:t>
            </a:r>
            <a:r>
              <a:rPr sz="2600" spc="65" dirty="0">
                <a:latin typeface="Times New Roman"/>
                <a:cs typeface="Times New Roman"/>
              </a:rPr>
              <a:t>as </a:t>
            </a:r>
            <a:r>
              <a:rPr sz="2600" spc="-80" dirty="0">
                <a:latin typeface="Times New Roman"/>
                <a:cs typeface="Times New Roman"/>
              </a:rPr>
              <a:t>eB2B </a:t>
            </a:r>
            <a:r>
              <a:rPr sz="2600" spc="90" dirty="0">
                <a:latin typeface="Times New Roman"/>
                <a:cs typeface="Times New Roman"/>
              </a:rPr>
              <a:t>(electronic  </a:t>
            </a:r>
            <a:r>
              <a:rPr sz="2600" spc="-80" dirty="0">
                <a:latin typeface="Times New Roman"/>
                <a:cs typeface="Times New Roman"/>
              </a:rPr>
              <a:t>B2B) </a:t>
            </a:r>
            <a:r>
              <a:rPr sz="2600" spc="110" dirty="0">
                <a:latin typeface="Times New Roman"/>
                <a:cs typeface="Times New Roman"/>
              </a:rPr>
              <a:t>or </a:t>
            </a:r>
            <a:r>
              <a:rPr sz="2600" spc="95" dirty="0">
                <a:latin typeface="Times New Roman"/>
                <a:cs typeface="Times New Roman"/>
              </a:rPr>
              <a:t>just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B2B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70516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95" dirty="0"/>
              <a:t>B2B </a:t>
            </a:r>
            <a:r>
              <a:rPr sz="5000" spc="-210" dirty="0"/>
              <a:t>Portals </a:t>
            </a:r>
            <a:r>
              <a:rPr sz="5000" spc="-235" dirty="0"/>
              <a:t>and</a:t>
            </a:r>
            <a:r>
              <a:rPr sz="5000" spc="-120" dirty="0"/>
              <a:t> </a:t>
            </a:r>
            <a:r>
              <a:rPr sz="5000" spc="-160" dirty="0"/>
              <a:t>Directories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950834" cy="23355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75" spc="59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95" dirty="0">
                <a:latin typeface="Times New Roman"/>
                <a:cs typeface="Times New Roman"/>
              </a:rPr>
              <a:t>B2B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125" dirty="0">
                <a:latin typeface="Times New Roman"/>
                <a:cs typeface="Times New Roman"/>
              </a:rPr>
              <a:t>portals</a:t>
            </a:r>
            <a:endParaRPr sz="26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650"/>
              </a:spcBef>
            </a:pPr>
            <a:r>
              <a:rPr sz="2600" spc="110" dirty="0">
                <a:latin typeface="Times New Roman"/>
                <a:cs typeface="Times New Roman"/>
              </a:rPr>
              <a:t>Information </a:t>
            </a:r>
            <a:r>
              <a:rPr sz="2600" spc="100" dirty="0">
                <a:latin typeface="Times New Roman"/>
                <a:cs typeface="Times New Roman"/>
              </a:rPr>
              <a:t>portals </a:t>
            </a:r>
            <a:r>
              <a:rPr sz="2600" spc="55" dirty="0">
                <a:latin typeface="Times New Roman"/>
                <a:cs typeface="Times New Roman"/>
              </a:rPr>
              <a:t>for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businesses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75" spc="45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05" dirty="0">
                <a:latin typeface="Times New Roman"/>
                <a:cs typeface="Times New Roman"/>
              </a:rPr>
              <a:t>vortals</a:t>
            </a:r>
            <a:endParaRPr sz="26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40"/>
              </a:spcBef>
            </a:pPr>
            <a:r>
              <a:rPr sz="2600" spc="-140" dirty="0">
                <a:latin typeface="Times New Roman"/>
                <a:cs typeface="Times New Roman"/>
              </a:rPr>
              <a:t>B2B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portals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focus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single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industry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industry  </a:t>
            </a:r>
            <a:r>
              <a:rPr sz="2600" spc="100" dirty="0">
                <a:latin typeface="Times New Roman"/>
                <a:cs typeface="Times New Roman"/>
              </a:rPr>
              <a:t>segment; </a:t>
            </a:r>
            <a:r>
              <a:rPr sz="2600" spc="30" dirty="0">
                <a:latin typeface="Times New Roman"/>
                <a:cs typeface="Times New Roman"/>
              </a:rPr>
              <a:t>“vertical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portals”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70516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95" dirty="0"/>
              <a:t>B2B </a:t>
            </a:r>
            <a:r>
              <a:rPr sz="5000" spc="-210" dirty="0"/>
              <a:t>Portals </a:t>
            </a:r>
            <a:r>
              <a:rPr sz="5000" spc="-235" dirty="0"/>
              <a:t>and</a:t>
            </a:r>
            <a:r>
              <a:rPr sz="5000" spc="-120" dirty="0"/>
              <a:t> </a:t>
            </a:r>
            <a:r>
              <a:rPr sz="5000" spc="-160" dirty="0"/>
              <a:t>Directories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41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3570"/>
            <a:ext cx="7504430" cy="408812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375" spc="390" baseline="7407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400" b="1" spc="260" dirty="0">
                <a:latin typeface="Times New Roman"/>
                <a:cs typeface="Times New Roman"/>
              </a:rPr>
              <a:t>corporate </a:t>
            </a:r>
            <a:r>
              <a:rPr sz="2400" b="1" spc="130" dirty="0">
                <a:latin typeface="Times New Roman"/>
                <a:cs typeface="Times New Roman"/>
              </a:rPr>
              <a:t>(enterprise)</a:t>
            </a:r>
            <a:r>
              <a:rPr sz="2400" b="1" spc="-360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portal</a:t>
            </a:r>
            <a:endParaRPr sz="2400">
              <a:latin typeface="Times New Roman"/>
              <a:cs typeface="Times New Roman"/>
            </a:endParaRPr>
          </a:p>
          <a:p>
            <a:pPr marL="285750" marR="143510">
              <a:lnSpc>
                <a:spcPts val="2600"/>
              </a:lnSpc>
              <a:spcBef>
                <a:spcPts val="620"/>
              </a:spcBef>
            </a:pPr>
            <a:r>
              <a:rPr sz="2400" spc="-114" dirty="0">
                <a:latin typeface="Times New Roman"/>
                <a:cs typeface="Times New Roman"/>
              </a:rPr>
              <a:t>A </a:t>
            </a:r>
            <a:r>
              <a:rPr sz="2400" spc="90" dirty="0">
                <a:latin typeface="Times New Roman"/>
                <a:cs typeface="Times New Roman"/>
              </a:rPr>
              <a:t>major </a:t>
            </a:r>
            <a:r>
              <a:rPr sz="2400" spc="55" dirty="0">
                <a:latin typeface="Times New Roman"/>
                <a:cs typeface="Times New Roman"/>
              </a:rPr>
              <a:t>gateway </a:t>
            </a:r>
            <a:r>
              <a:rPr sz="2400" spc="135" dirty="0">
                <a:latin typeface="Times New Roman"/>
                <a:cs typeface="Times New Roman"/>
              </a:rPr>
              <a:t>through </a:t>
            </a:r>
            <a:r>
              <a:rPr sz="2400" spc="85" dirty="0">
                <a:latin typeface="Times New Roman"/>
                <a:cs typeface="Times New Roman"/>
              </a:rPr>
              <a:t>which </a:t>
            </a:r>
            <a:r>
              <a:rPr sz="2400" spc="70" dirty="0">
                <a:latin typeface="Times New Roman"/>
                <a:cs typeface="Times New Roman"/>
              </a:rPr>
              <a:t>employees, </a:t>
            </a:r>
            <a:r>
              <a:rPr sz="2400" spc="85" dirty="0">
                <a:latin typeface="Times New Roman"/>
                <a:cs typeface="Times New Roman"/>
              </a:rPr>
              <a:t>business  </a:t>
            </a:r>
            <a:r>
              <a:rPr sz="2400" spc="105" dirty="0">
                <a:latin typeface="Times New Roman"/>
                <a:cs typeface="Times New Roman"/>
              </a:rPr>
              <a:t>partners,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public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enter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corporate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website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240"/>
              </a:spcBef>
            </a:pPr>
            <a:r>
              <a:rPr sz="2775" spc="345" baseline="10510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200" b="1" spc="229" dirty="0">
                <a:latin typeface="Times New Roman"/>
                <a:cs typeface="Times New Roman"/>
              </a:rPr>
              <a:t>Examples</a:t>
            </a:r>
            <a:endParaRPr sz="22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280"/>
              </a:spcBef>
            </a:pPr>
            <a:r>
              <a:rPr sz="2775" spc="382" baseline="9009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200" b="1" spc="254" dirty="0">
                <a:latin typeface="Times New Roman"/>
                <a:cs typeface="Times New Roman"/>
              </a:rPr>
              <a:t>Types</a:t>
            </a:r>
            <a:r>
              <a:rPr sz="2200" b="1" spc="-345" dirty="0">
                <a:latin typeface="Times New Roman"/>
                <a:cs typeface="Times New Roman"/>
              </a:rPr>
              <a:t> </a:t>
            </a:r>
            <a:r>
              <a:rPr sz="2200" b="1" spc="130" dirty="0">
                <a:latin typeface="Times New Roman"/>
                <a:cs typeface="Times New Roman"/>
              </a:rPr>
              <a:t>of </a:t>
            </a:r>
            <a:r>
              <a:rPr sz="2200" b="1" spc="80" dirty="0">
                <a:latin typeface="Times New Roman"/>
                <a:cs typeface="Times New Roman"/>
              </a:rPr>
              <a:t>Corporate </a:t>
            </a:r>
            <a:r>
              <a:rPr sz="2200" b="1" spc="85" dirty="0">
                <a:latin typeface="Times New Roman"/>
                <a:cs typeface="Times New Roman"/>
              </a:rPr>
              <a:t>Portals</a:t>
            </a:r>
            <a:endParaRPr sz="2200">
              <a:latin typeface="Times New Roman"/>
              <a:cs typeface="Times New Roman"/>
            </a:endParaRPr>
          </a:p>
          <a:p>
            <a:pPr marL="92710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927100" algn="l"/>
              </a:tabLst>
            </a:pPr>
            <a:r>
              <a:rPr sz="1900" spc="50" dirty="0">
                <a:latin typeface="Times New Roman"/>
                <a:cs typeface="Times New Roman"/>
              </a:rPr>
              <a:t>Portals </a:t>
            </a:r>
            <a:r>
              <a:rPr sz="1900" spc="35" dirty="0">
                <a:latin typeface="Times New Roman"/>
                <a:cs typeface="Times New Roman"/>
              </a:rPr>
              <a:t>for </a:t>
            </a:r>
            <a:r>
              <a:rPr sz="1900" spc="45" dirty="0">
                <a:latin typeface="Times New Roman"/>
                <a:cs typeface="Times New Roman"/>
              </a:rPr>
              <a:t>Suppliers </a:t>
            </a:r>
            <a:r>
              <a:rPr sz="1900" spc="114" dirty="0">
                <a:latin typeface="Times New Roman"/>
                <a:cs typeface="Times New Roman"/>
              </a:rPr>
              <a:t>and </a:t>
            </a:r>
            <a:r>
              <a:rPr sz="1900" spc="120" dirty="0">
                <a:latin typeface="Times New Roman"/>
                <a:cs typeface="Times New Roman"/>
              </a:rPr>
              <a:t>Other</a:t>
            </a:r>
            <a:r>
              <a:rPr sz="1900" spc="-31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Partners</a:t>
            </a:r>
            <a:endParaRPr sz="1900">
              <a:latin typeface="Times New Roman"/>
              <a:cs typeface="Times New Roman"/>
            </a:endParaRPr>
          </a:p>
          <a:p>
            <a:pPr marL="92710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927100" algn="l"/>
              </a:tabLst>
            </a:pPr>
            <a:r>
              <a:rPr sz="1900" spc="75" dirty="0">
                <a:latin typeface="Times New Roman"/>
                <a:cs typeface="Times New Roman"/>
              </a:rPr>
              <a:t>Customer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Portals</a:t>
            </a:r>
            <a:endParaRPr sz="1900">
              <a:latin typeface="Times New Roman"/>
              <a:cs typeface="Times New Roman"/>
            </a:endParaRPr>
          </a:p>
          <a:p>
            <a:pPr marL="927100" indent="-246379">
              <a:lnSpc>
                <a:spcPct val="100000"/>
              </a:lnSpc>
              <a:spcBef>
                <a:spcPts val="25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927100" algn="l"/>
              </a:tabLst>
            </a:pPr>
            <a:r>
              <a:rPr sz="1900" spc="45" dirty="0">
                <a:latin typeface="Times New Roman"/>
                <a:cs typeface="Times New Roman"/>
              </a:rPr>
              <a:t>Employee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Portals</a:t>
            </a:r>
            <a:endParaRPr sz="1900">
              <a:latin typeface="Times New Roman"/>
              <a:cs typeface="Times New Roman"/>
            </a:endParaRPr>
          </a:p>
          <a:p>
            <a:pPr marL="92710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927100" algn="l"/>
              </a:tabLst>
            </a:pPr>
            <a:r>
              <a:rPr sz="1900" spc="30" dirty="0">
                <a:latin typeface="Times New Roman"/>
                <a:cs typeface="Times New Roman"/>
              </a:rPr>
              <a:t>Executive </a:t>
            </a:r>
            <a:r>
              <a:rPr sz="1900" spc="114" dirty="0">
                <a:latin typeface="Times New Roman"/>
                <a:cs typeface="Times New Roman"/>
              </a:rPr>
              <a:t>and </a:t>
            </a:r>
            <a:r>
              <a:rPr sz="1900" spc="40" dirty="0">
                <a:latin typeface="Times New Roman"/>
                <a:cs typeface="Times New Roman"/>
              </a:rPr>
              <a:t>Supervisor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Portals</a:t>
            </a:r>
            <a:endParaRPr sz="1900">
              <a:latin typeface="Times New Roman"/>
              <a:cs typeface="Times New Roman"/>
            </a:endParaRPr>
          </a:p>
          <a:p>
            <a:pPr marL="927100" indent="-246379">
              <a:lnSpc>
                <a:spcPct val="100000"/>
              </a:lnSpc>
              <a:spcBef>
                <a:spcPts val="240"/>
              </a:spcBef>
              <a:buClr>
                <a:srgbClr val="009CD8"/>
              </a:buClr>
              <a:buSzPct val="68421"/>
              <a:buFont typeface="Symbol"/>
              <a:buChar char=""/>
              <a:tabLst>
                <a:tab pos="927100" algn="l"/>
              </a:tabLst>
            </a:pPr>
            <a:r>
              <a:rPr sz="1900" b="1" spc="135" dirty="0">
                <a:latin typeface="Times New Roman"/>
                <a:cs typeface="Times New Roman"/>
              </a:rPr>
              <a:t>mobile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90" dirty="0">
                <a:latin typeface="Times New Roman"/>
                <a:cs typeface="Times New Roman"/>
              </a:rPr>
              <a:t>portals</a:t>
            </a:r>
            <a:endParaRPr sz="1900">
              <a:latin typeface="Times New Roman"/>
              <a:cs typeface="Times New Roman"/>
            </a:endParaRPr>
          </a:p>
          <a:p>
            <a:pPr marL="927100" marR="5080">
              <a:lnSpc>
                <a:spcPts val="2050"/>
              </a:lnSpc>
              <a:spcBef>
                <a:spcPts val="509"/>
              </a:spcBef>
            </a:pPr>
            <a:r>
              <a:rPr sz="1900" spc="50" dirty="0">
                <a:latin typeface="Times New Roman"/>
                <a:cs typeface="Times New Roman"/>
              </a:rPr>
              <a:t>Portals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accessible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via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mobile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devices,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especially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cell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phones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and  </a:t>
            </a:r>
            <a:r>
              <a:rPr sz="1900" spc="-20" dirty="0">
                <a:latin typeface="Times New Roman"/>
                <a:cs typeface="Times New Roman"/>
              </a:rPr>
              <a:t>PDAs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609600"/>
            <a:ext cx="7162800" cy="568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70516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95" dirty="0"/>
              <a:t>B2B </a:t>
            </a:r>
            <a:r>
              <a:rPr sz="5000" spc="-210" dirty="0"/>
              <a:t>Portals </a:t>
            </a:r>
            <a:r>
              <a:rPr sz="5000" spc="-235" dirty="0"/>
              <a:t>and</a:t>
            </a:r>
            <a:r>
              <a:rPr sz="5000" spc="-120" dirty="0"/>
              <a:t> </a:t>
            </a:r>
            <a:r>
              <a:rPr sz="5000" spc="-160" dirty="0"/>
              <a:t>Directories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639" y="1890304"/>
            <a:ext cx="7617459" cy="41021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075" spc="61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409" dirty="0">
                <a:latin typeface="Times New Roman"/>
                <a:cs typeface="Times New Roman"/>
              </a:rPr>
              <a:t>The</a:t>
            </a:r>
            <a:r>
              <a:rPr sz="2400" b="1" spc="-415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Functionalities </a:t>
            </a:r>
            <a:r>
              <a:rPr sz="2400" b="1" spc="140" dirty="0">
                <a:latin typeface="Times New Roman"/>
                <a:cs typeface="Times New Roman"/>
              </a:rPr>
              <a:t>of </a:t>
            </a:r>
            <a:r>
              <a:rPr sz="2400" b="1" spc="95" dirty="0">
                <a:latin typeface="Times New Roman"/>
                <a:cs typeface="Times New Roman"/>
              </a:rPr>
              <a:t>Portals</a:t>
            </a:r>
            <a:endParaRPr sz="2400">
              <a:latin typeface="Times New Roman"/>
              <a:cs typeface="Times New Roman"/>
            </a:endParaRPr>
          </a:p>
          <a:p>
            <a:pPr marL="533400" indent="-246379">
              <a:lnSpc>
                <a:spcPct val="100000"/>
              </a:lnSpc>
              <a:spcBef>
                <a:spcPts val="530"/>
              </a:spcBef>
              <a:buClr>
                <a:srgbClr val="009CD8"/>
              </a:buClr>
              <a:buSzPct val="69047"/>
              <a:buFont typeface="Symbol"/>
              <a:buChar char=""/>
              <a:tabLst>
                <a:tab pos="533400" algn="l"/>
              </a:tabLst>
            </a:pPr>
            <a:r>
              <a:rPr sz="2100" b="1" spc="125" dirty="0">
                <a:latin typeface="Times New Roman"/>
                <a:cs typeface="Times New Roman"/>
              </a:rPr>
              <a:t>information</a:t>
            </a:r>
            <a:r>
              <a:rPr sz="2100" b="1" spc="-55" dirty="0">
                <a:latin typeface="Times New Roman"/>
                <a:cs typeface="Times New Roman"/>
              </a:rPr>
              <a:t> </a:t>
            </a:r>
            <a:r>
              <a:rPr sz="2100" b="1" spc="100" dirty="0">
                <a:latin typeface="Times New Roman"/>
                <a:cs typeface="Times New Roman"/>
              </a:rPr>
              <a:t>portals</a:t>
            </a:r>
            <a:endParaRPr sz="2100">
              <a:latin typeface="Times New Roman"/>
              <a:cs typeface="Times New Roman"/>
            </a:endParaRPr>
          </a:p>
          <a:p>
            <a:pPr marL="533400" marR="5080">
              <a:lnSpc>
                <a:spcPct val="100000"/>
              </a:lnSpc>
              <a:spcBef>
                <a:spcPts val="520"/>
              </a:spcBef>
            </a:pPr>
            <a:r>
              <a:rPr sz="2100" spc="60" dirty="0">
                <a:latin typeface="Times New Roman"/>
                <a:cs typeface="Times New Roman"/>
              </a:rPr>
              <a:t>Portals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that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store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data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enable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users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navigate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query  </a:t>
            </a:r>
            <a:r>
              <a:rPr sz="2100" spc="95" dirty="0">
                <a:latin typeface="Times New Roman"/>
                <a:cs typeface="Times New Roman"/>
              </a:rPr>
              <a:t>these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533400" indent="-246379">
              <a:lnSpc>
                <a:spcPct val="100000"/>
              </a:lnSpc>
              <a:spcBef>
                <a:spcPts val="530"/>
              </a:spcBef>
              <a:buClr>
                <a:srgbClr val="009CD8"/>
              </a:buClr>
              <a:buSzPct val="69047"/>
              <a:buFont typeface="Symbol"/>
              <a:buChar char=""/>
              <a:tabLst>
                <a:tab pos="533400" algn="l"/>
              </a:tabLst>
            </a:pPr>
            <a:r>
              <a:rPr sz="2100" b="1" spc="105" dirty="0">
                <a:latin typeface="Times New Roman"/>
                <a:cs typeface="Times New Roman"/>
              </a:rPr>
              <a:t>collaborative</a:t>
            </a:r>
            <a:r>
              <a:rPr sz="2100" b="1" spc="-75" dirty="0">
                <a:latin typeface="Times New Roman"/>
                <a:cs typeface="Times New Roman"/>
              </a:rPr>
              <a:t> </a:t>
            </a:r>
            <a:r>
              <a:rPr sz="2100" b="1" spc="100" dirty="0">
                <a:latin typeface="Times New Roman"/>
                <a:cs typeface="Times New Roman"/>
              </a:rPr>
              <a:t>portals</a:t>
            </a:r>
            <a:endParaRPr sz="21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520"/>
              </a:spcBef>
            </a:pPr>
            <a:r>
              <a:rPr sz="2100" spc="60" dirty="0">
                <a:latin typeface="Times New Roman"/>
                <a:cs typeface="Times New Roman"/>
              </a:rPr>
              <a:t>Portals </a:t>
            </a:r>
            <a:r>
              <a:rPr sz="2100" spc="135" dirty="0">
                <a:latin typeface="Times New Roman"/>
                <a:cs typeface="Times New Roman"/>
              </a:rPr>
              <a:t>that </a:t>
            </a:r>
            <a:r>
              <a:rPr sz="2100" spc="30" dirty="0">
                <a:latin typeface="Times New Roman"/>
                <a:cs typeface="Times New Roman"/>
              </a:rPr>
              <a:t>allow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collaboration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75" spc="322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15" dirty="0">
                <a:latin typeface="Times New Roman"/>
                <a:cs typeface="Times New Roman"/>
              </a:rPr>
              <a:t>Corporate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Portal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Applications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75" spc="337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25" dirty="0">
                <a:latin typeface="Times New Roman"/>
                <a:cs typeface="Times New Roman"/>
              </a:rPr>
              <a:t>Directory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Services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80" dirty="0">
                <a:latin typeface="Times New Roman"/>
                <a:cs typeface="Times New Roman"/>
              </a:rPr>
              <a:t>Search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Engines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75" spc="457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305" dirty="0">
                <a:latin typeface="Times New Roman"/>
                <a:cs typeface="Times New Roman"/>
              </a:rPr>
              <a:t>Thomas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Register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ThomasNet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075" spc="31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10" dirty="0">
                <a:latin typeface="Times New Roman"/>
                <a:cs typeface="Times New Roman"/>
              </a:rPr>
              <a:t>Alibaba.com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35769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0" dirty="0"/>
              <a:t>B2B </a:t>
            </a:r>
            <a:r>
              <a:rPr sz="4500" spc="-130" dirty="0"/>
              <a:t>In </a:t>
            </a:r>
            <a:r>
              <a:rPr sz="4500" spc="-220" dirty="0"/>
              <a:t>Web</a:t>
            </a:r>
            <a:r>
              <a:rPr sz="4500" spc="-235" dirty="0"/>
              <a:t> </a:t>
            </a:r>
            <a:r>
              <a:rPr sz="4500" spc="-200" dirty="0"/>
              <a:t>2.0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7760970" cy="282194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500" spc="-21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500" spc="-290" dirty="0">
                <a:solidFill>
                  <a:srgbClr val="03607A"/>
                </a:solidFill>
                <a:latin typeface="Arial"/>
                <a:cs typeface="Arial"/>
              </a:rPr>
              <a:t>Social</a:t>
            </a:r>
            <a:r>
              <a:rPr sz="4500" spc="-27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120" dirty="0">
                <a:solidFill>
                  <a:srgbClr val="03607A"/>
                </a:solidFill>
                <a:latin typeface="Arial"/>
                <a:cs typeface="Arial"/>
              </a:rPr>
              <a:t>Networking</a:t>
            </a:r>
            <a:endParaRPr sz="45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12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85" dirty="0">
                <a:latin typeface="Times New Roman"/>
                <a:cs typeface="Times New Roman"/>
              </a:rPr>
              <a:t>E-COMMUNITIES </a:t>
            </a:r>
            <a:r>
              <a:rPr sz="2600" b="1" spc="45" dirty="0">
                <a:latin typeface="Times New Roman"/>
                <a:cs typeface="Times New Roman"/>
              </a:rPr>
              <a:t>IN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endParaRPr sz="2600">
              <a:latin typeface="Times New Roman"/>
              <a:cs typeface="Times New Roman"/>
            </a:endParaRPr>
          </a:p>
          <a:p>
            <a:pPr marL="377190" marR="5080" indent="-273050">
              <a:lnSpc>
                <a:spcPct val="100000"/>
              </a:lnSpc>
              <a:spcBef>
                <a:spcPts val="650"/>
              </a:spcBef>
            </a:pPr>
            <a:r>
              <a:rPr sz="3675" spc="56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75" dirty="0">
                <a:latin typeface="Times New Roman"/>
                <a:cs typeface="Times New Roman"/>
              </a:rPr>
              <a:t>THE </a:t>
            </a:r>
            <a:r>
              <a:rPr sz="2600" b="1" spc="-5" dirty="0">
                <a:latin typeface="Times New Roman"/>
                <a:cs typeface="Times New Roman"/>
              </a:rPr>
              <a:t>OPPORTUNITIES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405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SOCIAL </a:t>
            </a:r>
            <a:r>
              <a:rPr sz="2600" b="1" spc="-305" dirty="0">
                <a:latin typeface="Times New Roman"/>
                <a:cs typeface="Times New Roman"/>
              </a:rPr>
              <a:t>COMMERCE  </a:t>
            </a:r>
            <a:r>
              <a:rPr sz="2600" b="1" spc="45" dirty="0">
                <a:latin typeface="Times New Roman"/>
                <a:cs typeface="Times New Roman"/>
              </a:rPr>
              <a:t>IN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sz="3675" spc="56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75" dirty="0">
                <a:latin typeface="Times New Roman"/>
                <a:cs typeface="Times New Roman"/>
              </a:rPr>
              <a:t>THE</a:t>
            </a:r>
            <a:r>
              <a:rPr sz="2600" b="1" spc="-27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USE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80" dirty="0">
                <a:latin typeface="Times New Roman"/>
                <a:cs typeface="Times New Roman"/>
              </a:rPr>
              <a:t>WEB </a:t>
            </a:r>
            <a:r>
              <a:rPr sz="2600" b="1" spc="80" dirty="0">
                <a:latin typeface="Times New Roman"/>
                <a:cs typeface="Times New Roman"/>
              </a:rPr>
              <a:t>2.0 </a:t>
            </a:r>
            <a:r>
              <a:rPr sz="2600" b="1" spc="-45" dirty="0">
                <a:latin typeface="Times New Roman"/>
                <a:cs typeface="Times New Roman"/>
              </a:rPr>
              <a:t>TOOLS </a:t>
            </a:r>
            <a:r>
              <a:rPr sz="2600" b="1" spc="45" dirty="0">
                <a:latin typeface="Times New Roman"/>
                <a:cs typeface="Times New Roman"/>
              </a:rPr>
              <a:t>IN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3550"/>
            <a:ext cx="35769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0" dirty="0"/>
              <a:t>B2B </a:t>
            </a:r>
            <a:r>
              <a:rPr sz="4500" spc="-130" dirty="0"/>
              <a:t>In </a:t>
            </a:r>
            <a:r>
              <a:rPr sz="4500" spc="-220" dirty="0"/>
              <a:t>Web</a:t>
            </a:r>
            <a:r>
              <a:rPr sz="4500" spc="-235" dirty="0"/>
              <a:t> </a:t>
            </a:r>
            <a:r>
              <a:rPr sz="4500" spc="-200" dirty="0"/>
              <a:t>2.0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45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20750"/>
            <a:ext cx="7432040" cy="374142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500" spc="-21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500" spc="-290" dirty="0">
                <a:solidFill>
                  <a:srgbClr val="03607A"/>
                </a:solidFill>
                <a:latin typeface="Arial"/>
                <a:cs typeface="Arial"/>
              </a:rPr>
              <a:t>Social</a:t>
            </a:r>
            <a:r>
              <a:rPr sz="4500" spc="-27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500" spc="-120" dirty="0">
                <a:solidFill>
                  <a:srgbClr val="03607A"/>
                </a:solidFill>
                <a:latin typeface="Arial"/>
                <a:cs typeface="Arial"/>
              </a:rPr>
              <a:t>Networking</a:t>
            </a:r>
            <a:endParaRPr sz="45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sz="3675" spc="24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165" dirty="0">
                <a:latin typeface="Times New Roman"/>
                <a:cs typeface="Times New Roman"/>
              </a:rPr>
              <a:t>SOCIAL </a:t>
            </a:r>
            <a:r>
              <a:rPr sz="2600" b="1" spc="-40" dirty="0">
                <a:latin typeface="Times New Roman"/>
                <a:cs typeface="Times New Roman"/>
              </a:rPr>
              <a:t>NETWORKING </a:t>
            </a:r>
            <a:r>
              <a:rPr sz="2600" b="1" spc="45" dirty="0">
                <a:latin typeface="Times New Roman"/>
                <a:cs typeface="Times New Roman"/>
              </a:rPr>
              <a:t>IN</a:t>
            </a:r>
            <a:r>
              <a:rPr sz="2600" b="1" spc="-254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endParaRPr sz="2600">
              <a:latin typeface="Times New Roman"/>
              <a:cs typeface="Times New Roman"/>
            </a:endParaRPr>
          </a:p>
          <a:p>
            <a:pPr marL="377190" marR="374650" indent="-273050">
              <a:lnSpc>
                <a:spcPct val="100000"/>
              </a:lnSpc>
              <a:spcBef>
                <a:spcPts val="650"/>
              </a:spcBef>
            </a:pPr>
            <a:r>
              <a:rPr sz="3675" spc="12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85" dirty="0">
                <a:latin typeface="Times New Roman"/>
                <a:cs typeface="Times New Roman"/>
              </a:rPr>
              <a:t>EXAMPLES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25" dirty="0">
                <a:latin typeface="Times New Roman"/>
                <a:cs typeface="Times New Roman"/>
              </a:rPr>
              <a:t>OTHER </a:t>
            </a:r>
            <a:r>
              <a:rPr sz="2600" b="1" spc="-105" dirty="0">
                <a:latin typeface="Times New Roman"/>
                <a:cs typeface="Times New Roman"/>
              </a:rPr>
              <a:t>ACTIVITIES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1530" dirty="0">
                <a:latin typeface="Times New Roman"/>
                <a:cs typeface="Times New Roman"/>
              </a:rPr>
              <a:t>B2B </a:t>
            </a:r>
            <a:r>
              <a:rPr sz="2600" b="1" spc="-640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SOCIAL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NETWORKS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40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70" dirty="0">
                <a:latin typeface="Times New Roman"/>
                <a:cs typeface="Times New Roman"/>
              </a:rPr>
              <a:t>Success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Stories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40"/>
              </a:spcBef>
            </a:pPr>
            <a:r>
              <a:rPr sz="3675" spc="6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45" dirty="0">
                <a:latin typeface="Times New Roman"/>
                <a:cs typeface="Times New Roman"/>
              </a:rPr>
              <a:t>STRATEGY </a:t>
            </a:r>
            <a:r>
              <a:rPr sz="2600" b="1" spc="-35" dirty="0">
                <a:latin typeface="Times New Roman"/>
                <a:cs typeface="Times New Roman"/>
              </a:rPr>
              <a:t>FOR </a:t>
            </a:r>
            <a:r>
              <a:rPr sz="2600" b="1" spc="-25" dirty="0">
                <a:latin typeface="Times New Roman"/>
                <a:cs typeface="Times New Roman"/>
              </a:rPr>
              <a:t>B2B </a:t>
            </a:r>
            <a:r>
              <a:rPr sz="2600" b="1" spc="-85" dirty="0">
                <a:latin typeface="Times New Roman"/>
                <a:cs typeface="Times New Roman"/>
              </a:rPr>
              <a:t>SOCIAL</a:t>
            </a:r>
            <a:r>
              <a:rPr sz="2600" b="1" spc="-229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NETWORKING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sz="3675" spc="56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75" dirty="0">
                <a:latin typeface="Times New Roman"/>
                <a:cs typeface="Times New Roman"/>
              </a:rPr>
              <a:t>THE </a:t>
            </a:r>
            <a:r>
              <a:rPr sz="2600" b="1" spc="-40" dirty="0">
                <a:latin typeface="Times New Roman"/>
                <a:cs typeface="Times New Roman"/>
              </a:rPr>
              <a:t>FUTURE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r>
              <a:rPr sz="2600" b="1" spc="-425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SOCIAL </a:t>
            </a:r>
            <a:r>
              <a:rPr sz="2600" b="1" spc="-195" dirty="0">
                <a:latin typeface="Times New Roman"/>
                <a:cs typeface="Times New Roman"/>
              </a:rPr>
              <a:t>NETWORKING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6089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95" dirty="0"/>
              <a:t>B2B </a:t>
            </a:r>
            <a:r>
              <a:rPr sz="5000" spc="-55" dirty="0"/>
              <a:t>Internet</a:t>
            </a:r>
            <a:r>
              <a:rPr sz="5000" spc="-100" dirty="0"/>
              <a:t> </a:t>
            </a:r>
            <a:r>
              <a:rPr sz="5000" spc="-110" dirty="0"/>
              <a:t>Marketing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46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595870" cy="31737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75" spc="59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95" dirty="0">
                <a:latin typeface="Times New Roman"/>
                <a:cs typeface="Times New Roman"/>
              </a:rPr>
              <a:t>B2B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145" dirty="0">
                <a:latin typeface="Times New Roman"/>
                <a:cs typeface="Times New Roman"/>
              </a:rPr>
              <a:t>marketing</a:t>
            </a:r>
            <a:endParaRPr sz="26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50"/>
              </a:spcBef>
            </a:pPr>
            <a:r>
              <a:rPr sz="2600" spc="90" dirty="0">
                <a:latin typeface="Times New Roman"/>
                <a:cs typeface="Times New Roman"/>
              </a:rPr>
              <a:t>Marketing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manufacturers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wholesalers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along 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sell-side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supply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chain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75" spc="75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50" dirty="0">
                <a:latin typeface="Times New Roman"/>
                <a:cs typeface="Times New Roman"/>
              </a:rPr>
              <a:t>ORGANIZATIONAL </a:t>
            </a:r>
            <a:r>
              <a:rPr sz="2600" b="1" spc="-80" dirty="0">
                <a:latin typeface="Times New Roman"/>
                <a:cs typeface="Times New Roman"/>
              </a:rPr>
              <a:t>BUYER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BEHAVIOR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sz="3075" spc="914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610" dirty="0">
                <a:latin typeface="Times New Roman"/>
                <a:cs typeface="Times New Roman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Behavioral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Model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Organizational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Buyers</a:t>
            </a:r>
            <a:endParaRPr sz="2400">
              <a:latin typeface="Times New Roman"/>
              <a:cs typeface="Times New Roman"/>
            </a:endParaRPr>
          </a:p>
          <a:p>
            <a:pPr marL="285750" marR="1346200" indent="-273050">
              <a:lnSpc>
                <a:spcPct val="100000"/>
              </a:lnSpc>
              <a:spcBef>
                <a:spcPts val="650"/>
              </a:spcBef>
            </a:pPr>
            <a:r>
              <a:rPr sz="3675" spc="56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75" dirty="0">
                <a:latin typeface="Times New Roman"/>
                <a:cs typeface="Times New Roman"/>
              </a:rPr>
              <a:t>THE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Times New Roman"/>
                <a:cs typeface="Times New Roman"/>
              </a:rPr>
              <a:t>MARKETING </a:t>
            </a:r>
            <a:r>
              <a:rPr sz="2600" b="1" spc="40" dirty="0">
                <a:latin typeface="Times New Roman"/>
                <a:cs typeface="Times New Roman"/>
              </a:rPr>
              <a:t>AND </a:t>
            </a:r>
            <a:r>
              <a:rPr sz="2600" b="1" spc="-215" dirty="0">
                <a:latin typeface="Times New Roman"/>
                <a:cs typeface="Times New Roman"/>
              </a:rPr>
              <a:t>ADVERTISING  </a:t>
            </a:r>
            <a:r>
              <a:rPr sz="2600" b="1" spc="-80" dirty="0">
                <a:latin typeface="Times New Roman"/>
                <a:cs typeface="Times New Roman"/>
              </a:rPr>
              <a:t>PROCESSES </a:t>
            </a:r>
            <a:r>
              <a:rPr sz="2600" b="1" spc="45" dirty="0">
                <a:latin typeface="Times New Roman"/>
                <a:cs typeface="Times New Roman"/>
              </a:rPr>
              <a:t>IN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457200"/>
            <a:ext cx="5560059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47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6089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95" dirty="0"/>
              <a:t>B2B </a:t>
            </a:r>
            <a:r>
              <a:rPr sz="5000" spc="-55" dirty="0"/>
              <a:t>Internet</a:t>
            </a:r>
            <a:r>
              <a:rPr sz="5000" spc="-100" dirty="0"/>
              <a:t> </a:t>
            </a:r>
            <a:r>
              <a:rPr sz="5000" spc="-110" dirty="0"/>
              <a:t>Marketing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565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48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447915" cy="27038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675" spc="32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215" dirty="0">
                <a:latin typeface="Times New Roman"/>
                <a:cs typeface="Times New Roman"/>
              </a:rPr>
              <a:t>METHODS </a:t>
            </a:r>
            <a:r>
              <a:rPr sz="2600" b="1" spc="-35" dirty="0">
                <a:latin typeface="Times New Roman"/>
                <a:cs typeface="Times New Roman"/>
              </a:rPr>
              <a:t>FOR </a:t>
            </a:r>
            <a:r>
              <a:rPr sz="2600" b="1" spc="-30" dirty="0">
                <a:latin typeface="Times New Roman"/>
                <a:cs typeface="Times New Roman"/>
              </a:rPr>
              <a:t>B2B </a:t>
            </a:r>
            <a:r>
              <a:rPr sz="2600" b="1" spc="-20" dirty="0">
                <a:latin typeface="Times New Roman"/>
                <a:cs typeface="Times New Roman"/>
              </a:rPr>
              <a:t>ONLINE</a:t>
            </a:r>
            <a:r>
              <a:rPr sz="2600" b="1" spc="-310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Times New Roman"/>
                <a:cs typeface="Times New Roman"/>
              </a:rPr>
              <a:t>MARKETING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30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00" dirty="0">
                <a:latin typeface="Times New Roman"/>
                <a:cs typeface="Times New Roman"/>
              </a:rPr>
              <a:t>Targeting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20" dirty="0">
                <a:latin typeface="Times New Roman"/>
                <a:cs typeface="Times New Roman"/>
              </a:rPr>
              <a:t>Customers</a:t>
            </a:r>
            <a:endParaRPr sz="24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650"/>
              </a:spcBef>
            </a:pPr>
            <a:r>
              <a:rPr sz="3675" spc="67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45" dirty="0">
                <a:latin typeface="Times New Roman"/>
                <a:cs typeface="Times New Roman"/>
              </a:rPr>
              <a:t>AFFILIATE </a:t>
            </a:r>
            <a:r>
              <a:rPr sz="2600" b="1" spc="-30" dirty="0">
                <a:latin typeface="Times New Roman"/>
                <a:cs typeface="Times New Roman"/>
              </a:rPr>
              <a:t>PROGRAMS, </a:t>
            </a:r>
            <a:r>
              <a:rPr sz="2600" b="1" spc="-105" dirty="0">
                <a:latin typeface="Times New Roman"/>
                <a:cs typeface="Times New Roman"/>
              </a:rPr>
              <a:t>MARKET </a:t>
            </a:r>
            <a:r>
              <a:rPr sz="2600" b="1" spc="-254" dirty="0">
                <a:latin typeface="Times New Roman"/>
                <a:cs typeface="Times New Roman"/>
              </a:rPr>
              <a:t>RESEARCH,  </a:t>
            </a:r>
            <a:r>
              <a:rPr sz="2600" b="1" spc="40" dirty="0">
                <a:latin typeface="Times New Roman"/>
                <a:cs typeface="Times New Roman"/>
              </a:rPr>
              <a:t>AND </a:t>
            </a:r>
            <a:r>
              <a:rPr sz="2600" b="1" spc="-150" dirty="0">
                <a:latin typeface="Times New Roman"/>
                <a:cs typeface="Times New Roman"/>
              </a:rPr>
              <a:t>DATA </a:t>
            </a:r>
            <a:r>
              <a:rPr sz="2600" b="1" spc="10" dirty="0">
                <a:latin typeface="Times New Roman"/>
                <a:cs typeface="Times New Roman"/>
              </a:rPr>
              <a:t>MINING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sz="3075" spc="31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10" dirty="0">
                <a:latin typeface="Times New Roman"/>
                <a:cs typeface="Times New Roman"/>
              </a:rPr>
              <a:t>Affiliate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sz="3075" spc="472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315" dirty="0">
                <a:latin typeface="Times New Roman"/>
                <a:cs typeface="Times New Roman"/>
              </a:rPr>
              <a:t>B2B </a:t>
            </a:r>
            <a:r>
              <a:rPr sz="2400" b="1" spc="85" dirty="0">
                <a:latin typeface="Times New Roman"/>
                <a:cs typeface="Times New Roman"/>
              </a:rPr>
              <a:t>Market</a:t>
            </a:r>
            <a:r>
              <a:rPr sz="2400" b="1" spc="-380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Research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9350"/>
            <a:ext cx="4177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/>
              <a:t>Managerial</a:t>
            </a:r>
            <a:r>
              <a:rPr sz="4500" spc="-300" dirty="0"/>
              <a:t> </a:t>
            </a:r>
            <a:r>
              <a:rPr sz="4500" spc="-340" dirty="0"/>
              <a:t>Issues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3422650" y="6564481"/>
            <a:ext cx="180276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5" dirty="0">
                <a:solidFill>
                  <a:srgbClr val="035B74"/>
                </a:solidFill>
                <a:latin typeface="Times New Roman"/>
                <a:cs typeface="Times New Roman"/>
              </a:rPr>
              <a:t>Publishing </a:t>
            </a: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as </a:t>
            </a:r>
            <a:r>
              <a:rPr sz="1200" spc="40" dirty="0">
                <a:solidFill>
                  <a:srgbClr val="035B74"/>
                </a:solidFill>
                <a:latin typeface="Times New Roman"/>
                <a:cs typeface="Times New Roman"/>
              </a:rPr>
              <a:t>Prentice</a:t>
            </a:r>
            <a:r>
              <a:rPr sz="1200" spc="-110" dirty="0">
                <a:solidFill>
                  <a:srgbClr val="035B74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Hall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4380" y="6560670"/>
            <a:ext cx="337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49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114" dirty="0"/>
              <a:t>Which</a:t>
            </a:r>
            <a:r>
              <a:rPr spc="5" dirty="0"/>
              <a:t> </a:t>
            </a:r>
            <a:r>
              <a:rPr spc="-130" dirty="0"/>
              <a:t>B2B</a:t>
            </a:r>
            <a:r>
              <a:rPr spc="-5" dirty="0"/>
              <a:t> </a:t>
            </a:r>
            <a:r>
              <a:rPr spc="90" dirty="0"/>
              <a:t>model(s)</a:t>
            </a:r>
            <a:r>
              <a:rPr spc="-50" dirty="0"/>
              <a:t> </a:t>
            </a:r>
            <a:r>
              <a:rPr spc="105" dirty="0"/>
              <a:t>should</a:t>
            </a:r>
            <a:r>
              <a:rPr spc="-65" dirty="0"/>
              <a:t> </a:t>
            </a:r>
            <a:r>
              <a:rPr spc="45" dirty="0"/>
              <a:t>we</a:t>
            </a:r>
            <a:r>
              <a:rPr spc="-45" dirty="0"/>
              <a:t> </a:t>
            </a:r>
            <a:r>
              <a:rPr spc="90" dirty="0"/>
              <a:t>use</a:t>
            </a:r>
            <a:r>
              <a:rPr spc="-15" dirty="0"/>
              <a:t> </a:t>
            </a:r>
            <a:r>
              <a:rPr spc="50" dirty="0"/>
              <a:t>for</a:t>
            </a:r>
            <a:r>
              <a:rPr spc="-55" dirty="0"/>
              <a:t> </a:t>
            </a:r>
            <a:r>
              <a:rPr spc="110" dirty="0"/>
              <a:t>e-procurement?</a:t>
            </a: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114" dirty="0"/>
              <a:t>Which</a:t>
            </a:r>
            <a:r>
              <a:rPr spc="5" dirty="0"/>
              <a:t> </a:t>
            </a:r>
            <a:r>
              <a:rPr spc="-130" dirty="0"/>
              <a:t>B2B</a:t>
            </a:r>
            <a:r>
              <a:rPr dirty="0"/>
              <a:t> </a:t>
            </a:r>
            <a:r>
              <a:rPr spc="90" dirty="0"/>
              <a:t>model(s)</a:t>
            </a:r>
            <a:r>
              <a:rPr spc="-50" dirty="0"/>
              <a:t> </a:t>
            </a:r>
            <a:r>
              <a:rPr spc="105" dirty="0"/>
              <a:t>should</a:t>
            </a:r>
            <a:r>
              <a:rPr spc="-60" dirty="0"/>
              <a:t> </a:t>
            </a:r>
            <a:r>
              <a:rPr spc="45" dirty="0"/>
              <a:t>we</a:t>
            </a:r>
            <a:r>
              <a:rPr spc="-45" dirty="0"/>
              <a:t> </a:t>
            </a:r>
            <a:r>
              <a:rPr spc="90" dirty="0"/>
              <a:t>use</a:t>
            </a:r>
            <a:r>
              <a:rPr spc="-10" dirty="0"/>
              <a:t> </a:t>
            </a:r>
            <a:r>
              <a:rPr spc="50" dirty="0"/>
              <a:t>for</a:t>
            </a:r>
            <a:r>
              <a:rPr spc="-55" dirty="0"/>
              <a:t> </a:t>
            </a:r>
            <a:r>
              <a:rPr spc="90" dirty="0"/>
              <a:t>online</a:t>
            </a:r>
            <a:r>
              <a:rPr spc="10" dirty="0"/>
              <a:t> </a:t>
            </a:r>
            <a:r>
              <a:rPr spc="-130" dirty="0"/>
              <a:t>B2B</a:t>
            </a:r>
            <a:r>
              <a:rPr spc="-55" dirty="0"/>
              <a:t> </a:t>
            </a:r>
            <a:r>
              <a:rPr spc="35" dirty="0"/>
              <a:t>sales?</a:t>
            </a: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114" dirty="0"/>
              <a:t>Which </a:t>
            </a:r>
            <a:r>
              <a:rPr spc="80" dirty="0"/>
              <a:t>exchange </a:t>
            </a:r>
            <a:r>
              <a:rPr spc="105" dirty="0"/>
              <a:t>should</a:t>
            </a:r>
            <a:r>
              <a:rPr spc="-434" dirty="0"/>
              <a:t> </a:t>
            </a:r>
            <a:r>
              <a:rPr spc="50" dirty="0"/>
              <a:t>we </a:t>
            </a:r>
            <a:r>
              <a:rPr spc="45" dirty="0"/>
              <a:t>join?</a:t>
            </a: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114" dirty="0"/>
              <a:t>Which</a:t>
            </a:r>
            <a:r>
              <a:rPr spc="-45" dirty="0"/>
              <a:t> </a:t>
            </a:r>
            <a:r>
              <a:rPr spc="85" dirty="0"/>
              <a:t>solutions</a:t>
            </a:r>
            <a:r>
              <a:rPr spc="-50" dirty="0"/>
              <a:t> </a:t>
            </a:r>
            <a:r>
              <a:rPr spc="140" dirty="0"/>
              <a:t>and</a:t>
            </a:r>
            <a:r>
              <a:rPr spc="-85" dirty="0"/>
              <a:t> </a:t>
            </a:r>
            <a:r>
              <a:rPr spc="85" dirty="0"/>
              <a:t>vendor(s)</a:t>
            </a:r>
            <a:r>
              <a:rPr spc="-45" dirty="0"/>
              <a:t> </a:t>
            </a:r>
            <a:r>
              <a:rPr spc="105" dirty="0"/>
              <a:t>should</a:t>
            </a:r>
            <a:r>
              <a:rPr spc="-70" dirty="0"/>
              <a:t> </a:t>
            </a:r>
            <a:r>
              <a:rPr spc="45" dirty="0"/>
              <a:t>we</a:t>
            </a:r>
            <a:r>
              <a:rPr spc="-45" dirty="0"/>
              <a:t> </a:t>
            </a:r>
            <a:r>
              <a:rPr spc="50" dirty="0"/>
              <a:t>select?</a:t>
            </a: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155" dirty="0"/>
              <a:t>What</a:t>
            </a:r>
            <a:r>
              <a:rPr spc="-10" dirty="0"/>
              <a:t> </a:t>
            </a:r>
            <a:r>
              <a:rPr spc="25" dirty="0"/>
              <a:t>is</a:t>
            </a:r>
            <a:r>
              <a:rPr spc="-35" dirty="0"/>
              <a:t> </a:t>
            </a:r>
            <a:r>
              <a:rPr spc="150" dirty="0"/>
              <a:t>the</a:t>
            </a:r>
            <a:r>
              <a:rPr spc="-65" dirty="0"/>
              <a:t> </a:t>
            </a:r>
            <a:r>
              <a:rPr spc="85" dirty="0"/>
              <a:t>organizational</a:t>
            </a:r>
            <a:r>
              <a:rPr spc="-5" dirty="0"/>
              <a:t> </a:t>
            </a:r>
            <a:r>
              <a:rPr spc="110" dirty="0"/>
              <a:t>impact</a:t>
            </a:r>
            <a:r>
              <a:rPr spc="-55"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-105" dirty="0"/>
              <a:t>B2B?</a:t>
            </a:r>
          </a:p>
          <a:p>
            <a:pPr marL="527050" indent="-514350">
              <a:lnSpc>
                <a:spcPct val="100000"/>
              </a:lnSpc>
              <a:spcBef>
                <a:spcPts val="59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155" dirty="0"/>
              <a:t>What</a:t>
            </a:r>
            <a:r>
              <a:rPr spc="-70" dirty="0"/>
              <a:t> </a:t>
            </a:r>
            <a:r>
              <a:rPr spc="95" dirty="0"/>
              <a:t>are</a:t>
            </a:r>
            <a:r>
              <a:rPr spc="-55" dirty="0"/>
              <a:t> </a:t>
            </a:r>
            <a:r>
              <a:rPr spc="105" dirty="0"/>
              <a:t>some</a:t>
            </a:r>
            <a:r>
              <a:rPr spc="-65" dirty="0"/>
              <a:t> </a:t>
            </a:r>
            <a:r>
              <a:rPr spc="85" dirty="0"/>
              <a:t>ethical</a:t>
            </a:r>
            <a:r>
              <a:rPr spc="-5" dirty="0"/>
              <a:t> </a:t>
            </a:r>
            <a:r>
              <a:rPr spc="60" dirty="0"/>
              <a:t>issues</a:t>
            </a:r>
            <a:r>
              <a:rPr spc="5" dirty="0"/>
              <a:t> </a:t>
            </a:r>
            <a:r>
              <a:rPr spc="100" dirty="0"/>
              <a:t>in</a:t>
            </a:r>
            <a:r>
              <a:rPr spc="-15" dirty="0"/>
              <a:t> </a:t>
            </a:r>
            <a:r>
              <a:rPr spc="-105" dirty="0"/>
              <a:t>B2B?</a:t>
            </a: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75" dirty="0"/>
              <a:t>How</a:t>
            </a:r>
            <a:r>
              <a:rPr spc="-55" dirty="0"/>
              <a:t> </a:t>
            </a:r>
            <a:r>
              <a:rPr spc="60" dirty="0"/>
              <a:t>shall</a:t>
            </a:r>
            <a:r>
              <a:rPr spc="-55" dirty="0"/>
              <a:t> </a:t>
            </a:r>
            <a:r>
              <a:rPr spc="45" dirty="0"/>
              <a:t>we</a:t>
            </a:r>
            <a:r>
              <a:rPr dirty="0"/>
              <a:t> </a:t>
            </a:r>
            <a:r>
              <a:rPr spc="110" dirty="0"/>
              <a:t>manage</a:t>
            </a:r>
            <a:r>
              <a:rPr spc="-30" dirty="0"/>
              <a:t> </a:t>
            </a:r>
            <a:r>
              <a:rPr spc="150" dirty="0"/>
              <a:t>the</a:t>
            </a:r>
            <a:r>
              <a:rPr spc="-60" dirty="0"/>
              <a:t> </a:t>
            </a:r>
            <a:r>
              <a:rPr spc="70" dirty="0"/>
              <a:t>suppliers?</a:t>
            </a:r>
          </a:p>
          <a:p>
            <a:pPr marL="527050" marR="42672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114" dirty="0"/>
              <a:t>Which</a:t>
            </a:r>
            <a:r>
              <a:rPr spc="-20" dirty="0"/>
              <a:t> </a:t>
            </a:r>
            <a:r>
              <a:rPr spc="85" dirty="0"/>
              <a:t>type</a:t>
            </a:r>
            <a:r>
              <a:rPr spc="-55" dirty="0"/>
              <a:t> </a:t>
            </a:r>
            <a:r>
              <a:rPr spc="20" dirty="0"/>
              <a:t>of</a:t>
            </a:r>
            <a:r>
              <a:rPr spc="-35" dirty="0"/>
              <a:t> </a:t>
            </a:r>
            <a:r>
              <a:rPr spc="40" dirty="0"/>
              <a:t>social</a:t>
            </a:r>
            <a:r>
              <a:rPr spc="5" dirty="0"/>
              <a:t> </a:t>
            </a:r>
            <a:r>
              <a:rPr spc="105" dirty="0"/>
              <a:t>network</a:t>
            </a:r>
            <a:r>
              <a:rPr spc="-35" dirty="0"/>
              <a:t> </a:t>
            </a:r>
            <a:r>
              <a:rPr spc="105" dirty="0"/>
              <a:t>should</a:t>
            </a:r>
            <a:r>
              <a:rPr spc="-60" dirty="0"/>
              <a:t> </a:t>
            </a:r>
            <a:r>
              <a:rPr spc="45" dirty="0"/>
              <a:t>we</a:t>
            </a:r>
            <a:r>
              <a:rPr spc="-35" dirty="0"/>
              <a:t> </a:t>
            </a:r>
            <a:r>
              <a:rPr spc="75" dirty="0"/>
              <a:t>use—private  </a:t>
            </a:r>
            <a:r>
              <a:rPr spc="90" dirty="0"/>
              <a:t>(proprietary) </a:t>
            </a:r>
            <a:r>
              <a:rPr spc="105" dirty="0"/>
              <a:t>or</a:t>
            </a:r>
            <a:r>
              <a:rPr spc="-190" dirty="0"/>
              <a:t> </a:t>
            </a:r>
            <a:r>
              <a:rPr spc="65" dirty="0"/>
              <a:t>public?</a:t>
            </a:r>
          </a:p>
          <a:p>
            <a:pPr marL="527050" indent="-514350">
              <a:lnSpc>
                <a:spcPct val="100000"/>
              </a:lnSpc>
              <a:spcBef>
                <a:spcPts val="600"/>
              </a:spcBef>
              <a:buClr>
                <a:srgbClr val="0ACFD8"/>
              </a:buClr>
              <a:buSzPct val="93750"/>
              <a:buAutoNum type="arabicPeriod"/>
              <a:tabLst>
                <a:tab pos="526415" algn="l"/>
                <a:tab pos="527050" algn="l"/>
              </a:tabLst>
            </a:pPr>
            <a:r>
              <a:rPr spc="75" dirty="0"/>
              <a:t>Can</a:t>
            </a:r>
            <a:r>
              <a:rPr spc="-70" dirty="0"/>
              <a:t> </a:t>
            </a:r>
            <a:r>
              <a:rPr spc="45" dirty="0"/>
              <a:t>we</a:t>
            </a:r>
            <a:r>
              <a:rPr spc="-30" dirty="0"/>
              <a:t> </a:t>
            </a:r>
            <a:r>
              <a:rPr spc="90" dirty="0"/>
              <a:t>use</a:t>
            </a:r>
            <a:r>
              <a:rPr spc="-5" dirty="0"/>
              <a:t> </a:t>
            </a:r>
            <a:r>
              <a:rPr spc="-85" dirty="0"/>
              <a:t>B2C</a:t>
            </a:r>
            <a:r>
              <a:rPr spc="-20" dirty="0"/>
              <a:t> </a:t>
            </a:r>
            <a:r>
              <a:rPr spc="105" dirty="0"/>
              <a:t>marketing</a:t>
            </a:r>
            <a:r>
              <a:rPr dirty="0"/>
              <a:t> </a:t>
            </a:r>
            <a:r>
              <a:rPr spc="130" dirty="0"/>
              <a:t>methods</a:t>
            </a:r>
            <a:r>
              <a:rPr spc="-50" dirty="0"/>
              <a:t> </a:t>
            </a:r>
            <a:r>
              <a:rPr spc="140" dirty="0"/>
              <a:t>and</a:t>
            </a:r>
            <a:r>
              <a:rPr spc="-45" dirty="0"/>
              <a:t> </a:t>
            </a:r>
            <a:r>
              <a:rPr spc="90" dirty="0"/>
              <a:t>research</a:t>
            </a:r>
            <a:r>
              <a:rPr dirty="0"/>
              <a:t> </a:t>
            </a:r>
            <a:r>
              <a:rPr spc="95" dirty="0"/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289" y="6233159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Times New Roman"/>
                <a:cs typeface="Times New Roman"/>
              </a:rPr>
              <a:t>B</a:t>
            </a:r>
            <a:r>
              <a:rPr sz="2400" spc="-45" dirty="0">
                <a:latin typeface="Times New Roman"/>
                <a:cs typeface="Times New Roman"/>
              </a:rPr>
              <a:t>2</a:t>
            </a:r>
            <a:r>
              <a:rPr sz="2400" spc="-175" dirty="0">
                <a:latin typeface="Times New Roman"/>
                <a:cs typeface="Times New Roman"/>
              </a:rPr>
              <a:t>B</a:t>
            </a:r>
            <a:r>
              <a:rPr sz="2400" spc="-25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4179" y="6343650"/>
            <a:ext cx="275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035B74"/>
                </a:solidFill>
                <a:latin typeface="Times New Roman"/>
                <a:cs typeface="Times New Roman"/>
              </a:rPr>
              <a:t>Copyright </a:t>
            </a:r>
            <a:r>
              <a:rPr sz="1200" spc="40" dirty="0">
                <a:solidFill>
                  <a:srgbClr val="035B74"/>
                </a:solidFill>
                <a:latin typeface="Times New Roman"/>
                <a:cs typeface="Times New Roman"/>
              </a:rPr>
              <a:t>© </a:t>
            </a:r>
            <a:r>
              <a:rPr sz="1200" spc="-60" dirty="0">
                <a:solidFill>
                  <a:srgbClr val="035B74"/>
                </a:solidFill>
                <a:latin typeface="Times New Roman"/>
                <a:cs typeface="Times New Roman"/>
              </a:rPr>
              <a:t>2012 </a:t>
            </a:r>
            <a:r>
              <a:rPr sz="1200" spc="45" dirty="0">
                <a:solidFill>
                  <a:srgbClr val="035B74"/>
                </a:solidFill>
                <a:latin typeface="Times New Roman"/>
                <a:cs typeface="Times New Roman"/>
              </a:rPr>
              <a:t>Pearson </a:t>
            </a:r>
            <a:r>
              <a:rPr sz="1200" spc="40" dirty="0">
                <a:solidFill>
                  <a:srgbClr val="035B74"/>
                </a:solidFill>
                <a:latin typeface="Times New Roman"/>
                <a:cs typeface="Times New Roman"/>
              </a:rPr>
              <a:t>Education,</a:t>
            </a:r>
            <a:r>
              <a:rPr sz="1200" spc="-95" dirty="0">
                <a:solidFill>
                  <a:srgbClr val="035B74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5B74"/>
                </a:solidFill>
                <a:latin typeface="Times New Roman"/>
                <a:cs typeface="Times New Roman"/>
              </a:rPr>
              <a:t>Inc.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81710"/>
            <a:ext cx="7849234" cy="3935729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75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>
              <a:latin typeface="Arial"/>
              <a:cs typeface="Arial"/>
            </a:endParaRPr>
          </a:p>
          <a:p>
            <a:pPr marL="377190" marR="5080" indent="-273050">
              <a:lnSpc>
                <a:spcPct val="100000"/>
              </a:lnSpc>
              <a:spcBef>
                <a:spcPts val="1040"/>
              </a:spcBef>
            </a:pPr>
            <a:r>
              <a:rPr sz="3675" spc="56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75" dirty="0">
                <a:latin typeface="Times New Roman"/>
                <a:cs typeface="Times New Roman"/>
              </a:rPr>
              <a:t>THE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BASIC </a:t>
            </a:r>
            <a:r>
              <a:rPr sz="2600" b="1" spc="-105" dirty="0">
                <a:latin typeface="Times New Roman"/>
                <a:cs typeface="Times New Roman"/>
              </a:rPr>
              <a:t>TYPES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30" dirty="0">
                <a:latin typeface="Times New Roman"/>
                <a:cs typeface="Times New Roman"/>
              </a:rPr>
              <a:t>B2B </a:t>
            </a:r>
            <a:r>
              <a:rPr sz="2600" b="1" spc="-55" dirty="0">
                <a:latin typeface="Times New Roman"/>
                <a:cs typeface="Times New Roman"/>
              </a:rPr>
              <a:t>TRANSACTIONS </a:t>
            </a:r>
            <a:r>
              <a:rPr sz="2600" b="1" spc="-495" dirty="0">
                <a:latin typeface="Times New Roman"/>
                <a:cs typeface="Times New Roman"/>
              </a:rPr>
              <a:t>AND  </a:t>
            </a:r>
            <a:r>
              <a:rPr sz="2600" b="1" spc="-105" dirty="0">
                <a:latin typeface="Times New Roman"/>
                <a:cs typeface="Times New Roman"/>
              </a:rPr>
              <a:t>ACTIVITIES</a:t>
            </a: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359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40" dirty="0">
                <a:latin typeface="Times New Roman"/>
                <a:cs typeface="Times New Roman"/>
              </a:rPr>
              <a:t>Sell-side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600"/>
              </a:spcBef>
            </a:pPr>
            <a:r>
              <a:rPr sz="3075" spc="359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40" dirty="0">
                <a:latin typeface="Times New Roman"/>
                <a:cs typeface="Times New Roman"/>
              </a:rPr>
              <a:t>Buy-side</a:t>
            </a:r>
            <a:endParaRPr sz="24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590"/>
              </a:spcBef>
            </a:pPr>
            <a:r>
              <a:rPr sz="3075" spc="345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29" dirty="0">
                <a:latin typeface="Times New Roman"/>
                <a:cs typeface="Times New Roman"/>
              </a:rPr>
              <a:t>Exchanges</a:t>
            </a:r>
            <a:endParaRPr sz="2400">
              <a:latin typeface="Times New Roman"/>
              <a:cs typeface="Times New Roman"/>
            </a:endParaRPr>
          </a:p>
          <a:p>
            <a:pPr marL="743585" marR="480059" indent="-246379">
              <a:lnSpc>
                <a:spcPct val="100000"/>
              </a:lnSpc>
              <a:spcBef>
                <a:spcPts val="600"/>
              </a:spcBef>
            </a:pPr>
            <a:r>
              <a:rPr sz="3075" spc="39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60" dirty="0">
                <a:latin typeface="Times New Roman"/>
                <a:cs typeface="Times New Roman"/>
              </a:rPr>
              <a:t>Supply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chain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160" dirty="0">
                <a:latin typeface="Times New Roman"/>
                <a:cs typeface="Times New Roman"/>
              </a:rPr>
              <a:t>improvements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collaborative  </a:t>
            </a:r>
            <a:r>
              <a:rPr sz="2400" b="1" spc="165" dirty="0">
                <a:latin typeface="Times New Roman"/>
                <a:cs typeface="Times New Roman"/>
              </a:rPr>
              <a:t>commerce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9350"/>
            <a:ext cx="2233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44" dirty="0"/>
              <a:t>S</a:t>
            </a:r>
            <a:r>
              <a:rPr sz="4500" spc="-140" dirty="0"/>
              <a:t>u</a:t>
            </a:r>
            <a:r>
              <a:rPr sz="4500" spc="-155" dirty="0"/>
              <a:t>mm</a:t>
            </a:r>
            <a:r>
              <a:rPr sz="4500" spc="-165" dirty="0"/>
              <a:t>ary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3269" y="6560670"/>
            <a:ext cx="329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2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20" dirty="0">
                <a:solidFill>
                  <a:srgbClr val="035B74"/>
                </a:solidFill>
                <a:latin typeface="Times New Roman"/>
                <a:cs typeface="Times New Roman"/>
              </a:rPr>
              <a:t>50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838440" cy="41668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9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B2B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field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95" dirty="0">
                <a:latin typeface="Times New Roman"/>
                <a:cs typeface="Times New Roman"/>
              </a:rPr>
              <a:t>The </a:t>
            </a:r>
            <a:r>
              <a:rPr sz="2600" spc="100" dirty="0">
                <a:latin typeface="Times New Roman"/>
                <a:cs typeface="Times New Roman"/>
              </a:rPr>
              <a:t>major </a:t>
            </a:r>
            <a:r>
              <a:rPr sz="2600" spc="-140" dirty="0">
                <a:latin typeface="Times New Roman"/>
                <a:cs typeface="Times New Roman"/>
              </a:rPr>
              <a:t>B2B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models</a:t>
            </a:r>
            <a:endParaRPr sz="2600">
              <a:latin typeface="Times New Roman"/>
              <a:cs typeface="Times New Roman"/>
            </a:endParaRPr>
          </a:p>
          <a:p>
            <a:pPr marL="527050" marR="128270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9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characteristics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models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sell-side  </a:t>
            </a:r>
            <a:r>
              <a:rPr sz="2600" spc="100" dirty="0">
                <a:latin typeface="Times New Roman"/>
                <a:cs typeface="Times New Roman"/>
              </a:rPr>
              <a:t>marketplaces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35" dirty="0">
                <a:latin typeface="Times New Roman"/>
                <a:cs typeface="Times New Roman"/>
              </a:rPr>
              <a:t>Sell-side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intermediaries</a:t>
            </a:r>
            <a:endParaRPr sz="2600">
              <a:latin typeface="Times New Roman"/>
              <a:cs typeface="Times New Roman"/>
            </a:endParaRPr>
          </a:p>
          <a:p>
            <a:pPr marL="527050" marR="508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9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characteristics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buy-side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marketplaces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e-  </a:t>
            </a:r>
            <a:r>
              <a:rPr sz="2600" spc="135" dirty="0">
                <a:latin typeface="Times New Roman"/>
                <a:cs typeface="Times New Roman"/>
              </a:rPr>
              <a:t>procurement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140" dirty="0">
                <a:latin typeface="Times New Roman"/>
                <a:cs typeface="Times New Roman"/>
              </a:rPr>
              <a:t>B2B </a:t>
            </a:r>
            <a:r>
              <a:rPr sz="2600" spc="70" dirty="0">
                <a:latin typeface="Times New Roman"/>
                <a:cs typeface="Times New Roman"/>
              </a:rPr>
              <a:t>reverse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auctions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sz="2600" spc="-140" dirty="0">
                <a:latin typeface="Times New Roman"/>
                <a:cs typeface="Times New Roman"/>
              </a:rPr>
              <a:t>B2B </a:t>
            </a:r>
            <a:r>
              <a:rPr sz="2600" spc="85" dirty="0">
                <a:latin typeface="Times New Roman"/>
                <a:cs typeface="Times New Roman"/>
              </a:rPr>
              <a:t>aggregation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114" dirty="0">
                <a:latin typeface="Times New Roman"/>
                <a:cs typeface="Times New Roman"/>
              </a:rPr>
              <a:t>group</a:t>
            </a:r>
            <a:r>
              <a:rPr sz="2600" spc="-34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purchasing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9350"/>
            <a:ext cx="2233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44" dirty="0"/>
              <a:t>S</a:t>
            </a:r>
            <a:r>
              <a:rPr sz="4500" spc="-140" dirty="0"/>
              <a:t>u</a:t>
            </a:r>
            <a:r>
              <a:rPr sz="4500" spc="-155" dirty="0"/>
              <a:t>mm</a:t>
            </a:r>
            <a:r>
              <a:rPr sz="4500" spc="-165" dirty="0"/>
              <a:t>ary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3269" y="6560670"/>
            <a:ext cx="329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20" dirty="0">
                <a:solidFill>
                  <a:srgbClr val="035B74"/>
                </a:solidFill>
                <a:latin typeface="Times New Roman"/>
                <a:cs typeface="Times New Roman"/>
              </a:rPr>
              <a:t>4-</a:t>
            </a:r>
            <a:fld id="{81D60167-4931-47E6-BA6A-407CBD079E47}" type="slidenum">
              <a:rPr sz="1200" spc="20" dirty="0">
                <a:solidFill>
                  <a:srgbClr val="035B74"/>
                </a:solidFill>
                <a:latin typeface="Times New Roman"/>
                <a:cs typeface="Times New Roman"/>
              </a:rPr>
              <a:t>51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8004809" cy="32931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165" dirty="0">
                <a:latin typeface="Times New Roman"/>
                <a:cs typeface="Times New Roman"/>
              </a:rPr>
              <a:t>Other </a:t>
            </a:r>
            <a:r>
              <a:rPr sz="2600" spc="140" dirty="0">
                <a:latin typeface="Times New Roman"/>
                <a:cs typeface="Times New Roman"/>
              </a:rPr>
              <a:t>procurement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methods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60" dirty="0">
                <a:latin typeface="Times New Roman"/>
                <a:cs typeface="Times New Roman"/>
              </a:rPr>
              <a:t>Exchanges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defined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major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exchanges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-140" dirty="0">
                <a:latin typeface="Times New Roman"/>
                <a:cs typeface="Times New Roman"/>
              </a:rPr>
              <a:t>B2B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portals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Third-party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exchanges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-140" dirty="0">
                <a:latin typeface="Times New Roman"/>
                <a:cs typeface="Times New Roman"/>
              </a:rPr>
              <a:t>B2B </a:t>
            </a:r>
            <a:r>
              <a:rPr sz="2600" spc="105" dirty="0">
                <a:latin typeface="Times New Roman"/>
                <a:cs typeface="Times New Roman"/>
              </a:rPr>
              <a:t>in </a:t>
            </a:r>
            <a:r>
              <a:rPr sz="2600" spc="80" dirty="0">
                <a:latin typeface="Times New Roman"/>
                <a:cs typeface="Times New Roman"/>
              </a:rPr>
              <a:t>Web </a:t>
            </a:r>
            <a:r>
              <a:rPr sz="2600" spc="20" dirty="0">
                <a:latin typeface="Times New Roman"/>
                <a:cs typeface="Times New Roman"/>
              </a:rPr>
              <a:t>2.0 </a:t>
            </a:r>
            <a:r>
              <a:rPr sz="2600" spc="155" dirty="0">
                <a:latin typeface="Times New Roman"/>
                <a:cs typeface="Times New Roman"/>
              </a:rPr>
              <a:t>and </a:t>
            </a:r>
            <a:r>
              <a:rPr sz="2600" spc="45" dirty="0">
                <a:latin typeface="Times New Roman"/>
                <a:cs typeface="Times New Roman"/>
              </a:rPr>
              <a:t>social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networks</a:t>
            </a:r>
            <a:endParaRPr sz="2600">
              <a:latin typeface="Times New Roman"/>
              <a:cs typeface="Times New Roman"/>
            </a:endParaRPr>
          </a:p>
          <a:p>
            <a:pPr marL="527050" marR="1651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 startAt="8"/>
              <a:tabLst>
                <a:tab pos="526415" algn="l"/>
                <a:tab pos="527050" algn="l"/>
              </a:tabLst>
            </a:pPr>
            <a:r>
              <a:rPr sz="2600" spc="-140" dirty="0">
                <a:latin typeface="Times New Roman"/>
                <a:cs typeface="Times New Roman"/>
              </a:rPr>
              <a:t>B2B </a:t>
            </a:r>
            <a:r>
              <a:rPr sz="2600" spc="140" dirty="0">
                <a:latin typeface="Times New Roman"/>
                <a:cs typeface="Times New Roman"/>
              </a:rPr>
              <a:t>Internet </a:t>
            </a:r>
            <a:r>
              <a:rPr sz="2600" spc="114" dirty="0">
                <a:latin typeface="Times New Roman"/>
                <a:cs typeface="Times New Roman"/>
              </a:rPr>
              <a:t>marketing </a:t>
            </a:r>
            <a:r>
              <a:rPr sz="2600" spc="145" dirty="0">
                <a:latin typeface="Times New Roman"/>
                <a:cs typeface="Times New Roman"/>
              </a:rPr>
              <a:t>methods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organizational  </a:t>
            </a:r>
            <a:r>
              <a:rPr sz="2600" spc="85" dirty="0">
                <a:latin typeface="Times New Roman"/>
                <a:cs typeface="Times New Roman"/>
              </a:rPr>
              <a:t>buyers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12140"/>
            <a:ext cx="7004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 </a:t>
            </a:r>
            <a:r>
              <a:rPr spc="-180" dirty="0"/>
              <a:t>Characteristics,</a:t>
            </a:r>
          </a:p>
          <a:p>
            <a:pPr marL="12700">
              <a:lnSpc>
                <a:spcPct val="100000"/>
              </a:lnSpc>
            </a:pPr>
            <a:r>
              <a:rPr spc="-200" dirty="0"/>
              <a:t>and </a:t>
            </a:r>
            <a:r>
              <a:rPr spc="-145" dirty="0"/>
              <a:t>Models </a:t>
            </a:r>
            <a:r>
              <a:rPr spc="-5" dirty="0"/>
              <a:t>of </a:t>
            </a:r>
            <a:r>
              <a:rPr spc="-420" dirty="0"/>
              <a:t>B2B</a:t>
            </a:r>
            <a:r>
              <a:rPr spc="-610" dirty="0"/>
              <a:t> </a:t>
            </a:r>
            <a:r>
              <a:rPr spc="-290" dirty="0"/>
              <a:t>E-Commerce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7229"/>
            <a:ext cx="8020050" cy="303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680085" indent="-273050">
              <a:lnSpc>
                <a:spcPct val="100000"/>
              </a:lnSpc>
              <a:spcBef>
                <a:spcPts val="100"/>
              </a:spcBef>
            </a:pPr>
            <a:r>
              <a:rPr sz="3675" spc="562" baseline="6802" dirty="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sz="2600" b="1" spc="375" dirty="0">
                <a:latin typeface="Times New Roman"/>
                <a:cs typeface="Times New Roman"/>
              </a:rPr>
              <a:t>THE </a:t>
            </a:r>
            <a:r>
              <a:rPr sz="2600" b="1" spc="-90" dirty="0">
                <a:latin typeface="Times New Roman"/>
                <a:cs typeface="Times New Roman"/>
              </a:rPr>
              <a:t>BASIC </a:t>
            </a:r>
            <a:r>
              <a:rPr sz="2600" b="1" spc="-105" dirty="0">
                <a:latin typeface="Times New Roman"/>
                <a:cs typeface="Times New Roman"/>
              </a:rPr>
              <a:t>TYPES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30" dirty="0">
                <a:latin typeface="Times New Roman"/>
                <a:cs typeface="Times New Roman"/>
              </a:rPr>
              <a:t>B2B</a:t>
            </a:r>
            <a:r>
              <a:rPr sz="2600" b="1" spc="-430" dirty="0">
                <a:latin typeface="Times New Roman"/>
                <a:cs typeface="Times New Roman"/>
              </a:rPr>
              <a:t> </a:t>
            </a:r>
            <a:r>
              <a:rPr sz="2600" b="1" spc="-225" dirty="0">
                <a:latin typeface="Times New Roman"/>
                <a:cs typeface="Times New Roman"/>
              </a:rPr>
              <a:t>E-MARKETPLACES  </a:t>
            </a:r>
            <a:r>
              <a:rPr sz="2600" b="1" spc="40" dirty="0">
                <a:latin typeface="Times New Roman"/>
                <a:cs typeface="Times New Roman"/>
              </a:rPr>
              <a:t>AND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SERVICES</a:t>
            </a:r>
            <a:endParaRPr sz="2600">
              <a:latin typeface="Times New Roman"/>
              <a:cs typeface="Times New Roman"/>
            </a:endParaRPr>
          </a:p>
          <a:p>
            <a:pPr marL="652145" marR="1262380" indent="-246379">
              <a:lnSpc>
                <a:spcPct val="100000"/>
              </a:lnSpc>
              <a:spcBef>
                <a:spcPts val="600"/>
              </a:spcBef>
            </a:pPr>
            <a:r>
              <a:rPr sz="3075" spc="322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15" dirty="0">
                <a:latin typeface="Times New Roman"/>
                <a:cs typeface="Times New Roman"/>
              </a:rPr>
              <a:t>One-to-Many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Many-to-One: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Private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715" dirty="0">
                <a:latin typeface="Times New Roman"/>
                <a:cs typeface="Times New Roman"/>
              </a:rPr>
              <a:t>E- </a:t>
            </a:r>
            <a:r>
              <a:rPr sz="2400" b="1" spc="-590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Marketplaces</a:t>
            </a:r>
            <a:endParaRPr sz="240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  <a:spcBef>
                <a:spcPts val="520"/>
              </a:spcBef>
            </a:pPr>
            <a:r>
              <a:rPr sz="2175" spc="1492" baseline="15325" dirty="0">
                <a:solidFill>
                  <a:srgbClr val="009CD8"/>
                </a:solidFill>
                <a:latin typeface="Symbol"/>
                <a:cs typeface="Symbol"/>
              </a:rPr>
              <a:t></a:t>
            </a:r>
            <a:r>
              <a:rPr sz="2175" spc="-37" baseline="15325" dirty="0">
                <a:solidFill>
                  <a:srgbClr val="009CD8"/>
                </a:solidFill>
                <a:latin typeface="Times New Roman"/>
                <a:cs typeface="Times New Roman"/>
              </a:rPr>
              <a:t> </a:t>
            </a:r>
            <a:r>
              <a:rPr sz="2100" b="1" spc="105" dirty="0">
                <a:latin typeface="Times New Roman"/>
                <a:cs typeface="Times New Roman"/>
              </a:rPr>
              <a:t>company-centric </a:t>
            </a:r>
            <a:r>
              <a:rPr sz="2100" b="1" spc="-160" dirty="0">
                <a:latin typeface="Times New Roman"/>
                <a:cs typeface="Times New Roman"/>
              </a:rPr>
              <a:t>EC</a:t>
            </a:r>
            <a:endParaRPr sz="21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  <a:spcBef>
                <a:spcPts val="530"/>
              </a:spcBef>
            </a:pPr>
            <a:r>
              <a:rPr sz="2100" spc="75" dirty="0">
                <a:latin typeface="Times New Roman"/>
                <a:cs typeface="Times New Roman"/>
              </a:rPr>
              <a:t>E-commerce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that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focuses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on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single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company’s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buying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needs  </a:t>
            </a:r>
            <a:r>
              <a:rPr sz="2100" spc="85" dirty="0">
                <a:latin typeface="Times New Roman"/>
                <a:cs typeface="Times New Roman"/>
              </a:rPr>
              <a:t>(many-to- </a:t>
            </a:r>
            <a:r>
              <a:rPr sz="2100" spc="80" dirty="0">
                <a:latin typeface="Times New Roman"/>
                <a:cs typeface="Times New Roman"/>
              </a:rPr>
              <a:t>one, </a:t>
            </a:r>
            <a:r>
              <a:rPr sz="2100" spc="95" dirty="0">
                <a:latin typeface="Times New Roman"/>
                <a:cs typeface="Times New Roman"/>
              </a:rPr>
              <a:t>or </a:t>
            </a:r>
            <a:r>
              <a:rPr sz="2100" spc="65" dirty="0">
                <a:latin typeface="Times New Roman"/>
                <a:cs typeface="Times New Roman"/>
              </a:rPr>
              <a:t>buy-side) </a:t>
            </a:r>
            <a:r>
              <a:rPr sz="2100" spc="95" dirty="0">
                <a:latin typeface="Times New Roman"/>
                <a:cs typeface="Times New Roman"/>
              </a:rPr>
              <a:t>or </a:t>
            </a:r>
            <a:r>
              <a:rPr sz="2100" spc="40" dirty="0">
                <a:latin typeface="Times New Roman"/>
                <a:cs typeface="Times New Roman"/>
              </a:rPr>
              <a:t>selling </a:t>
            </a:r>
            <a:r>
              <a:rPr sz="2100" spc="95" dirty="0">
                <a:latin typeface="Times New Roman"/>
                <a:cs typeface="Times New Roman"/>
              </a:rPr>
              <a:t>needs </a:t>
            </a:r>
            <a:r>
              <a:rPr sz="2100" spc="90" dirty="0">
                <a:latin typeface="Times New Roman"/>
                <a:cs typeface="Times New Roman"/>
              </a:rPr>
              <a:t>(one-to- </a:t>
            </a:r>
            <a:r>
              <a:rPr sz="2100" spc="75" dirty="0">
                <a:latin typeface="Times New Roman"/>
                <a:cs typeface="Times New Roman"/>
              </a:rPr>
              <a:t>many,  </a:t>
            </a:r>
            <a:r>
              <a:rPr sz="2100" spc="95" dirty="0">
                <a:latin typeface="Times New Roman"/>
                <a:cs typeface="Times New Roman"/>
              </a:rPr>
              <a:t>or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sell-side)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89609"/>
            <a:ext cx="6705600" cy="5604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Concepts,</a:t>
            </a:r>
            <a:r>
              <a:rPr spc="-305" dirty="0"/>
              <a:t> </a:t>
            </a:r>
            <a:r>
              <a:rPr spc="-180" dirty="0"/>
              <a:t>Characteristics,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63930"/>
            <a:ext cx="8038465" cy="470916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200" spc="-200" dirty="0">
                <a:solidFill>
                  <a:srgbClr val="03607A"/>
                </a:solidFill>
                <a:latin typeface="Arial"/>
                <a:cs typeface="Arial"/>
              </a:rPr>
              <a:t>and </a:t>
            </a:r>
            <a:r>
              <a:rPr sz="4200" spc="-145" dirty="0">
                <a:solidFill>
                  <a:srgbClr val="03607A"/>
                </a:solidFill>
                <a:latin typeface="Arial"/>
                <a:cs typeface="Arial"/>
              </a:rPr>
              <a:t>Models </a:t>
            </a:r>
            <a:r>
              <a:rPr sz="4200" spc="-5" dirty="0">
                <a:solidFill>
                  <a:srgbClr val="03607A"/>
                </a:solidFill>
                <a:latin typeface="Arial"/>
                <a:cs typeface="Arial"/>
              </a:rPr>
              <a:t>of </a:t>
            </a:r>
            <a:r>
              <a:rPr sz="4200" spc="-420" dirty="0">
                <a:solidFill>
                  <a:srgbClr val="03607A"/>
                </a:solidFill>
                <a:latin typeface="Arial"/>
                <a:cs typeface="Arial"/>
              </a:rPr>
              <a:t>B2B</a:t>
            </a:r>
            <a:r>
              <a:rPr sz="4200" spc="-570" dirty="0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sz="4200" spc="-290" dirty="0">
                <a:solidFill>
                  <a:srgbClr val="03607A"/>
                </a:solidFill>
                <a:latin typeface="Arial"/>
                <a:cs typeface="Arial"/>
              </a:rPr>
              <a:t>E-Commerce</a:t>
            </a:r>
            <a:endParaRPr sz="420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040"/>
              </a:spcBef>
            </a:pPr>
            <a:r>
              <a:rPr sz="3075" spc="232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155" dirty="0">
                <a:latin typeface="Times New Roman"/>
                <a:cs typeface="Times New Roman"/>
              </a:rPr>
              <a:t>Many-to-Many: </a:t>
            </a:r>
            <a:r>
              <a:rPr sz="2400" b="1" spc="114" dirty="0">
                <a:latin typeface="Times New Roman"/>
                <a:cs typeface="Times New Roman"/>
              </a:rPr>
              <a:t>Public</a:t>
            </a:r>
            <a:r>
              <a:rPr sz="2400" b="1" spc="-21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Exchanges</a:t>
            </a:r>
            <a:endParaRPr sz="24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30"/>
              </a:spcBef>
              <a:buClr>
                <a:srgbClr val="009CD8"/>
              </a:buClr>
              <a:buSzPct val="69047"/>
              <a:buFont typeface="Symbol"/>
              <a:buChar char=""/>
              <a:tabLst>
                <a:tab pos="1018540" algn="l"/>
              </a:tabLst>
            </a:pPr>
            <a:r>
              <a:rPr sz="2100" b="1" spc="130" dirty="0">
                <a:latin typeface="Times New Roman"/>
                <a:cs typeface="Times New Roman"/>
              </a:rPr>
              <a:t>exchanges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95" dirty="0">
                <a:latin typeface="Times New Roman"/>
                <a:cs typeface="Times New Roman"/>
              </a:rPr>
              <a:t>(trading</a:t>
            </a:r>
            <a:r>
              <a:rPr sz="2100" b="1" spc="-70" dirty="0">
                <a:latin typeface="Times New Roman"/>
                <a:cs typeface="Times New Roman"/>
              </a:rPr>
              <a:t> </a:t>
            </a:r>
            <a:r>
              <a:rPr sz="2100" b="1" spc="150" dirty="0">
                <a:latin typeface="Times New Roman"/>
                <a:cs typeface="Times New Roman"/>
              </a:rPr>
              <a:t>communities</a:t>
            </a:r>
            <a:r>
              <a:rPr sz="2100" b="1" spc="-65" dirty="0">
                <a:latin typeface="Times New Roman"/>
                <a:cs typeface="Times New Roman"/>
              </a:rPr>
              <a:t> </a:t>
            </a:r>
            <a:r>
              <a:rPr sz="2100" b="1" spc="90" dirty="0">
                <a:latin typeface="Times New Roman"/>
                <a:cs typeface="Times New Roman"/>
              </a:rPr>
              <a:t>or</a:t>
            </a:r>
            <a:r>
              <a:rPr sz="2100" b="1" spc="-45" dirty="0">
                <a:latin typeface="Times New Roman"/>
                <a:cs typeface="Times New Roman"/>
              </a:rPr>
              <a:t> </a:t>
            </a:r>
            <a:r>
              <a:rPr sz="2100" b="1" spc="95" dirty="0">
                <a:latin typeface="Times New Roman"/>
                <a:cs typeface="Times New Roman"/>
              </a:rPr>
              <a:t>trading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110" dirty="0">
                <a:latin typeface="Times New Roman"/>
                <a:cs typeface="Times New Roman"/>
              </a:rPr>
              <a:t>exchanges)</a:t>
            </a:r>
            <a:endParaRPr sz="2100">
              <a:latin typeface="Times New Roman"/>
              <a:cs typeface="Times New Roman"/>
            </a:endParaRPr>
          </a:p>
          <a:p>
            <a:pPr marL="1018540" marR="5080">
              <a:lnSpc>
                <a:spcPct val="100000"/>
              </a:lnSpc>
              <a:spcBef>
                <a:spcPts val="520"/>
              </a:spcBef>
            </a:pPr>
            <a:r>
              <a:rPr sz="2100" spc="75" dirty="0">
                <a:latin typeface="Times New Roman"/>
                <a:cs typeface="Times New Roman"/>
              </a:rPr>
              <a:t>Many-to-many e-marketplaces, </a:t>
            </a:r>
            <a:r>
              <a:rPr sz="2100" spc="50" dirty="0">
                <a:latin typeface="Times New Roman"/>
                <a:cs typeface="Times New Roman"/>
              </a:rPr>
              <a:t>usually </a:t>
            </a:r>
            <a:r>
              <a:rPr sz="2100" spc="95" dirty="0">
                <a:latin typeface="Times New Roman"/>
                <a:cs typeface="Times New Roman"/>
              </a:rPr>
              <a:t>owned </a:t>
            </a:r>
            <a:r>
              <a:rPr sz="2100" spc="125" dirty="0">
                <a:latin typeface="Times New Roman"/>
                <a:cs typeface="Times New Roman"/>
              </a:rPr>
              <a:t>and </a:t>
            </a:r>
            <a:r>
              <a:rPr sz="2100" spc="140" dirty="0">
                <a:latin typeface="Times New Roman"/>
                <a:cs typeface="Times New Roman"/>
              </a:rPr>
              <a:t>run </a:t>
            </a:r>
            <a:r>
              <a:rPr sz="2100" spc="35" dirty="0">
                <a:latin typeface="Times New Roman"/>
                <a:cs typeface="Times New Roman"/>
              </a:rPr>
              <a:t>by </a:t>
            </a:r>
            <a:r>
              <a:rPr sz="2100" spc="75" dirty="0">
                <a:latin typeface="Times New Roman"/>
                <a:cs typeface="Times New Roman"/>
              </a:rPr>
              <a:t>a  </a:t>
            </a:r>
            <a:r>
              <a:rPr sz="2100" spc="110" dirty="0">
                <a:latin typeface="Times New Roman"/>
                <a:cs typeface="Times New Roman"/>
              </a:rPr>
              <a:t>third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party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or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consortium,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in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which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many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buyers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many  </a:t>
            </a:r>
            <a:r>
              <a:rPr sz="2100" spc="40" dirty="0">
                <a:latin typeface="Times New Roman"/>
                <a:cs typeface="Times New Roman"/>
              </a:rPr>
              <a:t>sellers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meet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electronically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to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trade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with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each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other</a:t>
            </a:r>
            <a:endParaRPr sz="2100">
              <a:latin typeface="Times New Roman"/>
              <a:cs typeface="Times New Roman"/>
            </a:endParaRPr>
          </a:p>
          <a:p>
            <a:pPr marL="1018540" indent="-246379">
              <a:lnSpc>
                <a:spcPct val="100000"/>
              </a:lnSpc>
              <a:spcBef>
                <a:spcPts val="530"/>
              </a:spcBef>
              <a:buClr>
                <a:srgbClr val="009CD8"/>
              </a:buClr>
              <a:buSzPct val="69047"/>
              <a:buFont typeface="Symbol"/>
              <a:buChar char=""/>
              <a:tabLst>
                <a:tab pos="1018540" algn="l"/>
              </a:tabLst>
            </a:pPr>
            <a:r>
              <a:rPr sz="2100" b="1" spc="110" dirty="0">
                <a:latin typeface="Times New Roman"/>
                <a:cs typeface="Times New Roman"/>
              </a:rPr>
              <a:t>public</a:t>
            </a:r>
            <a:r>
              <a:rPr sz="2100" b="1" spc="-80" dirty="0">
                <a:latin typeface="Times New Roman"/>
                <a:cs typeface="Times New Roman"/>
              </a:rPr>
              <a:t> </a:t>
            </a:r>
            <a:r>
              <a:rPr sz="2100" b="1" spc="110" dirty="0">
                <a:latin typeface="Times New Roman"/>
                <a:cs typeface="Times New Roman"/>
              </a:rPr>
              <a:t>e-marketplaces</a:t>
            </a:r>
            <a:endParaRPr sz="2100">
              <a:latin typeface="Times New Roman"/>
              <a:cs typeface="Times New Roman"/>
            </a:endParaRPr>
          </a:p>
          <a:p>
            <a:pPr marL="1018540" marR="175260">
              <a:lnSpc>
                <a:spcPct val="100000"/>
              </a:lnSpc>
              <a:spcBef>
                <a:spcPts val="520"/>
              </a:spcBef>
            </a:pPr>
            <a:r>
              <a:rPr sz="2100" spc="80" dirty="0">
                <a:latin typeface="Times New Roman"/>
                <a:cs typeface="Times New Roman"/>
              </a:rPr>
              <a:t>Third-party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exchanges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open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to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all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interested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parties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(sellers 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buyers)</a:t>
            </a:r>
            <a:endParaRPr sz="2100">
              <a:latin typeface="Times New Roman"/>
              <a:cs typeface="Times New Roman"/>
            </a:endParaRPr>
          </a:p>
          <a:p>
            <a:pPr marL="743585" marR="1163320" indent="-246379">
              <a:lnSpc>
                <a:spcPct val="100000"/>
              </a:lnSpc>
              <a:spcBef>
                <a:spcPts val="600"/>
              </a:spcBef>
            </a:pPr>
            <a:r>
              <a:rPr sz="3075" spc="390" baseline="9485" dirty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sz="2400" b="1" spc="260" dirty="0">
                <a:latin typeface="Times New Roman"/>
                <a:cs typeface="Times New Roman"/>
              </a:rPr>
              <a:t>Supply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Chain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Improvers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Collaborative  </a:t>
            </a:r>
            <a:r>
              <a:rPr sz="2400" b="1" spc="130" dirty="0">
                <a:latin typeface="Times New Roman"/>
                <a:cs typeface="Times New Roman"/>
              </a:rPr>
              <a:t>Commerce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57200"/>
            <a:ext cx="694563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30" dirty="0"/>
              <a:t>Copyright </a:t>
            </a:r>
            <a:r>
              <a:rPr spc="40" dirty="0"/>
              <a:t>© </a:t>
            </a:r>
            <a:r>
              <a:rPr spc="-60" dirty="0"/>
              <a:t>2012 </a:t>
            </a:r>
            <a:r>
              <a:rPr spc="45" dirty="0"/>
              <a:t>Pearson </a:t>
            </a:r>
            <a:r>
              <a:rPr spc="40" dirty="0"/>
              <a:t>Education,</a:t>
            </a:r>
            <a:r>
              <a:rPr spc="-95" dirty="0"/>
              <a:t> </a:t>
            </a:r>
            <a:r>
              <a:rPr spc="25" dirty="0"/>
              <a:t>Inc.</a:t>
            </a:r>
          </a:p>
          <a:p>
            <a:pPr marR="28575" algn="ctr">
              <a:lnSpc>
                <a:spcPct val="100000"/>
              </a:lnSpc>
            </a:pPr>
            <a:r>
              <a:rPr spc="35" dirty="0"/>
              <a:t>Publishing </a:t>
            </a:r>
            <a:r>
              <a:rPr spc="30" dirty="0"/>
              <a:t>as </a:t>
            </a:r>
            <a:r>
              <a:rPr spc="40" dirty="0"/>
              <a:t>Prentice</a:t>
            </a:r>
            <a:r>
              <a:rPr spc="-90" dirty="0"/>
              <a:t> </a:t>
            </a:r>
            <a:r>
              <a:rPr spc="30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240"/>
              </a:lnSpc>
            </a:pPr>
            <a:r>
              <a:rPr spc="10" dirty="0"/>
              <a:t>4-</a:t>
            </a: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2383</Words>
  <Application>Microsoft Macintosh PowerPoint</Application>
  <PresentationFormat>On-screen Show (4:3)</PresentationFormat>
  <Paragraphs>408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Symbol</vt:lpstr>
      <vt:lpstr>Times New Roman</vt:lpstr>
      <vt:lpstr>Office Theme</vt:lpstr>
      <vt:lpstr>PowerPoint Presentation</vt:lpstr>
      <vt:lpstr>Learning Objectives</vt:lpstr>
      <vt:lpstr>Learning Objectives</vt:lpstr>
      <vt:lpstr>Concepts, Characteristics,</vt:lpstr>
      <vt:lpstr>Concepts, Characteristics,</vt:lpstr>
      <vt:lpstr>Concepts, Characteristics, and Models of B2B E-Commerce</vt:lpstr>
      <vt:lpstr>PowerPoint Presentation</vt:lpstr>
      <vt:lpstr>Concepts, Characteristics,</vt:lpstr>
      <vt:lpstr>PowerPoint Presentation</vt:lpstr>
      <vt:lpstr>PowerPoint Presentation</vt:lpstr>
      <vt:lpstr>Concepts, Characteristics,</vt:lpstr>
      <vt:lpstr>Concepts, Characteristics,</vt:lpstr>
      <vt:lpstr>Concepts, Characteristics,</vt:lpstr>
      <vt:lpstr>Concepts, Characteristics,</vt:lpstr>
      <vt:lpstr>Concepts, Characteristics,</vt:lpstr>
      <vt:lpstr>One-to-Many:</vt:lpstr>
      <vt:lpstr>PowerPoint Presentation</vt:lpstr>
      <vt:lpstr>One-to-Many:</vt:lpstr>
      <vt:lpstr>Selling Via Distributors</vt:lpstr>
      <vt:lpstr>Selling Via E-Auctions</vt:lpstr>
      <vt:lpstr>One-from-Many: E-Procurement</vt:lpstr>
      <vt:lpstr>One-from-Many: E-Procurement</vt:lpstr>
      <vt:lpstr>PowerPoint Presentation</vt:lpstr>
      <vt:lpstr>One-from-Many: E-Procurement</vt:lpstr>
      <vt:lpstr>PowerPoint Presentation</vt:lpstr>
      <vt:lpstr>PowerPoint Presentation</vt:lpstr>
      <vt:lpstr>One-from-Many: E-Procurement</vt:lpstr>
      <vt:lpstr>Reverse Auctions</vt:lpstr>
      <vt:lpstr>PowerPoint Presentation</vt:lpstr>
      <vt:lpstr>Other E-Procurement Methods</vt:lpstr>
      <vt:lpstr>Other E-Procurement Methods</vt:lpstr>
      <vt:lpstr>PowerPoint Presentation</vt:lpstr>
      <vt:lpstr>Other E-Procurement Methods</vt:lpstr>
      <vt:lpstr>B2B Exchanges:</vt:lpstr>
      <vt:lpstr>PowerPoint Presentation</vt:lpstr>
      <vt:lpstr>PowerPoint Presentation</vt:lpstr>
      <vt:lpstr>B2B Exchanges:</vt:lpstr>
      <vt:lpstr>B2B Exchanges:</vt:lpstr>
      <vt:lpstr>PowerPoint Presentation</vt:lpstr>
      <vt:lpstr>B2B Portals and Directories</vt:lpstr>
      <vt:lpstr>B2B Portals and Directories</vt:lpstr>
      <vt:lpstr>PowerPoint Presentation</vt:lpstr>
      <vt:lpstr>B2B Portals and Directories</vt:lpstr>
      <vt:lpstr>B2B In Web 2.0</vt:lpstr>
      <vt:lpstr>B2B In Web 2.0</vt:lpstr>
      <vt:lpstr>B2B Internet Marketing</vt:lpstr>
      <vt:lpstr>PowerPoint Presentation</vt:lpstr>
      <vt:lpstr>B2B Internet Marketing</vt:lpstr>
      <vt:lpstr>Managerial Issues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hung lai</cp:lastModifiedBy>
  <cp:revision>1</cp:revision>
  <dcterms:created xsi:type="dcterms:W3CDTF">2019-10-27T10:37:34Z</dcterms:created>
  <dcterms:modified xsi:type="dcterms:W3CDTF">2020-06-04T06:50:05Z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2019-10-27T00:00:00Z</vt:filetime>
  </property>
</Properties>
</file>