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60"/>
  </p:notesMasterIdLst>
  <p:sldIdLst>
    <p:sldId id="256" r:id="rId2"/>
    <p:sldId id="257" r:id="rId3"/>
    <p:sldId id="258" r:id="rId4"/>
    <p:sldId id="259" r:id="rId5"/>
    <p:sldId id="307" r:id="rId6"/>
    <p:sldId id="310" r:id="rId7"/>
    <p:sldId id="308" r:id="rId8"/>
    <p:sldId id="309" r:id="rId9"/>
    <p:sldId id="311" r:id="rId10"/>
    <p:sldId id="314" r:id="rId11"/>
    <p:sldId id="315" r:id="rId12"/>
    <p:sldId id="313" r:id="rId13"/>
    <p:sldId id="316" r:id="rId14"/>
    <p:sldId id="312" r:id="rId15"/>
    <p:sldId id="317" r:id="rId16"/>
    <p:sldId id="318" r:id="rId17"/>
    <p:sldId id="320" r:id="rId18"/>
    <p:sldId id="319" r:id="rId19"/>
    <p:sldId id="321" r:id="rId20"/>
    <p:sldId id="322" r:id="rId21"/>
    <p:sldId id="323" r:id="rId22"/>
    <p:sldId id="327" r:id="rId23"/>
    <p:sldId id="324" r:id="rId24"/>
    <p:sldId id="329" r:id="rId25"/>
    <p:sldId id="328" r:id="rId26"/>
    <p:sldId id="330" r:id="rId27"/>
    <p:sldId id="331" r:id="rId28"/>
    <p:sldId id="332" r:id="rId29"/>
    <p:sldId id="335" r:id="rId30"/>
    <p:sldId id="334" r:id="rId31"/>
    <p:sldId id="333" r:id="rId32"/>
    <p:sldId id="339" r:id="rId33"/>
    <p:sldId id="338" r:id="rId34"/>
    <p:sldId id="341" r:id="rId35"/>
    <p:sldId id="337" r:id="rId36"/>
    <p:sldId id="340" r:id="rId37"/>
    <p:sldId id="342" r:id="rId38"/>
    <p:sldId id="343" r:id="rId39"/>
    <p:sldId id="345" r:id="rId40"/>
    <p:sldId id="344" r:id="rId41"/>
    <p:sldId id="346" r:id="rId42"/>
    <p:sldId id="347" r:id="rId43"/>
    <p:sldId id="348" r:id="rId44"/>
    <p:sldId id="349" r:id="rId45"/>
    <p:sldId id="350" r:id="rId46"/>
    <p:sldId id="352" r:id="rId47"/>
    <p:sldId id="351" r:id="rId48"/>
    <p:sldId id="353" r:id="rId49"/>
    <p:sldId id="354" r:id="rId50"/>
    <p:sldId id="355" r:id="rId51"/>
    <p:sldId id="357" r:id="rId52"/>
    <p:sldId id="356" r:id="rId53"/>
    <p:sldId id="358" r:id="rId54"/>
    <p:sldId id="360" r:id="rId55"/>
    <p:sldId id="302" r:id="rId56"/>
    <p:sldId id="306" r:id="rId57"/>
    <p:sldId id="304" r:id="rId58"/>
    <p:sldId id="361"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4" autoAdjust="0"/>
  </p:normalViewPr>
  <p:slideViewPr>
    <p:cSldViewPr>
      <p:cViewPr varScale="1">
        <p:scale>
          <a:sx n="75" d="100"/>
          <a:sy n="75" d="100"/>
        </p:scale>
        <p:origin x="1023"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4F69A32-3F52-49E0-9844-C322087670A7}" type="datetimeFigureOut">
              <a:rPr lang="en-US"/>
              <a:pPr>
                <a:defRPr/>
              </a:pPr>
              <a:t>3/5/2020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49A0018-0998-4F46-A4B6-F8A188A52714}" type="slidenum">
              <a:rPr lang="en-US" altLang="en-US"/>
              <a:pPr>
                <a:defRPr/>
              </a:pPr>
              <a:t>‹#›</a:t>
            </a:fld>
            <a:endParaRPr lang="en-US" altLang="en-US"/>
          </a:p>
        </p:txBody>
      </p:sp>
    </p:spTree>
    <p:extLst>
      <p:ext uri="{BB962C8B-B14F-4D97-AF65-F5344CB8AC3E}">
        <p14:creationId xmlns:p14="http://schemas.microsoft.com/office/powerpoint/2010/main" val="409280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DCA84B-0BB5-4BC9-B790-2A3E05404DD5}" type="slidenum">
              <a:rPr lang="en-US" altLang="en-US"/>
              <a:pPr>
                <a:spcBef>
                  <a:spcPct val="0"/>
                </a:spcBef>
              </a:pPr>
              <a:t>0</a:t>
            </a:fld>
            <a:endParaRPr lang="en-US" altLang="en-US"/>
          </a:p>
        </p:txBody>
      </p:sp>
    </p:spTree>
    <p:extLst>
      <p:ext uri="{BB962C8B-B14F-4D97-AF65-F5344CB8AC3E}">
        <p14:creationId xmlns:p14="http://schemas.microsoft.com/office/powerpoint/2010/main" val="67331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27ED45-91DC-42A7-AB8B-B97420C1543D}" type="slidenum">
              <a:rPr lang="en-US" altLang="en-US"/>
              <a:pPr>
                <a:spcBef>
                  <a:spcPct val="0"/>
                </a:spcBef>
              </a:pPr>
              <a:t>9</a:t>
            </a:fld>
            <a:endParaRPr lang="en-US" altLang="en-US"/>
          </a:p>
        </p:txBody>
      </p:sp>
    </p:spTree>
    <p:extLst>
      <p:ext uri="{BB962C8B-B14F-4D97-AF65-F5344CB8AC3E}">
        <p14:creationId xmlns:p14="http://schemas.microsoft.com/office/powerpoint/2010/main" val="167348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F76475-C522-42D5-95FD-4E6DB74DC474}" type="slidenum">
              <a:rPr lang="en-US" altLang="en-US"/>
              <a:pPr>
                <a:spcBef>
                  <a:spcPct val="0"/>
                </a:spcBef>
              </a:pPr>
              <a:t>10</a:t>
            </a:fld>
            <a:endParaRPr lang="en-US" altLang="en-US"/>
          </a:p>
        </p:txBody>
      </p:sp>
    </p:spTree>
    <p:extLst>
      <p:ext uri="{BB962C8B-B14F-4D97-AF65-F5344CB8AC3E}">
        <p14:creationId xmlns:p14="http://schemas.microsoft.com/office/powerpoint/2010/main" val="2376028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2C1B782-48EC-493F-A4DE-C9E23FE7FEBB}" type="slidenum">
              <a:rPr lang="en-US" altLang="en-US"/>
              <a:pPr>
                <a:spcBef>
                  <a:spcPct val="0"/>
                </a:spcBef>
              </a:pPr>
              <a:t>11</a:t>
            </a:fld>
            <a:endParaRPr lang="en-US" altLang="en-US"/>
          </a:p>
        </p:txBody>
      </p:sp>
    </p:spTree>
    <p:extLst>
      <p:ext uri="{BB962C8B-B14F-4D97-AF65-F5344CB8AC3E}">
        <p14:creationId xmlns:p14="http://schemas.microsoft.com/office/powerpoint/2010/main" val="42090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93ED00-FE42-4F3A-9DBA-8322D52FC16C}" type="slidenum">
              <a:rPr lang="en-US" altLang="en-US"/>
              <a:pPr>
                <a:spcBef>
                  <a:spcPct val="0"/>
                </a:spcBef>
              </a:pPr>
              <a:t>12</a:t>
            </a:fld>
            <a:endParaRPr lang="en-US" altLang="en-US"/>
          </a:p>
        </p:txBody>
      </p:sp>
    </p:spTree>
    <p:extLst>
      <p:ext uri="{BB962C8B-B14F-4D97-AF65-F5344CB8AC3E}">
        <p14:creationId xmlns:p14="http://schemas.microsoft.com/office/powerpoint/2010/main" val="4200410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EE0EEE-0D5F-412C-B572-51A04F75C020}" type="slidenum">
              <a:rPr lang="en-US" altLang="en-US"/>
              <a:pPr>
                <a:spcBef>
                  <a:spcPct val="0"/>
                </a:spcBef>
              </a:pPr>
              <a:t>13</a:t>
            </a:fld>
            <a:endParaRPr lang="en-US" altLang="en-US"/>
          </a:p>
        </p:txBody>
      </p:sp>
    </p:spTree>
    <p:extLst>
      <p:ext uri="{BB962C8B-B14F-4D97-AF65-F5344CB8AC3E}">
        <p14:creationId xmlns:p14="http://schemas.microsoft.com/office/powerpoint/2010/main" val="330152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D7A50E-5BB2-45C5-863F-A6A724176ACD}" type="slidenum">
              <a:rPr lang="en-US" altLang="en-US"/>
              <a:pPr>
                <a:spcBef>
                  <a:spcPct val="0"/>
                </a:spcBef>
              </a:pPr>
              <a:t>14</a:t>
            </a:fld>
            <a:endParaRPr lang="en-US" altLang="en-US"/>
          </a:p>
        </p:txBody>
      </p:sp>
    </p:spTree>
    <p:extLst>
      <p:ext uri="{BB962C8B-B14F-4D97-AF65-F5344CB8AC3E}">
        <p14:creationId xmlns:p14="http://schemas.microsoft.com/office/powerpoint/2010/main" val="1602350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A39E4F-B389-40E8-B2E9-6171123EAC92}" type="slidenum">
              <a:rPr lang="en-US" altLang="en-US"/>
              <a:pPr>
                <a:spcBef>
                  <a:spcPct val="0"/>
                </a:spcBef>
              </a:pPr>
              <a:t>15</a:t>
            </a:fld>
            <a:endParaRPr lang="en-US" altLang="en-US"/>
          </a:p>
        </p:txBody>
      </p:sp>
    </p:spTree>
    <p:extLst>
      <p:ext uri="{BB962C8B-B14F-4D97-AF65-F5344CB8AC3E}">
        <p14:creationId xmlns:p14="http://schemas.microsoft.com/office/powerpoint/2010/main" val="3734896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4C6515-67DF-4351-B898-A52F6BBAC1A8}" type="slidenum">
              <a:rPr lang="en-US" altLang="en-US"/>
              <a:pPr>
                <a:spcBef>
                  <a:spcPct val="0"/>
                </a:spcBef>
              </a:pPr>
              <a:t>16</a:t>
            </a:fld>
            <a:endParaRPr lang="en-US" altLang="en-US"/>
          </a:p>
        </p:txBody>
      </p:sp>
    </p:spTree>
    <p:extLst>
      <p:ext uri="{BB962C8B-B14F-4D97-AF65-F5344CB8AC3E}">
        <p14:creationId xmlns:p14="http://schemas.microsoft.com/office/powerpoint/2010/main" val="2318625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1B38CB-1DFB-4714-83F8-A6E90E27FB29}" type="slidenum">
              <a:rPr lang="en-US" altLang="en-US"/>
              <a:pPr>
                <a:spcBef>
                  <a:spcPct val="0"/>
                </a:spcBef>
              </a:pPr>
              <a:t>17</a:t>
            </a:fld>
            <a:endParaRPr lang="en-US" altLang="en-US"/>
          </a:p>
        </p:txBody>
      </p:sp>
    </p:spTree>
    <p:extLst>
      <p:ext uri="{BB962C8B-B14F-4D97-AF65-F5344CB8AC3E}">
        <p14:creationId xmlns:p14="http://schemas.microsoft.com/office/powerpoint/2010/main" val="1295992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E96CF3-BE62-408F-932F-96093F4FE1E6}" type="slidenum">
              <a:rPr lang="en-US" altLang="en-US"/>
              <a:pPr>
                <a:spcBef>
                  <a:spcPct val="0"/>
                </a:spcBef>
              </a:pPr>
              <a:t>18</a:t>
            </a:fld>
            <a:endParaRPr lang="en-US" altLang="en-US"/>
          </a:p>
        </p:txBody>
      </p:sp>
    </p:spTree>
    <p:extLst>
      <p:ext uri="{BB962C8B-B14F-4D97-AF65-F5344CB8AC3E}">
        <p14:creationId xmlns:p14="http://schemas.microsoft.com/office/powerpoint/2010/main" val="2413153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BBE18A-1692-4D93-B864-6A60995097DC}" type="slidenum">
              <a:rPr lang="en-US" altLang="en-US"/>
              <a:pPr>
                <a:spcBef>
                  <a:spcPct val="0"/>
                </a:spcBef>
              </a:pPr>
              <a:t>1</a:t>
            </a:fld>
            <a:endParaRPr lang="en-US" altLang="en-US"/>
          </a:p>
        </p:txBody>
      </p:sp>
    </p:spTree>
    <p:extLst>
      <p:ext uri="{BB962C8B-B14F-4D97-AF65-F5344CB8AC3E}">
        <p14:creationId xmlns:p14="http://schemas.microsoft.com/office/powerpoint/2010/main" val="2561620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5FFB00-6A67-458F-B3D3-A86EE3B5FC36}" type="slidenum">
              <a:rPr lang="en-US" altLang="en-US"/>
              <a:pPr>
                <a:spcBef>
                  <a:spcPct val="0"/>
                </a:spcBef>
              </a:pPr>
              <a:t>19</a:t>
            </a:fld>
            <a:endParaRPr lang="en-US" altLang="en-US"/>
          </a:p>
        </p:txBody>
      </p:sp>
    </p:spTree>
    <p:extLst>
      <p:ext uri="{BB962C8B-B14F-4D97-AF65-F5344CB8AC3E}">
        <p14:creationId xmlns:p14="http://schemas.microsoft.com/office/powerpoint/2010/main" val="289518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C86CD6-14C7-4E28-B2F2-8F9C9046FC13}" type="slidenum">
              <a:rPr lang="en-US" altLang="en-US"/>
              <a:pPr>
                <a:spcBef>
                  <a:spcPct val="0"/>
                </a:spcBef>
              </a:pPr>
              <a:t>20</a:t>
            </a:fld>
            <a:endParaRPr lang="en-US" altLang="en-US"/>
          </a:p>
        </p:txBody>
      </p:sp>
    </p:spTree>
    <p:extLst>
      <p:ext uri="{BB962C8B-B14F-4D97-AF65-F5344CB8AC3E}">
        <p14:creationId xmlns:p14="http://schemas.microsoft.com/office/powerpoint/2010/main" val="22266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753A97-EC4A-4F00-9013-078BA2B1F10C}" type="slidenum">
              <a:rPr lang="en-US" altLang="en-US"/>
              <a:pPr>
                <a:spcBef>
                  <a:spcPct val="0"/>
                </a:spcBef>
              </a:pPr>
              <a:t>21</a:t>
            </a:fld>
            <a:endParaRPr lang="en-US" altLang="en-US"/>
          </a:p>
        </p:txBody>
      </p:sp>
    </p:spTree>
    <p:extLst>
      <p:ext uri="{BB962C8B-B14F-4D97-AF65-F5344CB8AC3E}">
        <p14:creationId xmlns:p14="http://schemas.microsoft.com/office/powerpoint/2010/main" val="2633209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6213CC-BFB0-4074-A249-349DDEAE8443}" type="slidenum">
              <a:rPr lang="en-US" altLang="en-US"/>
              <a:pPr>
                <a:spcBef>
                  <a:spcPct val="0"/>
                </a:spcBef>
              </a:pPr>
              <a:t>22</a:t>
            </a:fld>
            <a:endParaRPr lang="en-US" altLang="en-US"/>
          </a:p>
        </p:txBody>
      </p:sp>
    </p:spTree>
    <p:extLst>
      <p:ext uri="{BB962C8B-B14F-4D97-AF65-F5344CB8AC3E}">
        <p14:creationId xmlns:p14="http://schemas.microsoft.com/office/powerpoint/2010/main" val="4067271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0F03DC-CB62-4AE4-BA19-BE6F20437EF0}" type="slidenum">
              <a:rPr lang="en-US" altLang="en-US"/>
              <a:pPr>
                <a:spcBef>
                  <a:spcPct val="0"/>
                </a:spcBef>
              </a:pPr>
              <a:t>23</a:t>
            </a:fld>
            <a:endParaRPr lang="en-US" altLang="en-US"/>
          </a:p>
        </p:txBody>
      </p:sp>
    </p:spTree>
    <p:extLst>
      <p:ext uri="{BB962C8B-B14F-4D97-AF65-F5344CB8AC3E}">
        <p14:creationId xmlns:p14="http://schemas.microsoft.com/office/powerpoint/2010/main" val="893302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3B26F9-A98C-4DB3-BB85-414CE3A6296F}" type="slidenum">
              <a:rPr lang="en-US" altLang="en-US"/>
              <a:pPr>
                <a:spcBef>
                  <a:spcPct val="0"/>
                </a:spcBef>
              </a:pPr>
              <a:t>24</a:t>
            </a:fld>
            <a:endParaRPr lang="en-US" altLang="en-US"/>
          </a:p>
        </p:txBody>
      </p:sp>
    </p:spTree>
    <p:extLst>
      <p:ext uri="{BB962C8B-B14F-4D97-AF65-F5344CB8AC3E}">
        <p14:creationId xmlns:p14="http://schemas.microsoft.com/office/powerpoint/2010/main" val="2572373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5ABAAF-6379-43F7-BC36-B9F063102973}" type="slidenum">
              <a:rPr lang="en-US" altLang="en-US"/>
              <a:pPr>
                <a:spcBef>
                  <a:spcPct val="0"/>
                </a:spcBef>
              </a:pPr>
              <a:t>25</a:t>
            </a:fld>
            <a:endParaRPr lang="en-US" altLang="en-US"/>
          </a:p>
        </p:txBody>
      </p:sp>
    </p:spTree>
    <p:extLst>
      <p:ext uri="{BB962C8B-B14F-4D97-AF65-F5344CB8AC3E}">
        <p14:creationId xmlns:p14="http://schemas.microsoft.com/office/powerpoint/2010/main" val="3453329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024C2B-361A-4224-8F28-FA228262ED6D}" type="slidenum">
              <a:rPr lang="en-US" altLang="en-US"/>
              <a:pPr>
                <a:spcBef>
                  <a:spcPct val="0"/>
                </a:spcBef>
              </a:pPr>
              <a:t>26</a:t>
            </a:fld>
            <a:endParaRPr lang="en-US" altLang="en-US"/>
          </a:p>
        </p:txBody>
      </p:sp>
    </p:spTree>
    <p:extLst>
      <p:ext uri="{BB962C8B-B14F-4D97-AF65-F5344CB8AC3E}">
        <p14:creationId xmlns:p14="http://schemas.microsoft.com/office/powerpoint/2010/main" val="2323925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EB3BB0-6726-4112-9337-B8BD8A784178}" type="slidenum">
              <a:rPr lang="en-US" altLang="en-US"/>
              <a:pPr>
                <a:spcBef>
                  <a:spcPct val="0"/>
                </a:spcBef>
              </a:pPr>
              <a:t>27</a:t>
            </a:fld>
            <a:endParaRPr lang="en-US" altLang="en-US"/>
          </a:p>
        </p:txBody>
      </p:sp>
    </p:spTree>
    <p:extLst>
      <p:ext uri="{BB962C8B-B14F-4D97-AF65-F5344CB8AC3E}">
        <p14:creationId xmlns:p14="http://schemas.microsoft.com/office/powerpoint/2010/main" val="770272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24248BF-6F78-4C6B-88AF-980C8DF180CE}" type="slidenum">
              <a:rPr lang="en-US" altLang="en-US"/>
              <a:pPr>
                <a:spcBef>
                  <a:spcPct val="0"/>
                </a:spcBef>
              </a:pPr>
              <a:t>28</a:t>
            </a:fld>
            <a:endParaRPr lang="en-US" altLang="en-US"/>
          </a:p>
        </p:txBody>
      </p:sp>
    </p:spTree>
    <p:extLst>
      <p:ext uri="{BB962C8B-B14F-4D97-AF65-F5344CB8AC3E}">
        <p14:creationId xmlns:p14="http://schemas.microsoft.com/office/powerpoint/2010/main" val="65891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DDFA0B-9D76-48B8-A1BF-F63666C295C6}" type="slidenum">
              <a:rPr lang="en-US" altLang="en-US"/>
              <a:pPr>
                <a:spcBef>
                  <a:spcPct val="0"/>
                </a:spcBef>
              </a:pPr>
              <a:t>2</a:t>
            </a:fld>
            <a:endParaRPr lang="en-US" altLang="en-US"/>
          </a:p>
        </p:txBody>
      </p:sp>
    </p:spTree>
    <p:extLst>
      <p:ext uri="{BB962C8B-B14F-4D97-AF65-F5344CB8AC3E}">
        <p14:creationId xmlns:p14="http://schemas.microsoft.com/office/powerpoint/2010/main" val="1886607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487A1C-D98F-4E30-AFC5-6BB78F802785}" type="slidenum">
              <a:rPr lang="en-US" altLang="en-US"/>
              <a:pPr>
                <a:spcBef>
                  <a:spcPct val="0"/>
                </a:spcBef>
              </a:pPr>
              <a:t>29</a:t>
            </a:fld>
            <a:endParaRPr lang="en-US" altLang="en-US"/>
          </a:p>
        </p:txBody>
      </p:sp>
    </p:spTree>
    <p:extLst>
      <p:ext uri="{BB962C8B-B14F-4D97-AF65-F5344CB8AC3E}">
        <p14:creationId xmlns:p14="http://schemas.microsoft.com/office/powerpoint/2010/main" val="2837133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5628A1-8356-4968-BFD1-390C013E5481}" type="slidenum">
              <a:rPr lang="en-US" altLang="en-US"/>
              <a:pPr>
                <a:spcBef>
                  <a:spcPct val="0"/>
                </a:spcBef>
              </a:pPr>
              <a:t>30</a:t>
            </a:fld>
            <a:endParaRPr lang="en-US" altLang="en-US"/>
          </a:p>
        </p:txBody>
      </p:sp>
    </p:spTree>
    <p:extLst>
      <p:ext uri="{BB962C8B-B14F-4D97-AF65-F5344CB8AC3E}">
        <p14:creationId xmlns:p14="http://schemas.microsoft.com/office/powerpoint/2010/main" val="456622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502C50-9574-4DB6-9384-36279268E36A}" type="slidenum">
              <a:rPr lang="en-US" altLang="en-US"/>
              <a:pPr>
                <a:spcBef>
                  <a:spcPct val="0"/>
                </a:spcBef>
              </a:pPr>
              <a:t>31</a:t>
            </a:fld>
            <a:endParaRPr lang="en-US" altLang="en-US"/>
          </a:p>
        </p:txBody>
      </p:sp>
    </p:spTree>
    <p:extLst>
      <p:ext uri="{BB962C8B-B14F-4D97-AF65-F5344CB8AC3E}">
        <p14:creationId xmlns:p14="http://schemas.microsoft.com/office/powerpoint/2010/main" val="4131045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58B2FFB-8700-4D6C-9318-6C3E9007B34D}" type="slidenum">
              <a:rPr lang="en-US" altLang="en-US"/>
              <a:pPr>
                <a:spcBef>
                  <a:spcPct val="0"/>
                </a:spcBef>
              </a:pPr>
              <a:t>32</a:t>
            </a:fld>
            <a:endParaRPr lang="en-US" altLang="en-US"/>
          </a:p>
        </p:txBody>
      </p:sp>
    </p:spTree>
    <p:extLst>
      <p:ext uri="{BB962C8B-B14F-4D97-AF65-F5344CB8AC3E}">
        <p14:creationId xmlns:p14="http://schemas.microsoft.com/office/powerpoint/2010/main" val="598258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D072D7-D08A-4D96-98C3-C9F076E8CDE1}" type="slidenum">
              <a:rPr lang="en-US" altLang="en-US"/>
              <a:pPr>
                <a:spcBef>
                  <a:spcPct val="0"/>
                </a:spcBef>
              </a:pPr>
              <a:t>33</a:t>
            </a:fld>
            <a:endParaRPr lang="en-US" altLang="en-US"/>
          </a:p>
        </p:txBody>
      </p:sp>
    </p:spTree>
    <p:extLst>
      <p:ext uri="{BB962C8B-B14F-4D97-AF65-F5344CB8AC3E}">
        <p14:creationId xmlns:p14="http://schemas.microsoft.com/office/powerpoint/2010/main" val="2107590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55FC6D-1AAC-4A90-88C4-F8E393BA1162}" type="slidenum">
              <a:rPr lang="en-US" altLang="en-US"/>
              <a:pPr>
                <a:spcBef>
                  <a:spcPct val="0"/>
                </a:spcBef>
              </a:pPr>
              <a:t>34</a:t>
            </a:fld>
            <a:endParaRPr lang="en-US" altLang="en-US"/>
          </a:p>
        </p:txBody>
      </p:sp>
    </p:spTree>
    <p:extLst>
      <p:ext uri="{BB962C8B-B14F-4D97-AF65-F5344CB8AC3E}">
        <p14:creationId xmlns:p14="http://schemas.microsoft.com/office/powerpoint/2010/main" val="1775783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67625F7-7B3A-4931-A049-4E9EEEFAE613}" type="slidenum">
              <a:rPr lang="en-US" altLang="en-US"/>
              <a:pPr>
                <a:spcBef>
                  <a:spcPct val="0"/>
                </a:spcBef>
              </a:pPr>
              <a:t>35</a:t>
            </a:fld>
            <a:endParaRPr lang="en-US" altLang="en-US"/>
          </a:p>
        </p:txBody>
      </p:sp>
    </p:spTree>
    <p:extLst>
      <p:ext uri="{BB962C8B-B14F-4D97-AF65-F5344CB8AC3E}">
        <p14:creationId xmlns:p14="http://schemas.microsoft.com/office/powerpoint/2010/main" val="42584175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9F651E-CEBE-43AD-914E-DE80E16D9F1C}" type="slidenum">
              <a:rPr lang="en-US" altLang="en-US"/>
              <a:pPr>
                <a:spcBef>
                  <a:spcPct val="0"/>
                </a:spcBef>
              </a:pPr>
              <a:t>36</a:t>
            </a:fld>
            <a:endParaRPr lang="en-US" altLang="en-US"/>
          </a:p>
        </p:txBody>
      </p:sp>
    </p:spTree>
    <p:extLst>
      <p:ext uri="{BB962C8B-B14F-4D97-AF65-F5344CB8AC3E}">
        <p14:creationId xmlns:p14="http://schemas.microsoft.com/office/powerpoint/2010/main" val="405947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11325B-7F4B-4404-8C03-B723B5289722}" type="slidenum">
              <a:rPr lang="en-US" altLang="en-US"/>
              <a:pPr>
                <a:spcBef>
                  <a:spcPct val="0"/>
                </a:spcBef>
              </a:pPr>
              <a:t>37</a:t>
            </a:fld>
            <a:endParaRPr lang="en-US" altLang="en-US"/>
          </a:p>
        </p:txBody>
      </p:sp>
    </p:spTree>
    <p:extLst>
      <p:ext uri="{BB962C8B-B14F-4D97-AF65-F5344CB8AC3E}">
        <p14:creationId xmlns:p14="http://schemas.microsoft.com/office/powerpoint/2010/main" val="1630275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DF51E8-7748-434A-889E-2ECADCE8B7D4}" type="slidenum">
              <a:rPr lang="en-US" altLang="en-US"/>
              <a:pPr>
                <a:spcBef>
                  <a:spcPct val="0"/>
                </a:spcBef>
              </a:pPr>
              <a:t>38</a:t>
            </a:fld>
            <a:endParaRPr lang="en-US" altLang="en-US"/>
          </a:p>
        </p:txBody>
      </p:sp>
    </p:spTree>
    <p:extLst>
      <p:ext uri="{BB962C8B-B14F-4D97-AF65-F5344CB8AC3E}">
        <p14:creationId xmlns:p14="http://schemas.microsoft.com/office/powerpoint/2010/main" val="418670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2785EB-34B1-4B38-8693-D7B3C7FA1220}" type="slidenum">
              <a:rPr lang="en-US" altLang="en-US"/>
              <a:pPr>
                <a:spcBef>
                  <a:spcPct val="0"/>
                </a:spcBef>
              </a:pPr>
              <a:t>3</a:t>
            </a:fld>
            <a:endParaRPr lang="en-US" altLang="en-US"/>
          </a:p>
        </p:txBody>
      </p:sp>
    </p:spTree>
    <p:extLst>
      <p:ext uri="{BB962C8B-B14F-4D97-AF65-F5344CB8AC3E}">
        <p14:creationId xmlns:p14="http://schemas.microsoft.com/office/powerpoint/2010/main" val="3344712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5ED74B-893C-4B9C-8AF9-1EEC226083CD}" type="slidenum">
              <a:rPr lang="en-US" altLang="en-US"/>
              <a:pPr>
                <a:spcBef>
                  <a:spcPct val="0"/>
                </a:spcBef>
              </a:pPr>
              <a:t>39</a:t>
            </a:fld>
            <a:endParaRPr lang="en-US" altLang="en-US"/>
          </a:p>
        </p:txBody>
      </p:sp>
    </p:spTree>
    <p:extLst>
      <p:ext uri="{BB962C8B-B14F-4D97-AF65-F5344CB8AC3E}">
        <p14:creationId xmlns:p14="http://schemas.microsoft.com/office/powerpoint/2010/main" val="1694538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2A58051-7A4C-4F55-A638-FA9444C08255}" type="slidenum">
              <a:rPr lang="en-US" altLang="en-US"/>
              <a:pPr>
                <a:spcBef>
                  <a:spcPct val="0"/>
                </a:spcBef>
              </a:pPr>
              <a:t>40</a:t>
            </a:fld>
            <a:endParaRPr lang="en-US" altLang="en-US"/>
          </a:p>
        </p:txBody>
      </p:sp>
    </p:spTree>
    <p:extLst>
      <p:ext uri="{BB962C8B-B14F-4D97-AF65-F5344CB8AC3E}">
        <p14:creationId xmlns:p14="http://schemas.microsoft.com/office/powerpoint/2010/main" val="4047730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19EB0C-D75B-429D-A165-5D4D04E052F6}" type="slidenum">
              <a:rPr lang="en-US" altLang="en-US"/>
              <a:pPr>
                <a:spcBef>
                  <a:spcPct val="0"/>
                </a:spcBef>
              </a:pPr>
              <a:t>41</a:t>
            </a:fld>
            <a:endParaRPr lang="en-US" altLang="en-US"/>
          </a:p>
        </p:txBody>
      </p:sp>
    </p:spTree>
    <p:extLst>
      <p:ext uri="{BB962C8B-B14F-4D97-AF65-F5344CB8AC3E}">
        <p14:creationId xmlns:p14="http://schemas.microsoft.com/office/powerpoint/2010/main" val="3090907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1D080E-6F58-4B18-8307-0518290CBE1D}" type="slidenum">
              <a:rPr lang="en-US" altLang="en-US"/>
              <a:pPr>
                <a:spcBef>
                  <a:spcPct val="0"/>
                </a:spcBef>
              </a:pPr>
              <a:t>42</a:t>
            </a:fld>
            <a:endParaRPr lang="en-US" altLang="en-US"/>
          </a:p>
        </p:txBody>
      </p:sp>
    </p:spTree>
    <p:extLst>
      <p:ext uri="{BB962C8B-B14F-4D97-AF65-F5344CB8AC3E}">
        <p14:creationId xmlns:p14="http://schemas.microsoft.com/office/powerpoint/2010/main" val="33937605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B88B31-5709-407A-82CE-D299FA715DD7}" type="slidenum">
              <a:rPr lang="en-US" altLang="en-US"/>
              <a:pPr>
                <a:spcBef>
                  <a:spcPct val="0"/>
                </a:spcBef>
              </a:pPr>
              <a:t>43</a:t>
            </a:fld>
            <a:endParaRPr lang="en-US" altLang="en-US"/>
          </a:p>
        </p:txBody>
      </p:sp>
    </p:spTree>
    <p:extLst>
      <p:ext uri="{BB962C8B-B14F-4D97-AF65-F5344CB8AC3E}">
        <p14:creationId xmlns:p14="http://schemas.microsoft.com/office/powerpoint/2010/main" val="23714057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C177FB-7093-4D40-89BA-FEA49745A87C}" type="slidenum">
              <a:rPr lang="en-US" altLang="en-US"/>
              <a:pPr>
                <a:spcBef>
                  <a:spcPct val="0"/>
                </a:spcBef>
              </a:pPr>
              <a:t>44</a:t>
            </a:fld>
            <a:endParaRPr lang="en-US" altLang="en-US"/>
          </a:p>
        </p:txBody>
      </p:sp>
    </p:spTree>
    <p:extLst>
      <p:ext uri="{BB962C8B-B14F-4D97-AF65-F5344CB8AC3E}">
        <p14:creationId xmlns:p14="http://schemas.microsoft.com/office/powerpoint/2010/main" val="34557878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F5E33A-97F0-4D71-8680-B32DFED5AFAA}" type="slidenum">
              <a:rPr lang="en-US" altLang="en-US"/>
              <a:pPr>
                <a:spcBef>
                  <a:spcPct val="0"/>
                </a:spcBef>
              </a:pPr>
              <a:t>45</a:t>
            </a:fld>
            <a:endParaRPr lang="en-US" altLang="en-US"/>
          </a:p>
        </p:txBody>
      </p:sp>
    </p:spTree>
    <p:extLst>
      <p:ext uri="{BB962C8B-B14F-4D97-AF65-F5344CB8AC3E}">
        <p14:creationId xmlns:p14="http://schemas.microsoft.com/office/powerpoint/2010/main" val="34328552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E2195BA-896E-4095-AA17-85D03BB77BA2}" type="slidenum">
              <a:rPr lang="en-US" altLang="en-US"/>
              <a:pPr>
                <a:spcBef>
                  <a:spcPct val="0"/>
                </a:spcBef>
              </a:pPr>
              <a:t>46</a:t>
            </a:fld>
            <a:endParaRPr lang="en-US" altLang="en-US"/>
          </a:p>
        </p:txBody>
      </p:sp>
    </p:spTree>
    <p:extLst>
      <p:ext uri="{BB962C8B-B14F-4D97-AF65-F5344CB8AC3E}">
        <p14:creationId xmlns:p14="http://schemas.microsoft.com/office/powerpoint/2010/main" val="2268220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E1EE50-F956-4C17-8347-E8F50178C34F}" type="slidenum">
              <a:rPr lang="en-US" altLang="en-US"/>
              <a:pPr>
                <a:spcBef>
                  <a:spcPct val="0"/>
                </a:spcBef>
              </a:pPr>
              <a:t>47</a:t>
            </a:fld>
            <a:endParaRPr lang="en-US" altLang="en-US"/>
          </a:p>
        </p:txBody>
      </p:sp>
    </p:spTree>
    <p:extLst>
      <p:ext uri="{BB962C8B-B14F-4D97-AF65-F5344CB8AC3E}">
        <p14:creationId xmlns:p14="http://schemas.microsoft.com/office/powerpoint/2010/main" val="2311153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C47A4C-6ED9-4B84-93B7-C296AC797A5D}" type="slidenum">
              <a:rPr lang="en-US" altLang="en-US"/>
              <a:pPr>
                <a:spcBef>
                  <a:spcPct val="0"/>
                </a:spcBef>
              </a:pPr>
              <a:t>48</a:t>
            </a:fld>
            <a:endParaRPr lang="en-US" altLang="en-US"/>
          </a:p>
        </p:txBody>
      </p:sp>
    </p:spTree>
    <p:extLst>
      <p:ext uri="{BB962C8B-B14F-4D97-AF65-F5344CB8AC3E}">
        <p14:creationId xmlns:p14="http://schemas.microsoft.com/office/powerpoint/2010/main" val="3039825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7848C3-60D4-4315-BD4B-3AEBC6F6AFB5}" type="slidenum">
              <a:rPr lang="en-US" altLang="en-US"/>
              <a:pPr>
                <a:spcBef>
                  <a:spcPct val="0"/>
                </a:spcBef>
              </a:pPr>
              <a:t>4</a:t>
            </a:fld>
            <a:endParaRPr lang="en-US" altLang="en-US"/>
          </a:p>
        </p:txBody>
      </p:sp>
    </p:spTree>
    <p:extLst>
      <p:ext uri="{BB962C8B-B14F-4D97-AF65-F5344CB8AC3E}">
        <p14:creationId xmlns:p14="http://schemas.microsoft.com/office/powerpoint/2010/main" val="21365996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69615E-0366-47D4-B941-E5FF50290EC0}" type="slidenum">
              <a:rPr lang="en-US" altLang="en-US"/>
              <a:pPr>
                <a:spcBef>
                  <a:spcPct val="0"/>
                </a:spcBef>
              </a:pPr>
              <a:t>49</a:t>
            </a:fld>
            <a:endParaRPr lang="en-US" altLang="en-US"/>
          </a:p>
        </p:txBody>
      </p:sp>
    </p:spTree>
    <p:extLst>
      <p:ext uri="{BB962C8B-B14F-4D97-AF65-F5344CB8AC3E}">
        <p14:creationId xmlns:p14="http://schemas.microsoft.com/office/powerpoint/2010/main" val="459242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BDE5F97-BD70-4C1F-A548-E12C3811B6BA}" type="slidenum">
              <a:rPr lang="en-US" altLang="en-US"/>
              <a:pPr>
                <a:spcBef>
                  <a:spcPct val="0"/>
                </a:spcBef>
              </a:pPr>
              <a:t>50</a:t>
            </a:fld>
            <a:endParaRPr lang="en-US" altLang="en-US"/>
          </a:p>
        </p:txBody>
      </p:sp>
    </p:spTree>
    <p:extLst>
      <p:ext uri="{BB962C8B-B14F-4D97-AF65-F5344CB8AC3E}">
        <p14:creationId xmlns:p14="http://schemas.microsoft.com/office/powerpoint/2010/main" val="1077718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299260-BB0B-4847-AF19-84EFEC97E527}" type="slidenum">
              <a:rPr lang="en-US" altLang="en-US"/>
              <a:pPr>
                <a:spcBef>
                  <a:spcPct val="0"/>
                </a:spcBef>
              </a:pPr>
              <a:t>51</a:t>
            </a:fld>
            <a:endParaRPr lang="en-US" altLang="en-US"/>
          </a:p>
        </p:txBody>
      </p:sp>
    </p:spTree>
    <p:extLst>
      <p:ext uri="{BB962C8B-B14F-4D97-AF65-F5344CB8AC3E}">
        <p14:creationId xmlns:p14="http://schemas.microsoft.com/office/powerpoint/2010/main" val="2045878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E5F2EB-8E77-4BC5-B7B8-EFA53C84AF34}" type="slidenum">
              <a:rPr lang="en-US" altLang="en-US"/>
              <a:pPr>
                <a:spcBef>
                  <a:spcPct val="0"/>
                </a:spcBef>
              </a:pPr>
              <a:t>52</a:t>
            </a:fld>
            <a:endParaRPr lang="en-US" altLang="en-US"/>
          </a:p>
        </p:txBody>
      </p:sp>
    </p:spTree>
    <p:extLst>
      <p:ext uri="{BB962C8B-B14F-4D97-AF65-F5344CB8AC3E}">
        <p14:creationId xmlns:p14="http://schemas.microsoft.com/office/powerpoint/2010/main" val="22941518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503A7B-C739-4327-A9AB-BEB9A14F7357}" type="slidenum">
              <a:rPr lang="en-US" altLang="en-US"/>
              <a:pPr>
                <a:spcBef>
                  <a:spcPct val="0"/>
                </a:spcBef>
              </a:pPr>
              <a:t>53</a:t>
            </a:fld>
            <a:endParaRPr lang="en-US" altLang="en-US"/>
          </a:p>
        </p:txBody>
      </p:sp>
    </p:spTree>
    <p:extLst>
      <p:ext uri="{BB962C8B-B14F-4D97-AF65-F5344CB8AC3E}">
        <p14:creationId xmlns:p14="http://schemas.microsoft.com/office/powerpoint/2010/main" val="14636963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F25530-1D01-45BB-A63C-CBA4B9C7881D}" type="slidenum">
              <a:rPr lang="en-US" altLang="en-US"/>
              <a:pPr>
                <a:spcBef>
                  <a:spcPct val="0"/>
                </a:spcBef>
              </a:pPr>
              <a:t>54</a:t>
            </a:fld>
            <a:endParaRPr lang="en-US" altLang="en-US"/>
          </a:p>
        </p:txBody>
      </p:sp>
    </p:spTree>
    <p:extLst>
      <p:ext uri="{BB962C8B-B14F-4D97-AF65-F5344CB8AC3E}">
        <p14:creationId xmlns:p14="http://schemas.microsoft.com/office/powerpoint/2010/main" val="2796149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7FA367-61D8-46B8-BDC6-084235989859}" type="slidenum">
              <a:rPr lang="en-US" altLang="en-US"/>
              <a:pPr>
                <a:spcBef>
                  <a:spcPct val="0"/>
                </a:spcBef>
              </a:pPr>
              <a:t>55</a:t>
            </a:fld>
            <a:endParaRPr lang="en-US" altLang="en-US"/>
          </a:p>
        </p:txBody>
      </p:sp>
    </p:spTree>
    <p:extLst>
      <p:ext uri="{BB962C8B-B14F-4D97-AF65-F5344CB8AC3E}">
        <p14:creationId xmlns:p14="http://schemas.microsoft.com/office/powerpoint/2010/main" val="3381882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8E4CBD8-FCBD-4DB9-9DEB-6786E746F88E}" type="slidenum">
              <a:rPr lang="en-US" altLang="en-US"/>
              <a:pPr>
                <a:spcBef>
                  <a:spcPct val="0"/>
                </a:spcBef>
              </a:pPr>
              <a:t>56</a:t>
            </a:fld>
            <a:endParaRPr lang="en-US" altLang="en-US"/>
          </a:p>
        </p:txBody>
      </p:sp>
    </p:spTree>
    <p:extLst>
      <p:ext uri="{BB962C8B-B14F-4D97-AF65-F5344CB8AC3E}">
        <p14:creationId xmlns:p14="http://schemas.microsoft.com/office/powerpoint/2010/main" val="1039376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8323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9DBF193-FF7D-4B12-BB22-F0E1E73BEAA6}" type="slidenum">
              <a:rPr lang="en-US" altLang="en-US"/>
              <a:pPr>
                <a:spcBef>
                  <a:spcPct val="0"/>
                </a:spcBef>
              </a:pPr>
              <a:t>5</a:t>
            </a:fld>
            <a:endParaRPr lang="en-US" altLang="en-US"/>
          </a:p>
        </p:txBody>
      </p:sp>
    </p:spTree>
    <p:extLst>
      <p:ext uri="{BB962C8B-B14F-4D97-AF65-F5344CB8AC3E}">
        <p14:creationId xmlns:p14="http://schemas.microsoft.com/office/powerpoint/2010/main" val="1018707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2456A46-814D-44E8-A440-EADC3A18A0F1}" type="slidenum">
              <a:rPr lang="en-US" altLang="en-US"/>
              <a:pPr>
                <a:spcBef>
                  <a:spcPct val="0"/>
                </a:spcBef>
              </a:pPr>
              <a:t>6</a:t>
            </a:fld>
            <a:endParaRPr lang="en-US" altLang="en-US"/>
          </a:p>
        </p:txBody>
      </p:sp>
    </p:spTree>
    <p:extLst>
      <p:ext uri="{BB962C8B-B14F-4D97-AF65-F5344CB8AC3E}">
        <p14:creationId xmlns:p14="http://schemas.microsoft.com/office/powerpoint/2010/main" val="223150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3017C9-8EAE-4FD5-9A8D-24EC10DBA01F}" type="slidenum">
              <a:rPr lang="en-US" altLang="en-US"/>
              <a:pPr>
                <a:spcBef>
                  <a:spcPct val="0"/>
                </a:spcBef>
              </a:pPr>
              <a:t>7</a:t>
            </a:fld>
            <a:endParaRPr lang="en-US" altLang="en-US"/>
          </a:p>
        </p:txBody>
      </p:sp>
    </p:spTree>
    <p:extLst>
      <p:ext uri="{BB962C8B-B14F-4D97-AF65-F5344CB8AC3E}">
        <p14:creationId xmlns:p14="http://schemas.microsoft.com/office/powerpoint/2010/main" val="364895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166657-3FEA-4C92-99C3-10D8F5C0D73A}" type="slidenum">
              <a:rPr lang="en-US" altLang="en-US"/>
              <a:pPr>
                <a:spcBef>
                  <a:spcPct val="0"/>
                </a:spcBef>
              </a:pPr>
              <a:t>8</a:t>
            </a:fld>
            <a:endParaRPr lang="en-US" altLang="en-US"/>
          </a:p>
        </p:txBody>
      </p:sp>
    </p:spTree>
    <p:extLst>
      <p:ext uri="{BB962C8B-B14F-4D97-AF65-F5344CB8AC3E}">
        <p14:creationId xmlns:p14="http://schemas.microsoft.com/office/powerpoint/2010/main" val="2980747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41059F55-1635-4E3C-AFD4-7F884C89922A}" type="datetime1">
              <a:rPr lang="en-US"/>
              <a:pPr>
                <a:defRPr/>
              </a:pPr>
              <a:t>3/5/2020</a:t>
            </a:fld>
            <a:endParaRPr lang="en-US"/>
          </a:p>
        </p:txBody>
      </p:sp>
      <p:sp>
        <p:nvSpPr>
          <p:cNvPr id="5" name="Slide Number Placeholder 26"/>
          <p:cNvSpPr>
            <a:spLocks noGrp="1"/>
          </p:cNvSpPr>
          <p:nvPr>
            <p:ph type="sldNum" sz="quarter" idx="11"/>
          </p:nvPr>
        </p:nvSpPr>
        <p:spPr/>
        <p:txBody>
          <a:bodyPr/>
          <a:lstStyle>
            <a:lvl1pPr>
              <a:defRPr smtClean="0">
                <a:solidFill>
                  <a:srgbClr val="D1EAEE"/>
                </a:solidFill>
              </a:defRPr>
            </a:lvl1pPr>
          </a:lstStyle>
          <a:p>
            <a:pPr>
              <a:defRPr/>
            </a:pPr>
            <a:fld id="{920BC779-EA51-4AD8-B48A-4FF4D38E6EC5}" type="slidenum">
              <a:rPr lang="en-US" altLang="en-US"/>
              <a:pPr>
                <a:defRPr/>
              </a:pPr>
              <a:t>‹#›</a:t>
            </a:fld>
            <a:endParaRPr lang="en-US" altLang="en-US"/>
          </a:p>
        </p:txBody>
      </p:sp>
      <p:sp>
        <p:nvSpPr>
          <p:cNvPr id="6" name="Footer Placeholder 21"/>
          <p:cNvSpPr>
            <a:spLocks noGrp="1"/>
          </p:cNvSpPr>
          <p:nvPr>
            <p:ph type="ftr" sz="quarter" idx="12"/>
          </p:nvPr>
        </p:nvSpPr>
        <p:spPr/>
        <p:txBody>
          <a:bodyPr/>
          <a:lstStyle>
            <a:lvl1pPr algn="ct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r>
              <a:rPr lang="en-US"/>
              <a:t>Copyright © 2012 Pearson Education, Inc. Publishing as Prentice Hall </a:t>
            </a:r>
          </a:p>
        </p:txBody>
      </p:sp>
    </p:spTree>
    <p:extLst>
      <p:ext uri="{BB962C8B-B14F-4D97-AF65-F5344CB8AC3E}">
        <p14:creationId xmlns:p14="http://schemas.microsoft.com/office/powerpoint/2010/main" val="41545578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5E0725C-8C48-4E85-9C5B-926A125AA053}" type="datetime1">
              <a:rPr lang="en-US"/>
              <a:pPr>
                <a:defRPr/>
              </a:pPr>
              <a:t>3/5/2020</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7-</a:t>
            </a:r>
            <a:fld id="{5DF2F0D4-F7F7-41CD-9F9D-0FF4420F3AF8}" type="slidenum">
              <a:rPr lang="en-US" altLang="en-US"/>
              <a:pPr>
                <a:defRPr/>
              </a:pPr>
              <a:t>‹#›</a:t>
            </a:fld>
            <a:endParaRPr lang="en-US" altLang="en-US"/>
          </a:p>
        </p:txBody>
      </p:sp>
    </p:spTree>
    <p:extLst>
      <p:ext uri="{BB962C8B-B14F-4D97-AF65-F5344CB8AC3E}">
        <p14:creationId xmlns:p14="http://schemas.microsoft.com/office/powerpoint/2010/main" val="396455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64411489-77CE-48AE-9E22-1F6DDEC957CC}" type="datetime1">
              <a:rPr lang="en-US"/>
              <a:pPr>
                <a:defRPr/>
              </a:pPr>
              <a:t>3/5/2020</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7-</a:t>
            </a:r>
            <a:fld id="{3CCF52BB-F33A-4676-A856-767AD1DA4174}" type="slidenum">
              <a:rPr lang="en-US" altLang="en-US"/>
              <a:pPr>
                <a:defRPr/>
              </a:pPr>
              <a:t>‹#›</a:t>
            </a:fld>
            <a:endParaRPr lang="en-US" altLang="en-US"/>
          </a:p>
        </p:txBody>
      </p:sp>
    </p:spTree>
    <p:extLst>
      <p:ext uri="{BB962C8B-B14F-4D97-AF65-F5344CB8AC3E}">
        <p14:creationId xmlns:p14="http://schemas.microsoft.com/office/powerpoint/2010/main" val="411572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3D20431E-3ACC-4F7A-AF50-5B061CB252F8}" type="datetime1">
              <a:rPr lang="en-US"/>
              <a:pPr>
                <a:defRPr/>
              </a:pPr>
              <a:t>3/5/2020</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7-</a:t>
            </a:r>
            <a:fld id="{8A71643E-E42B-49A2-A916-79807489E405}" type="slidenum">
              <a:rPr lang="en-US" altLang="en-US"/>
              <a:pPr>
                <a:defRPr/>
              </a:pPr>
              <a:t>‹#›</a:t>
            </a:fld>
            <a:endParaRPr lang="en-US" altLang="en-US"/>
          </a:p>
        </p:txBody>
      </p:sp>
    </p:spTree>
    <p:extLst>
      <p:ext uri="{BB962C8B-B14F-4D97-AF65-F5344CB8AC3E}">
        <p14:creationId xmlns:p14="http://schemas.microsoft.com/office/powerpoint/2010/main" val="106117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C30E81C-A867-4532-B6FD-2C74A6D41517}" type="datetime1">
              <a:rPr lang="en-US"/>
              <a:pPr>
                <a:defRPr/>
              </a:pPr>
              <a:t>3/5/2020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r>
              <a:rPr lang="en-US" altLang="en-US"/>
              <a:t>7-</a:t>
            </a:r>
            <a:fld id="{8F7E78C5-F5C5-42B6-B1F6-A737DC42639B}" type="slidenum">
              <a:rPr lang="en-US" altLang="en-US"/>
              <a:pPr>
                <a:defRPr/>
              </a:pPr>
              <a:t>‹#›</a:t>
            </a:fld>
            <a:endParaRPr lang="en-US" altLang="en-US"/>
          </a:p>
        </p:txBody>
      </p:sp>
    </p:spTree>
    <p:extLst>
      <p:ext uri="{BB962C8B-B14F-4D97-AF65-F5344CB8AC3E}">
        <p14:creationId xmlns:p14="http://schemas.microsoft.com/office/powerpoint/2010/main" val="33871205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D16BF8E2-4F61-4E10-A5A3-AA6937114146}" type="datetime1">
              <a:rPr lang="en-US"/>
              <a:pPr>
                <a:defRPr/>
              </a:pPr>
              <a:t>3/5/2020</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7-</a:t>
            </a:r>
            <a:fld id="{5E7356BC-1ED7-426D-8D2D-D4E43CB75B3A}" type="slidenum">
              <a:rPr lang="en-US" altLang="en-US"/>
              <a:pPr>
                <a:defRPr/>
              </a:pPr>
              <a:t>‹#›</a:t>
            </a:fld>
            <a:endParaRPr lang="en-US" altLang="en-US"/>
          </a:p>
        </p:txBody>
      </p:sp>
    </p:spTree>
    <p:extLst>
      <p:ext uri="{BB962C8B-B14F-4D97-AF65-F5344CB8AC3E}">
        <p14:creationId xmlns:p14="http://schemas.microsoft.com/office/powerpoint/2010/main" val="80281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1737F66-7B39-4E00-A3B2-FAE889C35D13}" type="datetime1">
              <a:rPr lang="en-US"/>
              <a:pPr>
                <a:defRPr/>
              </a:pPr>
              <a:t>3/5/2020</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9" name="Slide Number Placeholder 17"/>
          <p:cNvSpPr>
            <a:spLocks noGrp="1"/>
          </p:cNvSpPr>
          <p:nvPr>
            <p:ph type="sldNum" sz="quarter" idx="12"/>
          </p:nvPr>
        </p:nvSpPr>
        <p:spPr/>
        <p:txBody>
          <a:bodyPr/>
          <a:lstStyle>
            <a:lvl1pPr>
              <a:defRPr/>
            </a:lvl1pPr>
          </a:lstStyle>
          <a:p>
            <a:pPr>
              <a:defRPr/>
            </a:pPr>
            <a:r>
              <a:rPr lang="en-US" altLang="en-US"/>
              <a:t>7-</a:t>
            </a:r>
            <a:fld id="{FD2ACD9F-21E0-4A17-BFB5-A3D122FB4932}" type="slidenum">
              <a:rPr lang="en-US" altLang="en-US"/>
              <a:pPr>
                <a:defRPr/>
              </a:pPr>
              <a:t>‹#›</a:t>
            </a:fld>
            <a:endParaRPr lang="en-US" altLang="en-US"/>
          </a:p>
        </p:txBody>
      </p:sp>
    </p:spTree>
    <p:extLst>
      <p:ext uri="{BB962C8B-B14F-4D97-AF65-F5344CB8AC3E}">
        <p14:creationId xmlns:p14="http://schemas.microsoft.com/office/powerpoint/2010/main" val="3130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A65E1CDB-AE90-4918-86D1-6DB4EE7E3FDC}" type="datetime1">
              <a:rPr lang="en-US"/>
              <a:pPr>
                <a:defRPr/>
              </a:pPr>
              <a:t>3/5/2020</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5" name="Slide Number Placeholder 17"/>
          <p:cNvSpPr>
            <a:spLocks noGrp="1"/>
          </p:cNvSpPr>
          <p:nvPr>
            <p:ph type="sldNum" sz="quarter" idx="12"/>
          </p:nvPr>
        </p:nvSpPr>
        <p:spPr/>
        <p:txBody>
          <a:bodyPr/>
          <a:lstStyle>
            <a:lvl1pPr>
              <a:defRPr/>
            </a:lvl1pPr>
          </a:lstStyle>
          <a:p>
            <a:pPr>
              <a:defRPr/>
            </a:pPr>
            <a:r>
              <a:rPr lang="en-US" altLang="en-US"/>
              <a:t>7-</a:t>
            </a:r>
            <a:fld id="{4EB13A62-08FB-4DA6-8F96-C3BE8069A2F8}" type="slidenum">
              <a:rPr lang="en-US" altLang="en-US"/>
              <a:pPr>
                <a:defRPr/>
              </a:pPr>
              <a:t>‹#›</a:t>
            </a:fld>
            <a:endParaRPr lang="en-US" altLang="en-US"/>
          </a:p>
        </p:txBody>
      </p:sp>
    </p:spTree>
    <p:extLst>
      <p:ext uri="{BB962C8B-B14F-4D97-AF65-F5344CB8AC3E}">
        <p14:creationId xmlns:p14="http://schemas.microsoft.com/office/powerpoint/2010/main" val="249682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A55BA61-CE04-40C7-9347-1BEA7189650C}" type="datetime1">
              <a:rPr lang="en-US"/>
              <a:pPr>
                <a:defRPr/>
              </a:pPr>
              <a:t>3/5/2020</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4" name="Slide Number Placeholder 17"/>
          <p:cNvSpPr>
            <a:spLocks noGrp="1"/>
          </p:cNvSpPr>
          <p:nvPr>
            <p:ph type="sldNum" sz="quarter" idx="12"/>
          </p:nvPr>
        </p:nvSpPr>
        <p:spPr/>
        <p:txBody>
          <a:bodyPr/>
          <a:lstStyle>
            <a:lvl1pPr>
              <a:defRPr/>
            </a:lvl1pPr>
          </a:lstStyle>
          <a:p>
            <a:pPr>
              <a:defRPr/>
            </a:pPr>
            <a:r>
              <a:rPr lang="en-US" altLang="en-US"/>
              <a:t>7-</a:t>
            </a:r>
            <a:fld id="{B5511755-4E6A-4971-856E-D20317D1D976}" type="slidenum">
              <a:rPr lang="en-US" altLang="en-US"/>
              <a:pPr>
                <a:defRPr/>
              </a:pPr>
              <a:t>‹#›</a:t>
            </a:fld>
            <a:endParaRPr lang="en-US" altLang="en-US"/>
          </a:p>
        </p:txBody>
      </p:sp>
    </p:spTree>
    <p:extLst>
      <p:ext uri="{BB962C8B-B14F-4D97-AF65-F5344CB8AC3E}">
        <p14:creationId xmlns:p14="http://schemas.microsoft.com/office/powerpoint/2010/main" val="412491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70D340D-A1AB-426B-B7D2-4AE616448DE1}" type="datetime1">
              <a:rPr lang="en-US"/>
              <a:pPr>
                <a:defRPr/>
              </a:pPr>
              <a:t>3/5/2020</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7-</a:t>
            </a:r>
            <a:fld id="{9DAA5320-A537-4674-9383-3C4FF0371051}" type="slidenum">
              <a:rPr lang="en-US" altLang="en-US"/>
              <a:pPr>
                <a:defRPr/>
              </a:pPr>
              <a:t>‹#›</a:t>
            </a:fld>
            <a:endParaRPr lang="en-US" altLang="en-US"/>
          </a:p>
        </p:txBody>
      </p:sp>
    </p:spTree>
    <p:extLst>
      <p:ext uri="{BB962C8B-B14F-4D97-AF65-F5344CB8AC3E}">
        <p14:creationId xmlns:p14="http://schemas.microsoft.com/office/powerpoint/2010/main" val="18110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9EC9AB48-7FE7-4B37-B551-75232296E151}" type="datetime1">
              <a:rPr lang="en-US"/>
              <a:pPr>
                <a:defRPr/>
              </a:pPr>
              <a:t>3/5/2020</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7845CDF1-3AE9-49C8-ADF8-2F4F50B16852}" type="slidenum">
              <a:rPr lang="en-US" altLang="en-US"/>
              <a:pPr>
                <a:defRPr/>
              </a:pPr>
              <a:t>‹#›</a:t>
            </a:fld>
            <a:endParaRPr lang="en-US" altLang="en-US"/>
          </a:p>
        </p:txBody>
      </p:sp>
    </p:spTree>
    <p:extLst>
      <p:ext uri="{BB962C8B-B14F-4D97-AF65-F5344CB8AC3E}">
        <p14:creationId xmlns:p14="http://schemas.microsoft.com/office/powerpoint/2010/main" val="86426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45F09741-60CE-4B1C-8DDD-74B05B5B36FB}" type="datetime1">
              <a:rPr lang="en-US"/>
              <a:pPr>
                <a:defRPr/>
              </a:pPr>
              <a:t>3/5/2020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ct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r>
              <a:rPr lang="en-US"/>
              <a:t>Copyright © 2012 Pearson Education, Inc. Publishing as Prentice Hall </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a:defRPr/>
            </a:pPr>
            <a:r>
              <a:rPr lang="en-US" altLang="en-US"/>
              <a:t>7-</a:t>
            </a:r>
            <a:fld id="{5705ADE1-C02F-40F8-9CA9-A82236DD1561}"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767" r:id="rId1"/>
    <p:sldLayoutId id="2147483759" r:id="rId2"/>
    <p:sldLayoutId id="2147483768" r:id="rId3"/>
    <p:sldLayoutId id="2147483760" r:id="rId4"/>
    <p:sldLayoutId id="2147483761" r:id="rId5"/>
    <p:sldLayoutId id="2147483762" r:id="rId6"/>
    <p:sldLayoutId id="2147483763" r:id="rId7"/>
    <p:sldLayoutId id="2147483764" r:id="rId8"/>
    <p:sldLayoutId id="2147483769" r:id="rId9"/>
    <p:sldLayoutId id="2147483765" r:id="rId10"/>
    <p:sldLayoutId id="2147483766"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ln>
            <a:miter lim="800000"/>
            <a:headEnd/>
            <a:tailEnd/>
          </a:ln>
        </p:spPr>
        <p:txBody>
          <a:bodyPr/>
          <a:lstStyle/>
          <a:p>
            <a:pPr eaLnBrk="1" fontAlgn="auto" hangingPunct="1">
              <a:spcAft>
                <a:spcPts val="0"/>
              </a:spcAft>
              <a:defRPr/>
            </a:pPr>
            <a:r>
              <a:rPr lang="en-US" dirty="0"/>
              <a:t>Chapter 7</a:t>
            </a:r>
          </a:p>
        </p:txBody>
      </p:sp>
      <p:sp>
        <p:nvSpPr>
          <p:cNvPr id="6147" name="Subtitle 4"/>
          <p:cNvSpPr>
            <a:spLocks noGrp="1"/>
          </p:cNvSpPr>
          <p:nvPr>
            <p:ph type="subTitle" idx="1"/>
          </p:nvPr>
        </p:nvSpPr>
        <p:spPr>
          <a:xfrm>
            <a:off x="304800" y="3228975"/>
            <a:ext cx="8458200" cy="1752600"/>
          </a:xfrm>
        </p:spPr>
        <p:txBody>
          <a:bodyPr/>
          <a:lstStyle/>
          <a:p>
            <a:pPr marR="0" eaLnBrk="1" hangingPunct="1"/>
            <a:r>
              <a:rPr lang="en-US" altLang="en-US"/>
              <a:t>Social Commerce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Copyright © 2012 Pearson Education, Inc. Publishing as Prentice Hall </a:t>
            </a:r>
          </a:p>
        </p:txBody>
      </p:sp>
      <p:sp>
        <p:nvSpPr>
          <p:cNvPr id="245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19B61489-5068-46BB-B2E7-5D1D310404B8}" type="slidenum">
              <a:rPr lang="en-US" altLang="en-US" sz="1200">
                <a:solidFill>
                  <a:srgbClr val="045C75"/>
                </a:solidFill>
              </a:rPr>
              <a:pPr>
                <a:spcBef>
                  <a:spcPct val="0"/>
                </a:spcBef>
                <a:buClrTx/>
                <a:buSzTx/>
                <a:buFontTx/>
                <a:buNone/>
              </a:pPr>
              <a:t>9</a:t>
            </a:fld>
            <a:endParaRPr lang="en-US" altLang="en-US" sz="1200">
              <a:solidFill>
                <a:srgbClr val="045C75"/>
              </a:solidFill>
            </a:endParaRP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 y="609600"/>
            <a:ext cx="7473950"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Copyright © 2012 Pearson Education, Inc. Publishing as Prentice Hall </a:t>
            </a:r>
          </a:p>
        </p:txBody>
      </p:sp>
      <p:sp>
        <p:nvSpPr>
          <p:cNvPr id="2662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66723A4D-5215-4375-BFAC-D5DD488DC5D7}" type="slidenum">
              <a:rPr lang="en-US" altLang="en-US" sz="1200">
                <a:solidFill>
                  <a:srgbClr val="045C75"/>
                </a:solidFill>
              </a:rPr>
              <a:pPr>
                <a:spcBef>
                  <a:spcPct val="0"/>
                </a:spcBef>
                <a:buClrTx/>
                <a:buSzTx/>
                <a:buFontTx/>
                <a:buNone/>
              </a:pPr>
              <a:t>10</a:t>
            </a:fld>
            <a:endParaRPr lang="en-US" altLang="en-US" sz="1200">
              <a:solidFill>
                <a:srgbClr val="045C75"/>
              </a:solidFill>
            </a:endParaRPr>
          </a:p>
        </p:txBody>
      </p:sp>
      <p:pic>
        <p:nvPicPr>
          <p:cNvPr id="26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8" y="762000"/>
            <a:ext cx="81121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04800" y="685800"/>
            <a:ext cx="8610600" cy="1143000"/>
          </a:xfrm>
        </p:spPr>
        <p:txBody>
          <a:bodyPr/>
          <a:lstStyle/>
          <a:p>
            <a:r>
              <a:rPr lang="en-US" altLang="en-US" sz="4000"/>
              <a:t>The Fundamentals of </a:t>
            </a:r>
            <a:br>
              <a:rPr lang="en-US" altLang="en-US" sz="4000"/>
            </a:br>
            <a:r>
              <a:rPr lang="en-US" altLang="en-US" sz="4000"/>
              <a:t>Social Commerce And Social Networking</a:t>
            </a:r>
          </a:p>
        </p:txBody>
      </p:sp>
      <p:sp>
        <p:nvSpPr>
          <p:cNvPr id="28675" name="Content Placeholder 2"/>
          <p:cNvSpPr>
            <a:spLocks noGrp="1"/>
          </p:cNvSpPr>
          <p:nvPr>
            <p:ph idx="1"/>
          </p:nvPr>
        </p:nvSpPr>
        <p:spPr>
          <a:xfrm>
            <a:off x="457200" y="1935163"/>
            <a:ext cx="8229600" cy="960437"/>
          </a:xfrm>
        </p:spPr>
        <p:txBody>
          <a:bodyPr/>
          <a:lstStyle/>
          <a:p>
            <a:pPr eaLnBrk="1" hangingPunct="1"/>
            <a:r>
              <a:rPr lang="en-US" altLang="en-US" b="1"/>
              <a:t>THE POTENTIAL BENEFITS OF SOCIAL COMMERCE</a:t>
            </a: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81708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286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FB1D67E9-74E5-42D6-9EE3-A0EF62756800}" type="slidenum">
              <a:rPr lang="en-US" altLang="en-US" sz="1200">
                <a:solidFill>
                  <a:srgbClr val="045C75"/>
                </a:solidFill>
              </a:rPr>
              <a:pPr>
                <a:spcBef>
                  <a:spcPct val="0"/>
                </a:spcBef>
                <a:buClrTx/>
                <a:buSzTx/>
                <a:buFontTx/>
                <a:buNone/>
              </a:pPr>
              <a:t>11</a:t>
            </a:fld>
            <a:endParaRPr lang="en-US" altLang="en-US" sz="1200">
              <a:solidFill>
                <a:srgbClr val="045C7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8600"/>
            <a:ext cx="6934200" cy="586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 </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E382E058-651C-4C8E-BF6A-27B89C551735}" type="slidenum">
              <a:rPr lang="en-US" altLang="en-US" sz="1200">
                <a:solidFill>
                  <a:srgbClr val="045C75"/>
                </a:solidFill>
              </a:rPr>
              <a:pPr>
                <a:spcBef>
                  <a:spcPct val="0"/>
                </a:spcBef>
                <a:buClrTx/>
                <a:buSzTx/>
                <a:buFontTx/>
                <a:buNone/>
              </a:pPr>
              <a:t>12</a:t>
            </a:fld>
            <a:endParaRPr lang="en-US" altLang="en-US" sz="1200">
              <a:solidFill>
                <a:srgbClr val="045C7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04800" y="533400"/>
            <a:ext cx="8610600" cy="1143000"/>
          </a:xfrm>
        </p:spPr>
        <p:txBody>
          <a:bodyPr/>
          <a:lstStyle/>
          <a:p>
            <a:r>
              <a:rPr lang="en-US" altLang="en-US" sz="4000"/>
              <a:t>The Fundamentals of </a:t>
            </a:r>
            <a:br>
              <a:rPr lang="en-US" altLang="en-US" sz="4000"/>
            </a:br>
            <a:r>
              <a:rPr lang="en-US" altLang="en-US" sz="4000"/>
              <a:t>Social Commerce And Social Networking</a:t>
            </a:r>
          </a:p>
        </p:txBody>
      </p:sp>
      <p:sp>
        <p:nvSpPr>
          <p:cNvPr id="32771" name="Content Placeholder 2"/>
          <p:cNvSpPr>
            <a:spLocks noGrp="1"/>
          </p:cNvSpPr>
          <p:nvPr>
            <p:ph idx="1"/>
          </p:nvPr>
        </p:nvSpPr>
        <p:spPr>
          <a:xfrm>
            <a:off x="457200" y="1676400"/>
            <a:ext cx="8229600" cy="4389438"/>
          </a:xfrm>
        </p:spPr>
        <p:txBody>
          <a:bodyPr/>
          <a:lstStyle/>
          <a:p>
            <a:pPr lvl="1" eaLnBrk="1" hangingPunct="1"/>
            <a:r>
              <a:rPr lang="en-US" altLang="en-US" sz="2300" b="1" dirty="0"/>
              <a:t>Benefits to Retailers</a:t>
            </a:r>
          </a:p>
          <a:p>
            <a:pPr lvl="2" eaLnBrk="1" hangingPunct="1"/>
            <a:r>
              <a:rPr lang="en-US" altLang="en-US" dirty="0"/>
              <a:t>Consumers can provide feedback</a:t>
            </a:r>
          </a:p>
          <a:p>
            <a:pPr lvl="2" eaLnBrk="1" hangingPunct="1"/>
            <a:r>
              <a:rPr lang="en-US" altLang="en-US" dirty="0"/>
              <a:t>Word-of-mouth marketing (i.e., </a:t>
            </a:r>
            <a:r>
              <a:rPr lang="en-US" altLang="en-US" i="1" dirty="0"/>
              <a:t>viral marketing) </a:t>
            </a:r>
            <a:r>
              <a:rPr lang="en-US" altLang="en-US" dirty="0"/>
              <a:t>is free advertising</a:t>
            </a:r>
          </a:p>
          <a:p>
            <a:pPr lvl="2" eaLnBrk="1" hangingPunct="1"/>
            <a:r>
              <a:rPr lang="en-US" altLang="en-US" dirty="0"/>
              <a:t>Increased website traffic brings more revenue dollars with it</a:t>
            </a:r>
          </a:p>
          <a:p>
            <a:pPr lvl="2"/>
            <a:r>
              <a:rPr lang="en-US" altLang="en-US" dirty="0"/>
              <a:t>Increased sales can come from harnessing techniques based on personal preferences such as collaborative filtering and targeted advertisement</a:t>
            </a:r>
          </a:p>
          <a:p>
            <a:pPr lvl="2"/>
            <a:r>
              <a:rPr lang="en-US" altLang="en-US" dirty="0"/>
              <a:t>Over 40 percent of businesses globally found new customers via social networks</a:t>
            </a:r>
          </a:p>
          <a:p>
            <a:pPr lvl="2"/>
            <a:r>
              <a:rPr lang="en-US" altLang="en-US" dirty="0"/>
              <a:t>Over 27 percent of companies invest in social networking in order to acquire and retain customers</a:t>
            </a:r>
          </a:p>
          <a:p>
            <a:pPr lvl="1"/>
            <a:r>
              <a:rPr lang="en-US" altLang="en-US" sz="2300" b="1" dirty="0">
                <a:highlight>
                  <a:srgbClr val="FFFF00"/>
                </a:highlight>
              </a:rPr>
              <a:t>New or Improved Business Models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327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A62A803B-2805-4302-A92F-994EC08111FC}" type="slidenum">
              <a:rPr lang="en-US" altLang="en-US" sz="1200">
                <a:solidFill>
                  <a:srgbClr val="045C75"/>
                </a:solidFill>
              </a:rPr>
              <a:pPr>
                <a:spcBef>
                  <a:spcPct val="0"/>
                </a:spcBef>
                <a:buClrTx/>
                <a:buSzTx/>
                <a:buFontTx/>
                <a:buNone/>
              </a:pPr>
              <a:t>13</a:t>
            </a:fld>
            <a:endParaRPr lang="en-US" altLang="en-US" sz="1200">
              <a:solidFill>
                <a:srgbClr val="045C7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04800" y="685800"/>
            <a:ext cx="8610600" cy="1143000"/>
          </a:xfrm>
        </p:spPr>
        <p:txBody>
          <a:bodyPr/>
          <a:lstStyle/>
          <a:p>
            <a:r>
              <a:rPr lang="en-US" altLang="en-US" sz="4000"/>
              <a:t>The Fundamentals of </a:t>
            </a:r>
            <a:br>
              <a:rPr lang="en-US" altLang="en-US" sz="4000"/>
            </a:br>
            <a:r>
              <a:rPr lang="en-US" altLang="en-US" sz="4000"/>
              <a:t>Social Commerce And Social Networking</a:t>
            </a:r>
          </a:p>
        </p:txBody>
      </p:sp>
      <p:sp>
        <p:nvSpPr>
          <p:cNvPr id="34819" name="Content Placeholder 2"/>
          <p:cNvSpPr>
            <a:spLocks noGrp="1"/>
          </p:cNvSpPr>
          <p:nvPr>
            <p:ph idx="1"/>
          </p:nvPr>
        </p:nvSpPr>
        <p:spPr/>
        <p:txBody>
          <a:bodyPr/>
          <a:lstStyle/>
          <a:p>
            <a:r>
              <a:rPr lang="en-US" altLang="en-US" b="1"/>
              <a:t>mobile social networking</a:t>
            </a:r>
          </a:p>
          <a:p>
            <a:pPr>
              <a:buFont typeface="Wingdings 2" panose="05020102010507070707" pitchFamily="18" charset="2"/>
              <a:buNone/>
            </a:pPr>
            <a:r>
              <a:rPr lang="en-US" altLang="en-US"/>
              <a:t>	Members converse and connect with one another using cell phones or other mobile devices</a:t>
            </a:r>
          </a:p>
          <a:p>
            <a:r>
              <a:rPr lang="en-US" altLang="en-US" b="1"/>
              <a:t>CONCERNS AND LIMITATIONS OF CONDUCTING SOCIAL COMMERCE</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348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0A8467E0-849C-43E6-BD41-C79365856D1C}" type="slidenum">
              <a:rPr lang="en-US" altLang="en-US" sz="1200">
                <a:solidFill>
                  <a:srgbClr val="045C75"/>
                </a:solidFill>
              </a:rPr>
              <a:pPr>
                <a:spcBef>
                  <a:spcPct val="0"/>
                </a:spcBef>
                <a:buClrTx/>
                <a:buSzTx/>
                <a:buFontTx/>
                <a:buNone/>
              </a:pPr>
              <a:t>14</a:t>
            </a:fld>
            <a:endParaRPr lang="en-US" altLang="en-US" sz="1200">
              <a:solidFill>
                <a:srgbClr val="045C7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04800" y="685800"/>
            <a:ext cx="8610600" cy="1143000"/>
          </a:xfrm>
        </p:spPr>
        <p:txBody>
          <a:bodyPr/>
          <a:lstStyle/>
          <a:p>
            <a:r>
              <a:rPr lang="en-US" altLang="en-US" sz="4000"/>
              <a:t>Social Shopping: </a:t>
            </a:r>
            <a:br>
              <a:rPr lang="en-US" altLang="en-US" sz="4000"/>
            </a:br>
            <a:r>
              <a:rPr lang="en-US" altLang="en-US" sz="4000"/>
              <a:t>Concepts, Benefits, and Models</a:t>
            </a:r>
          </a:p>
        </p:txBody>
      </p:sp>
      <p:sp>
        <p:nvSpPr>
          <p:cNvPr id="36867" name="Content Placeholder 2"/>
          <p:cNvSpPr>
            <a:spLocks noGrp="1"/>
          </p:cNvSpPr>
          <p:nvPr>
            <p:ph idx="1"/>
          </p:nvPr>
        </p:nvSpPr>
        <p:spPr/>
        <p:txBody>
          <a:bodyPr/>
          <a:lstStyle/>
          <a:p>
            <a:r>
              <a:rPr lang="en-US" altLang="en-US" b="1" dirty="0">
                <a:highlight>
                  <a:srgbClr val="FFFF00"/>
                </a:highlight>
              </a:rPr>
              <a:t>social shopping</a:t>
            </a:r>
          </a:p>
          <a:p>
            <a:pPr>
              <a:buFont typeface="Wingdings 2" panose="05020102010507070707" pitchFamily="18" charset="2"/>
              <a:buNone/>
            </a:pPr>
            <a:r>
              <a:rPr lang="en-US" altLang="en-US" dirty="0"/>
              <a:t>	A method of e-commerce where shoppers’ friends become involved in the shopping experience; social shopping attempts to use technology to mimic the social interactions found in physical malls and stores</a:t>
            </a:r>
          </a:p>
          <a:p>
            <a:pPr lvl="1"/>
            <a:r>
              <a:rPr lang="en-US" altLang="en-US" b="1" dirty="0"/>
              <a:t>Concepts and Content of Social Shopping</a:t>
            </a:r>
          </a:p>
          <a:p>
            <a:pPr lvl="1"/>
            <a:r>
              <a:rPr lang="en-US" altLang="en-US" b="1" dirty="0"/>
              <a:t>Why Shoppers Go Social</a:t>
            </a:r>
          </a:p>
          <a:p>
            <a:pPr lvl="2"/>
            <a:r>
              <a:rPr lang="en-US" altLang="en-US" b="1" dirty="0"/>
              <a:t>communal shopping</a:t>
            </a:r>
          </a:p>
          <a:p>
            <a:pPr lvl="2">
              <a:buFont typeface="Wingdings 2" panose="05020102010507070707" pitchFamily="18" charset="2"/>
              <a:buNone/>
            </a:pPr>
            <a:r>
              <a:rPr lang="en-US" altLang="en-US" dirty="0"/>
              <a:t>	A method of shopping where the shoppers enlist others to participate in the purchase decision</a:t>
            </a:r>
            <a:endParaRPr lang="en-US" altLang="en-US" b="1"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88CEFC5F-D817-42E3-8463-18B10DF1D08B}" type="slidenum">
              <a:rPr lang="en-US" altLang="en-US" sz="1200">
                <a:solidFill>
                  <a:srgbClr val="045C75"/>
                </a:solidFill>
              </a:rPr>
              <a:pPr>
                <a:spcBef>
                  <a:spcPct val="0"/>
                </a:spcBef>
                <a:buClrTx/>
                <a:buSzTx/>
                <a:buFontTx/>
                <a:buNone/>
              </a:pPr>
              <a:t>15</a:t>
            </a:fld>
            <a:endParaRPr lang="en-US" altLang="en-US" sz="1200">
              <a:solidFill>
                <a:srgbClr val="045C7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04800" y="685800"/>
            <a:ext cx="8610600" cy="1143000"/>
          </a:xfrm>
        </p:spPr>
        <p:txBody>
          <a:bodyPr/>
          <a:lstStyle/>
          <a:p>
            <a:r>
              <a:rPr lang="en-US" altLang="en-US" sz="4000"/>
              <a:t>Social Shopping: </a:t>
            </a:r>
            <a:br>
              <a:rPr lang="en-US" altLang="en-US" sz="4000"/>
            </a:br>
            <a:r>
              <a:rPr lang="en-US" altLang="en-US" sz="4000"/>
              <a:t>Concepts, Benefits, and Models</a:t>
            </a:r>
          </a:p>
        </p:txBody>
      </p:sp>
      <p:sp>
        <p:nvSpPr>
          <p:cNvPr id="38915" name="Content Placeholder 2"/>
          <p:cNvSpPr>
            <a:spLocks noGrp="1"/>
          </p:cNvSpPr>
          <p:nvPr>
            <p:ph idx="1"/>
          </p:nvPr>
        </p:nvSpPr>
        <p:spPr/>
        <p:txBody>
          <a:bodyPr/>
          <a:lstStyle/>
          <a:p>
            <a:pPr lvl="1" eaLnBrk="1" hangingPunct="1"/>
            <a:r>
              <a:rPr lang="en-US" altLang="en-US" b="1"/>
              <a:t>The Roles in Social Commerce</a:t>
            </a:r>
          </a:p>
          <a:p>
            <a:pPr lvl="2" eaLnBrk="1" hangingPunct="1"/>
            <a:r>
              <a:rPr lang="en-US" altLang="en-US"/>
              <a:t>Connector</a:t>
            </a:r>
          </a:p>
          <a:p>
            <a:pPr lvl="2" eaLnBrk="1" hangingPunct="1"/>
            <a:r>
              <a:rPr lang="en-US" altLang="en-US"/>
              <a:t>Salesman</a:t>
            </a:r>
          </a:p>
          <a:p>
            <a:pPr lvl="2" eaLnBrk="1" hangingPunct="1"/>
            <a:r>
              <a:rPr lang="en-US" altLang="en-US"/>
              <a:t>Seeker</a:t>
            </a:r>
          </a:p>
          <a:p>
            <a:pPr lvl="2" eaLnBrk="1" hangingPunct="1"/>
            <a:r>
              <a:rPr lang="en-US" altLang="en-US"/>
              <a:t>Maven</a:t>
            </a:r>
          </a:p>
          <a:p>
            <a:pPr lvl="2" eaLnBrk="1" hangingPunct="1"/>
            <a:r>
              <a:rPr lang="en-US" altLang="en-US"/>
              <a:t>Self-sufficient</a:t>
            </a:r>
          </a:p>
          <a:p>
            <a:pPr lvl="2" eaLnBrk="1" hangingPunct="1"/>
            <a:r>
              <a:rPr lang="en-US" altLang="en-US"/>
              <a:t>Unclassified</a:t>
            </a:r>
          </a:p>
          <a:p>
            <a:pPr lvl="1" eaLnBrk="1" hangingPunct="1"/>
            <a:r>
              <a:rPr lang="en-US" altLang="en-US" b="1"/>
              <a:t>Benefits of Social Shopping</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F142FD21-0C6C-4E75-AC85-D6A38C8FE963}" type="slidenum">
              <a:rPr lang="en-US" altLang="en-US" sz="1200">
                <a:solidFill>
                  <a:srgbClr val="045C75"/>
                </a:solidFill>
              </a:rPr>
              <a:pPr>
                <a:spcBef>
                  <a:spcPct val="0"/>
                </a:spcBef>
                <a:buClrTx/>
                <a:buSzTx/>
                <a:buFontTx/>
                <a:buNone/>
              </a:pPr>
              <a:t>16</a:t>
            </a:fld>
            <a:endParaRPr lang="en-US" altLang="en-US" sz="1200">
              <a:solidFill>
                <a:srgbClr val="045C7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04800" y="685800"/>
            <a:ext cx="8610600" cy="1143000"/>
          </a:xfrm>
        </p:spPr>
        <p:txBody>
          <a:bodyPr/>
          <a:lstStyle/>
          <a:p>
            <a:r>
              <a:rPr lang="en-US" altLang="en-US" sz="4000" b="1"/>
              <a:t>Social Shopping: </a:t>
            </a:r>
            <a:br>
              <a:rPr lang="en-US" altLang="en-US" sz="4000" b="1"/>
            </a:br>
            <a:r>
              <a:rPr lang="en-US" altLang="en-US" sz="4000" b="1"/>
              <a:t>Concepts, Benefits, and Models</a:t>
            </a:r>
            <a:endParaRPr lang="en-US" altLang="en-US" sz="4000"/>
          </a:p>
        </p:txBody>
      </p:sp>
      <p:sp>
        <p:nvSpPr>
          <p:cNvPr id="22531" name="Content Placeholder 2"/>
          <p:cNvSpPr>
            <a:spLocks noGrp="1"/>
          </p:cNvSpPr>
          <p:nvPr>
            <p:ph idx="1"/>
          </p:nvPr>
        </p:nvSpPr>
        <p:spPr/>
        <p:txBody>
          <a:bodyPr>
            <a:normAutofit lnSpcReduction="10000"/>
          </a:bodyPr>
          <a:lstStyle/>
          <a:p>
            <a:pPr eaLnBrk="1" hangingPunct="1">
              <a:defRPr/>
            </a:pPr>
            <a:r>
              <a:rPr lang="en-US" b="1" dirty="0"/>
              <a:t>THE MAJOR MODELS OF SOCIAL SHOPPING</a:t>
            </a:r>
          </a:p>
          <a:p>
            <a:pPr lvl="1">
              <a:defRPr/>
            </a:pPr>
            <a:r>
              <a:rPr lang="en-US" sz="2300" dirty="0"/>
              <a:t>Social recommendations, ratings and reviews, comparisons, and conversations</a:t>
            </a:r>
          </a:p>
          <a:p>
            <a:pPr lvl="1">
              <a:defRPr/>
            </a:pPr>
            <a:r>
              <a:rPr lang="en-US" sz="2300" dirty="0"/>
              <a:t>Group buying and shopping together</a:t>
            </a:r>
          </a:p>
          <a:p>
            <a:pPr lvl="1">
              <a:defRPr/>
            </a:pPr>
            <a:r>
              <a:rPr lang="en-US" sz="2300" dirty="0"/>
              <a:t>Deal purchases (flash sales), such as daily deals</a:t>
            </a:r>
          </a:p>
          <a:p>
            <a:pPr lvl="1">
              <a:defRPr/>
            </a:pPr>
            <a:r>
              <a:rPr lang="en-US" sz="2300" dirty="0"/>
              <a:t>Shopping communities and clubs</a:t>
            </a:r>
          </a:p>
          <a:p>
            <a:pPr lvl="1">
              <a:defRPr/>
            </a:pPr>
            <a:r>
              <a:rPr lang="en-US" sz="2300" dirty="0"/>
              <a:t>Peer-to-peer models (e.g., money lending)</a:t>
            </a:r>
          </a:p>
          <a:p>
            <a:pPr lvl="1">
              <a:defRPr/>
            </a:pPr>
            <a:r>
              <a:rPr lang="en-US" sz="2300" dirty="0"/>
              <a:t>Location-based shopping</a:t>
            </a:r>
          </a:p>
          <a:p>
            <a:pPr lvl="1">
              <a:defRPr/>
            </a:pPr>
            <a:r>
              <a:rPr lang="en-US" sz="2300" dirty="0"/>
              <a:t>F-commerce; shopping at </a:t>
            </a:r>
            <a:r>
              <a:rPr lang="en-US" sz="2300" dirty="0" err="1"/>
              <a:t>Facebook</a:t>
            </a:r>
            <a:endParaRPr lang="en-US" sz="2300" dirty="0"/>
          </a:p>
          <a:p>
            <a:pPr lvl="1">
              <a:defRPr/>
            </a:pPr>
            <a:r>
              <a:rPr lang="en-US" sz="2300" dirty="0"/>
              <a:t>Shopping with Twitter</a:t>
            </a:r>
          </a:p>
          <a:p>
            <a:pPr lvl="1">
              <a:defRPr/>
            </a:pPr>
            <a:r>
              <a:rPr lang="en-US" sz="2300" dirty="0"/>
              <a:t>Other innovative models</a:t>
            </a:r>
            <a:endParaRPr lang="en-US" sz="2300" b="1" dirty="0"/>
          </a:p>
        </p:txBody>
      </p:sp>
      <p:sp>
        <p:nvSpPr>
          <p:cNvPr id="4" name="Footer Placeholder 3"/>
          <p:cNvSpPr>
            <a:spLocks noGrp="1"/>
          </p:cNvSpPr>
          <p:nvPr>
            <p:ph type="ftr" sz="quarter" idx="11"/>
          </p:nvPr>
        </p:nvSpPr>
        <p:spPr/>
        <p:txBody>
          <a:bodyPr/>
          <a:lstStyle/>
          <a:p>
            <a:pPr algn="l">
              <a:defRPr/>
            </a:pPr>
            <a:r>
              <a:rPr lang="en-US"/>
              <a:t>Copyright © 2012 Pearson Education, Inc. Publishing as Prentice Hall </a:t>
            </a:r>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2B17993D-3330-4316-A226-13600F06E175}" type="slidenum">
              <a:rPr lang="en-US" altLang="en-US" sz="1200">
                <a:solidFill>
                  <a:srgbClr val="045C75"/>
                </a:solidFill>
              </a:rPr>
              <a:pPr>
                <a:spcBef>
                  <a:spcPct val="0"/>
                </a:spcBef>
                <a:buClrTx/>
                <a:buSzTx/>
                <a:buFontTx/>
                <a:buNone/>
              </a:pPr>
              <a:t>17</a:t>
            </a:fld>
            <a:endParaRPr lang="en-US" altLang="en-US" sz="1200">
              <a:solidFill>
                <a:srgbClr val="045C7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04800" y="685800"/>
            <a:ext cx="8610600" cy="1143000"/>
          </a:xfrm>
        </p:spPr>
        <p:txBody>
          <a:bodyPr/>
          <a:lstStyle/>
          <a:p>
            <a:r>
              <a:rPr lang="en-US" altLang="en-US" sz="4000" b="1"/>
              <a:t>Social Shopping: </a:t>
            </a:r>
            <a:br>
              <a:rPr lang="en-US" altLang="en-US" sz="4000" b="1"/>
            </a:br>
            <a:r>
              <a:rPr lang="en-US" altLang="en-US" sz="4000" b="1"/>
              <a:t>Concepts, Benefits, and Models</a:t>
            </a:r>
            <a:endParaRPr lang="en-US" altLang="en-US" sz="4000"/>
          </a:p>
        </p:txBody>
      </p:sp>
      <p:sp>
        <p:nvSpPr>
          <p:cNvPr id="43011" name="Content Placeholder 2"/>
          <p:cNvSpPr>
            <a:spLocks noGrp="1"/>
          </p:cNvSpPr>
          <p:nvPr>
            <p:ph idx="1"/>
          </p:nvPr>
        </p:nvSpPr>
        <p:spPr/>
        <p:txBody>
          <a:bodyPr/>
          <a:lstStyle/>
          <a:p>
            <a:r>
              <a:rPr lang="en-US" altLang="en-US" b="1"/>
              <a:t>RATINGS AND REVIEWS, SOCIAL RECOMMENDATIONS, ADVICE, COMPARISONS, AND CONVERSATIONS</a:t>
            </a:r>
          </a:p>
          <a:p>
            <a:pPr lvl="1"/>
            <a:r>
              <a:rPr lang="en-US" altLang="en-US" b="1"/>
              <a:t>Ratings and Reviews</a:t>
            </a:r>
          </a:p>
          <a:p>
            <a:pPr lvl="2"/>
            <a:r>
              <a:rPr lang="en-US" altLang="en-US"/>
              <a:t>Customer ratings and reviews</a:t>
            </a:r>
          </a:p>
          <a:p>
            <a:pPr lvl="2"/>
            <a:r>
              <a:rPr lang="en-US" altLang="en-US"/>
              <a:t>Expert ratings and reviews</a:t>
            </a:r>
          </a:p>
          <a:p>
            <a:pPr lvl="2"/>
            <a:r>
              <a:rPr lang="en-US" altLang="en-US"/>
              <a:t>Sponsored reviews</a:t>
            </a:r>
          </a:p>
          <a:p>
            <a:pPr lvl="2"/>
            <a:r>
              <a:rPr lang="en-US" altLang="en-US"/>
              <a:t>Conversational marketing</a:t>
            </a:r>
          </a:p>
          <a:p>
            <a:pPr lvl="2"/>
            <a:r>
              <a:rPr lang="en-US" altLang="en-US"/>
              <a:t>Video product review</a:t>
            </a:r>
          </a:p>
          <a:p>
            <a:pPr lvl="2"/>
            <a:r>
              <a:rPr lang="en-US" altLang="en-US"/>
              <a:t>Customer testimonials</a:t>
            </a:r>
          </a:p>
        </p:txBody>
      </p:sp>
      <p:sp>
        <p:nvSpPr>
          <p:cNvPr id="4" name="Footer Placeholder 3"/>
          <p:cNvSpPr>
            <a:spLocks noGrp="1"/>
          </p:cNvSpPr>
          <p:nvPr>
            <p:ph type="ftr" sz="quarter" idx="11"/>
          </p:nvPr>
        </p:nvSpPr>
        <p:spPr/>
        <p:txBody>
          <a:bodyPr/>
          <a:lstStyle/>
          <a:p>
            <a:pPr algn="l">
              <a:defRPr/>
            </a:pPr>
            <a:r>
              <a:rPr lang="en-US"/>
              <a:t>Copyright © 2012 Pearson Education, Inc. Publishing as Prentice Hall </a:t>
            </a:r>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8CD2AC66-6EED-4A96-BF6A-66B02510AA4F}" type="slidenum">
              <a:rPr lang="en-US" altLang="en-US" sz="1200">
                <a:solidFill>
                  <a:srgbClr val="045C75"/>
                </a:solidFill>
              </a:rPr>
              <a:pPr>
                <a:spcBef>
                  <a:spcPct val="0"/>
                </a:spcBef>
                <a:buClrTx/>
                <a:buSzTx/>
                <a:buFontTx/>
                <a:buNone/>
              </a:pPr>
              <a:t>18</a:t>
            </a:fld>
            <a:endParaRPr lang="en-US" altLang="en-US" sz="1200">
              <a:solidFill>
                <a:srgbClr val="045C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81000"/>
            <a:ext cx="8229600" cy="1143000"/>
          </a:xfrm>
        </p:spPr>
        <p:txBody>
          <a:bodyPr/>
          <a:lstStyle/>
          <a:p>
            <a:pPr eaLnBrk="1" hangingPunct="1"/>
            <a:r>
              <a:rPr lang="en-US" altLang="en-US"/>
              <a:t>Learning Objectives</a:t>
            </a:r>
          </a:p>
        </p:txBody>
      </p:sp>
      <p:sp>
        <p:nvSpPr>
          <p:cNvPr id="8195" name="Content Placeholder 2"/>
          <p:cNvSpPr>
            <a:spLocks noGrp="1"/>
          </p:cNvSpPr>
          <p:nvPr>
            <p:ph idx="1"/>
          </p:nvPr>
        </p:nvSpPr>
        <p:spPr>
          <a:xfrm>
            <a:off x="457200" y="1600200"/>
            <a:ext cx="8229600" cy="4389438"/>
          </a:xfrm>
        </p:spPr>
        <p:txBody>
          <a:bodyPr/>
          <a:lstStyle/>
          <a:p>
            <a:pPr marL="457200" indent="-457200" eaLnBrk="1" hangingPunct="1">
              <a:buFont typeface="Calibri" panose="020F0502020204030204" pitchFamily="34" charset="0"/>
              <a:buAutoNum type="arabicPeriod"/>
            </a:pPr>
            <a:r>
              <a:rPr lang="en-US" altLang="en-US" sz="2200"/>
              <a:t>Understand the Web 2.0 revolution, its characteristics and the context of social media.</a:t>
            </a:r>
          </a:p>
          <a:p>
            <a:pPr marL="457200" indent="-457200" eaLnBrk="1" hangingPunct="1">
              <a:buFont typeface="Calibri" panose="020F0502020204030204" pitchFamily="34" charset="0"/>
              <a:buAutoNum type="arabicPeriod"/>
            </a:pPr>
            <a:r>
              <a:rPr lang="en-US" altLang="en-US" sz="2200"/>
              <a:t>Describe the fundamentals of social commerce, its drivers and landscape.</a:t>
            </a:r>
          </a:p>
          <a:p>
            <a:pPr marL="457200" indent="-457200" eaLnBrk="1" hangingPunct="1">
              <a:buFont typeface="Calibri" panose="020F0502020204030204" pitchFamily="34" charset="0"/>
              <a:buAutoNum type="arabicPeriod"/>
            </a:pPr>
            <a:r>
              <a:rPr lang="en-US" altLang="en-US" sz="2200"/>
              <a:t>Describe the major models of social shopping.</a:t>
            </a:r>
          </a:p>
          <a:p>
            <a:pPr marL="457200" indent="-457200" eaLnBrk="1" hangingPunct="1">
              <a:buFont typeface="Calibri" panose="020F0502020204030204" pitchFamily="34" charset="0"/>
              <a:buAutoNum type="arabicPeriod"/>
            </a:pPr>
            <a:r>
              <a:rPr lang="en-US" altLang="en-US" sz="2200"/>
              <a:t>Explain how advertising and promotions are conducted in social networking environments.</a:t>
            </a:r>
          </a:p>
          <a:p>
            <a:pPr marL="457200" indent="-457200" eaLnBrk="1" hangingPunct="1">
              <a:buFont typeface="Calibri" panose="020F0502020204030204" pitchFamily="34" charset="0"/>
              <a:buAutoNum type="arabicPeriod"/>
            </a:pPr>
            <a:r>
              <a:rPr lang="en-US" altLang="en-US" sz="2200"/>
              <a:t>Understand how market research is conducted in social networking environments.</a:t>
            </a:r>
          </a:p>
          <a:p>
            <a:pPr marL="457200" indent="-457200" eaLnBrk="1" hangingPunct="1">
              <a:buFont typeface="Calibri" panose="020F0502020204030204" pitchFamily="34" charset="0"/>
              <a:buAutoNum type="arabicPeriod"/>
            </a:pPr>
            <a:r>
              <a:rPr lang="en-US" altLang="en-US" sz="2200"/>
              <a:t>Describe how customer service, customer support, and CRM can be facilitated by social networking.</a:t>
            </a:r>
          </a:p>
          <a:p>
            <a:pPr marL="457200" indent="-457200" eaLnBrk="1" hangingPunct="1">
              <a:buFont typeface="Calibri" panose="020F0502020204030204" pitchFamily="34" charset="0"/>
              <a:buAutoNum type="arabicPeriod"/>
            </a:pPr>
            <a:r>
              <a:rPr lang="en-US" altLang="en-US" sz="2200"/>
              <a:t>Describe the major social commerce activities that  can be conducted within and by enterprises.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3AC311D9-8070-4F0A-B94C-AA4993AC3B20}" type="slidenum">
              <a:rPr lang="en-US" altLang="en-US" sz="1200">
                <a:solidFill>
                  <a:srgbClr val="045C75"/>
                </a:solidFill>
              </a:rPr>
              <a:pPr>
                <a:spcBef>
                  <a:spcPct val="0"/>
                </a:spcBef>
                <a:buClrTx/>
                <a:buSzTx/>
                <a:buFontTx/>
                <a:buNone/>
              </a:pPr>
              <a:t>1</a:t>
            </a:fld>
            <a:endParaRPr lang="en-US" altLang="en-US" sz="1200">
              <a:solidFill>
                <a:srgbClr val="045C7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04800" y="685800"/>
            <a:ext cx="8610600" cy="1143000"/>
          </a:xfrm>
        </p:spPr>
        <p:txBody>
          <a:bodyPr/>
          <a:lstStyle/>
          <a:p>
            <a:r>
              <a:rPr lang="en-US" altLang="en-US" sz="4000" b="1"/>
              <a:t>Social Shopping: </a:t>
            </a:r>
            <a:br>
              <a:rPr lang="en-US" altLang="en-US" sz="4000" b="1"/>
            </a:br>
            <a:r>
              <a:rPr lang="en-US" altLang="en-US" sz="4000" b="1"/>
              <a:t>Concepts, Benefits, and Models</a:t>
            </a:r>
            <a:endParaRPr lang="en-US" altLang="en-US" sz="4000"/>
          </a:p>
        </p:txBody>
      </p:sp>
      <p:sp>
        <p:nvSpPr>
          <p:cNvPr id="45059" name="Content Placeholder 2"/>
          <p:cNvSpPr>
            <a:spLocks noGrp="1"/>
          </p:cNvSpPr>
          <p:nvPr>
            <p:ph idx="1"/>
          </p:nvPr>
        </p:nvSpPr>
        <p:spPr/>
        <p:txBody>
          <a:bodyPr/>
          <a:lstStyle/>
          <a:p>
            <a:pPr lvl="1" eaLnBrk="1" hangingPunct="1"/>
            <a:r>
              <a:rPr lang="en-US" altLang="en-US" b="1" dirty="0"/>
              <a:t>Social Recommendations and Referrals</a:t>
            </a:r>
          </a:p>
          <a:p>
            <a:pPr lvl="2" eaLnBrk="1" hangingPunct="1"/>
            <a:r>
              <a:rPr lang="en-US" altLang="en-US" dirty="0"/>
              <a:t>Share with your network (social bookmarking)</a:t>
            </a:r>
          </a:p>
          <a:p>
            <a:pPr lvl="2" eaLnBrk="1" hangingPunct="1"/>
            <a:r>
              <a:rPr lang="en-US" altLang="en-US" dirty="0"/>
              <a:t>Referral programs</a:t>
            </a:r>
          </a:p>
          <a:p>
            <a:pPr lvl="2" eaLnBrk="1" hangingPunct="1"/>
            <a:r>
              <a:rPr lang="en-US" altLang="en-US" dirty="0"/>
              <a:t>Social recommendations</a:t>
            </a:r>
          </a:p>
          <a:p>
            <a:pPr lvl="2" eaLnBrk="1" hangingPunct="1"/>
            <a:r>
              <a:rPr lang="en-US" altLang="en-US" dirty="0"/>
              <a:t>Innovative methods</a:t>
            </a:r>
          </a:p>
          <a:p>
            <a:pPr eaLnBrk="1" hangingPunct="1"/>
            <a:r>
              <a:rPr lang="en-US" altLang="en-US" b="1" dirty="0"/>
              <a:t>GROUP BUYING, DEAL PURCHASING, AND SHOPPING TOGETHER</a:t>
            </a:r>
          </a:p>
          <a:p>
            <a:pPr lvl="1" eaLnBrk="1" hangingPunct="1"/>
            <a:r>
              <a:rPr lang="en-US" altLang="en-US" b="1" dirty="0"/>
              <a:t>Deal Purchases (Flash Sales)</a:t>
            </a:r>
          </a:p>
          <a:p>
            <a:pPr lvl="1" eaLnBrk="1" hangingPunct="1"/>
            <a:r>
              <a:rPr lang="en-US" altLang="en-US" b="1" dirty="0"/>
              <a:t>Group Buying in China</a:t>
            </a:r>
          </a:p>
          <a:p>
            <a:pPr lvl="1" eaLnBrk="1" hangingPunct="1"/>
            <a:r>
              <a:rPr lang="en-US" altLang="en-US" b="1" dirty="0">
                <a:highlight>
                  <a:srgbClr val="FFFF00"/>
                </a:highlight>
              </a:rPr>
              <a:t>Real-Time</a:t>
            </a:r>
            <a:r>
              <a:rPr lang="en-US" altLang="en-US" b="1" dirty="0"/>
              <a:t> Online Shopping Together</a:t>
            </a:r>
          </a:p>
        </p:txBody>
      </p:sp>
      <p:sp>
        <p:nvSpPr>
          <p:cNvPr id="4" name="Footer Placeholder 3"/>
          <p:cNvSpPr>
            <a:spLocks noGrp="1"/>
          </p:cNvSpPr>
          <p:nvPr>
            <p:ph type="ftr" sz="quarter" idx="11"/>
          </p:nvPr>
        </p:nvSpPr>
        <p:spPr/>
        <p:txBody>
          <a:bodyPr/>
          <a:lstStyle/>
          <a:p>
            <a:pPr algn="l">
              <a:defRPr/>
            </a:pPr>
            <a:r>
              <a:rPr lang="en-US"/>
              <a:t>Copyright © 2012 Pearson Education, Inc. Publishing as Prentice Hall </a:t>
            </a:r>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4400C7E4-D8FF-4DE9-9B4D-C4C18482494D}" type="slidenum">
              <a:rPr lang="en-US" altLang="en-US" sz="1200">
                <a:solidFill>
                  <a:srgbClr val="045C75"/>
                </a:solidFill>
              </a:rPr>
              <a:pPr>
                <a:spcBef>
                  <a:spcPct val="0"/>
                </a:spcBef>
                <a:buClrTx/>
                <a:buSzTx/>
                <a:buFontTx/>
                <a:buNone/>
              </a:pPr>
              <a:t>19</a:t>
            </a:fld>
            <a:endParaRPr lang="en-US" altLang="en-US" sz="1200">
              <a:solidFill>
                <a:srgbClr val="045C7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04800" y="685800"/>
            <a:ext cx="8610600" cy="1143000"/>
          </a:xfrm>
        </p:spPr>
        <p:txBody>
          <a:bodyPr/>
          <a:lstStyle/>
          <a:p>
            <a:r>
              <a:rPr lang="en-US" altLang="en-US" sz="4000"/>
              <a:t>Social Shopping: </a:t>
            </a:r>
            <a:br>
              <a:rPr lang="en-US" altLang="en-US" sz="4000"/>
            </a:br>
            <a:r>
              <a:rPr lang="en-US" altLang="en-US" sz="4000"/>
              <a:t>Concepts, Benefits, and Models</a:t>
            </a:r>
          </a:p>
        </p:txBody>
      </p:sp>
      <p:sp>
        <p:nvSpPr>
          <p:cNvPr id="47107" name="Content Placeholder 2"/>
          <p:cNvSpPr>
            <a:spLocks noGrp="1"/>
          </p:cNvSpPr>
          <p:nvPr>
            <p:ph idx="1"/>
          </p:nvPr>
        </p:nvSpPr>
        <p:spPr/>
        <p:txBody>
          <a:bodyPr/>
          <a:lstStyle/>
          <a:p>
            <a:pPr eaLnBrk="1" hangingPunct="1"/>
            <a:r>
              <a:rPr lang="en-US" altLang="en-US" sz="2400" b="1"/>
              <a:t>SHOPPING COMMUNITIES AND CLUBS</a:t>
            </a:r>
          </a:p>
          <a:p>
            <a:pPr lvl="1" eaLnBrk="1" hangingPunct="1"/>
            <a:r>
              <a:rPr lang="en-US" altLang="en-US" sz="2200" b="1"/>
              <a:t>Private Online Shopping Clubs and Retail by Invitation</a:t>
            </a:r>
          </a:p>
          <a:p>
            <a:pPr lvl="1" eaLnBrk="1" hangingPunct="1"/>
            <a:r>
              <a:rPr lang="en-US" altLang="en-US" sz="2200" b="1"/>
              <a:t>Kaboodle, a Unique Social Community</a:t>
            </a:r>
          </a:p>
          <a:p>
            <a:pPr eaLnBrk="1" hangingPunct="1"/>
            <a:r>
              <a:rPr lang="en-US" altLang="en-US" sz="2400" b="1"/>
              <a:t>OTHER INNOVATIVE MODELS</a:t>
            </a:r>
          </a:p>
          <a:p>
            <a:r>
              <a:rPr lang="en-US" altLang="en-US" sz="2400" b="1"/>
              <a:t>social marketplace</a:t>
            </a:r>
          </a:p>
          <a:p>
            <a:pPr>
              <a:buFont typeface="Wingdings 2" panose="05020102010507070707" pitchFamily="18" charset="2"/>
              <a:buNone/>
            </a:pPr>
            <a:r>
              <a:rPr lang="en-US" altLang="en-US" sz="2400"/>
              <a:t>	An online community that harnesses the power of one’s social networks for the introduction, buying, and selling of products, services, and resources, including one’s own creations; also may refer to a structure that resembles a social network but is focused on individual members</a:t>
            </a:r>
          </a:p>
          <a:p>
            <a:pPr lvl="1"/>
            <a:r>
              <a:rPr lang="en-US" altLang="en-US" sz="2000" b="1"/>
              <a:t>Direct Sales from Social Networks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BCA24E03-2934-40F3-B0CD-81CAC2D6ABA9}" type="slidenum">
              <a:rPr lang="en-US" altLang="en-US" sz="1200">
                <a:solidFill>
                  <a:srgbClr val="045C75"/>
                </a:solidFill>
              </a:rPr>
              <a:pPr>
                <a:spcBef>
                  <a:spcPct val="0"/>
                </a:spcBef>
                <a:buClrTx/>
                <a:buSzTx/>
                <a:buFontTx/>
                <a:buNone/>
              </a:pPr>
              <a:t>20</a:t>
            </a:fld>
            <a:endParaRPr lang="en-US" altLang="en-US" sz="1200">
              <a:solidFill>
                <a:srgbClr val="045C7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04800" y="685800"/>
            <a:ext cx="8610600" cy="1143000"/>
          </a:xfrm>
        </p:spPr>
        <p:txBody>
          <a:bodyPr/>
          <a:lstStyle/>
          <a:p>
            <a:r>
              <a:rPr lang="en-US" altLang="en-US" sz="4000" b="1"/>
              <a:t>Social Shopping: </a:t>
            </a:r>
            <a:br>
              <a:rPr lang="en-US" altLang="en-US" sz="4000" b="1"/>
            </a:br>
            <a:r>
              <a:rPr lang="en-US" altLang="en-US" sz="4000" b="1"/>
              <a:t>Concepts, Benefits, and Models</a:t>
            </a:r>
            <a:endParaRPr lang="en-US" altLang="en-US" sz="4000"/>
          </a:p>
        </p:txBody>
      </p:sp>
      <p:sp>
        <p:nvSpPr>
          <p:cNvPr id="49155" name="Content Placeholder 2"/>
          <p:cNvSpPr>
            <a:spLocks noGrp="1"/>
          </p:cNvSpPr>
          <p:nvPr>
            <p:ph idx="1"/>
          </p:nvPr>
        </p:nvSpPr>
        <p:spPr/>
        <p:txBody>
          <a:bodyPr/>
          <a:lstStyle/>
          <a:p>
            <a:r>
              <a:rPr lang="en-US" altLang="en-US" b="1"/>
              <a:t>WHAT COMPONENTS TO EXPECT IN A SOCIAL SHOPPING SITE</a:t>
            </a:r>
          </a:p>
          <a:p>
            <a:pPr lvl="1"/>
            <a:r>
              <a:rPr lang="en-US" altLang="en-US" b="1"/>
              <a:t>B2B Social Networking</a:t>
            </a:r>
          </a:p>
          <a:p>
            <a:pPr lvl="1"/>
            <a:r>
              <a:rPr lang="en-US" altLang="en-US" b="1"/>
              <a:t>Socially-Oriented Person to Person (P2P) Selling, Buying, Renting, or Bartering</a:t>
            </a:r>
          </a:p>
          <a:p>
            <a:pPr lvl="1"/>
            <a:r>
              <a:rPr lang="en-US" altLang="en-US" b="1"/>
              <a:t>Social Shopping in the Near Future</a:t>
            </a:r>
          </a:p>
        </p:txBody>
      </p:sp>
      <p:sp>
        <p:nvSpPr>
          <p:cNvPr id="4" name="Footer Placeholder 3"/>
          <p:cNvSpPr>
            <a:spLocks noGrp="1"/>
          </p:cNvSpPr>
          <p:nvPr>
            <p:ph type="ftr" sz="quarter" idx="11"/>
          </p:nvPr>
        </p:nvSpPr>
        <p:spPr/>
        <p:txBody>
          <a:bodyPr/>
          <a:lstStyle/>
          <a:p>
            <a:pPr algn="l">
              <a:defRPr/>
            </a:pPr>
            <a:r>
              <a:rPr lang="en-US"/>
              <a:t>Copyright © 2012 Pearson Education, Inc. Publishing as Prentice Hall </a:t>
            </a:r>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A668CE43-151A-4589-9547-C1D19C6C2769}" type="slidenum">
              <a:rPr lang="en-US" altLang="en-US" sz="1200">
                <a:solidFill>
                  <a:srgbClr val="045C75"/>
                </a:solidFill>
              </a:rPr>
              <a:pPr>
                <a:spcBef>
                  <a:spcPct val="0"/>
                </a:spcBef>
                <a:buClrTx/>
                <a:buSzTx/>
                <a:buFontTx/>
                <a:buNone/>
              </a:pPr>
              <a:t>21</a:t>
            </a:fld>
            <a:endParaRPr lang="en-US" altLang="en-US" sz="1200">
              <a:solidFill>
                <a:srgbClr val="045C7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04800" y="685800"/>
            <a:ext cx="8610600" cy="1143000"/>
          </a:xfrm>
        </p:spPr>
        <p:txBody>
          <a:bodyPr/>
          <a:lstStyle/>
          <a:p>
            <a:r>
              <a:rPr lang="en-US" altLang="en-US" sz="4500" b="1"/>
              <a:t>Social Advertising</a:t>
            </a:r>
            <a:endParaRPr lang="en-US" altLang="en-US" sz="4500"/>
          </a:p>
        </p:txBody>
      </p:sp>
      <p:sp>
        <p:nvSpPr>
          <p:cNvPr id="51203" name="Content Placeholder 2"/>
          <p:cNvSpPr>
            <a:spLocks noGrp="1"/>
          </p:cNvSpPr>
          <p:nvPr>
            <p:ph idx="1"/>
          </p:nvPr>
        </p:nvSpPr>
        <p:spPr/>
        <p:txBody>
          <a:bodyPr/>
          <a:lstStyle/>
          <a:p>
            <a:pPr eaLnBrk="1" hangingPunct="1"/>
            <a:r>
              <a:rPr lang="en-US" altLang="en-US" b="1" dirty="0"/>
              <a:t>SOCIAL ADS AND SOCIAL APPS</a:t>
            </a:r>
          </a:p>
          <a:p>
            <a:r>
              <a:rPr lang="en-US" altLang="en-US" b="1" dirty="0">
                <a:highlight>
                  <a:srgbClr val="FFFF00"/>
                </a:highlight>
              </a:rPr>
              <a:t>viral</a:t>
            </a:r>
            <a:r>
              <a:rPr lang="en-US" altLang="en-US" b="1" dirty="0"/>
              <a:t> marketing</a:t>
            </a:r>
          </a:p>
          <a:p>
            <a:pPr>
              <a:buFont typeface="Wingdings 2" panose="05020102010507070707" pitchFamily="18" charset="2"/>
              <a:buNone/>
            </a:pPr>
            <a:r>
              <a:rPr lang="en-US" altLang="en-US" dirty="0"/>
              <a:t>	Word-of-mouth (WOM) method by which customers promote a product (service) by telling others (frequently their friends) about it</a:t>
            </a:r>
          </a:p>
          <a:p>
            <a:pPr lvl="1"/>
            <a:r>
              <a:rPr lang="en-US" altLang="en-US" b="1" dirty="0"/>
              <a:t>viral blogging</a:t>
            </a:r>
          </a:p>
          <a:p>
            <a:pPr lvl="1">
              <a:buFont typeface="Wingdings 2" panose="05020102010507070707" pitchFamily="18" charset="2"/>
              <a:buNone/>
            </a:pPr>
            <a:r>
              <a:rPr lang="en-US" altLang="en-US" dirty="0"/>
              <a:t>	Viral (word-of-mouth) marketing done by bloggers</a:t>
            </a:r>
          </a:p>
          <a:p>
            <a:pPr lvl="1"/>
            <a:endParaRPr lang="en-US" altLang="en-US" b="1" dirty="0"/>
          </a:p>
        </p:txBody>
      </p:sp>
      <p:sp>
        <p:nvSpPr>
          <p:cNvPr id="4" name="Footer Placeholder 3"/>
          <p:cNvSpPr>
            <a:spLocks noGrp="1"/>
          </p:cNvSpPr>
          <p:nvPr>
            <p:ph type="ftr" sz="quarter" idx="11"/>
          </p:nvPr>
        </p:nvSpPr>
        <p:spPr/>
        <p:txBody>
          <a:bodyPr/>
          <a:lstStyle/>
          <a:p>
            <a:pPr algn="l">
              <a:defRPr/>
            </a:pPr>
            <a:r>
              <a:rPr lang="en-US"/>
              <a:t>Copyright © 2012 Pearson Education, Inc. Publishing as Prentice Hall </a:t>
            </a:r>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9C16370C-3548-4589-A701-969653ED4E93}" type="slidenum">
              <a:rPr lang="en-US" altLang="en-US" sz="1200">
                <a:solidFill>
                  <a:srgbClr val="045C75"/>
                </a:solidFill>
              </a:rPr>
              <a:pPr>
                <a:spcBef>
                  <a:spcPct val="0"/>
                </a:spcBef>
                <a:buClrTx/>
                <a:buSzTx/>
                <a:buFontTx/>
                <a:buNone/>
              </a:pPr>
              <a:t>22</a:t>
            </a:fld>
            <a:endParaRPr lang="en-US" altLang="en-US" sz="1200">
              <a:solidFill>
                <a:srgbClr val="045C7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685800"/>
            <a:ext cx="8610600" cy="1143000"/>
          </a:xfrm>
        </p:spPr>
        <p:txBody>
          <a:bodyPr/>
          <a:lstStyle/>
          <a:p>
            <a:r>
              <a:rPr lang="en-US" altLang="en-US" sz="4500" b="1"/>
              <a:t>Social Advertising</a:t>
            </a:r>
            <a:endParaRPr lang="en-US" altLang="en-US" sz="4500"/>
          </a:p>
        </p:txBody>
      </p:sp>
      <p:sp>
        <p:nvSpPr>
          <p:cNvPr id="53251" name="Content Placeholder 2"/>
          <p:cNvSpPr>
            <a:spLocks noGrp="1"/>
          </p:cNvSpPr>
          <p:nvPr>
            <p:ph idx="1"/>
          </p:nvPr>
        </p:nvSpPr>
        <p:spPr/>
        <p:txBody>
          <a:bodyPr/>
          <a:lstStyle/>
          <a:p>
            <a:pPr eaLnBrk="1" hangingPunct="1"/>
            <a:r>
              <a:rPr lang="en-US" altLang="en-US" b="1"/>
              <a:t>LOCATION-BASED ADVERTISEMENT AND SOCIAL NETWORKS</a:t>
            </a:r>
          </a:p>
          <a:p>
            <a:pPr lvl="1"/>
            <a:r>
              <a:rPr lang="en-US" altLang="en-US" b="1"/>
              <a:t>geosocial networking</a:t>
            </a:r>
          </a:p>
          <a:p>
            <a:pPr lvl="1">
              <a:buFont typeface="Wingdings 2" panose="05020102010507070707" pitchFamily="18" charset="2"/>
              <a:buNone/>
            </a:pPr>
            <a:r>
              <a:rPr lang="en-US" altLang="en-US"/>
              <a:t>	A type of social networking in which geographic services and capabilities such as geocoding and geotagging are used to enable additional social dynamics</a:t>
            </a:r>
          </a:p>
          <a:p>
            <a:pPr lvl="2"/>
            <a:r>
              <a:rPr lang="en-US" altLang="en-US" b="1"/>
              <a:t>geolocation</a:t>
            </a:r>
          </a:p>
          <a:p>
            <a:pPr lvl="2">
              <a:buFont typeface="Wingdings 2" panose="05020102010507070707" pitchFamily="18" charset="2"/>
              <a:buNone/>
            </a:pPr>
            <a:r>
              <a:rPr lang="en-US" altLang="en-US"/>
              <a:t>	The identification of the real-world geographic location of an Internet-connected computer, mobile device, website visitor, or other</a:t>
            </a:r>
            <a:endParaRPr lang="en-US" altLang="en-US" b="1"/>
          </a:p>
        </p:txBody>
      </p:sp>
      <p:sp>
        <p:nvSpPr>
          <p:cNvPr id="4" name="Footer Placeholder 3"/>
          <p:cNvSpPr>
            <a:spLocks noGrp="1"/>
          </p:cNvSpPr>
          <p:nvPr>
            <p:ph type="ftr" sz="quarter" idx="11"/>
          </p:nvPr>
        </p:nvSpPr>
        <p:spPr/>
        <p:txBody>
          <a:bodyPr/>
          <a:lstStyle/>
          <a:p>
            <a:pPr algn="l">
              <a:defRPr/>
            </a:pPr>
            <a:r>
              <a:rPr lang="en-US"/>
              <a:t>Copyright © 2012 Pearson Education, Inc. Publishing as Prentice Hall </a:t>
            </a:r>
          </a:p>
        </p:txBody>
      </p:sp>
      <p:sp>
        <p:nvSpPr>
          <p:cNvPr id="532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5E519823-4A65-463C-95FF-43A5870285F0}" type="slidenum">
              <a:rPr lang="en-US" altLang="en-US" sz="1200">
                <a:solidFill>
                  <a:srgbClr val="045C75"/>
                </a:solidFill>
              </a:rPr>
              <a:pPr>
                <a:spcBef>
                  <a:spcPct val="0"/>
                </a:spcBef>
                <a:buClrTx/>
                <a:buSzTx/>
                <a:buFontTx/>
                <a:buNone/>
              </a:pPr>
              <a:t>23</a:t>
            </a:fld>
            <a:endParaRPr lang="en-US" altLang="en-US" sz="1200">
              <a:solidFill>
                <a:srgbClr val="045C7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04800" y="685800"/>
            <a:ext cx="8610600" cy="1143000"/>
          </a:xfrm>
        </p:spPr>
        <p:txBody>
          <a:bodyPr/>
          <a:lstStyle/>
          <a:p>
            <a:r>
              <a:rPr lang="en-US" altLang="en-US" sz="4500"/>
              <a:t>Social Advertising</a:t>
            </a:r>
          </a:p>
        </p:txBody>
      </p:sp>
      <p:sp>
        <p:nvSpPr>
          <p:cNvPr id="55299" name="Content Placeholder 2"/>
          <p:cNvSpPr>
            <a:spLocks noGrp="1"/>
          </p:cNvSpPr>
          <p:nvPr>
            <p:ph idx="1"/>
          </p:nvPr>
        </p:nvSpPr>
        <p:spPr/>
        <p:txBody>
          <a:bodyPr/>
          <a:lstStyle/>
          <a:p>
            <a:pPr lvl="1" eaLnBrk="1" hangingPunct="1"/>
            <a:r>
              <a:rPr lang="en-US" altLang="en-US" b="1"/>
              <a:t>The Technology for Location-Based Social Networks</a:t>
            </a:r>
          </a:p>
          <a:p>
            <a:pPr lvl="1" eaLnBrk="1" hangingPunct="1"/>
            <a:r>
              <a:rPr lang="en-US" altLang="en-US" b="1"/>
              <a:t>From Foursquare to Facebook Places</a:t>
            </a:r>
          </a:p>
          <a:p>
            <a:pPr lvl="1" eaLnBrk="1" hangingPunct="1"/>
            <a:r>
              <a:rPr lang="en-US" altLang="en-US" b="1"/>
              <a:t>Strategy for Small Businesses</a:t>
            </a:r>
          </a:p>
          <a:p>
            <a:pPr lvl="1" eaLnBrk="1" hangingPunct="1"/>
            <a:r>
              <a:rPr lang="en-US" altLang="en-US" b="1"/>
              <a:t>Privacy Concerns</a:t>
            </a:r>
          </a:p>
          <a:p>
            <a:pPr lvl="1" eaLnBrk="1" hangingPunct="1"/>
            <a:r>
              <a:rPr lang="en-US" altLang="en-US" b="1"/>
              <a:t>Examples of Successful Location-Based Applications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E8C365B5-179D-40EF-896A-70AE75B66D42}" type="slidenum">
              <a:rPr lang="en-US" altLang="en-US" sz="1200">
                <a:solidFill>
                  <a:srgbClr val="045C75"/>
                </a:solidFill>
              </a:rPr>
              <a:pPr>
                <a:spcBef>
                  <a:spcPct val="0"/>
                </a:spcBef>
                <a:buClrTx/>
                <a:buSzTx/>
                <a:buFontTx/>
                <a:buNone/>
              </a:pPr>
              <a:t>24</a:t>
            </a:fld>
            <a:endParaRPr lang="en-US" altLang="en-US" sz="1200">
              <a:solidFill>
                <a:srgbClr val="045C7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04800" y="685800"/>
            <a:ext cx="8610600" cy="1143000"/>
          </a:xfrm>
        </p:spPr>
        <p:txBody>
          <a:bodyPr/>
          <a:lstStyle/>
          <a:p>
            <a:r>
              <a:rPr lang="en-US" altLang="en-US" sz="4500"/>
              <a:t>Social Advertising</a:t>
            </a:r>
          </a:p>
        </p:txBody>
      </p:sp>
      <p:sp>
        <p:nvSpPr>
          <p:cNvPr id="57347" name="Content Placeholder 2"/>
          <p:cNvSpPr>
            <a:spLocks noGrp="1"/>
          </p:cNvSpPr>
          <p:nvPr>
            <p:ph idx="1"/>
          </p:nvPr>
        </p:nvSpPr>
        <p:spPr/>
        <p:txBody>
          <a:bodyPr/>
          <a:lstStyle/>
          <a:p>
            <a:r>
              <a:rPr lang="en-US" altLang="en-US" b="1"/>
              <a:t>USING YOUTUBE AND OTHER SOCIAL PRESENTATION SITES FOR ADVERTISING</a:t>
            </a:r>
          </a:p>
          <a:p>
            <a:pPr lvl="1"/>
            <a:r>
              <a:rPr lang="en-US" altLang="en-US" b="1"/>
              <a:t>viral video</a:t>
            </a:r>
          </a:p>
          <a:p>
            <a:pPr lvl="1">
              <a:buFont typeface="Wingdings 2" panose="05020102010507070707" pitchFamily="18" charset="2"/>
              <a:buNone/>
            </a:pPr>
            <a:r>
              <a:rPr lang="en-US" altLang="en-US"/>
              <a:t>	Any video that is passed </a:t>
            </a:r>
            <a:r>
              <a:rPr lang="en-US" altLang="en-US" sz="2800"/>
              <a:t>electronically, from person to person, regardless of its content</a:t>
            </a:r>
          </a:p>
          <a:p>
            <a:r>
              <a:rPr lang="en-US" altLang="en-US" b="1"/>
              <a:t>USING TWITTER AS AN ADVERTISING AND MARKETING TOOL</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573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C0990C67-47EB-48FF-90C2-8C1F47B2240F}" type="slidenum">
              <a:rPr lang="en-US" altLang="en-US" sz="1200">
                <a:solidFill>
                  <a:srgbClr val="045C75"/>
                </a:solidFill>
              </a:rPr>
              <a:pPr>
                <a:spcBef>
                  <a:spcPct val="0"/>
                </a:spcBef>
                <a:buClrTx/>
                <a:buSzTx/>
                <a:buFontTx/>
                <a:buNone/>
              </a:pPr>
              <a:t>25</a:t>
            </a:fld>
            <a:endParaRPr lang="en-US" altLang="en-US" sz="1200">
              <a:solidFill>
                <a:srgbClr val="045C7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304800" y="685800"/>
            <a:ext cx="8610600" cy="1143000"/>
          </a:xfrm>
        </p:spPr>
        <p:txBody>
          <a:bodyPr/>
          <a:lstStyle/>
          <a:p>
            <a:r>
              <a:rPr lang="en-US" altLang="en-US" sz="4500"/>
              <a:t>Social Advertising</a:t>
            </a:r>
          </a:p>
        </p:txBody>
      </p:sp>
      <p:sp>
        <p:nvSpPr>
          <p:cNvPr id="59395" name="Content Placeholder 2"/>
          <p:cNvSpPr>
            <a:spLocks noGrp="1"/>
          </p:cNvSpPr>
          <p:nvPr>
            <p:ph idx="1"/>
          </p:nvPr>
        </p:nvSpPr>
        <p:spPr/>
        <p:txBody>
          <a:bodyPr/>
          <a:lstStyle/>
          <a:p>
            <a:pPr eaLnBrk="1" hangingPunct="1"/>
            <a:r>
              <a:rPr lang="en-US" altLang="en-US" b="1"/>
              <a:t>OTHER INNOVATIVE WAYS TO ADVERTISE IN SOCIAL MEDIA	</a:t>
            </a:r>
          </a:p>
          <a:p>
            <a:pPr lvl="1" eaLnBrk="1" hangingPunct="1"/>
            <a:r>
              <a:rPr lang="en-US" altLang="en-US" b="1"/>
              <a:t>The Changing Rules of Branding</a:t>
            </a:r>
          </a:p>
          <a:p>
            <a:pPr lvl="1" eaLnBrk="1" hangingPunct="1"/>
            <a:r>
              <a:rPr lang="en-US" altLang="en-US" b="1"/>
              <a:t>Using Blogs</a:t>
            </a:r>
          </a:p>
          <a:p>
            <a:pPr lvl="1" eaLnBrk="1" hangingPunct="1"/>
            <a:r>
              <a:rPr lang="en-US" altLang="en-US" b="1"/>
              <a:t>Special Advertising Campaigns</a:t>
            </a:r>
          </a:p>
          <a:p>
            <a:pPr lvl="1" eaLnBrk="1" hangingPunct="1"/>
            <a:r>
              <a:rPr lang="en-US" altLang="en-US" b="1"/>
              <a:t>Mobile Advertising</a:t>
            </a:r>
          </a:p>
          <a:p>
            <a:pPr lvl="1" eaLnBrk="1" hangingPunct="1"/>
            <a:endParaRPr lang="en-US" altLang="en-US" b="1"/>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593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69230945-C5E6-4BB8-89C1-5C1CF6C0BF3E}" type="slidenum">
              <a:rPr lang="en-US" altLang="en-US" sz="1200">
                <a:solidFill>
                  <a:srgbClr val="045C75"/>
                </a:solidFill>
              </a:rPr>
              <a:pPr>
                <a:spcBef>
                  <a:spcPct val="0"/>
                </a:spcBef>
                <a:buClrTx/>
                <a:buSzTx/>
                <a:buFontTx/>
                <a:buNone/>
              </a:pPr>
              <a:t>26</a:t>
            </a:fld>
            <a:endParaRPr lang="en-US" altLang="en-US" sz="1200">
              <a:solidFill>
                <a:srgbClr val="045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04800" y="685800"/>
            <a:ext cx="8610600" cy="1143000"/>
          </a:xfrm>
        </p:spPr>
        <p:txBody>
          <a:bodyPr/>
          <a:lstStyle/>
          <a:p>
            <a:r>
              <a:rPr lang="en-US" altLang="en-US" sz="4500" b="1"/>
              <a:t>Market Research and Strategy </a:t>
            </a:r>
            <a:br>
              <a:rPr lang="en-US" altLang="en-US" sz="4500" b="1"/>
            </a:br>
            <a:r>
              <a:rPr lang="en-US" altLang="en-US" sz="4500" b="1"/>
              <a:t>in Social Networks</a:t>
            </a:r>
            <a:endParaRPr lang="en-US" altLang="en-US" sz="4500"/>
          </a:p>
        </p:txBody>
      </p:sp>
      <p:sp>
        <p:nvSpPr>
          <p:cNvPr id="61443" name="Content Placeholder 2"/>
          <p:cNvSpPr>
            <a:spLocks noGrp="1"/>
          </p:cNvSpPr>
          <p:nvPr>
            <p:ph idx="1"/>
          </p:nvPr>
        </p:nvSpPr>
        <p:spPr/>
        <p:txBody>
          <a:bodyPr/>
          <a:lstStyle/>
          <a:p>
            <a:pPr eaLnBrk="1" hangingPunct="1"/>
            <a:r>
              <a:rPr lang="en-US" altLang="en-US" b="1"/>
              <a:t>USING SOCIAL NETWORKING FOR MARKET RESEARCH</a:t>
            </a:r>
          </a:p>
          <a:p>
            <a:pPr eaLnBrk="1" hangingPunct="1"/>
            <a:r>
              <a:rPr lang="en-US" altLang="en-US" b="1"/>
              <a:t>FEEDBACK FROM CUSTOMERS: CONVERSATIONAL MARKETING</a:t>
            </a:r>
          </a:p>
          <a:p>
            <a:pPr lvl="1" eaLnBrk="1" hangingPunct="1"/>
            <a:r>
              <a:rPr lang="en-US" altLang="en-US" b="1"/>
              <a:t>Illustrative Examples</a:t>
            </a:r>
          </a:p>
          <a:p>
            <a:r>
              <a:rPr lang="en-US" altLang="en-US" b="1"/>
              <a:t>SOCIAL ANALYTICS AND SOCIAL INTELLIGENCE IN SOCIAL COMMERCE</a:t>
            </a:r>
          </a:p>
        </p:txBody>
      </p:sp>
      <p:sp>
        <p:nvSpPr>
          <p:cNvPr id="4" name="Footer Placeholder 3"/>
          <p:cNvSpPr>
            <a:spLocks noGrp="1"/>
          </p:cNvSpPr>
          <p:nvPr>
            <p:ph type="ftr" sz="quarter" idx="11"/>
          </p:nvPr>
        </p:nvSpPr>
        <p:spPr/>
        <p:txBody>
          <a:bodyPr/>
          <a:lstStyle/>
          <a:p>
            <a:pPr algn="l">
              <a:defRPr/>
            </a:pPr>
            <a:r>
              <a:rPr lang="en-US"/>
              <a:t>Copyright © 2012 Pearson Education, Inc. Publishing as Prentice Hall </a:t>
            </a:r>
          </a:p>
        </p:txBody>
      </p:sp>
      <p:sp>
        <p:nvSpPr>
          <p:cNvPr id="614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D65DB0B4-8112-4F65-A0D8-22E9ADCF73D9}" type="slidenum">
              <a:rPr lang="en-US" altLang="en-US" sz="1200">
                <a:solidFill>
                  <a:srgbClr val="045C75"/>
                </a:solidFill>
              </a:rPr>
              <a:pPr>
                <a:spcBef>
                  <a:spcPct val="0"/>
                </a:spcBef>
                <a:buClrTx/>
                <a:buSzTx/>
                <a:buFontTx/>
                <a:buNone/>
              </a:pPr>
              <a:t>27</a:t>
            </a:fld>
            <a:endParaRPr lang="en-US" altLang="en-US" sz="1200">
              <a:solidFill>
                <a:srgbClr val="045C7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Copyright © 2012 Pearson Education, Inc. Publishing as Prentice Hall </a:t>
            </a:r>
          </a:p>
        </p:txBody>
      </p:sp>
      <p:sp>
        <p:nvSpPr>
          <p:cNvPr id="634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31970579-022B-4989-8914-6FBF539DFC16}" type="slidenum">
              <a:rPr lang="en-US" altLang="en-US" sz="1200">
                <a:solidFill>
                  <a:srgbClr val="045C75"/>
                </a:solidFill>
              </a:rPr>
              <a:pPr>
                <a:spcBef>
                  <a:spcPct val="0"/>
                </a:spcBef>
                <a:buClrTx/>
                <a:buSzTx/>
                <a:buFontTx/>
                <a:buNone/>
              </a:pPr>
              <a:t>28</a:t>
            </a:fld>
            <a:endParaRPr lang="en-US" altLang="en-US" sz="1200">
              <a:solidFill>
                <a:srgbClr val="045C75"/>
              </a:solidFill>
            </a:endParaRPr>
          </a:p>
        </p:txBody>
      </p:sp>
      <p:pic>
        <p:nvPicPr>
          <p:cNvPr id="634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609600"/>
            <a:ext cx="67151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Learning Objectives</a:t>
            </a:r>
          </a:p>
        </p:txBody>
      </p:sp>
      <p:sp>
        <p:nvSpPr>
          <p:cNvPr id="10243" name="Content Placeholder 2"/>
          <p:cNvSpPr>
            <a:spLocks noGrp="1"/>
          </p:cNvSpPr>
          <p:nvPr>
            <p:ph idx="1"/>
          </p:nvPr>
        </p:nvSpPr>
        <p:spPr/>
        <p:txBody>
          <a:bodyPr/>
          <a:lstStyle/>
          <a:p>
            <a:pPr marL="457200" indent="-457200" eaLnBrk="1" hangingPunct="1">
              <a:buFont typeface="Calibri" panose="020F0502020204030204" pitchFamily="34" charset="0"/>
              <a:buAutoNum type="arabicPeriod" startAt="8"/>
            </a:pPr>
            <a:r>
              <a:rPr lang="en-US" altLang="en-US" sz="2400" dirty="0"/>
              <a:t>Define crowdsourcing and describe its use in social commerce.</a:t>
            </a:r>
          </a:p>
          <a:p>
            <a:pPr marL="457200" indent="-457200" eaLnBrk="1" hangingPunct="1">
              <a:buFont typeface="Calibri" panose="020F0502020204030204" pitchFamily="34" charset="0"/>
              <a:buAutoNum type="arabicPeriod" startAt="8"/>
            </a:pPr>
            <a:r>
              <a:rPr lang="en-US" altLang="en-US" sz="2400" dirty="0"/>
              <a:t>Describe the commercial applications conducted in virtual worlds in general and in Second Life in particular.</a:t>
            </a:r>
          </a:p>
          <a:p>
            <a:pPr marL="457200" indent="-457200" eaLnBrk="1" hangingPunct="1">
              <a:buFont typeface="Calibri" panose="020F0502020204030204" pitchFamily="34" charset="0"/>
              <a:buAutoNum type="arabicPeriod" startAt="8"/>
            </a:pPr>
            <a:r>
              <a:rPr lang="en-US" altLang="en-US" sz="2400" dirty="0"/>
              <a:t>Review the social commerce activities and relationship with e-entertainment and gaming.</a:t>
            </a:r>
          </a:p>
          <a:p>
            <a:pPr marL="457200" indent="-457200" eaLnBrk="1" hangingPunct="1">
              <a:buFont typeface="Calibri" panose="020F0502020204030204" pitchFamily="34" charset="0"/>
              <a:buAutoNum type="arabicPeriod" startAt="8"/>
            </a:pPr>
            <a:r>
              <a:rPr lang="en-US" altLang="en-US" sz="2400" dirty="0"/>
              <a:t>Describe and discuss the major implementation issues of social commerce including strategy, security, and ROI.</a:t>
            </a:r>
          </a:p>
          <a:p>
            <a:pPr marL="457200" indent="-457200" eaLnBrk="1" hangingPunct="1">
              <a:buFont typeface="Calibri" panose="020F0502020204030204" pitchFamily="34" charset="0"/>
              <a:buAutoNum type="arabicPeriod" startAt="8"/>
            </a:pPr>
            <a:r>
              <a:rPr lang="en-US" altLang="en-US" sz="2400" dirty="0"/>
              <a:t>Understand the major risks, concerns, and barriers of deploying social commerce applications.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E5C33D22-B31C-4A15-A332-C04D2CD66B96}" type="slidenum">
              <a:rPr lang="en-US" altLang="en-US" sz="1200">
                <a:solidFill>
                  <a:srgbClr val="045C75"/>
                </a:solidFill>
              </a:rPr>
              <a:pPr>
                <a:spcBef>
                  <a:spcPct val="0"/>
                </a:spcBef>
                <a:buClrTx/>
                <a:buSzTx/>
                <a:buFontTx/>
                <a:buNone/>
              </a:pPr>
              <a:t>2</a:t>
            </a:fld>
            <a:endParaRPr lang="en-US" altLang="en-US" sz="1200">
              <a:solidFill>
                <a:srgbClr val="045C7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04800" y="685800"/>
            <a:ext cx="8610600" cy="1143000"/>
          </a:xfrm>
        </p:spPr>
        <p:txBody>
          <a:bodyPr/>
          <a:lstStyle/>
          <a:p>
            <a:r>
              <a:rPr lang="en-US" altLang="en-US" sz="4500"/>
              <a:t>Market Research and Strategy </a:t>
            </a:r>
            <a:br>
              <a:rPr lang="en-US" altLang="en-US" sz="4500"/>
            </a:br>
            <a:r>
              <a:rPr lang="en-US" altLang="en-US" sz="4500"/>
              <a:t>in Social Networks</a:t>
            </a:r>
          </a:p>
        </p:txBody>
      </p:sp>
      <p:sp>
        <p:nvSpPr>
          <p:cNvPr id="65539" name="Content Placeholder 2"/>
          <p:cNvSpPr>
            <a:spLocks noGrp="1"/>
          </p:cNvSpPr>
          <p:nvPr>
            <p:ph idx="1"/>
          </p:nvPr>
        </p:nvSpPr>
        <p:spPr/>
        <p:txBody>
          <a:bodyPr/>
          <a:lstStyle/>
          <a:p>
            <a:r>
              <a:rPr lang="en-US" altLang="en-US" b="1" dirty="0"/>
              <a:t>SOCIAL ANALYTICS FOR SOCIAL INTELLIGENCE IN SOCIAL COMMERCE</a:t>
            </a:r>
          </a:p>
          <a:p>
            <a:pPr lvl="1"/>
            <a:r>
              <a:rPr lang="en-US" altLang="en-US" b="1" dirty="0"/>
              <a:t>Social Intelligence and Its Components</a:t>
            </a:r>
          </a:p>
          <a:p>
            <a:r>
              <a:rPr lang="en-US" altLang="en-US" b="1" dirty="0"/>
              <a:t>ANALYZING CONSUMER CONVERSATIONS AND OTHER USER GENERATED CONTENT</a:t>
            </a:r>
          </a:p>
          <a:p>
            <a:pPr lvl="1"/>
            <a:r>
              <a:rPr lang="en-US" altLang="en-US" b="1" dirty="0"/>
              <a:t>Tools for </a:t>
            </a:r>
            <a:r>
              <a:rPr lang="en-US" altLang="en-US" b="1" dirty="0">
                <a:highlight>
                  <a:srgbClr val="FFFF00"/>
                </a:highlight>
              </a:rPr>
              <a:t>Mining</a:t>
            </a:r>
            <a:r>
              <a:rPr lang="en-US" altLang="en-US" b="1" dirty="0"/>
              <a:t> Social Media for Consumer Trends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B9732ED7-C726-4890-9F0B-ADCAEFDA2970}" type="slidenum">
              <a:rPr lang="en-US" altLang="en-US" sz="1200">
                <a:solidFill>
                  <a:srgbClr val="045C75"/>
                </a:solidFill>
              </a:rPr>
              <a:pPr>
                <a:spcBef>
                  <a:spcPct val="0"/>
                </a:spcBef>
                <a:buClrTx/>
                <a:buSzTx/>
                <a:buFontTx/>
                <a:buNone/>
              </a:pPr>
              <a:t>29</a:t>
            </a:fld>
            <a:endParaRPr lang="en-US" altLang="en-US" sz="1200">
              <a:solidFill>
                <a:srgbClr val="045C7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304800" y="685800"/>
            <a:ext cx="8610600" cy="1143000"/>
          </a:xfrm>
        </p:spPr>
        <p:txBody>
          <a:bodyPr/>
          <a:lstStyle/>
          <a:p>
            <a:r>
              <a:rPr lang="en-US" altLang="en-US" sz="4500"/>
              <a:t>Market Research and Strategy </a:t>
            </a:r>
            <a:br>
              <a:rPr lang="en-US" altLang="en-US" sz="4500"/>
            </a:br>
            <a:r>
              <a:rPr lang="en-US" altLang="en-US" sz="4500"/>
              <a:t>in Social Networks</a:t>
            </a:r>
          </a:p>
        </p:txBody>
      </p:sp>
      <p:sp>
        <p:nvSpPr>
          <p:cNvPr id="67587" name="Content Placeholder 2"/>
          <p:cNvSpPr>
            <a:spLocks noGrp="1"/>
          </p:cNvSpPr>
          <p:nvPr>
            <p:ph idx="1"/>
          </p:nvPr>
        </p:nvSpPr>
        <p:spPr/>
        <p:txBody>
          <a:bodyPr/>
          <a:lstStyle/>
          <a:p>
            <a:r>
              <a:rPr lang="en-US" altLang="en-US" b="1"/>
              <a:t>CONDUCTING MARKET RESEARCH USING THE MAJOR SOCIAL NETWORKS</a:t>
            </a:r>
          </a:p>
          <a:p>
            <a:pPr lvl="1"/>
            <a:r>
              <a:rPr lang="en-US" altLang="en-US" b="1"/>
              <a:t>Using Facebook for Market Research</a:t>
            </a:r>
          </a:p>
          <a:p>
            <a:pPr lvl="1"/>
            <a:r>
              <a:rPr lang="en-US" altLang="en-US" b="1"/>
              <a:t>Using Twitter for Market Research</a:t>
            </a:r>
          </a:p>
          <a:p>
            <a:pPr lvl="1"/>
            <a:r>
              <a:rPr lang="en-US" altLang="en-US" b="1"/>
              <a:t>Using LinkedIn for Market Research</a:t>
            </a:r>
          </a:p>
          <a:p>
            <a:r>
              <a:rPr lang="en-US" altLang="en-US" b="1"/>
              <a:t>PUTTING IT ALL TOGETHER</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675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1000EDAC-DE25-48BE-8161-C94352EC2A99}" type="slidenum">
              <a:rPr lang="en-US" altLang="en-US" sz="1200">
                <a:solidFill>
                  <a:srgbClr val="045C75"/>
                </a:solidFill>
              </a:rPr>
              <a:pPr>
                <a:spcBef>
                  <a:spcPct val="0"/>
                </a:spcBef>
                <a:buClrTx/>
                <a:buSzTx/>
                <a:buFontTx/>
                <a:buNone/>
              </a:pPr>
              <a:t>30</a:t>
            </a:fld>
            <a:endParaRPr lang="en-US" altLang="en-US" sz="1200">
              <a:solidFill>
                <a:srgbClr val="045C75"/>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228600" y="381000"/>
            <a:ext cx="8610600" cy="1143000"/>
          </a:xfrm>
        </p:spPr>
        <p:txBody>
          <a:bodyPr/>
          <a:lstStyle/>
          <a:p>
            <a:r>
              <a:rPr lang="en-US" altLang="en-US" sz="4800"/>
              <a:t>Social Customer Service and CRM</a:t>
            </a:r>
            <a:endParaRPr lang="en-US" altLang="en-US" sz="4500"/>
          </a:p>
        </p:txBody>
      </p:sp>
      <p:sp>
        <p:nvSpPr>
          <p:cNvPr id="69635" name="Content Placeholder 2"/>
          <p:cNvSpPr>
            <a:spLocks noGrp="1"/>
          </p:cNvSpPr>
          <p:nvPr>
            <p:ph idx="1"/>
          </p:nvPr>
        </p:nvSpPr>
        <p:spPr>
          <a:xfrm>
            <a:off x="304800" y="1600200"/>
            <a:ext cx="8229600" cy="4389438"/>
          </a:xfrm>
        </p:spPr>
        <p:txBody>
          <a:bodyPr/>
          <a:lstStyle/>
          <a:p>
            <a:pPr eaLnBrk="1" hangingPunct="1"/>
            <a:r>
              <a:rPr lang="en-US" altLang="en-US" sz="2400" b="1" dirty="0"/>
              <a:t>HOW SOCIAL NETWORKING IMPROVES CUSTOMER SERVICE</a:t>
            </a:r>
          </a:p>
          <a:p>
            <a:pPr lvl="1" eaLnBrk="1" hangingPunct="1"/>
            <a:r>
              <a:rPr lang="en-US" altLang="en-US" sz="2200" b="1" dirty="0"/>
              <a:t>Methods and Guidelines for Service</a:t>
            </a:r>
          </a:p>
          <a:p>
            <a:pPr eaLnBrk="1" hangingPunct="1"/>
            <a:r>
              <a:rPr lang="en-US" altLang="en-US" sz="2400" b="1" dirty="0"/>
              <a:t>HOW TO SERVE THE SOCIAL CUSTOMERS</a:t>
            </a:r>
          </a:p>
          <a:p>
            <a:pPr lvl="1"/>
            <a:r>
              <a:rPr lang="en-US" altLang="en-US" sz="2200" b="1" dirty="0"/>
              <a:t>social customers</a:t>
            </a:r>
          </a:p>
          <a:p>
            <a:pPr lvl="1">
              <a:buFont typeface="Wingdings 2" panose="05020102010507070707" pitchFamily="18" charset="2"/>
              <a:buNone/>
            </a:pPr>
            <a:r>
              <a:rPr lang="en-US" altLang="en-US" sz="2200" dirty="0"/>
              <a:t>	Members of social networks who do social shopping and understand their rights and how to use the wisdom and power of crowdsourcing and communities to their benefit</a:t>
            </a:r>
          </a:p>
          <a:p>
            <a:pPr lvl="1"/>
            <a:r>
              <a:rPr lang="en-US" altLang="en-US" sz="2200" b="1" dirty="0">
                <a:highlight>
                  <a:srgbClr val="FFFF00"/>
                </a:highlight>
              </a:rPr>
              <a:t>customer relationship management (CRM)</a:t>
            </a:r>
          </a:p>
          <a:p>
            <a:pPr lvl="1">
              <a:buFont typeface="Wingdings 2" panose="05020102010507070707" pitchFamily="18" charset="2"/>
              <a:buNone/>
            </a:pPr>
            <a:r>
              <a:rPr lang="en-US" altLang="en-US" sz="2200" dirty="0"/>
              <a:t>	A customer service approach that focuses on building long-term and sustainable customer relationships that add value both to the customers and the merchants</a:t>
            </a:r>
            <a:endParaRPr lang="en-US" altLang="en-US" sz="2200" b="1"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696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977DE23C-C95A-4E87-B361-731CDF82672E}" type="slidenum">
              <a:rPr lang="en-US" altLang="en-US" sz="1200">
                <a:solidFill>
                  <a:srgbClr val="045C75"/>
                </a:solidFill>
              </a:rPr>
              <a:pPr>
                <a:spcBef>
                  <a:spcPct val="0"/>
                </a:spcBef>
                <a:buClrTx/>
                <a:buSzTx/>
                <a:buFontTx/>
                <a:buNone/>
              </a:pPr>
              <a:t>31</a:t>
            </a:fld>
            <a:endParaRPr lang="en-US" altLang="en-US" sz="1200">
              <a:solidFill>
                <a:srgbClr val="045C7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304800" y="685800"/>
            <a:ext cx="8610600" cy="1143000"/>
          </a:xfrm>
        </p:spPr>
        <p:txBody>
          <a:bodyPr/>
          <a:lstStyle/>
          <a:p>
            <a:r>
              <a:rPr lang="en-US" altLang="en-US" sz="4800"/>
              <a:t>Social Customer Service and CRM</a:t>
            </a:r>
            <a:endParaRPr lang="en-US" altLang="en-US" sz="4500"/>
          </a:p>
        </p:txBody>
      </p:sp>
      <p:sp>
        <p:nvSpPr>
          <p:cNvPr id="71683" name="Content Placeholder 2"/>
          <p:cNvSpPr>
            <a:spLocks noGrp="1"/>
          </p:cNvSpPr>
          <p:nvPr>
            <p:ph idx="1"/>
          </p:nvPr>
        </p:nvSpPr>
        <p:spPr/>
        <p:txBody>
          <a:bodyPr/>
          <a:lstStyle/>
          <a:p>
            <a:r>
              <a:rPr lang="en-US" altLang="en-US" b="1" dirty="0"/>
              <a:t>social CRM (SCRM)</a:t>
            </a:r>
          </a:p>
          <a:p>
            <a:pPr>
              <a:buFont typeface="Wingdings 2" panose="05020102010507070707" pitchFamily="18" charset="2"/>
              <a:buNone/>
            </a:pPr>
            <a:r>
              <a:rPr lang="en-US" altLang="en-US" dirty="0"/>
              <a:t>	A customer engagement strategy in support of companies’ defined goals and objectives toward optimizing the customer experience: success requires a focus on people, processes, and technology associated with customer touchpoints and interactions</a:t>
            </a:r>
          </a:p>
          <a:p>
            <a:pPr lvl="1"/>
            <a:r>
              <a:rPr lang="en-US" altLang="en-US" b="1" dirty="0"/>
              <a:t>Social CRM in the Enterprise and B2B Environments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60CB7997-02B9-46F8-875E-4B5CBCDE9295}" type="slidenum">
              <a:rPr lang="en-US" altLang="en-US" sz="1200">
                <a:solidFill>
                  <a:srgbClr val="045C75"/>
                </a:solidFill>
              </a:rPr>
              <a:pPr>
                <a:spcBef>
                  <a:spcPct val="0"/>
                </a:spcBef>
                <a:buClrTx/>
                <a:buSzTx/>
                <a:buFontTx/>
                <a:buNone/>
              </a:pPr>
              <a:t>32</a:t>
            </a:fld>
            <a:endParaRPr lang="en-US" altLang="en-US" sz="1200">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33400"/>
            <a:ext cx="723900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 </a:t>
            </a:r>
          </a:p>
        </p:txBody>
      </p:sp>
      <p:sp>
        <p:nvSpPr>
          <p:cNvPr id="737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B1D160AA-25D5-4BA2-A274-42DC16E97106}" type="slidenum">
              <a:rPr lang="en-US" altLang="en-US" sz="1200">
                <a:solidFill>
                  <a:srgbClr val="045C75"/>
                </a:solidFill>
              </a:rPr>
              <a:pPr>
                <a:spcBef>
                  <a:spcPct val="0"/>
                </a:spcBef>
                <a:buClrTx/>
                <a:buSzTx/>
                <a:buFontTx/>
                <a:buNone/>
              </a:pPr>
              <a:t>33</a:t>
            </a:fld>
            <a:endParaRPr lang="en-US" altLang="en-US" sz="1200">
              <a:solidFill>
                <a:srgbClr val="045C7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304800" y="685800"/>
            <a:ext cx="8610600" cy="1143000"/>
          </a:xfrm>
        </p:spPr>
        <p:txBody>
          <a:bodyPr/>
          <a:lstStyle/>
          <a:p>
            <a:r>
              <a:rPr lang="en-US" altLang="en-US" sz="4800"/>
              <a:t>Social Customer Service and CRM</a:t>
            </a:r>
            <a:endParaRPr lang="en-US" altLang="en-US" sz="4500"/>
          </a:p>
        </p:txBody>
      </p:sp>
      <p:sp>
        <p:nvSpPr>
          <p:cNvPr id="75779" name="Content Placeholder 2"/>
          <p:cNvSpPr>
            <a:spLocks noGrp="1"/>
          </p:cNvSpPr>
          <p:nvPr>
            <p:ph idx="1"/>
          </p:nvPr>
        </p:nvSpPr>
        <p:spPr/>
        <p:txBody>
          <a:bodyPr/>
          <a:lstStyle/>
          <a:p>
            <a:pPr eaLnBrk="1" hangingPunct="1"/>
            <a:r>
              <a:rPr lang="en-US" altLang="en-US" b="1"/>
              <a:t>IMPLEMENTATION OF SOCIAL CUSTOMER SERVICE AND CRM</a:t>
            </a:r>
          </a:p>
          <a:p>
            <a:pPr lvl="1" eaLnBrk="1" hangingPunct="1"/>
            <a:r>
              <a:rPr lang="en-US" altLang="en-US" b="1"/>
              <a:t>How Social CRM Works—Problems and Solutions</a:t>
            </a:r>
          </a:p>
          <a:p>
            <a:pPr eaLnBrk="1" hangingPunct="1"/>
            <a:r>
              <a:rPr lang="en-US" altLang="en-US" b="1"/>
              <a:t>SOME MORE ADVANCED APPLICATIONS</a:t>
            </a:r>
          </a:p>
          <a:p>
            <a:pPr lvl="1" eaLnBrk="1" hangingPunct="1"/>
            <a:r>
              <a:rPr lang="en-US" altLang="en-US" b="1"/>
              <a:t>Social Networking Helps Customer Service in Small Companies</a:t>
            </a:r>
          </a:p>
          <a:p>
            <a:pPr lvl="1" eaLnBrk="1" hangingPunct="1"/>
            <a:endParaRPr lang="en-US" altLang="en-US" b="1"/>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D610B17D-C643-495A-BC5B-E5C4AE073862}" type="slidenum">
              <a:rPr lang="en-US" altLang="en-US" sz="1200">
                <a:solidFill>
                  <a:srgbClr val="045C75"/>
                </a:solidFill>
              </a:rPr>
              <a:pPr>
                <a:spcBef>
                  <a:spcPct val="0"/>
                </a:spcBef>
                <a:buClrTx/>
                <a:buSzTx/>
                <a:buFontTx/>
                <a:buNone/>
              </a:pPr>
              <a:t>34</a:t>
            </a:fld>
            <a:endParaRPr lang="en-US" altLang="en-US" sz="1200">
              <a:solidFill>
                <a:srgbClr val="045C75"/>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304800" y="304800"/>
            <a:ext cx="8610600" cy="1143000"/>
          </a:xfrm>
        </p:spPr>
        <p:txBody>
          <a:bodyPr/>
          <a:lstStyle/>
          <a:p>
            <a:r>
              <a:rPr lang="en-US" altLang="en-US" sz="4800"/>
              <a:t>Enterprise Applications</a:t>
            </a:r>
            <a:endParaRPr lang="en-US" altLang="en-US" sz="4500"/>
          </a:p>
        </p:txBody>
      </p:sp>
      <p:sp>
        <p:nvSpPr>
          <p:cNvPr id="77827" name="Content Placeholder 2"/>
          <p:cNvSpPr>
            <a:spLocks noGrp="1"/>
          </p:cNvSpPr>
          <p:nvPr>
            <p:ph idx="1"/>
          </p:nvPr>
        </p:nvSpPr>
        <p:spPr>
          <a:xfrm>
            <a:off x="457200" y="1447800"/>
            <a:ext cx="8229600" cy="2179638"/>
          </a:xfrm>
        </p:spPr>
        <p:txBody>
          <a:bodyPr/>
          <a:lstStyle/>
          <a:p>
            <a:r>
              <a:rPr lang="en-US" altLang="en-US" b="1"/>
              <a:t>business social network</a:t>
            </a:r>
          </a:p>
          <a:p>
            <a:pPr>
              <a:buFont typeface="Wingdings 2" panose="05020102010507070707" pitchFamily="18" charset="2"/>
              <a:buNone/>
            </a:pPr>
            <a:r>
              <a:rPr lang="en-US" altLang="en-US"/>
              <a:t>	A social network whose primary objective is to facilitate business connections and activities</a:t>
            </a:r>
          </a:p>
          <a:p>
            <a:r>
              <a:rPr lang="en-US" altLang="en-US" b="1"/>
              <a:t>THE BENEFITS OF ENTERPRISE BUSINESS SOCIAL NETWORKING</a:t>
            </a:r>
          </a:p>
        </p:txBody>
      </p:sp>
      <p:pic>
        <p:nvPicPr>
          <p:cNvPr id="778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657600"/>
            <a:ext cx="6172200"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778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79953700-8F60-4771-981D-D9E1D2936B8C}" type="slidenum">
              <a:rPr lang="en-US" altLang="en-US" sz="1200">
                <a:solidFill>
                  <a:srgbClr val="045C75"/>
                </a:solidFill>
              </a:rPr>
              <a:pPr>
                <a:spcBef>
                  <a:spcPct val="0"/>
                </a:spcBef>
                <a:buClrTx/>
                <a:buSzTx/>
                <a:buFontTx/>
                <a:buNone/>
              </a:pPr>
              <a:t>35</a:t>
            </a:fld>
            <a:endParaRPr lang="en-US" altLang="en-US" sz="1200">
              <a:solidFill>
                <a:srgbClr val="045C75"/>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57200" y="704850"/>
            <a:ext cx="8229600" cy="1143000"/>
          </a:xfrm>
        </p:spPr>
        <p:txBody>
          <a:bodyPr/>
          <a:lstStyle/>
          <a:p>
            <a:r>
              <a:rPr lang="en-US" altLang="en-US" sz="4800"/>
              <a:t>Enterprise Applications</a:t>
            </a:r>
            <a:endParaRPr lang="en-US" altLang="en-US" sz="4500"/>
          </a:p>
        </p:txBody>
      </p:sp>
      <p:sp>
        <p:nvSpPr>
          <p:cNvPr id="79875" name="Text Placeholder 3"/>
          <p:cNvSpPr>
            <a:spLocks noGrp="1"/>
          </p:cNvSpPr>
          <p:nvPr>
            <p:ph type="body" idx="1"/>
          </p:nvPr>
        </p:nvSpPr>
        <p:spPr>
          <a:xfrm>
            <a:off x="457200" y="1905000"/>
            <a:ext cx="4040188" cy="658813"/>
          </a:xfrm>
        </p:spPr>
        <p:txBody>
          <a:bodyPr/>
          <a:lstStyle/>
          <a:p>
            <a:r>
              <a:rPr lang="en-US" altLang="en-US"/>
              <a:t>Business-Oriented Public Social Networking</a:t>
            </a:r>
          </a:p>
        </p:txBody>
      </p:sp>
      <p:sp>
        <p:nvSpPr>
          <p:cNvPr id="79876" name="Text Placeholder 5"/>
          <p:cNvSpPr>
            <a:spLocks noGrp="1"/>
          </p:cNvSpPr>
          <p:nvPr>
            <p:ph type="body" sz="half" idx="3"/>
          </p:nvPr>
        </p:nvSpPr>
        <p:spPr>
          <a:xfrm>
            <a:off x="4645025" y="1860550"/>
            <a:ext cx="4041775" cy="654050"/>
          </a:xfrm>
        </p:spPr>
        <p:txBody>
          <a:bodyPr/>
          <a:lstStyle/>
          <a:p>
            <a:r>
              <a:rPr lang="en-US" altLang="en-US"/>
              <a:t>Entrepreneur Networks</a:t>
            </a:r>
          </a:p>
        </p:txBody>
      </p:sp>
      <p:sp>
        <p:nvSpPr>
          <p:cNvPr id="79877" name="Content Placeholder 4"/>
          <p:cNvSpPr>
            <a:spLocks noGrp="1"/>
          </p:cNvSpPr>
          <p:nvPr>
            <p:ph sz="quarter" idx="2"/>
          </p:nvPr>
        </p:nvSpPr>
        <p:spPr>
          <a:xfrm>
            <a:off x="457200" y="2514600"/>
            <a:ext cx="4040188" cy="3846513"/>
          </a:xfrm>
        </p:spPr>
        <p:txBody>
          <a:bodyPr/>
          <a:lstStyle/>
          <a:p>
            <a:r>
              <a:rPr lang="en-US" altLang="en-US"/>
              <a:t>Ryze</a:t>
            </a:r>
          </a:p>
          <a:p>
            <a:r>
              <a:rPr lang="en-US" altLang="en-US"/>
              <a:t>The Business Social Network</a:t>
            </a:r>
          </a:p>
          <a:p>
            <a:r>
              <a:rPr lang="en-US" altLang="en-US"/>
              <a:t>Yammer</a:t>
            </a:r>
          </a:p>
          <a:p>
            <a:r>
              <a:rPr lang="en-US" altLang="en-US"/>
              <a:t>Viadeo</a:t>
            </a:r>
          </a:p>
          <a:p>
            <a:r>
              <a:rPr lang="en-US" altLang="en-US"/>
              <a:t>APSense</a:t>
            </a:r>
          </a:p>
        </p:txBody>
      </p:sp>
      <p:sp>
        <p:nvSpPr>
          <p:cNvPr id="79878" name="Content Placeholder 6"/>
          <p:cNvSpPr>
            <a:spLocks noGrp="1"/>
          </p:cNvSpPr>
          <p:nvPr>
            <p:ph sz="quarter" idx="4"/>
          </p:nvPr>
        </p:nvSpPr>
        <p:spPr>
          <a:xfrm>
            <a:off x="4645025" y="2514600"/>
            <a:ext cx="4041775" cy="3846513"/>
          </a:xfrm>
        </p:spPr>
        <p:txBody>
          <a:bodyPr/>
          <a:lstStyle/>
          <a:p>
            <a:r>
              <a:rPr lang="en-US" altLang="en-US"/>
              <a:t>Biznik</a:t>
            </a:r>
          </a:p>
          <a:p>
            <a:r>
              <a:rPr lang="en-US" altLang="en-US"/>
              <a:t>E. Factor</a:t>
            </a:r>
          </a:p>
          <a:p>
            <a:r>
              <a:rPr lang="en-US" altLang="en-US"/>
              <a:t>Startup Nation</a:t>
            </a:r>
          </a:p>
          <a:p>
            <a:r>
              <a:rPr lang="en-US" altLang="en-US"/>
              <a:t>Entrepreneur Co</a:t>
            </a:r>
          </a:p>
        </p:txBody>
      </p:sp>
      <p:sp>
        <p:nvSpPr>
          <p:cNvPr id="7" name="Footer Placeholder 6"/>
          <p:cNvSpPr>
            <a:spLocks noGrp="1"/>
          </p:cNvSpPr>
          <p:nvPr>
            <p:ph type="ftr" sz="quarter" idx="11"/>
          </p:nvPr>
        </p:nvSpPr>
        <p:spPr/>
        <p:txBody>
          <a:bodyPr/>
          <a:lstStyle/>
          <a:p>
            <a:pPr>
              <a:defRPr/>
            </a:pPr>
            <a:r>
              <a:rPr lang="en-US"/>
              <a:t>Copyright © 2012 Pearson Education, Inc. Publishing as Prentice Hall </a:t>
            </a:r>
          </a:p>
        </p:txBody>
      </p:sp>
      <p:sp>
        <p:nvSpPr>
          <p:cNvPr id="7988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6C94017E-36A5-46C1-9768-FAC66FB617A3}" type="slidenum">
              <a:rPr lang="en-US" altLang="en-US" sz="1200">
                <a:solidFill>
                  <a:srgbClr val="045C75"/>
                </a:solidFill>
              </a:rPr>
              <a:pPr>
                <a:spcBef>
                  <a:spcPct val="0"/>
                </a:spcBef>
                <a:buClrTx/>
                <a:buSzTx/>
                <a:buFontTx/>
                <a:buNone/>
              </a:pPr>
              <a:t>36</a:t>
            </a:fld>
            <a:endParaRPr lang="en-US" altLang="en-US" sz="1200">
              <a:solidFill>
                <a:srgbClr val="045C7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304800" y="685800"/>
            <a:ext cx="8610600" cy="1143000"/>
          </a:xfrm>
        </p:spPr>
        <p:txBody>
          <a:bodyPr/>
          <a:lstStyle/>
          <a:p>
            <a:r>
              <a:rPr lang="en-US" altLang="en-US" sz="4800"/>
              <a:t>Enterprise Applications</a:t>
            </a:r>
            <a:endParaRPr lang="en-US" altLang="en-US" sz="4500"/>
          </a:p>
        </p:txBody>
      </p:sp>
      <p:sp>
        <p:nvSpPr>
          <p:cNvPr id="81923" name="Content Placeholder 2"/>
          <p:cNvSpPr>
            <a:spLocks noGrp="1"/>
          </p:cNvSpPr>
          <p:nvPr>
            <p:ph idx="1"/>
          </p:nvPr>
        </p:nvSpPr>
        <p:spPr/>
        <p:txBody>
          <a:bodyPr/>
          <a:lstStyle/>
          <a:p>
            <a:pPr eaLnBrk="1" hangingPunct="1"/>
            <a:r>
              <a:rPr lang="en-US" altLang="en-US" b="1"/>
              <a:t>ENTERPRISE PRIVATE SOCIAL NETWORKS</a:t>
            </a:r>
          </a:p>
          <a:p>
            <a:pPr lvl="1" eaLnBrk="1" hangingPunct="1"/>
            <a:r>
              <a:rPr lang="en-US" altLang="en-US" b="1"/>
              <a:t>Taxonomy of Social Enterprise Applications</a:t>
            </a:r>
          </a:p>
          <a:p>
            <a:pPr lvl="1" eaLnBrk="1" hangingPunct="1"/>
            <a:r>
              <a:rPr lang="en-US" altLang="en-US" b="1"/>
              <a:t>Characteristics of Enterprise Social Networks</a:t>
            </a:r>
          </a:p>
          <a:p>
            <a:pPr lvl="1" eaLnBrk="1" hangingPunct="1"/>
            <a:r>
              <a:rPr lang="en-US" altLang="en-US" b="1"/>
              <a:t>Guidelines for Effective Social Networking</a:t>
            </a:r>
          </a:p>
          <a:p>
            <a:pPr lvl="1" eaLnBrk="1" hangingPunct="1"/>
            <a:r>
              <a:rPr lang="en-US" altLang="en-US" b="1"/>
              <a:t>An Example of Enterprise Networks</a:t>
            </a:r>
          </a:p>
          <a:p>
            <a:pPr lvl="1" eaLnBrk="1" hangingPunct="1"/>
            <a:r>
              <a:rPr lang="en-US" altLang="en-US" b="1"/>
              <a:t>How Enterprise Social Networking Helps Employees</a:t>
            </a:r>
          </a:p>
          <a:p>
            <a:pPr lvl="1" eaLnBrk="1" hangingPunct="1"/>
            <a:r>
              <a:rPr lang="en-US" altLang="en-US" b="1"/>
              <a:t>Support Services for Enterprise Social Networks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819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7EDDF43D-E0BC-42D0-9681-4E81505EB10C}" type="slidenum">
              <a:rPr lang="en-US" altLang="en-US" sz="1200">
                <a:solidFill>
                  <a:srgbClr val="045C75"/>
                </a:solidFill>
              </a:rPr>
              <a:pPr>
                <a:spcBef>
                  <a:spcPct val="0"/>
                </a:spcBef>
                <a:buClrTx/>
                <a:buSzTx/>
                <a:buFontTx/>
                <a:buNone/>
              </a:pPr>
              <a:t>37</a:t>
            </a:fld>
            <a:endParaRPr lang="en-US" altLang="en-US" sz="1200">
              <a:solidFill>
                <a:srgbClr val="045C75"/>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85800"/>
            <a:ext cx="7400925"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 </a:t>
            </a:r>
          </a:p>
        </p:txBody>
      </p:sp>
      <p:sp>
        <p:nvSpPr>
          <p:cNvPr id="839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2CF06F73-2888-44E8-A5E8-676DB118DCCD}" type="slidenum">
              <a:rPr lang="en-US" altLang="en-US" sz="1200">
                <a:solidFill>
                  <a:srgbClr val="045C75"/>
                </a:solidFill>
              </a:rPr>
              <a:pPr>
                <a:spcBef>
                  <a:spcPct val="0"/>
                </a:spcBef>
                <a:buClrTx/>
                <a:buSzTx/>
                <a:buFontTx/>
                <a:buNone/>
              </a:pPr>
              <a:t>38</a:t>
            </a:fld>
            <a:endParaRPr lang="en-US" altLang="en-US" sz="1200">
              <a:solidFill>
                <a:srgbClr val="045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04800" y="685800"/>
            <a:ext cx="8458200" cy="1143000"/>
          </a:xfrm>
        </p:spPr>
        <p:txBody>
          <a:bodyPr/>
          <a:lstStyle/>
          <a:p>
            <a:pPr eaLnBrk="1" hangingPunct="1"/>
            <a:r>
              <a:rPr lang="en-US" altLang="en-US" sz="4500"/>
              <a:t>The Web 2.0 </a:t>
            </a:r>
            <a:br>
              <a:rPr lang="en-US" altLang="en-US" sz="4500"/>
            </a:br>
            <a:r>
              <a:rPr lang="en-US" altLang="en-US" sz="4500"/>
              <a:t>and Social Media Revolutions</a:t>
            </a:r>
          </a:p>
        </p:txBody>
      </p:sp>
      <p:sp>
        <p:nvSpPr>
          <p:cNvPr id="12291" name="Content Placeholder 2"/>
          <p:cNvSpPr>
            <a:spLocks noGrp="1"/>
          </p:cNvSpPr>
          <p:nvPr>
            <p:ph idx="1"/>
          </p:nvPr>
        </p:nvSpPr>
        <p:spPr/>
        <p:txBody>
          <a:bodyPr/>
          <a:lstStyle/>
          <a:p>
            <a:pPr eaLnBrk="1" hangingPunct="1"/>
            <a:r>
              <a:rPr lang="en-US" altLang="en-US" b="1" dirty="0"/>
              <a:t>WEB 2.0 AND ITS CHARACTERISTICS</a:t>
            </a:r>
          </a:p>
          <a:p>
            <a:pPr lvl="1" eaLnBrk="1" hangingPunct="1"/>
            <a:r>
              <a:rPr lang="en-US" altLang="en-US" b="1" dirty="0"/>
              <a:t>Representative Characteristics of Web 2.0</a:t>
            </a:r>
          </a:p>
          <a:p>
            <a:pPr lvl="1"/>
            <a:r>
              <a:rPr lang="en-US" altLang="en-US" b="1" dirty="0"/>
              <a:t>user-generated </a:t>
            </a:r>
            <a:r>
              <a:rPr lang="en-US" altLang="en-US" b="1" dirty="0">
                <a:highlight>
                  <a:srgbClr val="FFFF00"/>
                </a:highlight>
              </a:rPr>
              <a:t>content</a:t>
            </a:r>
            <a:r>
              <a:rPr lang="en-US" altLang="en-US" b="1" dirty="0"/>
              <a:t> (UGC)</a:t>
            </a:r>
          </a:p>
          <a:p>
            <a:pPr lvl="1">
              <a:buFont typeface="Wingdings 2" panose="05020102010507070707" pitchFamily="18" charset="2"/>
              <a:buNone/>
            </a:pPr>
            <a:r>
              <a:rPr lang="en-US" altLang="en-US" dirty="0"/>
              <a:t>	Various kinds of media content that are produced by end users and are publicly available</a:t>
            </a:r>
          </a:p>
          <a:p>
            <a:pPr lvl="1"/>
            <a:r>
              <a:rPr lang="en-US" altLang="en-US" b="1" dirty="0"/>
              <a:t>New Business Models</a:t>
            </a:r>
          </a:p>
          <a:p>
            <a:r>
              <a:rPr lang="en-US" altLang="en-US" b="1" dirty="0"/>
              <a:t>WELCOME TO THE WEB 2.0 REVOLUTION</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18F6A266-B198-4167-B304-0DA1FBB301D4}" type="slidenum">
              <a:rPr lang="en-US" altLang="en-US" sz="1200">
                <a:solidFill>
                  <a:srgbClr val="045C75"/>
                </a:solidFill>
              </a:rPr>
              <a:pPr>
                <a:spcBef>
                  <a:spcPct val="0"/>
                </a:spcBef>
                <a:buClrTx/>
                <a:buSzTx/>
                <a:buFontTx/>
                <a:buNone/>
              </a:pPr>
              <a:t>3</a:t>
            </a:fld>
            <a:endParaRPr lang="en-US" altLang="en-US" sz="1200">
              <a:solidFill>
                <a:srgbClr val="045C75"/>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304800" y="685800"/>
            <a:ext cx="8610600" cy="1143000"/>
          </a:xfrm>
        </p:spPr>
        <p:txBody>
          <a:bodyPr/>
          <a:lstStyle/>
          <a:p>
            <a:r>
              <a:rPr lang="en-US" altLang="en-US" sz="4800"/>
              <a:t>Enterprise Applications</a:t>
            </a:r>
            <a:endParaRPr lang="en-US" altLang="en-US" sz="4500"/>
          </a:p>
        </p:txBody>
      </p:sp>
      <p:sp>
        <p:nvSpPr>
          <p:cNvPr id="86019" name="Content Placeholder 2"/>
          <p:cNvSpPr>
            <a:spLocks noGrp="1"/>
          </p:cNvSpPr>
          <p:nvPr>
            <p:ph idx="1"/>
          </p:nvPr>
        </p:nvSpPr>
        <p:spPr/>
        <p:txBody>
          <a:bodyPr/>
          <a:lstStyle/>
          <a:p>
            <a:r>
              <a:rPr lang="en-US" altLang="en-US" b="1"/>
              <a:t>HOW COMPANIES INTERFACE WITH SOCIAL NETWORKS AND NETWORKING</a:t>
            </a:r>
          </a:p>
          <a:p>
            <a:r>
              <a:rPr lang="en-US" altLang="en-US" b="1"/>
              <a:t>COMMERCIAL ACTIVITIES IN ENTERPRISE SOCIAL NETWORKS</a:t>
            </a:r>
          </a:p>
          <a:p>
            <a:r>
              <a:rPr lang="en-US" altLang="en-US" b="1"/>
              <a:t>SOCIAL HUMAN RESOURCE MANAGEMENT</a:t>
            </a:r>
          </a:p>
          <a:p>
            <a:pPr lvl="1"/>
            <a:r>
              <a:rPr lang="en-US" altLang="en-US" b="1"/>
              <a:t>Finding, Recruiting, and Training Workers</a:t>
            </a:r>
          </a:p>
          <a:p>
            <a:pPr lvl="1"/>
            <a:endParaRPr lang="en-US" altLang="en-US" b="1"/>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860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D71B5779-23CC-4922-9728-44AF41C166FE}" type="slidenum">
              <a:rPr lang="en-US" altLang="en-US" sz="1200">
                <a:solidFill>
                  <a:srgbClr val="045C75"/>
                </a:solidFill>
              </a:rPr>
              <a:pPr>
                <a:spcBef>
                  <a:spcPct val="0"/>
                </a:spcBef>
                <a:buClrTx/>
                <a:buSzTx/>
                <a:buFontTx/>
                <a:buNone/>
              </a:pPr>
              <a:t>39</a:t>
            </a:fld>
            <a:endParaRPr lang="en-US" altLang="en-US" sz="1200">
              <a:solidFill>
                <a:srgbClr val="045C75"/>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304800" y="685800"/>
            <a:ext cx="8610600" cy="1143000"/>
          </a:xfrm>
        </p:spPr>
        <p:txBody>
          <a:bodyPr/>
          <a:lstStyle/>
          <a:p>
            <a:r>
              <a:rPr lang="en-US" altLang="en-US" sz="4800"/>
              <a:t>Enterprise Applications</a:t>
            </a:r>
            <a:endParaRPr lang="en-US" altLang="en-US" sz="4500"/>
          </a:p>
        </p:txBody>
      </p:sp>
      <p:sp>
        <p:nvSpPr>
          <p:cNvPr id="88067" name="Content Placeholder 2"/>
          <p:cNvSpPr>
            <a:spLocks noGrp="1"/>
          </p:cNvSpPr>
          <p:nvPr>
            <p:ph idx="1"/>
          </p:nvPr>
        </p:nvSpPr>
        <p:spPr/>
        <p:txBody>
          <a:bodyPr/>
          <a:lstStyle/>
          <a:p>
            <a:r>
              <a:rPr lang="en-US" altLang="en-US" b="1"/>
              <a:t>MANAGERIAL PROBLEM SOLVING, INNOVATIONS, AND KNOWLEDGE MANAGEMENT</a:t>
            </a:r>
          </a:p>
          <a:p>
            <a:pPr lvl="1"/>
            <a:r>
              <a:rPr lang="en-US" altLang="en-US" b="1"/>
              <a:t>Idea Generation and Problem Solving</a:t>
            </a:r>
          </a:p>
          <a:p>
            <a:pPr lvl="1"/>
            <a:r>
              <a:rPr lang="en-US" altLang="en-US" b="1"/>
              <a:t>Problem-Solving Sites</a:t>
            </a:r>
          </a:p>
          <a:p>
            <a:pPr lvl="1"/>
            <a:r>
              <a:rPr lang="en-US" altLang="en-US" b="1"/>
              <a:t>Social Networking and Organizational Knowledge</a:t>
            </a:r>
          </a:p>
          <a:p>
            <a:r>
              <a:rPr lang="en-US" altLang="en-US" b="1"/>
              <a:t>USING WEB 2.0 TOOLS FOR MANAGERIAL TASKS</a:t>
            </a:r>
          </a:p>
          <a:p>
            <a:pPr lvl="1"/>
            <a:r>
              <a:rPr lang="en-US" altLang="en-US" b="1"/>
              <a:t>Using Blogs and Wikis Inside the Enterprise</a:t>
            </a:r>
          </a:p>
          <a:p>
            <a:pPr lvl="1"/>
            <a:r>
              <a:rPr lang="en-US" altLang="en-US" b="1"/>
              <a:t>Questions and Answers in Social Networks</a:t>
            </a:r>
          </a:p>
          <a:p>
            <a:pPr lvl="1"/>
            <a:r>
              <a:rPr lang="en-US" altLang="en-US" b="1"/>
              <a:t>A Suite of Tools for Social Collaboration</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880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E619E051-3754-4B9C-B83A-C6503CAE8E40}" type="slidenum">
              <a:rPr lang="en-US" altLang="en-US" sz="1200">
                <a:solidFill>
                  <a:srgbClr val="045C75"/>
                </a:solidFill>
              </a:rPr>
              <a:pPr>
                <a:spcBef>
                  <a:spcPct val="0"/>
                </a:spcBef>
                <a:buClrTx/>
                <a:buSzTx/>
                <a:buFontTx/>
                <a:buNone/>
              </a:pPr>
              <a:t>40</a:t>
            </a:fld>
            <a:endParaRPr lang="en-US" altLang="en-US" sz="1200">
              <a:solidFill>
                <a:srgbClr val="045C7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a:highlight>
                  <a:srgbClr val="FFFF00"/>
                </a:highlight>
              </a:rPr>
              <a:t>Crowdsourcing</a:t>
            </a:r>
          </a:p>
        </p:txBody>
      </p:sp>
      <p:sp>
        <p:nvSpPr>
          <p:cNvPr id="90115" name="Content Placeholder 2"/>
          <p:cNvSpPr>
            <a:spLocks noGrp="1"/>
          </p:cNvSpPr>
          <p:nvPr>
            <p:ph idx="1"/>
          </p:nvPr>
        </p:nvSpPr>
        <p:spPr/>
        <p:txBody>
          <a:bodyPr/>
          <a:lstStyle/>
          <a:p>
            <a:r>
              <a:rPr lang="en-US" altLang="en-US" b="1"/>
              <a:t>crowdsourcing</a:t>
            </a:r>
          </a:p>
          <a:p>
            <a:pPr>
              <a:buFont typeface="Wingdings 2" panose="05020102010507070707" pitchFamily="18" charset="2"/>
              <a:buNone/>
            </a:pPr>
            <a:r>
              <a:rPr lang="en-US" altLang="en-US"/>
              <a:t>	The act of outsourcing tasks, traditionally performed by an employee or contractor, to an undefined, large group of people or community (a “crowd”), through an open call</a:t>
            </a:r>
          </a:p>
          <a:p>
            <a:pPr lvl="1"/>
            <a:r>
              <a:rPr lang="en-US" altLang="en-US" b="1"/>
              <a:t>Crowdsourcing Models</a:t>
            </a:r>
          </a:p>
          <a:p>
            <a:pPr lvl="1"/>
            <a:r>
              <a:rPr lang="en-US" altLang="en-US" b="1"/>
              <a:t>Benefits of Crowdsourcing</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901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77203B56-6FE5-4B68-BC50-DD994ED009AA}" type="slidenum">
              <a:rPr lang="en-US" altLang="en-US" sz="1200">
                <a:solidFill>
                  <a:srgbClr val="045C75"/>
                </a:solidFill>
              </a:rPr>
              <a:pPr>
                <a:spcBef>
                  <a:spcPct val="0"/>
                </a:spcBef>
                <a:buClrTx/>
                <a:buSzTx/>
                <a:buFontTx/>
                <a:buNone/>
              </a:pPr>
              <a:t>41</a:t>
            </a:fld>
            <a:endParaRPr lang="en-US" altLang="en-US" sz="1200">
              <a:solidFill>
                <a:srgbClr val="045C75"/>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a:t>Crowdsourcing</a:t>
            </a:r>
          </a:p>
        </p:txBody>
      </p:sp>
      <p:sp>
        <p:nvSpPr>
          <p:cNvPr id="92163" name="Content Placeholder 2"/>
          <p:cNvSpPr>
            <a:spLocks noGrp="1"/>
          </p:cNvSpPr>
          <p:nvPr>
            <p:ph idx="1"/>
          </p:nvPr>
        </p:nvSpPr>
        <p:spPr/>
        <p:txBody>
          <a:bodyPr/>
          <a:lstStyle/>
          <a:p>
            <a:r>
              <a:rPr lang="en-US" altLang="en-US" b="1"/>
              <a:t>THE PROCESS OF CROWDSOURCING</a:t>
            </a:r>
          </a:p>
          <a:p>
            <a:pPr marL="850900" lvl="1" indent="-457200">
              <a:buFont typeface="Calibri" panose="020F0502020204030204" pitchFamily="34" charset="0"/>
              <a:buAutoNum type="arabicPeriod"/>
            </a:pPr>
            <a:r>
              <a:rPr lang="en-US" altLang="en-US"/>
              <a:t>Identify the issue (problem) you want to investigate or solve</a:t>
            </a:r>
          </a:p>
          <a:p>
            <a:pPr marL="850900" lvl="1" indent="-457200">
              <a:buFont typeface="Calibri" panose="020F0502020204030204" pitchFamily="34" charset="0"/>
              <a:buAutoNum type="arabicPeriod"/>
            </a:pPr>
            <a:r>
              <a:rPr lang="en-US" altLang="en-US"/>
              <a:t>Identify the target crowd</a:t>
            </a:r>
          </a:p>
          <a:p>
            <a:pPr marL="850900" lvl="1" indent="-457200">
              <a:buFont typeface="Calibri" panose="020F0502020204030204" pitchFamily="34" charset="0"/>
              <a:buAutoNum type="arabicPeriod"/>
            </a:pPr>
            <a:r>
              <a:rPr lang="en-US" altLang="en-US"/>
              <a:t>Broadcast to the unknown crowd</a:t>
            </a:r>
          </a:p>
          <a:p>
            <a:pPr marL="850900" lvl="1" indent="-457200">
              <a:buFont typeface="Calibri" panose="020F0502020204030204" pitchFamily="34" charset="0"/>
              <a:buAutoNum type="arabicPeriod"/>
            </a:pPr>
            <a:r>
              <a:rPr lang="en-US" altLang="en-US"/>
              <a:t>Engage the crowd in an innovative and creative process</a:t>
            </a:r>
          </a:p>
          <a:p>
            <a:pPr marL="850900" lvl="1" indent="-457200">
              <a:buFont typeface="Calibri" panose="020F0502020204030204" pitchFamily="34" charset="0"/>
              <a:buAutoNum type="arabicPeriod"/>
            </a:pPr>
            <a:r>
              <a:rPr lang="en-US" altLang="en-US"/>
              <a:t>User-generated content is submitted</a:t>
            </a:r>
          </a:p>
          <a:p>
            <a:pPr marL="850900" lvl="1" indent="-457200">
              <a:buFont typeface="Calibri" panose="020F0502020204030204" pitchFamily="34" charset="0"/>
              <a:buAutoNum type="arabicPeriod"/>
            </a:pPr>
            <a:r>
              <a:rPr lang="en-US" altLang="en-US"/>
              <a:t>Evaluate the submitted material</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921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1135BC30-FD16-4E94-8508-E521059312E2}" type="slidenum">
              <a:rPr lang="en-US" altLang="en-US" sz="1200">
                <a:solidFill>
                  <a:srgbClr val="045C75"/>
                </a:solidFill>
              </a:rPr>
              <a:pPr>
                <a:spcBef>
                  <a:spcPct val="0"/>
                </a:spcBef>
                <a:buClrTx/>
                <a:buSzTx/>
                <a:buFontTx/>
                <a:buNone/>
              </a:pPr>
              <a:t>42</a:t>
            </a:fld>
            <a:endParaRPr lang="en-US" altLang="en-US" sz="1200">
              <a:solidFill>
                <a:srgbClr val="045C75"/>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381000" y="533400"/>
            <a:ext cx="8229600" cy="1143000"/>
          </a:xfrm>
        </p:spPr>
        <p:txBody>
          <a:bodyPr/>
          <a:lstStyle/>
          <a:p>
            <a:r>
              <a:rPr lang="en-US" altLang="en-US"/>
              <a:t>Crowdsourcing</a:t>
            </a:r>
          </a:p>
        </p:txBody>
      </p:sp>
      <p:sp>
        <p:nvSpPr>
          <p:cNvPr id="94211" name="Content Placeholder 2"/>
          <p:cNvSpPr>
            <a:spLocks noGrp="1"/>
          </p:cNvSpPr>
          <p:nvPr>
            <p:ph idx="1"/>
          </p:nvPr>
        </p:nvSpPr>
        <p:spPr>
          <a:xfrm>
            <a:off x="457200" y="1676400"/>
            <a:ext cx="8229600" cy="4389438"/>
          </a:xfrm>
        </p:spPr>
        <p:txBody>
          <a:bodyPr/>
          <a:lstStyle/>
          <a:p>
            <a:pPr lvl="1"/>
            <a:r>
              <a:rPr lang="en-US" altLang="en-US" sz="2300" b="1"/>
              <a:t>collective intelligence (CI)</a:t>
            </a:r>
          </a:p>
          <a:p>
            <a:pPr lvl="1">
              <a:buFont typeface="Wingdings 2" panose="05020102010507070707" pitchFamily="18" charset="2"/>
              <a:buNone/>
            </a:pPr>
            <a:r>
              <a:rPr lang="en-US" altLang="en-US" sz="2300"/>
              <a:t>	The capacity of human communities to evolve toward higher order complexity and harmony, through such innovation mechanisms as variation-feedback-selection, differentiation-integration-transformation, and competition-cooperation-coopetition</a:t>
            </a:r>
          </a:p>
          <a:p>
            <a:r>
              <a:rPr lang="en-US" altLang="en-US" sz="2400" b="1"/>
              <a:t>SUCCESSFULLY DEPLOYED CROWDSOURCING SYSTEMS</a:t>
            </a:r>
          </a:p>
          <a:p>
            <a:r>
              <a:rPr lang="en-US" altLang="en-US" sz="2400" b="1"/>
              <a:t>ISSUES AND CONCERNS IN IMPLEMENTING CROWDSOURCING</a:t>
            </a:r>
          </a:p>
          <a:p>
            <a:r>
              <a:rPr lang="en-US" altLang="en-US" sz="2400" b="1"/>
              <a:t>TOOLS FOR CROWDSOURCING</a:t>
            </a:r>
          </a:p>
          <a:p>
            <a:pPr lvl="1"/>
            <a:r>
              <a:rPr lang="en-US" altLang="en-US" sz="2300" b="1"/>
              <a:t>Hypios: A Marketplace for Crowdsourcing</a:t>
            </a:r>
          </a:p>
          <a:p>
            <a:endParaRPr lang="en-US" altLang="en-US"/>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942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018A2AC1-E62C-4CE0-8965-AE134814A30D}" type="slidenum">
              <a:rPr lang="en-US" altLang="en-US" sz="1200">
                <a:solidFill>
                  <a:srgbClr val="045C75"/>
                </a:solidFill>
              </a:rPr>
              <a:pPr>
                <a:spcBef>
                  <a:spcPct val="0"/>
                </a:spcBef>
                <a:buClrTx/>
                <a:buSzTx/>
                <a:buFontTx/>
                <a:buNone/>
              </a:pPr>
              <a:t>43</a:t>
            </a:fld>
            <a:endParaRPr lang="en-US" altLang="en-US" sz="1200">
              <a:solidFill>
                <a:srgbClr val="045C75"/>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57200" y="533400"/>
            <a:ext cx="8229600" cy="1143000"/>
          </a:xfrm>
        </p:spPr>
        <p:txBody>
          <a:bodyPr/>
          <a:lstStyle/>
          <a:p>
            <a:r>
              <a:rPr lang="en-US" altLang="en-US" sz="4500"/>
              <a:t>Social Commerce: </a:t>
            </a:r>
            <a:br>
              <a:rPr lang="en-US" altLang="en-US" sz="4500"/>
            </a:br>
            <a:r>
              <a:rPr lang="en-US" altLang="en-US" sz="4500"/>
              <a:t>Applications in Virtual Worlds</a:t>
            </a:r>
          </a:p>
        </p:txBody>
      </p:sp>
      <p:sp>
        <p:nvSpPr>
          <p:cNvPr id="3" name="Content Placeholder 2"/>
          <p:cNvSpPr>
            <a:spLocks noGrp="1"/>
          </p:cNvSpPr>
          <p:nvPr>
            <p:ph idx="1"/>
          </p:nvPr>
        </p:nvSpPr>
        <p:spPr>
          <a:xfrm>
            <a:off x="457200" y="1752600"/>
            <a:ext cx="8229600" cy="4389438"/>
          </a:xfrm>
        </p:spPr>
        <p:txBody>
          <a:bodyPr/>
          <a:lstStyle/>
          <a:p>
            <a:pPr>
              <a:defRPr/>
            </a:pPr>
            <a:r>
              <a:rPr lang="en-US" sz="2400" b="1" dirty="0"/>
              <a:t>THE FEATURES AND SPACES OF VIRTUAL WORLDS</a:t>
            </a:r>
          </a:p>
          <a:p>
            <a:pPr lvl="1">
              <a:defRPr/>
            </a:pPr>
            <a:r>
              <a:rPr lang="en-US" sz="2200" b="1" dirty="0"/>
              <a:t>The Features That Businesses Can Leverage</a:t>
            </a:r>
          </a:p>
          <a:p>
            <a:pPr>
              <a:defRPr/>
            </a:pPr>
            <a:r>
              <a:rPr lang="en-US" sz="2400" b="1" dirty="0"/>
              <a:t>THE LANDSCAPE OF VIRTUAL WORLD COMMERCIAL APPLICATIONS</a:t>
            </a:r>
          </a:p>
          <a:p>
            <a:pPr lvl="1">
              <a:defRPr/>
            </a:pPr>
            <a:r>
              <a:rPr lang="en-US" sz="2200" b="1" dirty="0"/>
              <a:t>The Seven Dimensions of Virtual Worlds</a:t>
            </a:r>
          </a:p>
          <a:p>
            <a:pPr marL="1125537" lvl="2" indent="-457200">
              <a:buFont typeface="+mj-lt"/>
              <a:buAutoNum type="arabicPeriod"/>
              <a:defRPr/>
            </a:pPr>
            <a:r>
              <a:rPr lang="en-US" sz="2000" dirty="0"/>
              <a:t>Social space</a:t>
            </a:r>
          </a:p>
          <a:p>
            <a:pPr marL="1125537" lvl="2" indent="-457200">
              <a:buFont typeface="+mj-lt"/>
              <a:buAutoNum type="arabicPeriod"/>
              <a:defRPr/>
            </a:pPr>
            <a:r>
              <a:rPr lang="en-US" sz="2000" dirty="0"/>
              <a:t>Entertainment space</a:t>
            </a:r>
          </a:p>
          <a:p>
            <a:pPr marL="1125537" lvl="2" indent="-457200">
              <a:buFont typeface="+mj-lt"/>
              <a:buAutoNum type="arabicPeriod"/>
              <a:defRPr/>
            </a:pPr>
            <a:r>
              <a:rPr lang="en-US" sz="2000" dirty="0"/>
              <a:t>Transaction space</a:t>
            </a:r>
          </a:p>
          <a:p>
            <a:pPr marL="1125537" lvl="2" indent="-457200">
              <a:buFont typeface="+mj-lt"/>
              <a:buAutoNum type="arabicPeriod"/>
              <a:defRPr/>
            </a:pPr>
            <a:r>
              <a:rPr lang="en-US" sz="2000" dirty="0"/>
              <a:t>Experimental/demonstration space</a:t>
            </a:r>
          </a:p>
          <a:p>
            <a:pPr marL="1125537" lvl="2" indent="-457200">
              <a:buFont typeface="+mj-lt"/>
              <a:buAutoNum type="arabicPeriod"/>
              <a:defRPr/>
            </a:pPr>
            <a:r>
              <a:rPr lang="en-US" sz="2000" dirty="0"/>
              <a:t>Collaboration space</a:t>
            </a:r>
          </a:p>
          <a:p>
            <a:pPr marL="1125537" lvl="2" indent="-457200">
              <a:buFont typeface="+mj-lt"/>
              <a:buAutoNum type="arabicPeriod"/>
              <a:defRPr/>
            </a:pPr>
            <a:r>
              <a:rPr lang="en-US" sz="2000" dirty="0"/>
              <a:t>Smart agents space</a:t>
            </a:r>
          </a:p>
          <a:p>
            <a:pPr marL="1125537" lvl="2" indent="-457200">
              <a:buFont typeface="+mj-lt"/>
              <a:buAutoNum type="arabicPeriod"/>
              <a:defRPr/>
            </a:pPr>
            <a:r>
              <a:rPr lang="en-US" sz="2000" dirty="0"/>
              <a:t>Fantasy space</a:t>
            </a:r>
          </a:p>
          <a:p>
            <a:pPr lvl="2">
              <a:defRPr/>
            </a:pPr>
            <a:endParaRPr lang="en-US" b="1"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962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D2F34408-EE59-41E4-986C-25362ED19F9B}" type="slidenum">
              <a:rPr lang="en-US" altLang="en-US" sz="1200">
                <a:solidFill>
                  <a:srgbClr val="045C75"/>
                </a:solidFill>
              </a:rPr>
              <a:pPr>
                <a:spcBef>
                  <a:spcPct val="0"/>
                </a:spcBef>
                <a:buClrTx/>
                <a:buSzTx/>
                <a:buFontTx/>
                <a:buNone/>
              </a:pPr>
              <a:t>44</a:t>
            </a:fld>
            <a:endParaRPr lang="en-US" altLang="en-US" sz="1200">
              <a:solidFill>
                <a:srgbClr val="045C75"/>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381000" y="457200"/>
            <a:ext cx="8229600" cy="1143000"/>
          </a:xfrm>
        </p:spPr>
        <p:txBody>
          <a:bodyPr/>
          <a:lstStyle/>
          <a:p>
            <a:r>
              <a:rPr lang="en-US" altLang="en-US" sz="4500"/>
              <a:t>Social Commerce: </a:t>
            </a:r>
            <a:br>
              <a:rPr lang="en-US" altLang="en-US" sz="4500"/>
            </a:br>
            <a:r>
              <a:rPr lang="en-US" altLang="en-US" sz="4500"/>
              <a:t>Applications in Virtual Worlds</a:t>
            </a:r>
          </a:p>
        </p:txBody>
      </p:sp>
      <p:sp>
        <p:nvSpPr>
          <p:cNvPr id="98307" name="Text Placeholder 3"/>
          <p:cNvSpPr>
            <a:spLocks noGrp="1"/>
          </p:cNvSpPr>
          <p:nvPr>
            <p:ph type="body" idx="1"/>
          </p:nvPr>
        </p:nvSpPr>
        <p:spPr>
          <a:xfrm>
            <a:off x="457200" y="1524000"/>
            <a:ext cx="7696200" cy="658813"/>
          </a:xfrm>
        </p:spPr>
        <p:txBody>
          <a:bodyPr/>
          <a:lstStyle/>
          <a:p>
            <a:r>
              <a:rPr lang="en-US" altLang="en-US" dirty="0"/>
              <a:t>The Major Categories of </a:t>
            </a:r>
            <a:r>
              <a:rPr lang="en-US" altLang="en-US" dirty="0">
                <a:highlight>
                  <a:srgbClr val="FFFF00"/>
                </a:highlight>
              </a:rPr>
              <a:t>Virtual World </a:t>
            </a:r>
            <a:r>
              <a:rPr lang="en-US" altLang="en-US" dirty="0"/>
              <a:t>Applications</a:t>
            </a:r>
          </a:p>
        </p:txBody>
      </p:sp>
      <p:sp>
        <p:nvSpPr>
          <p:cNvPr id="3" name="Content Placeholder 2"/>
          <p:cNvSpPr>
            <a:spLocks noGrp="1"/>
          </p:cNvSpPr>
          <p:nvPr>
            <p:ph sz="quarter" idx="2"/>
          </p:nvPr>
        </p:nvSpPr>
        <p:spPr>
          <a:xfrm>
            <a:off x="457200" y="2133600"/>
            <a:ext cx="4040188" cy="3846513"/>
          </a:xfrm>
        </p:spPr>
        <p:txBody>
          <a:bodyPr/>
          <a:lstStyle/>
          <a:p>
            <a:pPr marL="484187" indent="-457200">
              <a:buFont typeface="+mj-lt"/>
              <a:buAutoNum type="arabicPeriod"/>
              <a:defRPr/>
            </a:pPr>
            <a:r>
              <a:rPr lang="en-US" sz="2000" dirty="0"/>
              <a:t>Storefronts and online sales</a:t>
            </a:r>
          </a:p>
          <a:p>
            <a:pPr marL="484187" indent="-457200">
              <a:buFont typeface="+mj-lt"/>
              <a:buAutoNum type="arabicPeriod"/>
              <a:defRPr/>
            </a:pPr>
            <a:r>
              <a:rPr lang="en-US" sz="2000" dirty="0"/>
              <a:t>Front offices or help desks</a:t>
            </a:r>
          </a:p>
          <a:p>
            <a:pPr marL="484187" indent="-457200">
              <a:buFont typeface="+mj-lt"/>
              <a:buAutoNum type="arabicPeriod"/>
              <a:defRPr/>
            </a:pPr>
            <a:r>
              <a:rPr lang="en-US" sz="2000" dirty="0"/>
              <a:t>Advertising and product demonstrations</a:t>
            </a:r>
          </a:p>
          <a:p>
            <a:pPr marL="484187" indent="-457200">
              <a:buFont typeface="+mj-lt"/>
              <a:buAutoNum type="arabicPeriod"/>
              <a:defRPr/>
            </a:pPr>
            <a:r>
              <a:rPr lang="en-US" sz="2000" dirty="0"/>
              <a:t>Content creation and distribution</a:t>
            </a:r>
          </a:p>
          <a:p>
            <a:pPr marL="484187" indent="-457200">
              <a:buFont typeface="+mj-lt"/>
              <a:buAutoNum type="arabicPeriod"/>
              <a:defRPr/>
            </a:pPr>
            <a:r>
              <a:rPr lang="en-US" sz="2000" dirty="0"/>
              <a:t>Meetings, seminars, and conferences</a:t>
            </a:r>
          </a:p>
          <a:p>
            <a:pPr marL="484187" indent="-457200">
              <a:buFont typeface="+mj-lt"/>
              <a:buAutoNum type="arabicPeriod"/>
              <a:defRPr/>
            </a:pPr>
            <a:r>
              <a:rPr lang="en-US" sz="2000" dirty="0"/>
              <a:t>Training</a:t>
            </a:r>
          </a:p>
          <a:p>
            <a:pPr marL="484187" indent="-457200">
              <a:buFont typeface="+mj-lt"/>
              <a:buAutoNum type="arabicPeriod"/>
              <a:defRPr/>
            </a:pPr>
            <a:r>
              <a:rPr lang="en-US" sz="2000" dirty="0"/>
              <a:t>Education</a:t>
            </a:r>
          </a:p>
          <a:p>
            <a:pPr marL="484187" indent="-457200">
              <a:buFont typeface="+mj-lt"/>
              <a:buAutoNum type="arabicPeriod"/>
              <a:defRPr/>
            </a:pPr>
            <a:r>
              <a:rPr lang="en-US" sz="2000" dirty="0"/>
              <a:t>Recruiting</a:t>
            </a:r>
          </a:p>
          <a:p>
            <a:pPr marL="484187" indent="-457200">
              <a:buFont typeface="+mj-lt"/>
              <a:buAutoNum type="arabicPeriod"/>
              <a:defRPr/>
            </a:pPr>
            <a:r>
              <a:rPr lang="en-US" sz="2000" dirty="0"/>
              <a:t>Tourism promotion</a:t>
            </a:r>
          </a:p>
          <a:p>
            <a:pPr>
              <a:defRPr/>
            </a:pPr>
            <a:endParaRPr lang="en-US" b="1" dirty="0"/>
          </a:p>
        </p:txBody>
      </p:sp>
      <p:sp>
        <p:nvSpPr>
          <p:cNvPr id="98309" name="Content Placeholder 5"/>
          <p:cNvSpPr>
            <a:spLocks noGrp="1"/>
          </p:cNvSpPr>
          <p:nvPr>
            <p:ph sz="quarter" idx="4"/>
          </p:nvPr>
        </p:nvSpPr>
        <p:spPr>
          <a:xfrm>
            <a:off x="4648200" y="2133600"/>
            <a:ext cx="4041775" cy="3846513"/>
          </a:xfrm>
        </p:spPr>
        <p:txBody>
          <a:bodyPr/>
          <a:lstStyle/>
          <a:p>
            <a:pPr marL="457200" lvl="1" indent="-457200">
              <a:buClr>
                <a:srgbClr val="0BD0D9"/>
              </a:buClr>
              <a:buSzPct val="95000"/>
              <a:buFont typeface="Calibri" panose="020F0502020204030204" pitchFamily="34" charset="0"/>
              <a:buAutoNum type="arabicPeriod" startAt="10"/>
            </a:pPr>
            <a:r>
              <a:rPr lang="en-US" altLang="en-US"/>
              <a:t>Museums and art galleries</a:t>
            </a:r>
          </a:p>
          <a:p>
            <a:pPr marL="457200" indent="-457200">
              <a:buFont typeface="Calibri" panose="020F0502020204030204" pitchFamily="34" charset="0"/>
              <a:buAutoNum type="arabicPeriod" startAt="10"/>
            </a:pPr>
            <a:r>
              <a:rPr lang="en-US" altLang="en-US" sz="2000"/>
              <a:t>Information points</a:t>
            </a:r>
          </a:p>
          <a:p>
            <a:pPr marL="457200" indent="-457200">
              <a:buFont typeface="Calibri" panose="020F0502020204030204" pitchFamily="34" charset="0"/>
              <a:buAutoNum type="arabicPeriod" startAt="10"/>
            </a:pPr>
            <a:r>
              <a:rPr lang="en-US" altLang="en-US" sz="2000"/>
              <a:t>Data visualization and manipulation</a:t>
            </a:r>
          </a:p>
          <a:p>
            <a:pPr marL="457200" indent="-457200">
              <a:buFont typeface="Calibri" panose="020F0502020204030204" pitchFamily="34" charset="0"/>
              <a:buAutoNum type="arabicPeriod" startAt="10"/>
            </a:pPr>
            <a:r>
              <a:rPr lang="en-US" altLang="en-US" sz="2000"/>
              <a:t>Renting virtual world land and buildings</a:t>
            </a:r>
          </a:p>
          <a:p>
            <a:pPr marL="457200" indent="-457200">
              <a:buFont typeface="Calibri" panose="020F0502020204030204" pitchFamily="34" charset="0"/>
              <a:buAutoNum type="arabicPeriod" startAt="10"/>
            </a:pPr>
            <a:r>
              <a:rPr lang="en-US" altLang="en-US" sz="2000"/>
              <a:t>Platform for social science research</a:t>
            </a:r>
          </a:p>
          <a:p>
            <a:pPr marL="457200" indent="-457200">
              <a:buFont typeface="Calibri" panose="020F0502020204030204" pitchFamily="34" charset="0"/>
              <a:buAutoNum type="arabicPeriod" startAt="10"/>
            </a:pPr>
            <a:r>
              <a:rPr lang="en-US" altLang="en-US" sz="2000"/>
              <a:t>Market research</a:t>
            </a:r>
          </a:p>
          <a:p>
            <a:pPr marL="457200" indent="-457200">
              <a:buFont typeface="Calibri" panose="020F0502020204030204" pitchFamily="34" charset="0"/>
              <a:buAutoNum type="arabicPeriod" startAt="10"/>
            </a:pPr>
            <a:r>
              <a:rPr lang="en-US" altLang="en-US" sz="2000"/>
              <a:t>Platform for design</a:t>
            </a:r>
          </a:p>
          <a:p>
            <a:pPr marL="457200" indent="-457200">
              <a:buFont typeface="Calibri" panose="020F0502020204030204" pitchFamily="34" charset="0"/>
              <a:buAutoNum type="arabicPeriod" startAt="10"/>
            </a:pPr>
            <a:r>
              <a:rPr lang="en-US" altLang="en-US" sz="2000"/>
              <a:t>Providing CRM to employees</a:t>
            </a:r>
          </a:p>
          <a:p>
            <a:pPr marL="457200" indent="-457200">
              <a:buFont typeface="Calibri" panose="020F0502020204030204" pitchFamily="34" charset="0"/>
              <a:buAutoNum type="arabicPeriod" startAt="10"/>
            </a:pPr>
            <a:r>
              <a:rPr lang="en-US" altLang="en-US" sz="2000"/>
              <a:t>Commercial gaming</a:t>
            </a:r>
          </a:p>
          <a:p>
            <a:pPr marL="457200" indent="-457200">
              <a:buFont typeface="Calibri" panose="020F0502020204030204" pitchFamily="34" charset="0"/>
              <a:buAutoNum type="arabicPeriod" startAt="10"/>
            </a:pPr>
            <a:r>
              <a:rPr lang="en-US" altLang="en-US" sz="2000"/>
              <a:t>Virtual trade shows</a:t>
            </a:r>
          </a:p>
        </p:txBody>
      </p:sp>
      <p:sp>
        <p:nvSpPr>
          <p:cNvPr id="6" name="Footer Placeholder 5"/>
          <p:cNvSpPr>
            <a:spLocks noGrp="1"/>
          </p:cNvSpPr>
          <p:nvPr>
            <p:ph type="ftr" sz="quarter" idx="11"/>
          </p:nvPr>
        </p:nvSpPr>
        <p:spPr>
          <a:xfrm>
            <a:off x="1600200" y="6324600"/>
            <a:ext cx="3352800" cy="365125"/>
          </a:xfrm>
        </p:spPr>
        <p:txBody>
          <a:bodyPr/>
          <a:lstStyle/>
          <a:p>
            <a:pPr>
              <a:defRPr/>
            </a:pPr>
            <a:r>
              <a:rPr lang="en-US"/>
              <a:t>Copyright © 2012 Pearson Education, Inc. Publishing as Prentice Hall </a:t>
            </a:r>
          </a:p>
        </p:txBody>
      </p:sp>
      <p:sp>
        <p:nvSpPr>
          <p:cNvPr id="9831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E1D90192-4679-438F-9E9F-004196C6F95C}" type="slidenum">
              <a:rPr lang="en-US" altLang="en-US" sz="1200">
                <a:solidFill>
                  <a:srgbClr val="045C75"/>
                </a:solidFill>
              </a:rPr>
              <a:pPr>
                <a:spcBef>
                  <a:spcPct val="0"/>
                </a:spcBef>
                <a:buClrTx/>
                <a:buSzTx/>
                <a:buFontTx/>
                <a:buNone/>
              </a:pPr>
              <a:t>45</a:t>
            </a:fld>
            <a:endParaRPr lang="en-US" altLang="en-US" sz="1200">
              <a:solidFill>
                <a:srgbClr val="045C75"/>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sz="4500"/>
              <a:t>Social Commerce: </a:t>
            </a:r>
            <a:br>
              <a:rPr lang="en-US" altLang="en-US" sz="4500"/>
            </a:br>
            <a:r>
              <a:rPr lang="en-US" altLang="en-US" sz="4500"/>
              <a:t>Applications in Virtual Worlds</a:t>
            </a:r>
          </a:p>
        </p:txBody>
      </p:sp>
      <p:sp>
        <p:nvSpPr>
          <p:cNvPr id="100355" name="Content Placeholder 2"/>
          <p:cNvSpPr>
            <a:spLocks noGrp="1"/>
          </p:cNvSpPr>
          <p:nvPr>
            <p:ph idx="1"/>
          </p:nvPr>
        </p:nvSpPr>
        <p:spPr/>
        <p:txBody>
          <a:bodyPr/>
          <a:lstStyle/>
          <a:p>
            <a:pPr lvl="1"/>
            <a:r>
              <a:rPr lang="en-US" altLang="en-US" b="1"/>
              <a:t>Applications in Virtual Worlds</a:t>
            </a:r>
          </a:p>
          <a:p>
            <a:pPr lvl="1"/>
            <a:r>
              <a:rPr lang="en-US" altLang="en-US" b="1"/>
              <a:t>Additional Virtual World Applications Around the Globe</a:t>
            </a:r>
          </a:p>
          <a:p>
            <a:pPr lvl="1"/>
            <a:r>
              <a:rPr lang="en-US" altLang="en-US" b="1"/>
              <a:t>Trading Virtual Goods and Properties</a:t>
            </a:r>
          </a:p>
          <a:p>
            <a:r>
              <a:rPr lang="en-US" altLang="en-US" b="1"/>
              <a:t>THE MAJOR DRIVERS OF SOCIAL COMMERCE IN VIRTUAL WORLDS</a:t>
            </a:r>
          </a:p>
          <a:p>
            <a:r>
              <a:rPr lang="en-US" altLang="en-US" b="1"/>
              <a:t>CONCERNS AND LIMITATIONS OF COMMERCIAL ACTIVITIES IN VIRTUAL WORLDS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003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2648D282-7B32-46AB-AEEC-ED195CEEB7FE}" type="slidenum">
              <a:rPr lang="en-US" altLang="en-US" sz="1200">
                <a:solidFill>
                  <a:srgbClr val="045C75"/>
                </a:solidFill>
              </a:rPr>
              <a:pPr>
                <a:spcBef>
                  <a:spcPct val="0"/>
                </a:spcBef>
                <a:buClrTx/>
                <a:buSzTx/>
                <a:buFontTx/>
                <a:buNone/>
              </a:pPr>
              <a:t>46</a:t>
            </a:fld>
            <a:endParaRPr lang="en-US" altLang="en-US" sz="1200">
              <a:solidFill>
                <a:srgbClr val="045C75"/>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sz="4500"/>
              <a:t>Entertainment, Multimedia Sharing, and Social Games</a:t>
            </a:r>
          </a:p>
        </p:txBody>
      </p:sp>
      <p:sp>
        <p:nvSpPr>
          <p:cNvPr id="102403" name="Content Placeholder 2"/>
          <p:cNvSpPr>
            <a:spLocks noGrp="1"/>
          </p:cNvSpPr>
          <p:nvPr>
            <p:ph idx="1"/>
          </p:nvPr>
        </p:nvSpPr>
        <p:spPr/>
        <p:txBody>
          <a:bodyPr/>
          <a:lstStyle/>
          <a:p>
            <a:r>
              <a:rPr lang="en-US" altLang="en-US" b="1"/>
              <a:t>ENTERTAINMENT AND SOCIAL NETWORKS</a:t>
            </a:r>
          </a:p>
          <a:p>
            <a:pPr lvl="1"/>
            <a:r>
              <a:rPr lang="en-US" altLang="en-US" b="1"/>
              <a:t>Mixi</a:t>
            </a:r>
          </a:p>
          <a:p>
            <a:pPr lvl="1"/>
            <a:r>
              <a:rPr lang="en-US" altLang="en-US" b="1"/>
              <a:t>Last.fm</a:t>
            </a:r>
          </a:p>
          <a:p>
            <a:pPr lvl="1"/>
            <a:r>
              <a:rPr lang="en-US" altLang="en-US" b="1"/>
              <a:t>Pandora</a:t>
            </a:r>
          </a:p>
          <a:p>
            <a:pPr lvl="1"/>
            <a:r>
              <a:rPr lang="en-US" altLang="en-US" b="1"/>
              <a:t>Internet Series and Movie Streaming</a:t>
            </a:r>
          </a:p>
          <a:p>
            <a:r>
              <a:rPr lang="en-US" altLang="en-US" b="1"/>
              <a:t>MOBILE WEB 2.0 DEVICES FOR ENTERTAINMENT AND WORK</a:t>
            </a:r>
          </a:p>
          <a:p>
            <a:pPr lvl="1"/>
            <a:r>
              <a:rPr lang="en-US" altLang="en-US" b="1"/>
              <a:t>iPhone and Its Clones</a:t>
            </a:r>
          </a:p>
          <a:p>
            <a:r>
              <a:rPr lang="en-US" altLang="en-US" b="1"/>
              <a:t>MULTIMEDIA PRESENTATION AND SHARING SITES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024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CC758320-93AE-49D4-B53A-27456FCD0E0B}" type="slidenum">
              <a:rPr lang="en-US" altLang="en-US" sz="1200">
                <a:solidFill>
                  <a:srgbClr val="045C75"/>
                </a:solidFill>
              </a:rPr>
              <a:pPr>
                <a:spcBef>
                  <a:spcPct val="0"/>
                </a:spcBef>
                <a:buClrTx/>
                <a:buSzTx/>
                <a:buFontTx/>
                <a:buNone/>
              </a:pPr>
              <a:t>47</a:t>
            </a:fld>
            <a:endParaRPr lang="en-US" altLang="en-US" sz="1200">
              <a:solidFill>
                <a:srgbClr val="045C75"/>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ltLang="en-US" sz="4500"/>
              <a:t>Entertainment, Multimedia Sharing, and Social Games</a:t>
            </a:r>
          </a:p>
        </p:txBody>
      </p:sp>
      <p:sp>
        <p:nvSpPr>
          <p:cNvPr id="104451" name="Content Placeholder 2"/>
          <p:cNvSpPr>
            <a:spLocks noGrp="1"/>
          </p:cNvSpPr>
          <p:nvPr>
            <p:ph idx="1"/>
          </p:nvPr>
        </p:nvSpPr>
        <p:spPr/>
        <p:txBody>
          <a:bodyPr/>
          <a:lstStyle/>
          <a:p>
            <a:r>
              <a:rPr lang="en-US" altLang="en-US" b="1"/>
              <a:t>social game</a:t>
            </a:r>
          </a:p>
          <a:p>
            <a:pPr>
              <a:buFont typeface="Wingdings 2" panose="05020102010507070707" pitchFamily="18" charset="2"/>
              <a:buNone/>
            </a:pPr>
            <a:r>
              <a:rPr lang="en-US" altLang="en-US"/>
              <a:t>	A video game played in a social network</a:t>
            </a:r>
          </a:p>
          <a:p>
            <a:pPr lvl="1"/>
            <a:r>
              <a:rPr lang="en-US" altLang="en-US" b="1"/>
              <a:t>Games on Social Networks</a:t>
            </a:r>
          </a:p>
          <a:p>
            <a:pPr lvl="1"/>
            <a:r>
              <a:rPr lang="en-US" altLang="en-US" b="1"/>
              <a:t>Conclusions: The Business Aspects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044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517D8A63-2D1F-4D6A-8C59-FA487B41EF52}" type="slidenum">
              <a:rPr lang="en-US" altLang="en-US" sz="1200">
                <a:solidFill>
                  <a:srgbClr val="045C75"/>
                </a:solidFill>
              </a:rPr>
              <a:pPr>
                <a:spcBef>
                  <a:spcPct val="0"/>
                </a:spcBef>
                <a:buClrTx/>
                <a:buSzTx/>
                <a:buFontTx/>
                <a:buNone/>
              </a:pPr>
              <a:t>48</a:t>
            </a:fld>
            <a:endParaRPr lang="en-US" altLang="en-US" sz="1200">
              <a:solidFill>
                <a:srgbClr val="045C7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4800" y="685800"/>
            <a:ext cx="8458200" cy="1143000"/>
          </a:xfrm>
        </p:spPr>
        <p:txBody>
          <a:bodyPr/>
          <a:lstStyle/>
          <a:p>
            <a:pPr eaLnBrk="1" hangingPunct="1"/>
            <a:r>
              <a:rPr lang="en-US" altLang="en-US" sz="4500"/>
              <a:t>The Web 2.0 </a:t>
            </a:r>
            <a:br>
              <a:rPr lang="en-US" altLang="en-US" sz="4500"/>
            </a:br>
            <a:r>
              <a:rPr lang="en-US" altLang="en-US" sz="4500"/>
              <a:t>and Social Media Revolutions</a:t>
            </a:r>
          </a:p>
        </p:txBody>
      </p:sp>
      <p:sp>
        <p:nvSpPr>
          <p:cNvPr id="14339" name="Content Placeholder 2"/>
          <p:cNvSpPr>
            <a:spLocks noGrp="1"/>
          </p:cNvSpPr>
          <p:nvPr>
            <p:ph idx="1"/>
          </p:nvPr>
        </p:nvSpPr>
        <p:spPr/>
        <p:txBody>
          <a:bodyPr/>
          <a:lstStyle/>
          <a:p>
            <a:r>
              <a:rPr lang="en-US" altLang="en-US" b="1" dirty="0"/>
              <a:t>social media</a:t>
            </a:r>
          </a:p>
          <a:p>
            <a:pPr>
              <a:buFont typeface="Wingdings 2" panose="05020102010507070707" pitchFamily="18" charset="2"/>
              <a:buNone/>
            </a:pPr>
            <a:r>
              <a:rPr lang="en-US" altLang="en-US" dirty="0"/>
              <a:t>	The online platforms and tools that people use to share opinions, experiences, insights, perceptions, and various media, including photos, videos, and music, with each other</a:t>
            </a:r>
          </a:p>
          <a:p>
            <a:r>
              <a:rPr lang="en-US" altLang="en-US" b="1" dirty="0"/>
              <a:t>social marketing</a:t>
            </a:r>
          </a:p>
          <a:p>
            <a:pPr>
              <a:buFont typeface="Wingdings 2" panose="05020102010507070707" pitchFamily="18" charset="2"/>
              <a:buNone/>
            </a:pPr>
            <a:r>
              <a:rPr lang="en-US" altLang="en-US" dirty="0"/>
              <a:t>	A combination of social policy and marketing practices to achieve a set of social behavioral goals within a target audience</a:t>
            </a:r>
            <a:endParaRPr lang="en-US" altLang="en-US" b="1"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EA1EFFC0-3687-40D2-AE2D-474CC7C97F9A}" type="slidenum">
              <a:rPr lang="en-US" altLang="en-US" sz="1200">
                <a:solidFill>
                  <a:srgbClr val="045C75"/>
                </a:solidFill>
              </a:rPr>
              <a:pPr>
                <a:spcBef>
                  <a:spcPct val="0"/>
                </a:spcBef>
                <a:buClrTx/>
                <a:buSzTx/>
                <a:buFontTx/>
                <a:buNone/>
              </a:pPr>
              <a:t>4</a:t>
            </a:fld>
            <a:endParaRPr lang="en-US" altLang="en-US" sz="1200">
              <a:solidFill>
                <a:srgbClr val="045C75"/>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en-US" sz="4000"/>
              <a:t>Justification, Risks, Other Implementation Issues, and Strategy</a:t>
            </a:r>
          </a:p>
        </p:txBody>
      </p:sp>
      <p:sp>
        <p:nvSpPr>
          <p:cNvPr id="106499" name="Content Placeholder 2"/>
          <p:cNvSpPr>
            <a:spLocks noGrp="1"/>
          </p:cNvSpPr>
          <p:nvPr>
            <p:ph idx="1"/>
          </p:nvPr>
        </p:nvSpPr>
        <p:spPr/>
        <p:txBody>
          <a:bodyPr/>
          <a:lstStyle/>
          <a:p>
            <a:r>
              <a:rPr lang="en-US" altLang="en-US" b="1"/>
              <a:t>THE COMPLEXITY OF SOCIAL COMMERCE IMPLEMENTATION</a:t>
            </a:r>
          </a:p>
          <a:p>
            <a:r>
              <a:rPr lang="en-US" altLang="en-US" b="1"/>
              <a:t>JUSTIFICATION, COST–BENEFIT, AND ROI OF SOCIAL COMMERCE SYSTEMS</a:t>
            </a:r>
          </a:p>
          <a:p>
            <a:pPr lvl="1"/>
            <a:r>
              <a:rPr lang="en-US" altLang="en-US" b="1"/>
              <a:t>Measuring Social Commerce ROI</a:t>
            </a:r>
          </a:p>
          <a:p>
            <a:pPr lvl="1"/>
            <a:r>
              <a:rPr lang="en-US" altLang="en-US" b="1"/>
              <a:t>Using Metrics</a:t>
            </a:r>
          </a:p>
          <a:p>
            <a:r>
              <a:rPr lang="en-US" altLang="en-US" b="1"/>
              <a:t>RISK FACTORS AND ANALYSIS</a:t>
            </a:r>
          </a:p>
          <a:p>
            <a:pPr lvl="1"/>
            <a:r>
              <a:rPr lang="en-US" altLang="en-US" b="1"/>
              <a:t>Risk to Users</a:t>
            </a:r>
          </a:p>
          <a:p>
            <a:r>
              <a:rPr lang="en-US" altLang="en-US" b="1"/>
              <a:t>OTHER IMPLEMENTATION ISSUES</a:t>
            </a:r>
          </a:p>
          <a:p>
            <a:pPr lvl="1"/>
            <a:r>
              <a:rPr lang="en-US" altLang="en-US" b="1"/>
              <a:t>Support Services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065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DD5CD9AA-1387-4A60-A3D9-372653AC5B5A}" type="slidenum">
              <a:rPr lang="en-US" altLang="en-US" sz="1200">
                <a:solidFill>
                  <a:srgbClr val="045C75"/>
                </a:solidFill>
              </a:rPr>
              <a:pPr>
                <a:spcBef>
                  <a:spcPct val="0"/>
                </a:spcBef>
                <a:buClrTx/>
                <a:buSzTx/>
                <a:buFontTx/>
                <a:buNone/>
              </a:pPr>
              <a:t>49</a:t>
            </a:fld>
            <a:endParaRPr lang="en-US" altLang="en-US" sz="1200">
              <a:solidFill>
                <a:srgbClr val="045C75"/>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tLang="en-US" sz="4000"/>
              <a:t>Justification, Risks, Other Implementation Issues, and Strategy</a:t>
            </a:r>
          </a:p>
        </p:txBody>
      </p:sp>
      <p:sp>
        <p:nvSpPr>
          <p:cNvPr id="108547" name="Content Placeholder 2"/>
          <p:cNvSpPr>
            <a:spLocks noGrp="1"/>
          </p:cNvSpPr>
          <p:nvPr>
            <p:ph idx="1"/>
          </p:nvPr>
        </p:nvSpPr>
        <p:spPr/>
        <p:txBody>
          <a:bodyPr/>
          <a:lstStyle/>
          <a:p>
            <a:r>
              <a:rPr lang="en-US" altLang="en-US" b="1"/>
              <a:t>REPUTATION SYSTEM MANAGEMENT</a:t>
            </a:r>
          </a:p>
          <a:p>
            <a:r>
              <a:rPr lang="en-US" altLang="en-US" b="1"/>
              <a:t>A STRATEGY FOR SC SUCCESS OF IMPLEMENTATION</a:t>
            </a:r>
          </a:p>
          <a:p>
            <a:pPr marL="850900" lvl="1" indent="-457200">
              <a:buFont typeface="Calibri" panose="020F0502020204030204" pitchFamily="34" charset="0"/>
              <a:buAutoNum type="arabicPeriod"/>
            </a:pPr>
            <a:r>
              <a:rPr lang="en-US" altLang="en-US"/>
              <a:t>Learn and understand the environment inside and outside the organization</a:t>
            </a:r>
          </a:p>
          <a:p>
            <a:pPr marL="850900" lvl="1" indent="-457200">
              <a:buFont typeface="Calibri" panose="020F0502020204030204" pitchFamily="34" charset="0"/>
              <a:buAutoNum type="arabicPeriod"/>
            </a:pPr>
            <a:r>
              <a:rPr lang="en-US" altLang="en-US"/>
              <a:t>Experiment with a small-scale project so you can observe and learn</a:t>
            </a:r>
          </a:p>
          <a:p>
            <a:pPr marL="850900" lvl="1" indent="-457200">
              <a:buFont typeface="Calibri" panose="020F0502020204030204" pitchFamily="34" charset="0"/>
              <a:buAutoNum type="arabicPeriod"/>
            </a:pPr>
            <a:r>
              <a:rPr lang="en-US" altLang="en-US"/>
              <a:t>Assess the results of the experiment</a:t>
            </a:r>
          </a:p>
          <a:p>
            <a:pPr marL="850900" lvl="1" indent="-457200">
              <a:buFont typeface="Calibri" panose="020F0502020204030204" pitchFamily="34" charset="0"/>
              <a:buAutoNum type="arabicPeriod"/>
            </a:pPr>
            <a:r>
              <a:rPr lang="en-US" altLang="en-US"/>
              <a:t>Develop or abandon the project</a:t>
            </a:r>
            <a:endParaRPr lang="en-US" altLang="en-US" b="1"/>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085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9397A01A-8E3B-42E4-ABA6-2F3F94903349}" type="slidenum">
              <a:rPr lang="en-US" altLang="en-US" sz="1200">
                <a:solidFill>
                  <a:srgbClr val="045C75"/>
                </a:solidFill>
              </a:rPr>
              <a:pPr>
                <a:spcBef>
                  <a:spcPct val="0"/>
                </a:spcBef>
                <a:buClrTx/>
                <a:buSzTx/>
                <a:buFontTx/>
                <a:buNone/>
              </a:pPr>
              <a:t>50</a:t>
            </a:fld>
            <a:endParaRPr lang="en-US" altLang="en-US" sz="1200">
              <a:solidFill>
                <a:srgbClr val="045C75"/>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ltLang="en-US" sz="4000"/>
              <a:t>Justification, Risks, Other Implementation Issues, and Strategy</a:t>
            </a:r>
          </a:p>
        </p:txBody>
      </p:sp>
      <p:sp>
        <p:nvSpPr>
          <p:cNvPr id="110595" name="Content Placeholder 2"/>
          <p:cNvSpPr>
            <a:spLocks noGrp="1"/>
          </p:cNvSpPr>
          <p:nvPr>
            <p:ph idx="1"/>
          </p:nvPr>
        </p:nvSpPr>
        <p:spPr/>
        <p:txBody>
          <a:bodyPr/>
          <a:lstStyle/>
          <a:p>
            <a:pPr lvl="1"/>
            <a:r>
              <a:rPr lang="en-US" altLang="en-US" b="1"/>
              <a:t>Examples</a:t>
            </a:r>
          </a:p>
          <a:p>
            <a:pPr lvl="1"/>
            <a:r>
              <a:rPr lang="en-US" altLang="en-US" b="1"/>
              <a:t>Success in SMEs</a:t>
            </a:r>
          </a:p>
          <a:p>
            <a:pPr lvl="1"/>
            <a:r>
              <a:rPr lang="en-US" altLang="en-US" b="1"/>
              <a:t>Some Other Strategy Issues</a:t>
            </a:r>
          </a:p>
          <a:p>
            <a:pPr lvl="1"/>
            <a:r>
              <a:rPr lang="en-US" altLang="en-US" b="1"/>
              <a:t>Some Policies and Guidelines</a:t>
            </a:r>
          </a:p>
          <a:p>
            <a:pPr lvl="1"/>
            <a:r>
              <a:rPr lang="en-US" altLang="en-US" b="1"/>
              <a:t>Internet Use and Social Commerce Policies</a:t>
            </a:r>
          </a:p>
          <a:p>
            <a:pPr lvl="1"/>
            <a:r>
              <a:rPr lang="en-US" altLang="en-US" b="1"/>
              <a:t>Adoption Strategies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105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F8A59CEC-D77E-47A0-BF04-1ED0902EAAD6}" type="slidenum">
              <a:rPr lang="en-US" altLang="en-US" sz="1200">
                <a:solidFill>
                  <a:srgbClr val="045C75"/>
                </a:solidFill>
              </a:rPr>
              <a:pPr>
                <a:spcBef>
                  <a:spcPct val="0"/>
                </a:spcBef>
                <a:buClrTx/>
                <a:buSzTx/>
                <a:buFontTx/>
                <a:buNone/>
              </a:pPr>
              <a:t>51</a:t>
            </a:fld>
            <a:endParaRPr lang="en-US" altLang="en-US" sz="1200">
              <a:solidFill>
                <a:srgbClr val="045C75"/>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ltLang="en-US" sz="4000"/>
              <a:t>Justification, Risks, Other Implementation Issues, and Strategy</a:t>
            </a:r>
          </a:p>
        </p:txBody>
      </p:sp>
      <p:sp>
        <p:nvSpPr>
          <p:cNvPr id="112643" name="Content Placeholder 2"/>
          <p:cNvSpPr>
            <a:spLocks noGrp="1"/>
          </p:cNvSpPr>
          <p:nvPr>
            <p:ph idx="1"/>
          </p:nvPr>
        </p:nvSpPr>
        <p:spPr/>
        <p:txBody>
          <a:bodyPr/>
          <a:lstStyle/>
          <a:p>
            <a:r>
              <a:rPr lang="en-US" altLang="en-US" b="1"/>
              <a:t>REVENUE-GENERATION STRATEGIES IN SOCIAL NETWORKS</a:t>
            </a:r>
          </a:p>
          <a:p>
            <a:pPr lvl="1"/>
            <a:r>
              <a:rPr lang="en-US" altLang="en-US" b="1"/>
              <a:t>Increased Revenue and Its Benefits</a:t>
            </a:r>
          </a:p>
          <a:p>
            <a:r>
              <a:rPr lang="en-US" altLang="en-US" b="1"/>
              <a:t>THE FUTURE OF SOCIAL COMMERCE</a:t>
            </a:r>
          </a:p>
          <a:p>
            <a:pPr lvl="1"/>
            <a:r>
              <a:rPr lang="en-US" altLang="en-US" b="1"/>
              <a:t>Conclusion: IBM’s Watson and Social Commerce</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126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7404558A-8AD8-4951-B1F2-7C27B8BA415A}" type="slidenum">
              <a:rPr lang="en-US" altLang="en-US" sz="1200">
                <a:solidFill>
                  <a:srgbClr val="045C75"/>
                </a:solidFill>
              </a:rPr>
              <a:pPr>
                <a:spcBef>
                  <a:spcPct val="0"/>
                </a:spcBef>
                <a:buClrTx/>
                <a:buSzTx/>
                <a:buFontTx/>
                <a:buNone/>
              </a:pPr>
              <a:t>52</a:t>
            </a:fld>
            <a:endParaRPr lang="en-US" altLang="en-US" sz="1200">
              <a:solidFill>
                <a:srgbClr val="045C75"/>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84201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 </a:t>
            </a:r>
          </a:p>
        </p:txBody>
      </p:sp>
      <p:sp>
        <p:nvSpPr>
          <p:cNvPr id="1146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7CC1F0E4-54AD-46BA-8AD7-21D5A37C6480}" type="slidenum">
              <a:rPr lang="en-US" altLang="en-US" sz="1200">
                <a:solidFill>
                  <a:srgbClr val="045C75"/>
                </a:solidFill>
              </a:rPr>
              <a:pPr>
                <a:spcBef>
                  <a:spcPct val="0"/>
                </a:spcBef>
                <a:buClrTx/>
                <a:buSzTx/>
                <a:buFontTx/>
                <a:buNone/>
              </a:pPr>
              <a:t>53</a:t>
            </a:fld>
            <a:endParaRPr lang="en-US" altLang="en-US" sz="1200">
              <a:solidFill>
                <a:srgbClr val="045C75"/>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457200" y="533400"/>
            <a:ext cx="8229600" cy="1143000"/>
          </a:xfrm>
        </p:spPr>
        <p:txBody>
          <a:bodyPr/>
          <a:lstStyle/>
          <a:p>
            <a:pPr eaLnBrk="1" hangingPunct="1"/>
            <a:r>
              <a:rPr lang="en-US" altLang="en-US" sz="4500"/>
              <a:t>Managerial Issues</a:t>
            </a:r>
          </a:p>
        </p:txBody>
      </p:sp>
      <p:sp>
        <p:nvSpPr>
          <p:cNvPr id="11267" name="Content Placeholder 2"/>
          <p:cNvSpPr>
            <a:spLocks noGrp="1"/>
          </p:cNvSpPr>
          <p:nvPr>
            <p:ph idx="1"/>
          </p:nvPr>
        </p:nvSpPr>
        <p:spPr>
          <a:xfrm>
            <a:off x="457200" y="1676400"/>
            <a:ext cx="8229600" cy="4389438"/>
          </a:xfrm>
        </p:spPr>
        <p:txBody>
          <a:bodyPr/>
          <a:lstStyle/>
          <a:p>
            <a:pPr marL="514350" indent="-514350" eaLnBrk="1" hangingPunct="1">
              <a:buFont typeface="+mj-lt"/>
              <a:buAutoNum type="arabicPeriod"/>
              <a:defRPr/>
            </a:pPr>
            <a:r>
              <a:rPr lang="en-US" sz="2400" dirty="0"/>
              <a:t>How will social commerce impact businesses?</a:t>
            </a:r>
          </a:p>
          <a:p>
            <a:pPr marL="514350" indent="-514350" eaLnBrk="1" hangingPunct="1">
              <a:buFont typeface="+mj-lt"/>
              <a:buAutoNum type="arabicPeriod"/>
              <a:defRPr/>
            </a:pPr>
            <a:r>
              <a:rPr lang="en-US" sz="2400" dirty="0"/>
              <a:t>Should we explore Web 2.0 collaboration?</a:t>
            </a:r>
          </a:p>
          <a:p>
            <a:pPr marL="514350" indent="-514350" eaLnBrk="1" hangingPunct="1">
              <a:buFont typeface="+mj-lt"/>
              <a:buAutoNum type="arabicPeriod"/>
              <a:defRPr/>
            </a:pPr>
            <a:r>
              <a:rPr lang="en-US" sz="2400" dirty="0"/>
              <a:t>How to deal with ethical and etiquette issues?</a:t>
            </a:r>
          </a:p>
          <a:p>
            <a:pPr marL="457200" indent="-457200">
              <a:buFont typeface="+mj-lt"/>
              <a:buAutoNum type="arabicPeriod"/>
              <a:defRPr/>
            </a:pPr>
            <a:r>
              <a:rPr lang="en-US" sz="2400" dirty="0"/>
              <a:t>What are the ethical issues that may be involved in deploying social commerce?</a:t>
            </a:r>
          </a:p>
          <a:p>
            <a:pPr marL="457200" indent="-457200">
              <a:buFont typeface="+mj-lt"/>
              <a:buAutoNum type="arabicPeriod"/>
              <a:defRPr/>
            </a:pPr>
            <a:r>
              <a:rPr lang="en-US" sz="2400" dirty="0"/>
              <a:t>Do we need to sponsor a social network?</a:t>
            </a:r>
          </a:p>
          <a:p>
            <a:pPr marL="457200" indent="-457200">
              <a:buFont typeface="+mj-lt"/>
              <a:buAutoNum type="arabicPeriod"/>
              <a:defRPr/>
            </a:pPr>
            <a:r>
              <a:rPr lang="en-US" sz="2400" dirty="0"/>
              <a:t>How should we deal with social commerce risks?</a:t>
            </a:r>
          </a:p>
          <a:p>
            <a:pPr marL="457200" indent="-457200">
              <a:buFont typeface="+mj-lt"/>
              <a:buAutoNum type="arabicPeriod"/>
              <a:defRPr/>
            </a:pPr>
            <a:r>
              <a:rPr lang="en-US" sz="2400" dirty="0"/>
              <a:t>Should we have an in-house social network? How do we get the employees to use it?</a:t>
            </a:r>
          </a:p>
          <a:p>
            <a:pPr marL="457200" indent="-457200">
              <a:buFont typeface="+mj-lt"/>
              <a:buAutoNum type="arabicPeriod"/>
              <a:defRPr/>
            </a:pPr>
            <a:r>
              <a:rPr lang="en-US" sz="2400" dirty="0"/>
              <a:t>Is it wise for a small business to be on Facebook?</a:t>
            </a:r>
          </a:p>
          <a:p>
            <a:pPr marL="457200" indent="-457200">
              <a:buFont typeface="+mj-lt"/>
              <a:buAutoNum type="arabicPeriod"/>
              <a:defRPr/>
            </a:pPr>
            <a:r>
              <a:rPr lang="en-US" sz="2400" dirty="0"/>
              <a:t>What shall I do now?</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167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31DAFE1F-073C-4C4D-96EF-3D708DE01033}" type="slidenum">
              <a:rPr lang="en-US" altLang="en-US" sz="1200">
                <a:solidFill>
                  <a:srgbClr val="045C75"/>
                </a:solidFill>
              </a:rPr>
              <a:pPr>
                <a:spcBef>
                  <a:spcPct val="0"/>
                </a:spcBef>
                <a:buClrTx/>
                <a:buSzTx/>
                <a:buFontTx/>
                <a:buNone/>
              </a:pPr>
              <a:t>54</a:t>
            </a:fld>
            <a:endParaRPr lang="en-US" altLang="en-US" sz="1200">
              <a:solidFill>
                <a:srgbClr val="045C75"/>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pPr eaLnBrk="1" hangingPunct="1"/>
            <a:r>
              <a:rPr lang="en-US" altLang="en-US" sz="4500"/>
              <a:t>Summary</a:t>
            </a:r>
          </a:p>
        </p:txBody>
      </p:sp>
      <p:sp>
        <p:nvSpPr>
          <p:cNvPr id="118787"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a:t>The Web 2.0 revolution and social media</a:t>
            </a:r>
          </a:p>
          <a:p>
            <a:pPr marL="514350" indent="-514350">
              <a:buFont typeface="Calibri" panose="020F0502020204030204" pitchFamily="34" charset="0"/>
              <a:buAutoNum type="arabicPeriod"/>
            </a:pPr>
            <a:r>
              <a:rPr lang="en-US" altLang="en-US"/>
              <a:t>Fundamentals, drivers, and the landscape of social commerce</a:t>
            </a:r>
          </a:p>
          <a:p>
            <a:pPr marL="514350" indent="-514350">
              <a:buFont typeface="Calibri" panose="020F0502020204030204" pitchFamily="34" charset="0"/>
              <a:buAutoNum type="arabicPeriod"/>
            </a:pPr>
            <a:r>
              <a:rPr lang="en-US" altLang="en-US"/>
              <a:t>Major models of social shopping</a:t>
            </a:r>
          </a:p>
          <a:p>
            <a:pPr marL="514350" indent="-514350">
              <a:buFont typeface="Calibri" panose="020F0502020204030204" pitchFamily="34" charset="0"/>
              <a:buAutoNum type="arabicPeriod"/>
            </a:pPr>
            <a:r>
              <a:rPr lang="en-US" altLang="en-US"/>
              <a:t>How advertisement and promotions are conducted in social networking</a:t>
            </a:r>
          </a:p>
          <a:p>
            <a:pPr marL="514350" indent="-514350">
              <a:buFont typeface="Calibri" panose="020F0502020204030204" pitchFamily="34" charset="0"/>
              <a:buAutoNum type="arabicPeriod"/>
            </a:pPr>
            <a:r>
              <a:rPr lang="en-US" altLang="en-US"/>
              <a:t>Conducting market research</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187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841FD31D-9C5A-47EE-90C1-B9E1FEDC35F9}" type="slidenum">
              <a:rPr lang="en-US" altLang="en-US" sz="1200">
                <a:solidFill>
                  <a:srgbClr val="045C75"/>
                </a:solidFill>
              </a:rPr>
              <a:pPr>
                <a:spcBef>
                  <a:spcPct val="0"/>
                </a:spcBef>
                <a:buClrTx/>
                <a:buSzTx/>
                <a:buFontTx/>
                <a:buNone/>
              </a:pPr>
              <a:t>55</a:t>
            </a:fld>
            <a:endParaRPr lang="en-US" altLang="en-US" sz="1200">
              <a:solidFill>
                <a:srgbClr val="045C75"/>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pPr eaLnBrk="1" hangingPunct="1"/>
            <a:r>
              <a:rPr lang="en-US" altLang="en-US" sz="4500"/>
              <a:t>Summary</a:t>
            </a:r>
          </a:p>
        </p:txBody>
      </p:sp>
      <p:sp>
        <p:nvSpPr>
          <p:cNvPr id="120835"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6"/>
            </a:pPr>
            <a:r>
              <a:rPr lang="en-US" altLang="en-US"/>
              <a:t>Conducting customer service and CRM</a:t>
            </a:r>
          </a:p>
          <a:p>
            <a:pPr marL="514350" indent="-514350" eaLnBrk="1" hangingPunct="1">
              <a:buFont typeface="Calibri" panose="020F0502020204030204" pitchFamily="34" charset="0"/>
              <a:buAutoNum type="arabicPeriod" startAt="6"/>
            </a:pPr>
            <a:r>
              <a:rPr lang="en-US" altLang="en-US"/>
              <a:t>Major enterprise social commerce activities</a:t>
            </a:r>
          </a:p>
          <a:p>
            <a:pPr marL="514350" indent="-514350" eaLnBrk="1" hangingPunct="1">
              <a:buFont typeface="Calibri" panose="020F0502020204030204" pitchFamily="34" charset="0"/>
              <a:buAutoNum type="arabicPeriod" startAt="6"/>
            </a:pPr>
            <a:r>
              <a:rPr lang="en-US" altLang="en-US"/>
              <a:t>Crowdsourcing and social networking</a:t>
            </a:r>
          </a:p>
          <a:p>
            <a:pPr marL="514350" indent="-514350" eaLnBrk="1" hangingPunct="1">
              <a:buFont typeface="Calibri" panose="020F0502020204030204" pitchFamily="34" charset="0"/>
              <a:buAutoNum type="arabicPeriod" startAt="6"/>
            </a:pPr>
            <a:r>
              <a:rPr lang="en-US" altLang="en-US"/>
              <a:t>Commercial application of virtual worlds</a:t>
            </a:r>
          </a:p>
          <a:p>
            <a:pPr marL="514350" indent="-514350" eaLnBrk="1" hangingPunct="1">
              <a:buFont typeface="Calibri" panose="020F0502020204030204" pitchFamily="34" charset="0"/>
              <a:buAutoNum type="arabicPeriod" startAt="6"/>
            </a:pPr>
            <a:r>
              <a:rPr lang="en-US" altLang="en-US"/>
              <a:t>Social commerce, entertainment, and gaming</a:t>
            </a:r>
          </a:p>
          <a:p>
            <a:pPr marL="514350" indent="-514350" eaLnBrk="1" hangingPunct="1">
              <a:buFont typeface="Calibri" panose="020F0502020204030204" pitchFamily="34" charset="0"/>
              <a:buAutoNum type="arabicPeriod" startAt="6"/>
            </a:pPr>
            <a:r>
              <a:rPr lang="en-US" altLang="en-US"/>
              <a:t>Implementing social commerce</a:t>
            </a:r>
          </a:p>
          <a:p>
            <a:pPr marL="514350" indent="-514350" eaLnBrk="1" hangingPunct="1">
              <a:buFont typeface="Calibri" panose="020F0502020204030204" pitchFamily="34" charset="0"/>
              <a:buAutoNum type="arabicPeriod" startAt="6"/>
            </a:pPr>
            <a:r>
              <a:rPr lang="en-US" altLang="en-US"/>
              <a:t>Risks and concerns in deploying social commerce</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208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9588C72F-FFD1-42E1-9296-240C034B4CDC}" type="slidenum">
              <a:rPr lang="en-US" altLang="en-US" sz="1200">
                <a:solidFill>
                  <a:srgbClr val="045C75"/>
                </a:solidFill>
              </a:rPr>
              <a:pPr>
                <a:spcBef>
                  <a:spcPct val="0"/>
                </a:spcBef>
                <a:buClrTx/>
                <a:buSzTx/>
                <a:buFontTx/>
                <a:buNone/>
              </a:pPr>
              <a:t>56</a:t>
            </a:fld>
            <a:endParaRPr lang="en-US" altLang="en-US" sz="1200">
              <a:solidFill>
                <a:srgbClr val="045C75"/>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pPr>
              <a:defRPr/>
            </a:pPr>
            <a:r>
              <a:rPr lang="en-US"/>
              <a:t>Copyright © 2012 Pearson Education, Inc. Publishing as Prentice Hall </a:t>
            </a:r>
          </a:p>
        </p:txBody>
      </p:sp>
      <p:sp>
        <p:nvSpPr>
          <p:cNvPr id="122883"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45C75"/>
                </a:solidFill>
                <a:latin typeface="Constantia" panose="02030602050306030303" pitchFamily="18" charset="0"/>
              </a:rPr>
              <a:t>7-</a:t>
            </a:r>
            <a:fld id="{A36A4840-4120-4B5D-B0AF-1E31D7612E6B}" type="slidenum">
              <a:rPr lang="en-US" altLang="en-US">
                <a:solidFill>
                  <a:srgbClr val="045C75"/>
                </a:solidFill>
                <a:latin typeface="Constantia" panose="02030602050306030303" pitchFamily="18" charset="0"/>
              </a:rPr>
              <a:pPr/>
              <a:t>57</a:t>
            </a:fld>
            <a:endParaRPr lang="en-US" altLang="en-US">
              <a:solidFill>
                <a:srgbClr val="045C75"/>
              </a:solidFill>
              <a:latin typeface="Constantia" panose="02030602050306030303" pitchFamily="18" charset="0"/>
            </a:endParaRPr>
          </a:p>
        </p:txBody>
      </p:sp>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endParaRPr lang="en-US" sz="1400">
              <a:solidFill>
                <a:srgbClr val="000000"/>
              </a:solidFill>
              <a:effectLst>
                <a:outerShdw blurRad="38100" dist="38100" dir="2700000" algn="tl">
                  <a:srgbClr val="C0C0C0"/>
                </a:outerShdw>
              </a:effectLst>
              <a:cs typeface="Arial" charset="0"/>
            </a:endParaRPr>
          </a:p>
        </p:txBody>
      </p:sp>
      <p:pic>
        <p:nvPicPr>
          <p:cNvPr id="12288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62000" y="1522413"/>
            <a:ext cx="7242175" cy="2363787"/>
          </a:xfrm>
          <a:prstGeom prst="rect">
            <a:avLst/>
          </a:prstGeom>
          <a:solidFill>
            <a:schemeClr val="hlink"/>
          </a:solidFill>
          <a:ln w="9525">
            <a:solidFill>
              <a:schemeClr val="bg1"/>
            </a:solidFill>
            <a:miter lim="800000"/>
            <a:headEnd/>
            <a:tailEnd/>
          </a:ln>
        </p:spPr>
      </p:pic>
      <p:sp>
        <p:nvSpPr>
          <p:cNvPr id="122886" name="Rectangle 4"/>
          <p:cNvSpPr>
            <a:spLocks noChangeArrowheads="1"/>
          </p:cNvSpPr>
          <p:nvPr/>
        </p:nvSpPr>
        <p:spPr bwMode="auto">
          <a:xfrm>
            <a:off x="685800" y="4035425"/>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600">
                <a:solidFill>
                  <a:srgbClr val="000000"/>
                </a:solidFill>
                <a:latin typeface="Arial" panose="020B0604020202020204" pitchFamily="34" charset="0"/>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5383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1" hangingPunct="1">
              <a:defRPr/>
            </a:pPr>
            <a:r>
              <a:rPr lang="en-US">
                <a:solidFill>
                  <a:srgbClr val="000000"/>
                </a:solidFill>
                <a:effectLst>
                  <a:outerShdw blurRad="38100" dist="38100" dir="2700000" algn="tl">
                    <a:srgbClr val="C0C0C0"/>
                  </a:outerShdw>
                </a:effectLst>
                <a:latin typeface="Tahoma" charset="0"/>
                <a:cs typeface="Arial" charset="0"/>
              </a:rPr>
              <a:t>Copyright © 2012 Pearson Education, Inc.  </a:t>
            </a:r>
          </a:p>
          <a:p>
            <a:pPr algn="ctr" eaLnBrk="1" hangingPunct="1">
              <a:defRPr/>
            </a:pPr>
            <a:r>
              <a:rPr lang="en-US" dirty="0">
                <a:solidFill>
                  <a:srgbClr val="000000"/>
                </a:solidFill>
                <a:effectLst>
                  <a:outerShdw blurRad="38100" dist="38100" dir="2700000" algn="tl">
                    <a:srgbClr val="C0C0C0"/>
                  </a:outerShdw>
                </a:effectLst>
                <a:latin typeface="Tahoma" charset="0"/>
                <a:cs typeface="Arial" charset="0"/>
              </a:rPr>
              <a:t>Publishing as Prentice Hall</a:t>
            </a:r>
            <a:endParaRPr lang="en-US" dirty="0">
              <a:solidFill>
                <a:srgbClr val="000000"/>
              </a:solidFill>
              <a:effectLst>
                <a:outerShdw blurRad="38100" dist="38100" dir="2700000" algn="tl">
                  <a:srgbClr val="C0C0C0"/>
                </a:outerShdw>
              </a:effectLst>
              <a:cs typeface="Arial"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84383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 </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DF03C594-57E0-4554-B106-6A494E9050E7}" type="slidenum">
              <a:rPr lang="en-US" altLang="en-US" sz="1200">
                <a:solidFill>
                  <a:srgbClr val="045C75"/>
                </a:solidFill>
              </a:rPr>
              <a:pPr>
                <a:spcBef>
                  <a:spcPct val="0"/>
                </a:spcBef>
                <a:buClrTx/>
                <a:buSzTx/>
                <a:buFontTx/>
                <a:buNone/>
              </a:pPr>
              <a:t>5</a:t>
            </a:fld>
            <a:endParaRPr lang="en-US" altLang="en-US" sz="1200">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04800" y="685800"/>
            <a:ext cx="8458200" cy="1143000"/>
          </a:xfrm>
        </p:spPr>
        <p:txBody>
          <a:bodyPr/>
          <a:lstStyle/>
          <a:p>
            <a:pPr eaLnBrk="1" hangingPunct="1"/>
            <a:r>
              <a:rPr lang="en-US" altLang="en-US" sz="4500"/>
              <a:t>The Web 2.0 </a:t>
            </a:r>
            <a:br>
              <a:rPr lang="en-US" altLang="en-US" sz="4500"/>
            </a:br>
            <a:r>
              <a:rPr lang="en-US" altLang="en-US" sz="4500"/>
              <a:t>and Social Media Revolutions</a:t>
            </a:r>
          </a:p>
        </p:txBody>
      </p:sp>
      <p:sp>
        <p:nvSpPr>
          <p:cNvPr id="18435" name="Content Placeholder 2"/>
          <p:cNvSpPr>
            <a:spLocks noGrp="1"/>
          </p:cNvSpPr>
          <p:nvPr>
            <p:ph idx="1"/>
          </p:nvPr>
        </p:nvSpPr>
        <p:spPr/>
        <p:txBody>
          <a:bodyPr/>
          <a:lstStyle/>
          <a:p>
            <a:r>
              <a:rPr lang="en-US" altLang="en-US" sz="2200" b="1"/>
              <a:t>social capital</a:t>
            </a:r>
          </a:p>
          <a:p>
            <a:pPr>
              <a:buFont typeface="Wingdings 2" panose="05020102010507070707" pitchFamily="18" charset="2"/>
              <a:buNone/>
            </a:pPr>
            <a:r>
              <a:rPr lang="en-US" altLang="en-US" sz="2200"/>
              <a:t>	A sociological concept that refers to connections within and between social networks—the core idea is that social networks have value; just as physical capital or human capital can increase productivity (both individual and collective), so do social contacts affect the productivity of individuals and groups</a:t>
            </a:r>
          </a:p>
          <a:p>
            <a:r>
              <a:rPr lang="en-US" altLang="en-US" sz="2200" b="1"/>
              <a:t>social media marketing (SMM)</a:t>
            </a:r>
          </a:p>
          <a:p>
            <a:pPr>
              <a:buFont typeface="Wingdings 2" panose="05020102010507070707" pitchFamily="18" charset="2"/>
              <a:buNone/>
            </a:pPr>
            <a:r>
              <a:rPr lang="en-US" altLang="en-US" sz="2200"/>
              <a:t>	A term that describes use of social media platforms such as networks, online communities, blogs, wikis, or any other online collaborative media for marketing, market research, sales, CRM, and customer service; it may incorporate ideas and concepts from social capital, Web 2.0, social media, and social marketing</a:t>
            </a:r>
            <a:endParaRPr lang="en-US" altLang="en-US" sz="2200" b="1"/>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F55FADEF-D96B-49DF-A2E4-D164EDD9F7F2}" type="slidenum">
              <a:rPr lang="en-US" altLang="en-US" sz="1200">
                <a:solidFill>
                  <a:srgbClr val="045C75"/>
                </a:solidFill>
              </a:rPr>
              <a:pPr>
                <a:spcBef>
                  <a:spcPct val="0"/>
                </a:spcBef>
                <a:buClrTx/>
                <a:buSzTx/>
                <a:buFontTx/>
                <a:buNone/>
              </a:pPr>
              <a:t>6</a:t>
            </a:fld>
            <a:endParaRPr lang="en-US" altLang="en-US" sz="1200">
              <a:solidFill>
                <a:srgbClr val="045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4800" y="685800"/>
            <a:ext cx="8458200" cy="1143000"/>
          </a:xfrm>
        </p:spPr>
        <p:txBody>
          <a:bodyPr/>
          <a:lstStyle/>
          <a:p>
            <a:pPr eaLnBrk="1" hangingPunct="1"/>
            <a:r>
              <a:rPr lang="en-US" altLang="en-US" sz="4500"/>
              <a:t>The Web 2.0 </a:t>
            </a:r>
            <a:br>
              <a:rPr lang="en-US" altLang="en-US" sz="4500"/>
            </a:br>
            <a:r>
              <a:rPr lang="en-US" altLang="en-US" sz="4500"/>
              <a:t>and Social Media Revolutions</a:t>
            </a:r>
          </a:p>
        </p:txBody>
      </p:sp>
      <p:sp>
        <p:nvSpPr>
          <p:cNvPr id="20483" name="Content Placeholder 2"/>
          <p:cNvSpPr>
            <a:spLocks noGrp="1"/>
          </p:cNvSpPr>
          <p:nvPr>
            <p:ph idx="1"/>
          </p:nvPr>
        </p:nvSpPr>
        <p:spPr/>
        <p:txBody>
          <a:bodyPr/>
          <a:lstStyle/>
          <a:p>
            <a:pPr eaLnBrk="1" hangingPunct="1"/>
            <a:r>
              <a:rPr lang="en-US" altLang="en-US" b="1" dirty="0"/>
              <a:t>SOCIAL NETWORKS AND SOCIAL NETWORKING</a:t>
            </a:r>
          </a:p>
          <a:p>
            <a:pPr lvl="1" eaLnBrk="1" hangingPunct="1"/>
            <a:r>
              <a:rPr lang="en-US" altLang="en-US" b="1" dirty="0"/>
              <a:t>The Social Networking Space</a:t>
            </a:r>
          </a:p>
          <a:p>
            <a:pPr lvl="1"/>
            <a:r>
              <a:rPr lang="en-US" altLang="en-US" b="1" dirty="0">
                <a:highlight>
                  <a:srgbClr val="FFFF00"/>
                </a:highlight>
              </a:rPr>
              <a:t>social graph</a:t>
            </a:r>
          </a:p>
          <a:p>
            <a:pPr lvl="1">
              <a:buFont typeface="Wingdings 2" panose="05020102010507070707" pitchFamily="18" charset="2"/>
              <a:buNone/>
            </a:pPr>
            <a:r>
              <a:rPr lang="en-US" altLang="en-US" dirty="0"/>
              <a:t>	A term coined by Mark Zuckerberg of Facebook, which originally referred to the social network of relationships between users of the social networking service provided by Facebook—the idea was for Facebook to benefit from the social graph by taking advantage of the relationships between individuals that Facebook provides, to offer a richer online experience—this definition was expanded to refer to a social graph of all Internet users</a:t>
            </a:r>
            <a:endParaRPr lang="en-US" altLang="en-US" b="1"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9B6EDAA6-1961-4490-8B5F-CD3DFB75CD3D}" type="slidenum">
              <a:rPr lang="en-US" altLang="en-US" sz="1200">
                <a:solidFill>
                  <a:srgbClr val="045C75"/>
                </a:solidFill>
              </a:rPr>
              <a:pPr>
                <a:spcBef>
                  <a:spcPct val="0"/>
                </a:spcBef>
                <a:buClrTx/>
                <a:buSzTx/>
                <a:buFontTx/>
                <a:buNone/>
              </a:pPr>
              <a:t>7</a:t>
            </a:fld>
            <a:endParaRPr lang="en-US" altLang="en-US" sz="1200">
              <a:solidFill>
                <a:srgbClr val="045C7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4800" y="685800"/>
            <a:ext cx="8610600" cy="1143000"/>
          </a:xfrm>
        </p:spPr>
        <p:txBody>
          <a:bodyPr/>
          <a:lstStyle/>
          <a:p>
            <a:r>
              <a:rPr lang="en-US" altLang="en-US" sz="4000"/>
              <a:t>The Fundamentals of </a:t>
            </a:r>
            <a:br>
              <a:rPr lang="en-US" altLang="en-US" sz="4000"/>
            </a:br>
            <a:r>
              <a:rPr lang="en-US" altLang="en-US" sz="4000"/>
              <a:t>Social Commerce and Social Networking</a:t>
            </a:r>
          </a:p>
        </p:txBody>
      </p:sp>
      <p:sp>
        <p:nvSpPr>
          <p:cNvPr id="22531" name="Content Placeholder 2"/>
          <p:cNvSpPr>
            <a:spLocks noGrp="1"/>
          </p:cNvSpPr>
          <p:nvPr>
            <p:ph idx="1"/>
          </p:nvPr>
        </p:nvSpPr>
        <p:spPr/>
        <p:txBody>
          <a:bodyPr/>
          <a:lstStyle/>
          <a:p>
            <a:r>
              <a:rPr lang="en-US" altLang="en-US" b="1"/>
              <a:t>social commerce (SC)</a:t>
            </a:r>
          </a:p>
          <a:p>
            <a:pPr>
              <a:buFont typeface="Wingdings 2" panose="05020102010507070707" pitchFamily="18" charset="2"/>
              <a:buNone/>
            </a:pPr>
            <a:r>
              <a:rPr lang="en-US" altLang="en-US"/>
              <a:t>	The delivery of e-commerce activities and transactions through social networks and/or via Web 2.0 software</a:t>
            </a:r>
          </a:p>
          <a:p>
            <a:endParaRPr lang="en-US" altLang="en-US" b="1"/>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225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7-</a:t>
            </a:r>
            <a:fld id="{C1BB36FA-ABDA-49FC-9431-211BB21E5274}" type="slidenum">
              <a:rPr lang="en-US" altLang="en-US" sz="1200">
                <a:solidFill>
                  <a:srgbClr val="045C75"/>
                </a:solidFill>
              </a:rPr>
              <a:pPr>
                <a:spcBef>
                  <a:spcPct val="0"/>
                </a:spcBef>
                <a:buClrTx/>
                <a:buSzTx/>
                <a:buFontTx/>
                <a:buNone/>
              </a:pPr>
              <a:t>8</a:t>
            </a:fld>
            <a:endParaRPr lang="en-US" altLang="en-US" sz="1200">
              <a:solidFill>
                <a:srgbClr val="045C75"/>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1190</TotalTime>
  <Words>3254</Words>
  <Application>Microsoft Office PowerPoint</Application>
  <PresentationFormat>On-screen Show (4:3)</PresentationFormat>
  <Paragraphs>514</Paragraphs>
  <Slides>58</Slides>
  <Notes>58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Constantia</vt:lpstr>
      <vt:lpstr>Tahoma</vt:lpstr>
      <vt:lpstr>Wingdings 2</vt:lpstr>
      <vt:lpstr>Flow</vt:lpstr>
      <vt:lpstr>Chapter 7</vt:lpstr>
      <vt:lpstr>Learning Objectives</vt:lpstr>
      <vt:lpstr>Learning Objectives</vt:lpstr>
      <vt:lpstr>The Web 2.0  and Social Media Revolutions</vt:lpstr>
      <vt:lpstr>The Web 2.0  and Social Media Revolutions</vt:lpstr>
      <vt:lpstr>PowerPoint Presentation</vt:lpstr>
      <vt:lpstr>The Web 2.0  and Social Media Revolutions</vt:lpstr>
      <vt:lpstr>The Web 2.0  and Social Media Revolutions</vt:lpstr>
      <vt:lpstr>The Fundamentals of  Social Commerce and Social Networking</vt:lpstr>
      <vt:lpstr>PowerPoint Presentation</vt:lpstr>
      <vt:lpstr>PowerPoint Presentation</vt:lpstr>
      <vt:lpstr>The Fundamentals of  Social Commerce And Social Networking</vt:lpstr>
      <vt:lpstr>PowerPoint Presentation</vt:lpstr>
      <vt:lpstr>The Fundamentals of  Social Commerce And Social Networking</vt:lpstr>
      <vt:lpstr>The Fundamentals of  Social Commerce And Social Networking</vt:lpstr>
      <vt:lpstr>Social Shopping:  Concepts, Benefits, and Models</vt:lpstr>
      <vt:lpstr>Social Shopping:  Concepts, Benefits, and Models</vt:lpstr>
      <vt:lpstr>Social Shopping:  Concepts, Benefits, and Models</vt:lpstr>
      <vt:lpstr>Social Shopping:  Concepts, Benefits, and Models</vt:lpstr>
      <vt:lpstr>Social Shopping:  Concepts, Benefits, and Models</vt:lpstr>
      <vt:lpstr>Social Shopping:  Concepts, Benefits, and Models</vt:lpstr>
      <vt:lpstr>Social Shopping:  Concepts, Benefits, and Models</vt:lpstr>
      <vt:lpstr>Social Advertising</vt:lpstr>
      <vt:lpstr>Social Advertising</vt:lpstr>
      <vt:lpstr>Social Advertising</vt:lpstr>
      <vt:lpstr>Social Advertising</vt:lpstr>
      <vt:lpstr>Social Advertising</vt:lpstr>
      <vt:lpstr>Market Research and Strategy  in Social Networks</vt:lpstr>
      <vt:lpstr>PowerPoint Presentation</vt:lpstr>
      <vt:lpstr>Market Research and Strategy  in Social Networks</vt:lpstr>
      <vt:lpstr>Market Research and Strategy  in Social Networks</vt:lpstr>
      <vt:lpstr>Social Customer Service and CRM</vt:lpstr>
      <vt:lpstr>Social Customer Service and CRM</vt:lpstr>
      <vt:lpstr>PowerPoint Presentation</vt:lpstr>
      <vt:lpstr>Social Customer Service and CRM</vt:lpstr>
      <vt:lpstr>Enterprise Applications</vt:lpstr>
      <vt:lpstr>Enterprise Applications</vt:lpstr>
      <vt:lpstr>Enterprise Applications</vt:lpstr>
      <vt:lpstr>PowerPoint Presentation</vt:lpstr>
      <vt:lpstr>Enterprise Applications</vt:lpstr>
      <vt:lpstr>Enterprise Applications</vt:lpstr>
      <vt:lpstr>Crowdsourcing</vt:lpstr>
      <vt:lpstr>Crowdsourcing</vt:lpstr>
      <vt:lpstr>Crowdsourcing</vt:lpstr>
      <vt:lpstr>Social Commerce:  Applications in Virtual Worlds</vt:lpstr>
      <vt:lpstr>Social Commerce:  Applications in Virtual Worlds</vt:lpstr>
      <vt:lpstr>Social Commerce:  Applications in Virtual Worlds</vt:lpstr>
      <vt:lpstr>Entertainment, Multimedia Sharing, and Social Games</vt:lpstr>
      <vt:lpstr>Entertainment, Multimedia Sharing, and Social Games</vt:lpstr>
      <vt:lpstr>Justification, Risks, Other Implementation Issues, and Strategy</vt:lpstr>
      <vt:lpstr>Justification, Risks, Other Implementation Issues, and Strategy</vt:lpstr>
      <vt:lpstr>Justification, Risks, Other Implementation Issues, and Strategy</vt:lpstr>
      <vt:lpstr>Justification, Risks, Other Implementation Issues, and Strategy</vt:lpstr>
      <vt:lpstr>PowerPoint Presentation</vt:lpstr>
      <vt:lpstr>Managerial Issues</vt:lpstr>
      <vt:lpstr>Summary</vt:lpstr>
      <vt:lpstr>Summary</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hung lai</cp:lastModifiedBy>
  <cp:revision>114</cp:revision>
  <dcterms:created xsi:type="dcterms:W3CDTF">2011-09-21T16:10:10Z</dcterms:created>
  <dcterms:modified xsi:type="dcterms:W3CDTF">2020-03-05T03:06:02Z</dcterms:modified>
</cp:coreProperties>
</file>