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568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725920-A5BD-BC4C-A608-0C0A53AC4AF3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B381F-5730-5742-8AA4-25CD1C1D6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8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</a:t>
            </a:r>
            <a:r>
              <a:rPr lang="en-US"/>
              <a:t>Jun slot 1, 246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0B381F-5730-5742-8AA4-25CD1C1D67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37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100" y="564845"/>
            <a:ext cx="8559800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8484" y="1531774"/>
            <a:ext cx="7987030" cy="4412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965830" y="6373016"/>
            <a:ext cx="2753995" cy="360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75142" y="6555895"/>
            <a:ext cx="34099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8-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milliondollarhomepage.com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49011" y="2119883"/>
            <a:ext cx="3941064" cy="1562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24073" y="3241294"/>
            <a:ext cx="613537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5" dirty="0">
                <a:solidFill>
                  <a:srgbClr val="FFFFFF"/>
                </a:solidFill>
                <a:latin typeface="Constantia"/>
                <a:cs typeface="Constantia"/>
              </a:rPr>
              <a:t>Marketing 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and </a:t>
            </a:r>
            <a:r>
              <a:rPr sz="2600" spc="-10" dirty="0">
                <a:solidFill>
                  <a:srgbClr val="FFFFFF"/>
                </a:solidFill>
                <a:latin typeface="Constantia"/>
                <a:cs typeface="Constantia"/>
              </a:rPr>
              <a:t>Advertising </a:t>
            </a:r>
            <a:r>
              <a:rPr sz="2600" spc="-5" dirty="0">
                <a:solidFill>
                  <a:srgbClr val="FFFFFF"/>
                </a:solidFill>
                <a:latin typeface="Constantia"/>
                <a:cs typeface="Constantia"/>
              </a:rPr>
              <a:t>in</a:t>
            </a:r>
            <a:r>
              <a:rPr sz="2600" spc="-16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600" spc="-15" dirty="0">
                <a:solidFill>
                  <a:srgbClr val="FFFFFF"/>
                </a:solidFill>
                <a:latin typeface="Constantia"/>
                <a:cs typeface="Constantia"/>
              </a:rPr>
              <a:t>E-Commerce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457136"/>
            <a:ext cx="7862951" cy="5888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123"/>
            <a:ext cx="584581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5" dirty="0"/>
              <a:t>Loyalty,</a:t>
            </a:r>
            <a:r>
              <a:rPr sz="4500" spc="-20" dirty="0"/>
              <a:t> </a:t>
            </a:r>
            <a:r>
              <a:rPr sz="4500" spc="-15" dirty="0"/>
              <a:t>Satisfaction,</a:t>
            </a:r>
            <a:endParaRPr sz="4500"/>
          </a:p>
          <a:p>
            <a:pPr marL="12700">
              <a:lnSpc>
                <a:spcPct val="100000"/>
              </a:lnSpc>
              <a:tabLst>
                <a:tab pos="2297430" algn="l"/>
              </a:tabLst>
            </a:pPr>
            <a:r>
              <a:rPr sz="4500" dirty="0"/>
              <a:t>and</a:t>
            </a:r>
            <a:r>
              <a:rPr sz="4500" spc="-5" dirty="0"/>
              <a:t> </a:t>
            </a:r>
            <a:r>
              <a:rPr sz="4500" spc="-65" dirty="0"/>
              <a:t>Trust	</a:t>
            </a:r>
            <a:r>
              <a:rPr sz="4500" dirty="0"/>
              <a:t>in</a:t>
            </a:r>
            <a:r>
              <a:rPr sz="4500" spc="-85" dirty="0"/>
              <a:t> </a:t>
            </a:r>
            <a:r>
              <a:rPr sz="4500" spc="-10" dirty="0"/>
              <a:t>E-Commerce</a:t>
            </a:r>
            <a:endParaRPr sz="45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8-10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455576"/>
            <a:ext cx="7802245" cy="327787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3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b="1" spc="-20" dirty="0">
                <a:latin typeface="Constantia"/>
                <a:cs typeface="Constantia"/>
              </a:rPr>
              <a:t>TRUST </a:t>
            </a:r>
            <a:r>
              <a:rPr sz="2600" b="1" dirty="0">
                <a:latin typeface="Constantia"/>
                <a:cs typeface="Constantia"/>
              </a:rPr>
              <a:t>IN</a:t>
            </a:r>
            <a:r>
              <a:rPr sz="2600" b="1" spc="-65" dirty="0">
                <a:latin typeface="Constantia"/>
                <a:cs typeface="Constantia"/>
              </a:rPr>
              <a:t> </a:t>
            </a:r>
            <a:r>
              <a:rPr sz="2600" b="1" spc="-20" dirty="0">
                <a:latin typeface="Constantia"/>
                <a:cs typeface="Constantia"/>
              </a:rPr>
              <a:t>EC</a:t>
            </a:r>
            <a:endParaRPr sz="26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dirty="0">
                <a:latin typeface="Constantia"/>
                <a:cs typeface="Constantia"/>
              </a:rPr>
              <a:t>trust</a:t>
            </a:r>
            <a:endParaRPr sz="2400">
              <a:latin typeface="Constantia"/>
              <a:cs typeface="Constantia"/>
            </a:endParaRPr>
          </a:p>
          <a:p>
            <a:pPr marL="652780" marR="269875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psychological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status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willingness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depend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on  </a:t>
            </a:r>
            <a:r>
              <a:rPr sz="2400" spc="-5" dirty="0">
                <a:latin typeface="Constantia"/>
                <a:cs typeface="Constantia"/>
              </a:rPr>
              <a:t>another </a:t>
            </a:r>
            <a:r>
              <a:rPr sz="2400" dirty="0">
                <a:latin typeface="Constantia"/>
                <a:cs typeface="Constantia"/>
              </a:rPr>
              <a:t>person or</a:t>
            </a:r>
            <a:r>
              <a:rPr sz="2400" spc="-3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organization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30" dirty="0">
                <a:latin typeface="Constantia"/>
                <a:cs typeface="Constantia"/>
              </a:rPr>
              <a:t>EC </a:t>
            </a:r>
            <a:r>
              <a:rPr sz="2400" b="1" spc="-35" dirty="0">
                <a:latin typeface="Constantia"/>
                <a:cs typeface="Constantia"/>
              </a:rPr>
              <a:t>Trust</a:t>
            </a:r>
            <a:r>
              <a:rPr sz="2400" b="1" spc="-85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Models</a:t>
            </a:r>
            <a:endParaRPr sz="2400">
              <a:latin typeface="Constantia"/>
              <a:cs typeface="Constantia"/>
            </a:endParaRPr>
          </a:p>
          <a:p>
            <a:pPr marL="927100" lvl="2" indent="-247650">
              <a:lnSpc>
                <a:spcPct val="100000"/>
              </a:lnSpc>
              <a:spcBef>
                <a:spcPts val="530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927100" algn="l"/>
                <a:tab pos="927735" algn="l"/>
              </a:tabLst>
            </a:pPr>
            <a:r>
              <a:rPr sz="2100" b="1" dirty="0">
                <a:latin typeface="Constantia"/>
                <a:cs typeface="Constantia"/>
              </a:rPr>
              <a:t>online</a:t>
            </a:r>
            <a:r>
              <a:rPr sz="2100" b="1" spc="-105" dirty="0">
                <a:latin typeface="Constantia"/>
                <a:cs typeface="Constantia"/>
              </a:rPr>
              <a:t> </a:t>
            </a:r>
            <a:r>
              <a:rPr sz="2100" b="1" dirty="0">
                <a:latin typeface="Constantia"/>
                <a:cs typeface="Constantia"/>
              </a:rPr>
              <a:t>trust</a:t>
            </a:r>
            <a:endParaRPr sz="2100">
              <a:latin typeface="Constantia"/>
              <a:cs typeface="Constantia"/>
            </a:endParaRPr>
          </a:p>
          <a:p>
            <a:pPr marL="927100" marR="5080">
              <a:lnSpc>
                <a:spcPct val="100000"/>
              </a:lnSpc>
              <a:spcBef>
                <a:spcPts val="505"/>
              </a:spcBef>
            </a:pPr>
            <a:r>
              <a:rPr sz="2100" spc="-5" dirty="0">
                <a:latin typeface="Constantia"/>
                <a:cs typeface="Constantia"/>
              </a:rPr>
              <a:t>The</a:t>
            </a:r>
            <a:r>
              <a:rPr sz="2100" spc="-6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belief</a:t>
            </a:r>
            <a:r>
              <a:rPr sz="2100" spc="-5" dirty="0">
                <a:latin typeface="Constantia"/>
                <a:cs typeface="Constantia"/>
              </a:rPr>
              <a:t> that</a:t>
            </a:r>
            <a:r>
              <a:rPr sz="2100" spc="-11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an</a:t>
            </a:r>
            <a:r>
              <a:rPr sz="2100" spc="-8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online</a:t>
            </a:r>
            <a:r>
              <a:rPr sz="2100" spc="-125" dirty="0">
                <a:latin typeface="Constantia"/>
                <a:cs typeface="Constantia"/>
              </a:rPr>
              <a:t> </a:t>
            </a:r>
            <a:r>
              <a:rPr sz="2100" spc="-15" dirty="0">
                <a:latin typeface="Constantia"/>
                <a:cs typeface="Constantia"/>
              </a:rPr>
              <a:t>website</a:t>
            </a:r>
            <a:r>
              <a:rPr sz="2100" spc="-12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or</a:t>
            </a:r>
            <a:r>
              <a:rPr sz="2100" spc="-13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other</a:t>
            </a:r>
            <a:r>
              <a:rPr sz="2100" spc="-160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digital</a:t>
            </a:r>
            <a:r>
              <a:rPr sz="2100" spc="-6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entities</a:t>
            </a:r>
            <a:r>
              <a:rPr sz="2100" spc="-125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can  </a:t>
            </a:r>
            <a:r>
              <a:rPr sz="2100" spc="-15" dirty="0">
                <a:latin typeface="Constantia"/>
                <a:cs typeface="Constantia"/>
              </a:rPr>
              <a:t>deliver</a:t>
            </a:r>
            <a:r>
              <a:rPr sz="2100" spc="-160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what</a:t>
            </a:r>
            <a:r>
              <a:rPr sz="2100" spc="-75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they</a:t>
            </a:r>
            <a:r>
              <a:rPr sz="2100" spc="-100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promise</a:t>
            </a:r>
            <a:r>
              <a:rPr sz="2100" spc="-10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so</a:t>
            </a:r>
            <a:r>
              <a:rPr sz="2100" spc="-70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that</a:t>
            </a:r>
            <a:r>
              <a:rPr sz="2100" spc="-85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the</a:t>
            </a:r>
            <a:r>
              <a:rPr sz="2100" spc="-110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recipient</a:t>
            </a:r>
            <a:r>
              <a:rPr sz="2100" spc="-80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trusts</a:t>
            </a:r>
            <a:r>
              <a:rPr sz="2100" spc="-85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them</a:t>
            </a:r>
            <a:endParaRPr sz="21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313385"/>
            <a:ext cx="623443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0" dirty="0"/>
              <a:t>Loyalty,</a:t>
            </a:r>
            <a:r>
              <a:rPr sz="4800" spc="-5" dirty="0"/>
              <a:t> </a:t>
            </a:r>
            <a:r>
              <a:rPr sz="4800" spc="-20" dirty="0"/>
              <a:t>Satisfaction,</a:t>
            </a:r>
            <a:endParaRPr sz="4800"/>
          </a:p>
          <a:p>
            <a:pPr marL="12700">
              <a:lnSpc>
                <a:spcPct val="100000"/>
              </a:lnSpc>
            </a:pPr>
            <a:r>
              <a:rPr sz="4800" dirty="0"/>
              <a:t>and </a:t>
            </a:r>
            <a:r>
              <a:rPr sz="4800" spc="-70" dirty="0"/>
              <a:t>Trust </a:t>
            </a:r>
            <a:r>
              <a:rPr sz="4800" dirty="0"/>
              <a:t>in</a:t>
            </a:r>
            <a:r>
              <a:rPr sz="4800" spc="5" dirty="0"/>
              <a:t> </a:t>
            </a:r>
            <a:r>
              <a:rPr sz="4800" spc="-15" dirty="0"/>
              <a:t>E-Commerce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9132" y="1871762"/>
            <a:ext cx="7399020" cy="417576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59715" indent="-247650">
              <a:lnSpc>
                <a:spcPct val="100000"/>
              </a:lnSpc>
              <a:spcBef>
                <a:spcPts val="70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60350" algn="l"/>
              </a:tabLst>
            </a:pPr>
            <a:r>
              <a:rPr sz="2400" b="1" spc="-30" dirty="0">
                <a:latin typeface="Constantia"/>
                <a:cs typeface="Constantia"/>
              </a:rPr>
              <a:t>How </a:t>
            </a:r>
            <a:r>
              <a:rPr sz="2400" b="1" spc="-20" dirty="0">
                <a:latin typeface="Constantia"/>
                <a:cs typeface="Constantia"/>
              </a:rPr>
              <a:t>to </a:t>
            </a:r>
            <a:r>
              <a:rPr sz="2400" b="1" spc="-5" dirty="0">
                <a:latin typeface="Constantia"/>
                <a:cs typeface="Constantia"/>
              </a:rPr>
              <a:t>Increase </a:t>
            </a:r>
            <a:r>
              <a:rPr sz="2400" b="1" spc="-35" dirty="0">
                <a:latin typeface="Constantia"/>
                <a:cs typeface="Constantia"/>
              </a:rPr>
              <a:t>Trust </a:t>
            </a:r>
            <a:r>
              <a:rPr sz="2400" b="1" dirty="0">
                <a:latin typeface="Constantia"/>
                <a:cs typeface="Constantia"/>
              </a:rPr>
              <a:t>in</a:t>
            </a:r>
            <a:r>
              <a:rPr sz="2400" b="1" spc="-254" dirty="0">
                <a:latin typeface="Constantia"/>
                <a:cs typeface="Constantia"/>
              </a:rPr>
              <a:t> </a:t>
            </a:r>
            <a:r>
              <a:rPr sz="2400" b="1" spc="-30" dirty="0">
                <a:latin typeface="Constantia"/>
                <a:cs typeface="Constantia"/>
              </a:rPr>
              <a:t>EC</a:t>
            </a:r>
            <a:endParaRPr sz="2400" dirty="0">
              <a:latin typeface="Constantia"/>
              <a:cs typeface="Constantia"/>
            </a:endParaRPr>
          </a:p>
          <a:p>
            <a:pPr marL="534035" lvl="1" indent="-247650">
              <a:lnSpc>
                <a:spcPct val="100000"/>
              </a:lnSpc>
              <a:spcBef>
                <a:spcPts val="530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534035" algn="l"/>
                <a:tab pos="534670" algn="l"/>
              </a:tabLst>
            </a:pPr>
            <a:r>
              <a:rPr sz="2100" spc="-20" dirty="0">
                <a:latin typeface="Constantia"/>
                <a:cs typeface="Constantia"/>
              </a:rPr>
              <a:t>Improve </a:t>
            </a:r>
            <a:r>
              <a:rPr sz="2100" spc="-45" dirty="0">
                <a:latin typeface="Constantia"/>
                <a:cs typeface="Constantia"/>
              </a:rPr>
              <a:t>Your</a:t>
            </a:r>
            <a:r>
              <a:rPr sz="2100" spc="-215" dirty="0">
                <a:latin typeface="Constantia"/>
                <a:cs typeface="Constantia"/>
              </a:rPr>
              <a:t> </a:t>
            </a:r>
            <a:r>
              <a:rPr sz="2100" spc="-30" dirty="0">
                <a:latin typeface="Constantia"/>
                <a:cs typeface="Constantia"/>
              </a:rPr>
              <a:t>Website</a:t>
            </a:r>
            <a:endParaRPr sz="2100" dirty="0">
              <a:latin typeface="Constantia"/>
              <a:cs typeface="Constantia"/>
            </a:endParaRPr>
          </a:p>
          <a:p>
            <a:pPr marL="534035" lvl="1" indent="-247650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534035" algn="l"/>
                <a:tab pos="534670" algn="l"/>
              </a:tabLst>
            </a:pPr>
            <a:r>
              <a:rPr sz="2100" spc="-5" dirty="0">
                <a:latin typeface="Constantia"/>
                <a:cs typeface="Constantia"/>
              </a:rPr>
              <a:t>Affiliate (connect) </a:t>
            </a:r>
            <a:r>
              <a:rPr sz="2100" dirty="0">
                <a:latin typeface="Constantia"/>
                <a:cs typeface="Constantia"/>
              </a:rPr>
              <a:t>with an </a:t>
            </a:r>
            <a:r>
              <a:rPr sz="2100" spc="-10" dirty="0">
                <a:latin typeface="Constantia"/>
                <a:cs typeface="Constantia"/>
              </a:rPr>
              <a:t>Objective </a:t>
            </a:r>
            <a:r>
              <a:rPr sz="2100" spc="-15" dirty="0">
                <a:latin typeface="Constantia"/>
                <a:cs typeface="Constantia"/>
              </a:rPr>
              <a:t>Third</a:t>
            </a:r>
            <a:r>
              <a:rPr sz="2100" spc="-360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Party</a:t>
            </a:r>
            <a:endParaRPr sz="2100" dirty="0">
              <a:latin typeface="Constantia"/>
              <a:cs typeface="Constantia"/>
            </a:endParaRPr>
          </a:p>
          <a:p>
            <a:pPr marL="534035" lvl="1" indent="-247650">
              <a:lnSpc>
                <a:spcPct val="100000"/>
              </a:lnSpc>
              <a:spcBef>
                <a:spcPts val="515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534035" algn="l"/>
                <a:tab pos="534670" algn="l"/>
              </a:tabLst>
            </a:pPr>
            <a:r>
              <a:rPr sz="2100">
                <a:latin typeface="Constantia"/>
                <a:cs typeface="Constantia"/>
              </a:rPr>
              <a:t>Establish </a:t>
            </a:r>
            <a:r>
              <a:rPr sz="2100" spc="-15">
                <a:latin typeface="Constantia"/>
                <a:cs typeface="Constantia"/>
              </a:rPr>
              <a:t>Trustworthiness</a:t>
            </a:r>
            <a:endParaRPr sz="2100">
              <a:latin typeface="Constantia"/>
              <a:cs typeface="Constantia"/>
            </a:endParaRPr>
          </a:p>
          <a:p>
            <a:pPr marL="259715" indent="-247650">
              <a:lnSpc>
                <a:spcPct val="100000"/>
              </a:lnSpc>
              <a:spcBef>
                <a:spcPts val="54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60350" algn="l"/>
              </a:tabLst>
            </a:pPr>
            <a:r>
              <a:rPr sz="2400" b="1" dirty="0">
                <a:latin typeface="Constantia"/>
                <a:cs typeface="Constantia"/>
              </a:rPr>
              <a:t>Other </a:t>
            </a:r>
            <a:r>
              <a:rPr sz="2400" b="1" spc="-10" dirty="0">
                <a:latin typeface="Constantia"/>
                <a:cs typeface="Constantia"/>
              </a:rPr>
              <a:t>Methods </a:t>
            </a:r>
            <a:r>
              <a:rPr sz="2400" b="1" spc="-5" dirty="0">
                <a:latin typeface="Constantia"/>
                <a:cs typeface="Constantia"/>
              </a:rPr>
              <a:t>for </a:t>
            </a:r>
            <a:r>
              <a:rPr sz="2400" b="1" spc="-10" dirty="0">
                <a:latin typeface="Constantia"/>
                <a:cs typeface="Constantia"/>
              </a:rPr>
              <a:t>Facilitating</a:t>
            </a:r>
            <a:r>
              <a:rPr sz="2400" b="1" spc="-260" dirty="0">
                <a:latin typeface="Constantia"/>
                <a:cs typeface="Constantia"/>
              </a:rPr>
              <a:t> </a:t>
            </a:r>
            <a:r>
              <a:rPr sz="2400" b="1" spc="-35" dirty="0">
                <a:latin typeface="Constantia"/>
                <a:cs typeface="Constantia"/>
              </a:rPr>
              <a:t>Trust</a:t>
            </a:r>
            <a:endParaRPr sz="2400" dirty="0">
              <a:latin typeface="Constantia"/>
              <a:cs typeface="Constantia"/>
            </a:endParaRPr>
          </a:p>
          <a:p>
            <a:pPr marL="534035" lvl="1" indent="-247650">
              <a:lnSpc>
                <a:spcPct val="100000"/>
              </a:lnSpc>
              <a:spcBef>
                <a:spcPts val="530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534035" algn="l"/>
                <a:tab pos="534670" algn="l"/>
              </a:tabLst>
            </a:pPr>
            <a:r>
              <a:rPr sz="2100" b="1" spc="-5" dirty="0">
                <a:latin typeface="Constantia"/>
                <a:cs typeface="Constantia"/>
              </a:rPr>
              <a:t>reputation-based</a:t>
            </a:r>
            <a:r>
              <a:rPr sz="2100" b="1" spc="-70" dirty="0">
                <a:latin typeface="Constantia"/>
                <a:cs typeface="Constantia"/>
              </a:rPr>
              <a:t> </a:t>
            </a:r>
            <a:r>
              <a:rPr sz="2100" b="1" spc="-10" dirty="0">
                <a:latin typeface="Constantia"/>
                <a:cs typeface="Constantia"/>
              </a:rPr>
              <a:t>systems</a:t>
            </a:r>
            <a:endParaRPr sz="2100" dirty="0">
              <a:latin typeface="Constantia"/>
              <a:cs typeface="Constantia"/>
            </a:endParaRPr>
          </a:p>
          <a:p>
            <a:pPr marL="534035" marR="5080">
              <a:lnSpc>
                <a:spcPct val="100000"/>
              </a:lnSpc>
              <a:spcBef>
                <a:spcPts val="505"/>
              </a:spcBef>
            </a:pPr>
            <a:r>
              <a:rPr sz="2100" spc="-20" dirty="0">
                <a:latin typeface="Constantia"/>
                <a:cs typeface="Constantia"/>
              </a:rPr>
              <a:t>Systems </a:t>
            </a:r>
            <a:r>
              <a:rPr sz="2100" spc="-5" dirty="0">
                <a:latin typeface="Constantia"/>
                <a:cs typeface="Constantia"/>
              </a:rPr>
              <a:t>used </a:t>
            </a:r>
            <a:r>
              <a:rPr sz="2100" spc="-20" dirty="0">
                <a:latin typeface="Constantia"/>
                <a:cs typeface="Constantia"/>
              </a:rPr>
              <a:t>to </a:t>
            </a:r>
            <a:r>
              <a:rPr sz="2100" dirty="0">
                <a:latin typeface="Constantia"/>
                <a:cs typeface="Constantia"/>
              </a:rPr>
              <a:t>establish </a:t>
            </a:r>
            <a:r>
              <a:rPr sz="2100" spc="-5" dirty="0">
                <a:latin typeface="Constantia"/>
                <a:cs typeface="Constantia"/>
              </a:rPr>
              <a:t>trust </a:t>
            </a:r>
            <a:r>
              <a:rPr sz="2100" dirty="0">
                <a:latin typeface="Constantia"/>
                <a:cs typeface="Constantia"/>
              </a:rPr>
              <a:t>among members of </a:t>
            </a:r>
            <a:r>
              <a:rPr sz="2100" spc="-5" dirty="0">
                <a:latin typeface="Constantia"/>
                <a:cs typeface="Constantia"/>
              </a:rPr>
              <a:t>online  communities</a:t>
            </a:r>
            <a:r>
              <a:rPr sz="2100" spc="-110" dirty="0">
                <a:latin typeface="Constantia"/>
                <a:cs typeface="Constantia"/>
              </a:rPr>
              <a:t> </a:t>
            </a:r>
            <a:r>
              <a:rPr sz="2100" spc="-15" dirty="0">
                <a:latin typeface="Constantia"/>
                <a:cs typeface="Constantia"/>
              </a:rPr>
              <a:t>where</a:t>
            </a:r>
            <a:r>
              <a:rPr sz="2100" spc="-10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parties</a:t>
            </a:r>
            <a:r>
              <a:rPr sz="2100" spc="-12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with</a:t>
            </a:r>
            <a:r>
              <a:rPr sz="2100" spc="-50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no</a:t>
            </a:r>
            <a:r>
              <a:rPr sz="2100" spc="-8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prior</a:t>
            </a:r>
            <a:r>
              <a:rPr sz="2100" spc="-90" dirty="0">
                <a:latin typeface="Constantia"/>
                <a:cs typeface="Constantia"/>
              </a:rPr>
              <a:t> </a:t>
            </a:r>
            <a:r>
              <a:rPr sz="2100" spc="-15" dirty="0">
                <a:latin typeface="Constantia"/>
                <a:cs typeface="Constantia"/>
              </a:rPr>
              <a:t>knowledge</a:t>
            </a:r>
            <a:r>
              <a:rPr sz="2100" spc="-15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of each  other </a:t>
            </a:r>
            <a:r>
              <a:rPr sz="2100" spc="-5" dirty="0">
                <a:latin typeface="Constantia"/>
                <a:cs typeface="Constantia"/>
              </a:rPr>
              <a:t>use the feedback </a:t>
            </a:r>
            <a:r>
              <a:rPr sz="2100" spc="-10" dirty="0">
                <a:latin typeface="Constantia"/>
                <a:cs typeface="Constantia"/>
              </a:rPr>
              <a:t>from </a:t>
            </a:r>
            <a:r>
              <a:rPr sz="2100" spc="-5" dirty="0">
                <a:latin typeface="Constantia"/>
                <a:cs typeface="Constantia"/>
              </a:rPr>
              <a:t>their </a:t>
            </a:r>
            <a:r>
              <a:rPr sz="2100" dirty="0">
                <a:latin typeface="Constantia"/>
                <a:cs typeface="Constantia"/>
              </a:rPr>
              <a:t>peers </a:t>
            </a:r>
            <a:r>
              <a:rPr sz="2100" spc="-20" dirty="0">
                <a:latin typeface="Constantia"/>
                <a:cs typeface="Constantia"/>
              </a:rPr>
              <a:t>to </a:t>
            </a:r>
            <a:r>
              <a:rPr sz="2100" dirty="0">
                <a:latin typeface="Constantia"/>
                <a:cs typeface="Constantia"/>
              </a:rPr>
              <a:t>assess </a:t>
            </a:r>
            <a:r>
              <a:rPr sz="2100" spc="-5" dirty="0">
                <a:latin typeface="Constantia"/>
                <a:cs typeface="Constantia"/>
              </a:rPr>
              <a:t>the  trustworthiness</a:t>
            </a:r>
            <a:r>
              <a:rPr sz="2100" spc="-14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of</a:t>
            </a:r>
            <a:r>
              <a:rPr sz="2100" spc="30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the</a:t>
            </a:r>
            <a:r>
              <a:rPr sz="2100" spc="-114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peers</a:t>
            </a:r>
            <a:r>
              <a:rPr sz="2100" spc="-65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in</a:t>
            </a:r>
            <a:r>
              <a:rPr sz="2100" spc="-55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the</a:t>
            </a:r>
            <a:r>
              <a:rPr sz="2100" spc="-125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community</a:t>
            </a:r>
            <a:endParaRPr sz="2100" dirty="0">
              <a:latin typeface="Constantia"/>
              <a:cs typeface="Constantia"/>
            </a:endParaRPr>
          </a:p>
          <a:p>
            <a:pPr marL="534035" lvl="1" indent="-247650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534035" algn="l"/>
                <a:tab pos="534670" algn="l"/>
              </a:tabLst>
            </a:pPr>
            <a:r>
              <a:rPr sz="2100" b="1" dirty="0">
                <a:latin typeface="Constantia"/>
                <a:cs typeface="Constantia"/>
              </a:rPr>
              <a:t>Online </a:t>
            </a:r>
            <a:r>
              <a:rPr sz="2100" b="1" spc="-45" dirty="0">
                <a:latin typeface="Constantia"/>
                <a:cs typeface="Constantia"/>
              </a:rPr>
              <a:t>Word </a:t>
            </a:r>
            <a:r>
              <a:rPr sz="2100" b="1" dirty="0">
                <a:latin typeface="Constantia"/>
                <a:cs typeface="Constantia"/>
              </a:rPr>
              <a:t>of </a:t>
            </a:r>
            <a:r>
              <a:rPr sz="2100" b="1" spc="-10" dirty="0">
                <a:latin typeface="Constantia"/>
                <a:cs typeface="Constantia"/>
              </a:rPr>
              <a:t>Mouth </a:t>
            </a:r>
            <a:r>
              <a:rPr sz="2100" b="1" spc="-5" dirty="0">
                <a:latin typeface="Constantia"/>
                <a:cs typeface="Constantia"/>
              </a:rPr>
              <a:t>(feedback,</a:t>
            </a:r>
            <a:r>
              <a:rPr sz="2100" b="1" spc="-185" dirty="0">
                <a:latin typeface="Constantia"/>
                <a:cs typeface="Constantia"/>
              </a:rPr>
              <a:t> </a:t>
            </a:r>
            <a:r>
              <a:rPr sz="2100" b="1" spc="-5" dirty="0">
                <a:latin typeface="Constantia"/>
                <a:cs typeface="Constantia"/>
              </a:rPr>
              <a:t>forum…)</a:t>
            </a:r>
            <a:endParaRPr sz="21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Mass </a:t>
            </a:r>
            <a:r>
              <a:rPr spc="-15" dirty="0"/>
              <a:t>Marketing, </a:t>
            </a:r>
            <a:r>
              <a:rPr spc="-30" dirty="0"/>
              <a:t>Market </a:t>
            </a:r>
            <a:r>
              <a:rPr spc="-15" dirty="0"/>
              <a:t>Segmentation,  </a:t>
            </a:r>
            <a:r>
              <a:rPr spc="-5" dirty="0"/>
              <a:t>and </a:t>
            </a:r>
            <a:r>
              <a:rPr spc="-15" dirty="0"/>
              <a:t>Relationship</a:t>
            </a:r>
            <a:r>
              <a:rPr spc="-10" dirty="0"/>
              <a:t> </a:t>
            </a:r>
            <a:r>
              <a:rPr spc="-20" dirty="0"/>
              <a:t>Marketing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8-12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947163"/>
            <a:ext cx="8057515" cy="2868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929640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b="1" spc="-20" dirty="0">
                <a:latin typeface="Constantia"/>
                <a:cs typeface="Constantia"/>
              </a:rPr>
              <a:t>FROM </a:t>
            </a:r>
            <a:r>
              <a:rPr sz="2600" b="1" spc="-5" dirty="0">
                <a:latin typeface="Constantia"/>
                <a:cs typeface="Constantia"/>
              </a:rPr>
              <a:t>MASS MARKETING </a:t>
            </a:r>
            <a:r>
              <a:rPr sz="2600" b="1" spc="-15" dirty="0">
                <a:latin typeface="Constantia"/>
                <a:cs typeface="Constantia"/>
              </a:rPr>
              <a:t>TO</a:t>
            </a:r>
            <a:r>
              <a:rPr sz="2600" b="1" spc="-114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ONE-TO-ONE  MARKETING</a:t>
            </a:r>
            <a:endParaRPr sz="26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10" dirty="0">
                <a:latin typeface="Constantia"/>
                <a:cs typeface="Constantia"/>
              </a:rPr>
              <a:t>Mass Marketing </a:t>
            </a:r>
            <a:r>
              <a:rPr sz="2400" b="1" dirty="0">
                <a:latin typeface="Constantia"/>
                <a:cs typeface="Constantia"/>
              </a:rPr>
              <a:t>and</a:t>
            </a:r>
            <a:r>
              <a:rPr sz="2400" b="1" spc="-114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Advertising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15" dirty="0">
                <a:latin typeface="Constantia"/>
                <a:cs typeface="Constantia"/>
              </a:rPr>
              <a:t>market</a:t>
            </a:r>
            <a:r>
              <a:rPr sz="2400" b="1" spc="-120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segmentation</a:t>
            </a:r>
            <a:endParaRPr sz="2400">
              <a:latin typeface="Constantia"/>
              <a:cs typeface="Constantia"/>
            </a:endParaRPr>
          </a:p>
          <a:p>
            <a:pPr marL="652780" marR="508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15" dirty="0">
                <a:latin typeface="Constantia"/>
                <a:cs typeface="Constantia"/>
              </a:rPr>
              <a:t>process </a:t>
            </a:r>
            <a:r>
              <a:rPr sz="2400" dirty="0">
                <a:latin typeface="Constantia"/>
                <a:cs typeface="Constantia"/>
              </a:rPr>
              <a:t>of </a:t>
            </a:r>
            <a:r>
              <a:rPr sz="2400" spc="-10" dirty="0">
                <a:latin typeface="Constantia"/>
                <a:cs typeface="Constantia"/>
              </a:rPr>
              <a:t>dividing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10" dirty="0">
                <a:latin typeface="Constantia"/>
                <a:cs typeface="Constantia"/>
              </a:rPr>
              <a:t>consumer </a:t>
            </a:r>
            <a:r>
              <a:rPr sz="2400" spc="-15" dirty="0">
                <a:latin typeface="Constantia"/>
                <a:cs typeface="Constantia"/>
              </a:rPr>
              <a:t>market into </a:t>
            </a:r>
            <a:r>
              <a:rPr sz="2400" spc="-5" dirty="0">
                <a:latin typeface="Constantia"/>
                <a:cs typeface="Constantia"/>
              </a:rPr>
              <a:t>logical  groups for </a:t>
            </a:r>
            <a:r>
              <a:rPr sz="2400" spc="-10" dirty="0">
                <a:latin typeface="Constantia"/>
                <a:cs typeface="Constantia"/>
              </a:rPr>
              <a:t>conducting </a:t>
            </a:r>
            <a:r>
              <a:rPr sz="2400" spc="-15" dirty="0">
                <a:latin typeface="Constantia"/>
                <a:cs typeface="Constantia"/>
              </a:rPr>
              <a:t>marketing </a:t>
            </a:r>
            <a:r>
              <a:rPr sz="2400" spc="-10" dirty="0">
                <a:latin typeface="Constantia"/>
                <a:cs typeface="Constantia"/>
              </a:rPr>
              <a:t>research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3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analyzing  </a:t>
            </a:r>
            <a:r>
              <a:rPr sz="2400" dirty="0">
                <a:latin typeface="Constantia"/>
                <a:cs typeface="Constantia"/>
              </a:rPr>
              <a:t>personal</a:t>
            </a:r>
            <a:r>
              <a:rPr sz="2400" spc="-5" dirty="0">
                <a:latin typeface="Constantia"/>
                <a:cs typeface="Constantia"/>
              </a:rPr>
              <a:t> information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Mass </a:t>
            </a:r>
            <a:r>
              <a:rPr spc="-15" dirty="0"/>
              <a:t>Marketing, </a:t>
            </a:r>
            <a:r>
              <a:rPr spc="-30" dirty="0"/>
              <a:t>Market </a:t>
            </a:r>
            <a:r>
              <a:rPr spc="-15" dirty="0"/>
              <a:t>Segmentation,  </a:t>
            </a:r>
            <a:r>
              <a:rPr spc="-5" dirty="0"/>
              <a:t>and </a:t>
            </a:r>
            <a:r>
              <a:rPr spc="-15" dirty="0"/>
              <a:t>Relationship</a:t>
            </a:r>
            <a:r>
              <a:rPr spc="-10" dirty="0"/>
              <a:t> </a:t>
            </a:r>
            <a:r>
              <a:rPr spc="-20" dirty="0"/>
              <a:t>Marketing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8-13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9132" y="1875282"/>
            <a:ext cx="7579995" cy="26441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59715" indent="-247650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60350" algn="l"/>
              </a:tabLst>
            </a:pPr>
            <a:r>
              <a:rPr sz="2400" b="1" spc="-5" dirty="0">
                <a:latin typeface="Constantia"/>
                <a:cs typeface="Constantia"/>
              </a:rPr>
              <a:t>relationship</a:t>
            </a:r>
            <a:r>
              <a:rPr sz="2400" b="1" spc="-60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marketing</a:t>
            </a:r>
            <a:endParaRPr sz="2400">
              <a:latin typeface="Constantia"/>
              <a:cs typeface="Constantia"/>
            </a:endParaRPr>
          </a:p>
          <a:p>
            <a:pPr marL="259715" marR="5080">
              <a:lnSpc>
                <a:spcPct val="100000"/>
              </a:lnSpc>
              <a:spcBef>
                <a:spcPts val="580"/>
              </a:spcBef>
            </a:pPr>
            <a:r>
              <a:rPr sz="2400" spc="-15" dirty="0">
                <a:latin typeface="Constantia"/>
                <a:cs typeface="Constantia"/>
              </a:rPr>
              <a:t>Marketing </a:t>
            </a:r>
            <a:r>
              <a:rPr sz="2400" spc="-5" dirty="0">
                <a:latin typeface="Constantia"/>
                <a:cs typeface="Constantia"/>
              </a:rPr>
              <a:t>method that focuses </a:t>
            </a:r>
            <a:r>
              <a:rPr sz="2400" dirty="0">
                <a:latin typeface="Constantia"/>
                <a:cs typeface="Constantia"/>
              </a:rPr>
              <a:t>on </a:t>
            </a:r>
            <a:r>
              <a:rPr sz="2400" spc="-5" dirty="0">
                <a:latin typeface="Constantia"/>
                <a:cs typeface="Constantia"/>
              </a:rPr>
              <a:t>building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3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long-term  relationship 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2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customers</a:t>
            </a:r>
            <a:endParaRPr sz="2400">
              <a:latin typeface="Constantia"/>
              <a:cs typeface="Constantia"/>
            </a:endParaRPr>
          </a:p>
          <a:p>
            <a:pPr marL="259715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60350" algn="l"/>
              </a:tabLst>
            </a:pPr>
            <a:r>
              <a:rPr sz="2400" b="1" spc="-5" dirty="0">
                <a:latin typeface="Constantia"/>
                <a:cs typeface="Constantia"/>
              </a:rPr>
              <a:t>one-to-one</a:t>
            </a:r>
            <a:r>
              <a:rPr sz="2400" b="1" spc="-80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marketing</a:t>
            </a:r>
            <a:endParaRPr sz="2400">
              <a:latin typeface="Constantia"/>
              <a:cs typeface="Constantia"/>
            </a:endParaRPr>
          </a:p>
          <a:p>
            <a:pPr marL="259715" marR="447675">
              <a:lnSpc>
                <a:spcPct val="100000"/>
              </a:lnSpc>
              <a:spcBef>
                <a:spcPts val="645"/>
              </a:spcBef>
            </a:pPr>
            <a:r>
              <a:rPr sz="2400" spc="-15" dirty="0">
                <a:latin typeface="Constantia"/>
                <a:cs typeface="Constantia"/>
              </a:rPr>
              <a:t>Marketing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treats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each</a:t>
            </a:r>
            <a:r>
              <a:rPr sz="2800" spc="-12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customer</a:t>
            </a:r>
            <a:r>
              <a:rPr sz="2800" spc="-9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in</a:t>
            </a:r>
            <a:r>
              <a:rPr sz="2800" spc="-12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</a:t>
            </a:r>
            <a:r>
              <a:rPr sz="2800" spc="-10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unique  </a:t>
            </a:r>
            <a:r>
              <a:rPr sz="2800" spc="-30" dirty="0">
                <a:latin typeface="Constantia"/>
                <a:cs typeface="Constantia"/>
              </a:rPr>
              <a:t>way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457200"/>
            <a:ext cx="7669276" cy="563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8-14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533400"/>
            <a:ext cx="8158099" cy="5619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5132449"/>
            <a:ext cx="2667000" cy="16334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8-15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407873"/>
            <a:ext cx="597725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0" dirty="0"/>
              <a:t>Personalization</a:t>
            </a:r>
            <a:endParaRPr sz="4500"/>
          </a:p>
          <a:p>
            <a:pPr marL="12700">
              <a:lnSpc>
                <a:spcPct val="100000"/>
              </a:lnSpc>
            </a:pPr>
            <a:r>
              <a:rPr sz="4500" dirty="0"/>
              <a:t>and </a:t>
            </a:r>
            <a:r>
              <a:rPr sz="4500" spc="-20" dirty="0"/>
              <a:t>Behavioral</a:t>
            </a:r>
            <a:r>
              <a:rPr sz="4500" spc="-85" dirty="0"/>
              <a:t> </a:t>
            </a:r>
            <a:r>
              <a:rPr sz="4500" spc="-20" dirty="0"/>
              <a:t>Marketing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8-16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68271"/>
            <a:ext cx="7600950" cy="311721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b="1" spc="-5" dirty="0">
                <a:latin typeface="Constantia"/>
                <a:cs typeface="Constantia"/>
              </a:rPr>
              <a:t>personalization</a:t>
            </a:r>
            <a:endParaRPr sz="2600">
              <a:latin typeface="Constantia"/>
              <a:cs typeface="Constantia"/>
            </a:endParaRPr>
          </a:p>
          <a:p>
            <a:pPr marL="285115" marR="5080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10" dirty="0">
                <a:latin typeface="Constantia"/>
                <a:cs typeface="Constantia"/>
              </a:rPr>
              <a:t>matching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5" dirty="0">
                <a:latin typeface="Constantia"/>
                <a:cs typeface="Constantia"/>
              </a:rPr>
              <a:t>services, </a:t>
            </a:r>
            <a:r>
              <a:rPr sz="2600" spc="-10" dirty="0">
                <a:latin typeface="Constantia"/>
                <a:cs typeface="Constantia"/>
              </a:rPr>
              <a:t>products,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31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advertising  </a:t>
            </a:r>
            <a:r>
              <a:rPr sz="2600" spc="-15" dirty="0">
                <a:latin typeface="Constantia"/>
                <a:cs typeface="Constantia"/>
              </a:rPr>
              <a:t>content </a:t>
            </a:r>
            <a:r>
              <a:rPr sz="2600" dirty="0">
                <a:latin typeface="Constantia"/>
                <a:cs typeface="Constantia"/>
              </a:rPr>
              <a:t>with </a:t>
            </a:r>
            <a:r>
              <a:rPr sz="2600" spc="-5" dirty="0">
                <a:latin typeface="Constantia"/>
                <a:cs typeface="Constantia"/>
              </a:rPr>
              <a:t>individual consumers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5" dirty="0">
                <a:latin typeface="Constantia"/>
                <a:cs typeface="Constantia"/>
              </a:rPr>
              <a:t>their  </a:t>
            </a:r>
            <a:r>
              <a:rPr sz="2600" spc="-15" dirty="0">
                <a:latin typeface="Constantia"/>
                <a:cs typeface="Constantia"/>
              </a:rPr>
              <a:t>preferences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b="1" dirty="0">
                <a:latin typeface="Constantia"/>
                <a:cs typeface="Constantia"/>
              </a:rPr>
              <a:t>user</a:t>
            </a:r>
            <a:r>
              <a:rPr sz="2600" b="1" spc="-16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profile</a:t>
            </a:r>
            <a:endParaRPr sz="2600">
              <a:latin typeface="Constantia"/>
              <a:cs typeface="Constantia"/>
            </a:endParaRPr>
          </a:p>
          <a:p>
            <a:pPr marL="285115" marR="744855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10" dirty="0">
                <a:latin typeface="Constantia"/>
                <a:cs typeface="Constantia"/>
              </a:rPr>
              <a:t>requirements, </a:t>
            </a:r>
            <a:r>
              <a:rPr sz="2600" spc="-15" dirty="0">
                <a:latin typeface="Constantia"/>
                <a:cs typeface="Constantia"/>
              </a:rPr>
              <a:t>preferences, </a:t>
            </a:r>
            <a:r>
              <a:rPr sz="2600" spc="-10" dirty="0">
                <a:latin typeface="Constantia"/>
                <a:cs typeface="Constantia"/>
              </a:rPr>
              <a:t>behaviors,</a:t>
            </a:r>
            <a:r>
              <a:rPr sz="2600" spc="-2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  </a:t>
            </a:r>
            <a:r>
              <a:rPr sz="2600" spc="-10" dirty="0">
                <a:latin typeface="Constantia"/>
                <a:cs typeface="Constantia"/>
              </a:rPr>
              <a:t>demographic traits </a:t>
            </a:r>
            <a:r>
              <a:rPr sz="2600" dirty="0">
                <a:latin typeface="Constantia"/>
                <a:cs typeface="Constantia"/>
              </a:rPr>
              <a:t>of a </a:t>
            </a:r>
            <a:r>
              <a:rPr sz="2600" spc="-5" dirty="0">
                <a:latin typeface="Constantia"/>
                <a:cs typeface="Constantia"/>
              </a:rPr>
              <a:t>particular</a:t>
            </a:r>
            <a:r>
              <a:rPr sz="2600" spc="-5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customer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407873"/>
            <a:ext cx="597725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0" dirty="0"/>
              <a:t>Personalization</a:t>
            </a:r>
            <a:endParaRPr sz="4500"/>
          </a:p>
          <a:p>
            <a:pPr marL="12700">
              <a:lnSpc>
                <a:spcPct val="100000"/>
              </a:lnSpc>
            </a:pPr>
            <a:r>
              <a:rPr sz="4500" dirty="0"/>
              <a:t>and </a:t>
            </a:r>
            <a:r>
              <a:rPr sz="4500" spc="-20" dirty="0"/>
              <a:t>Behavioral</a:t>
            </a:r>
            <a:r>
              <a:rPr sz="4500" spc="-85" dirty="0"/>
              <a:t> </a:t>
            </a:r>
            <a:r>
              <a:rPr sz="4500" spc="-20" dirty="0"/>
              <a:t>Marketing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9132" y="1875282"/>
            <a:ext cx="7552690" cy="28797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59715" indent="-247650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60350" algn="l"/>
              </a:tabLst>
            </a:pPr>
            <a:r>
              <a:rPr sz="2400" b="1" spc="-5" dirty="0">
                <a:latin typeface="Constantia"/>
                <a:cs typeface="Constantia"/>
              </a:rPr>
              <a:t>Cookies </a:t>
            </a:r>
            <a:r>
              <a:rPr sz="2400" b="1" dirty="0">
                <a:latin typeface="Constantia"/>
                <a:cs typeface="Constantia"/>
              </a:rPr>
              <a:t>in</a:t>
            </a:r>
            <a:r>
              <a:rPr sz="2400" b="1" spc="-85" dirty="0">
                <a:latin typeface="Constantia"/>
                <a:cs typeface="Constantia"/>
              </a:rPr>
              <a:t> </a:t>
            </a:r>
            <a:r>
              <a:rPr sz="2400" b="1" spc="-15" dirty="0">
                <a:latin typeface="Constantia"/>
                <a:cs typeface="Constantia"/>
              </a:rPr>
              <a:t>E-Commerce</a:t>
            </a:r>
            <a:endParaRPr sz="2400">
              <a:latin typeface="Constantia"/>
              <a:cs typeface="Constantia"/>
            </a:endParaRPr>
          </a:p>
          <a:p>
            <a:pPr marL="259715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60350" algn="l"/>
              </a:tabLst>
            </a:pPr>
            <a:r>
              <a:rPr sz="2400" b="1" spc="-10" dirty="0">
                <a:latin typeface="Constantia"/>
                <a:cs typeface="Constantia"/>
              </a:rPr>
              <a:t>cookie</a:t>
            </a:r>
            <a:endParaRPr sz="2400">
              <a:latin typeface="Constantia"/>
              <a:cs typeface="Constantia"/>
            </a:endParaRPr>
          </a:p>
          <a:p>
            <a:pPr marL="259715" marR="508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5" dirty="0">
                <a:latin typeface="Constantia"/>
                <a:cs typeface="Constantia"/>
              </a:rPr>
              <a:t>data </a:t>
            </a:r>
            <a:r>
              <a:rPr sz="2400" spc="10" dirty="0">
                <a:latin typeface="Constantia"/>
                <a:cs typeface="Constantia"/>
              </a:rPr>
              <a:t>file </a:t>
            </a:r>
            <a:r>
              <a:rPr sz="2400" spc="-5" dirty="0">
                <a:latin typeface="Constantia"/>
                <a:cs typeface="Constantia"/>
              </a:rPr>
              <a:t>that is </a:t>
            </a:r>
            <a:r>
              <a:rPr sz="2400" spc="-10" dirty="0">
                <a:latin typeface="Constantia"/>
                <a:cs typeface="Constantia"/>
              </a:rPr>
              <a:t>placed </a:t>
            </a:r>
            <a:r>
              <a:rPr sz="2400" dirty="0">
                <a:latin typeface="Constantia"/>
                <a:cs typeface="Constantia"/>
              </a:rPr>
              <a:t>on a </a:t>
            </a:r>
            <a:r>
              <a:rPr sz="2400" spc="-15" dirty="0">
                <a:latin typeface="Constantia"/>
                <a:cs typeface="Constantia"/>
              </a:rPr>
              <a:t>user’s </a:t>
            </a:r>
            <a:r>
              <a:rPr sz="2400" spc="-10" dirty="0">
                <a:latin typeface="Constantia"/>
                <a:cs typeface="Constantia"/>
              </a:rPr>
              <a:t>hard </a:t>
            </a:r>
            <a:r>
              <a:rPr sz="2400" spc="-20" dirty="0">
                <a:latin typeface="Constantia"/>
                <a:cs typeface="Constantia"/>
              </a:rPr>
              <a:t>drive by </a:t>
            </a:r>
            <a:r>
              <a:rPr sz="2400" dirty="0">
                <a:latin typeface="Constantia"/>
                <a:cs typeface="Constantia"/>
              </a:rPr>
              <a:t>a  </a:t>
            </a:r>
            <a:r>
              <a:rPr sz="2400" spc="-15" dirty="0">
                <a:latin typeface="Constantia"/>
                <a:cs typeface="Constantia"/>
              </a:rPr>
              <a:t>remote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Web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server,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frequently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without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disclosure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or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  </a:t>
            </a:r>
            <a:r>
              <a:rPr sz="2400" spc="-15" dirty="0">
                <a:latin typeface="Constantia"/>
                <a:cs typeface="Constantia"/>
              </a:rPr>
              <a:t>user’s </a:t>
            </a:r>
            <a:r>
              <a:rPr sz="2400" spc="-10" dirty="0">
                <a:latin typeface="Constantia"/>
                <a:cs typeface="Constantia"/>
              </a:rPr>
              <a:t>consent, which collects </a:t>
            </a:r>
            <a:r>
              <a:rPr sz="2400" spc="-5" dirty="0">
                <a:latin typeface="Constantia"/>
                <a:cs typeface="Constantia"/>
              </a:rPr>
              <a:t>information about the  </a:t>
            </a:r>
            <a:r>
              <a:rPr sz="2400" spc="-15" dirty="0">
                <a:latin typeface="Constantia"/>
                <a:cs typeface="Constantia"/>
              </a:rPr>
              <a:t>user’s </a:t>
            </a:r>
            <a:r>
              <a:rPr sz="2400" spc="-5" dirty="0">
                <a:latin typeface="Constantia"/>
                <a:cs typeface="Constantia"/>
              </a:rPr>
              <a:t>activities </a:t>
            </a:r>
            <a:r>
              <a:rPr sz="2400" dirty="0">
                <a:latin typeface="Constantia"/>
                <a:cs typeface="Constantia"/>
              </a:rPr>
              <a:t>at a</a:t>
            </a:r>
            <a:r>
              <a:rPr sz="2400" spc="-45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site</a:t>
            </a:r>
            <a:endParaRPr sz="2400">
              <a:latin typeface="Constantia"/>
              <a:cs typeface="Constantia"/>
            </a:endParaRPr>
          </a:p>
          <a:p>
            <a:pPr marL="259715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60350" algn="l"/>
              </a:tabLst>
            </a:pPr>
            <a:r>
              <a:rPr sz="2400" b="1" spc="-15" dirty="0">
                <a:latin typeface="Constantia"/>
                <a:cs typeface="Constantia"/>
              </a:rPr>
              <a:t>Using </a:t>
            </a:r>
            <a:r>
              <a:rPr sz="2400" b="1" spc="-10" dirty="0">
                <a:latin typeface="Constantia"/>
                <a:cs typeface="Constantia"/>
              </a:rPr>
              <a:t>Personalized </a:t>
            </a:r>
            <a:r>
              <a:rPr sz="2400" b="1" spc="-25" dirty="0">
                <a:latin typeface="Constantia"/>
                <a:cs typeface="Constantia"/>
              </a:rPr>
              <a:t>Techniques </a:t>
            </a:r>
            <a:r>
              <a:rPr sz="2400" b="1" spc="-20" dirty="0">
                <a:latin typeface="Constantia"/>
                <a:cs typeface="Constantia"/>
              </a:rPr>
              <a:t>to </a:t>
            </a:r>
            <a:r>
              <a:rPr sz="2400" b="1" spc="-5" dirty="0">
                <a:latin typeface="Constantia"/>
                <a:cs typeface="Constantia"/>
              </a:rPr>
              <a:t>Increase</a:t>
            </a:r>
            <a:r>
              <a:rPr sz="2400" b="1" spc="-190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Sales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407873"/>
            <a:ext cx="597725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0" dirty="0"/>
              <a:t>Personalization</a:t>
            </a:r>
            <a:endParaRPr sz="4500"/>
          </a:p>
          <a:p>
            <a:pPr marL="12700">
              <a:lnSpc>
                <a:spcPct val="100000"/>
              </a:lnSpc>
            </a:pPr>
            <a:r>
              <a:rPr sz="4500" dirty="0"/>
              <a:t>and </a:t>
            </a:r>
            <a:r>
              <a:rPr sz="4500" spc="-20" dirty="0"/>
              <a:t>Behavioral</a:t>
            </a:r>
            <a:r>
              <a:rPr sz="4500" spc="-85" dirty="0"/>
              <a:t> </a:t>
            </a:r>
            <a:r>
              <a:rPr sz="4500" spc="-20" dirty="0"/>
              <a:t>Marketing</a:t>
            </a:r>
            <a:endParaRPr sz="45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8-18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75282"/>
            <a:ext cx="8048625" cy="43427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2400" b="1" spc="-15" dirty="0">
                <a:latin typeface="Constantia"/>
                <a:cs typeface="Constantia"/>
              </a:rPr>
              <a:t>behavioral</a:t>
            </a:r>
            <a:r>
              <a:rPr sz="2400" b="1" spc="-50" dirty="0">
                <a:latin typeface="Constantia"/>
                <a:cs typeface="Constantia"/>
              </a:rPr>
              <a:t> </a:t>
            </a:r>
            <a:r>
              <a:rPr sz="2400" b="1" spc="-15" dirty="0">
                <a:latin typeface="Constantia"/>
                <a:cs typeface="Constantia"/>
              </a:rPr>
              <a:t>targeting</a:t>
            </a:r>
            <a:endParaRPr sz="2400">
              <a:latin typeface="Constantia"/>
              <a:cs typeface="Constantia"/>
            </a:endParaRPr>
          </a:p>
          <a:p>
            <a:pPr marL="285115">
              <a:lnSpc>
                <a:spcPct val="100000"/>
              </a:lnSpc>
              <a:spcBef>
                <a:spcPts val="580"/>
              </a:spcBef>
            </a:pPr>
            <a:r>
              <a:rPr sz="2400" spc="-30" dirty="0">
                <a:latin typeface="Constantia"/>
                <a:cs typeface="Constantia"/>
              </a:rPr>
              <a:t>Targeting </a:t>
            </a:r>
            <a:r>
              <a:rPr sz="2400" spc="-5" dirty="0">
                <a:latin typeface="Constantia"/>
                <a:cs typeface="Constantia"/>
              </a:rPr>
              <a:t>that uses information </a:t>
            </a:r>
            <a:r>
              <a:rPr sz="2400" spc="-15" dirty="0">
                <a:latin typeface="Constantia"/>
                <a:cs typeface="Constantia"/>
              </a:rPr>
              <a:t>collected </a:t>
            </a:r>
            <a:r>
              <a:rPr sz="2400" spc="-5" dirty="0">
                <a:latin typeface="Constantia"/>
                <a:cs typeface="Constantia"/>
              </a:rPr>
              <a:t>about</a:t>
            </a:r>
            <a:r>
              <a:rPr sz="2400" spc="-3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endParaRPr sz="2400">
              <a:latin typeface="Constantia"/>
              <a:cs typeface="Constantia"/>
            </a:endParaRPr>
          </a:p>
          <a:p>
            <a:pPr marL="285115" marR="23495">
              <a:lnSpc>
                <a:spcPct val="100000"/>
              </a:lnSpc>
            </a:pPr>
            <a:r>
              <a:rPr sz="2400" spc="-15" dirty="0">
                <a:latin typeface="Constantia"/>
                <a:cs typeface="Constantia"/>
              </a:rPr>
              <a:t>individual’s </a:t>
            </a:r>
            <a:r>
              <a:rPr sz="2400" spc="-25" dirty="0">
                <a:latin typeface="Constantia"/>
                <a:cs typeface="Constantia"/>
              </a:rPr>
              <a:t>Web-browsing </a:t>
            </a:r>
            <a:r>
              <a:rPr sz="2400" spc="-30" dirty="0">
                <a:latin typeface="Constantia"/>
                <a:cs typeface="Constantia"/>
              </a:rPr>
              <a:t>behavior, </a:t>
            </a:r>
            <a:r>
              <a:rPr sz="2400" dirty="0">
                <a:latin typeface="Constantia"/>
                <a:cs typeface="Constantia"/>
              </a:rPr>
              <a:t>such as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15" dirty="0">
                <a:latin typeface="Constantia"/>
                <a:cs typeface="Constantia"/>
              </a:rPr>
              <a:t>pages</a:t>
            </a:r>
            <a:r>
              <a:rPr sz="2400" spc="-4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they  </a:t>
            </a:r>
            <a:r>
              <a:rPr sz="2400" spc="-30" dirty="0">
                <a:latin typeface="Constantia"/>
                <a:cs typeface="Constantia"/>
              </a:rPr>
              <a:t>have </a:t>
            </a:r>
            <a:r>
              <a:rPr sz="2400" spc="-5" dirty="0">
                <a:latin typeface="Constantia"/>
                <a:cs typeface="Constantia"/>
              </a:rPr>
              <a:t>visited </a:t>
            </a:r>
            <a:r>
              <a:rPr sz="2400" dirty="0">
                <a:latin typeface="Constantia"/>
                <a:cs typeface="Constantia"/>
              </a:rPr>
              <a:t>or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10" dirty="0">
                <a:latin typeface="Constantia"/>
                <a:cs typeface="Constantia"/>
              </a:rPr>
              <a:t>searches </a:t>
            </a:r>
            <a:r>
              <a:rPr sz="2400" spc="-5" dirty="0">
                <a:latin typeface="Constantia"/>
                <a:cs typeface="Constantia"/>
              </a:rPr>
              <a:t>they </a:t>
            </a:r>
            <a:r>
              <a:rPr sz="2400" spc="-30" dirty="0">
                <a:latin typeface="Constantia"/>
                <a:cs typeface="Constantia"/>
              </a:rPr>
              <a:t>have </a:t>
            </a:r>
            <a:r>
              <a:rPr sz="2400" spc="-5" dirty="0">
                <a:latin typeface="Constantia"/>
                <a:cs typeface="Constantia"/>
              </a:rPr>
              <a:t>made,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b="1" dirty="0">
                <a:latin typeface="Constantia"/>
                <a:cs typeface="Constantia"/>
              </a:rPr>
              <a:t>select an  </a:t>
            </a:r>
            <a:r>
              <a:rPr sz="2400" b="1" spc="-10" dirty="0">
                <a:latin typeface="Constantia"/>
                <a:cs typeface="Constantia"/>
              </a:rPr>
              <a:t>advertisement </a:t>
            </a:r>
            <a:r>
              <a:rPr sz="2400" b="1" spc="-20" dirty="0">
                <a:latin typeface="Constantia"/>
                <a:cs typeface="Constantia"/>
              </a:rPr>
              <a:t>to </a:t>
            </a:r>
            <a:r>
              <a:rPr sz="2400" b="1" spc="-15" dirty="0">
                <a:latin typeface="Constantia"/>
                <a:cs typeface="Constantia"/>
              </a:rPr>
              <a:t>display </a:t>
            </a:r>
            <a:r>
              <a:rPr sz="2400" b="1" spc="-20" dirty="0">
                <a:latin typeface="Constantia"/>
                <a:cs typeface="Constantia"/>
              </a:rPr>
              <a:t>to </a:t>
            </a:r>
            <a:r>
              <a:rPr sz="2400" b="1" spc="-5" dirty="0">
                <a:latin typeface="Constantia"/>
                <a:cs typeface="Constantia"/>
              </a:rPr>
              <a:t>that</a:t>
            </a:r>
            <a:r>
              <a:rPr sz="2400" b="1" spc="-345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individual</a:t>
            </a:r>
            <a:endParaRPr sz="24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2400" b="1" spc="-15" dirty="0">
                <a:latin typeface="Constantia"/>
                <a:cs typeface="Constantia"/>
              </a:rPr>
              <a:t>collaborative</a:t>
            </a:r>
            <a:r>
              <a:rPr sz="2400" b="1" spc="-100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filtering</a:t>
            </a:r>
            <a:endParaRPr sz="2400">
              <a:latin typeface="Constantia"/>
              <a:cs typeface="Constantia"/>
            </a:endParaRPr>
          </a:p>
          <a:p>
            <a:pPr marL="285115" marR="508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latin typeface="Constantia"/>
                <a:cs typeface="Constantia"/>
              </a:rPr>
              <a:t>A </a:t>
            </a:r>
            <a:r>
              <a:rPr sz="2400" b="1" spc="-15" dirty="0">
                <a:latin typeface="Constantia"/>
                <a:cs typeface="Constantia"/>
              </a:rPr>
              <a:t>market </a:t>
            </a:r>
            <a:r>
              <a:rPr sz="2400" b="1" spc="-10" dirty="0">
                <a:latin typeface="Constantia"/>
                <a:cs typeface="Constantia"/>
              </a:rPr>
              <a:t>research </a:t>
            </a:r>
            <a:r>
              <a:rPr sz="2400" b="1" dirty="0">
                <a:latin typeface="Constantia"/>
                <a:cs typeface="Constantia"/>
              </a:rPr>
              <a:t>and </a:t>
            </a:r>
            <a:r>
              <a:rPr sz="2400" b="1" spc="-5" dirty="0">
                <a:latin typeface="Constantia"/>
                <a:cs typeface="Constantia"/>
              </a:rPr>
              <a:t>personalization method </a:t>
            </a:r>
            <a:r>
              <a:rPr sz="2400" spc="-5" dirty="0">
                <a:latin typeface="Constantia"/>
                <a:cs typeface="Constantia"/>
              </a:rPr>
              <a:t>that  </a:t>
            </a:r>
            <a:r>
              <a:rPr sz="2400" b="1" spc="-5" dirty="0">
                <a:latin typeface="Constantia"/>
                <a:cs typeface="Constantia"/>
              </a:rPr>
              <a:t>uses </a:t>
            </a:r>
            <a:r>
              <a:rPr sz="2400" b="1" spc="-10" dirty="0">
                <a:latin typeface="Constantia"/>
                <a:cs typeface="Constantia"/>
              </a:rPr>
              <a:t>customer </a:t>
            </a:r>
            <a:r>
              <a:rPr sz="2400" b="1" spc="-5" dirty="0">
                <a:latin typeface="Constantia"/>
                <a:cs typeface="Constantia"/>
              </a:rPr>
              <a:t>data </a:t>
            </a:r>
            <a:r>
              <a:rPr sz="2400" b="1" spc="-20" dirty="0">
                <a:latin typeface="Constantia"/>
                <a:cs typeface="Constantia"/>
              </a:rPr>
              <a:t>to </a:t>
            </a:r>
            <a:r>
              <a:rPr sz="2400" b="1" spc="-5" dirty="0">
                <a:latin typeface="Constantia"/>
                <a:cs typeface="Constantia"/>
              </a:rPr>
              <a:t>predict</a:t>
            </a:r>
            <a:r>
              <a:rPr sz="2400" spc="-5" dirty="0">
                <a:latin typeface="Constantia"/>
                <a:cs typeface="Constantia"/>
              </a:rPr>
              <a:t>, based </a:t>
            </a:r>
            <a:r>
              <a:rPr sz="2400" dirty="0">
                <a:latin typeface="Constantia"/>
                <a:cs typeface="Constantia"/>
              </a:rPr>
              <a:t>on </a:t>
            </a:r>
            <a:r>
              <a:rPr sz="2400" spc="-5" dirty="0">
                <a:latin typeface="Constantia"/>
                <a:cs typeface="Constantia"/>
              </a:rPr>
              <a:t>formulas  </a:t>
            </a:r>
            <a:r>
              <a:rPr sz="2400" spc="-15" dirty="0">
                <a:latin typeface="Constantia"/>
                <a:cs typeface="Constantia"/>
              </a:rPr>
              <a:t>derived </a:t>
            </a:r>
            <a:r>
              <a:rPr sz="2400" spc="-10" dirty="0">
                <a:latin typeface="Constantia"/>
                <a:cs typeface="Constantia"/>
              </a:rPr>
              <a:t>from </a:t>
            </a:r>
            <a:r>
              <a:rPr sz="2400" spc="-15" dirty="0">
                <a:latin typeface="Constantia"/>
                <a:cs typeface="Constantia"/>
              </a:rPr>
              <a:t>behavioral </a:t>
            </a:r>
            <a:r>
              <a:rPr sz="2400" spc="-10" dirty="0">
                <a:latin typeface="Constantia"/>
                <a:cs typeface="Constantia"/>
              </a:rPr>
              <a:t>sciences, what </a:t>
            </a:r>
            <a:r>
              <a:rPr sz="2400" dirty="0">
                <a:latin typeface="Constantia"/>
                <a:cs typeface="Constantia"/>
              </a:rPr>
              <a:t>other </a:t>
            </a:r>
            <a:r>
              <a:rPr sz="2400" spc="-10" dirty="0">
                <a:latin typeface="Constantia"/>
                <a:cs typeface="Constantia"/>
              </a:rPr>
              <a:t>products </a:t>
            </a:r>
            <a:r>
              <a:rPr sz="2400" dirty="0">
                <a:latin typeface="Constantia"/>
                <a:cs typeface="Constantia"/>
              </a:rPr>
              <a:t>or  services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customer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may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enjoy;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predictions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extended 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other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customers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similar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profiles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2205"/>
            <a:ext cx="508000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Learning</a:t>
            </a:r>
            <a:r>
              <a:rPr sz="5000" spc="-85" dirty="0"/>
              <a:t> </a:t>
            </a:r>
            <a:r>
              <a:rPr sz="5000" spc="-10" dirty="0"/>
              <a:t>Objectives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48688"/>
            <a:ext cx="7822565" cy="3977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34315" indent="-45720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Constantia"/>
                <a:cs typeface="Constantia"/>
              </a:rPr>
              <a:t>Describe the factors that </a:t>
            </a:r>
            <a:r>
              <a:rPr sz="2400" spc="10" dirty="0">
                <a:latin typeface="Constantia"/>
                <a:cs typeface="Constantia"/>
              </a:rPr>
              <a:t>influence</a:t>
            </a:r>
            <a:r>
              <a:rPr sz="2400" spc="-4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consumer behavior  </a:t>
            </a:r>
            <a:r>
              <a:rPr sz="2400" spc="-5" dirty="0">
                <a:latin typeface="Constantia"/>
                <a:cs typeface="Constantia"/>
              </a:rPr>
              <a:t>online.</a:t>
            </a:r>
            <a:endParaRPr sz="2400">
              <a:latin typeface="Constantia"/>
              <a:cs typeface="Constantia"/>
            </a:endParaRPr>
          </a:p>
          <a:p>
            <a:pPr marL="469900" marR="268605" indent="-45720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/>
              <a:tabLst>
                <a:tab pos="469265" algn="l"/>
                <a:tab pos="469900" algn="l"/>
              </a:tabLst>
            </a:pPr>
            <a:r>
              <a:rPr sz="2400" spc="-10" dirty="0">
                <a:latin typeface="Constantia"/>
                <a:cs typeface="Constantia"/>
              </a:rPr>
              <a:t>Understand </a:t>
            </a:r>
            <a:r>
              <a:rPr sz="2400" spc="-5" dirty="0">
                <a:latin typeface="Constantia"/>
                <a:cs typeface="Constantia"/>
              </a:rPr>
              <a:t>the decision-making </a:t>
            </a:r>
            <a:r>
              <a:rPr sz="2400" spc="-15" dirty="0">
                <a:latin typeface="Constantia"/>
                <a:cs typeface="Constantia"/>
              </a:rPr>
              <a:t>process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2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consumer  purchasing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online.</a:t>
            </a:r>
            <a:endParaRPr sz="2400">
              <a:latin typeface="Constantia"/>
              <a:cs typeface="Constantia"/>
            </a:endParaRPr>
          </a:p>
          <a:p>
            <a:pPr marL="469900" marR="255904" indent="-45720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/>
              <a:tabLst>
                <a:tab pos="469265" algn="l"/>
                <a:tab pos="469900" algn="l"/>
              </a:tabLst>
            </a:pPr>
            <a:r>
              <a:rPr sz="2400" dirty="0">
                <a:latin typeface="Constantia"/>
                <a:cs typeface="Constantia"/>
              </a:rPr>
              <a:t>Discuss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issues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10" dirty="0">
                <a:latin typeface="Constantia"/>
                <a:cs typeface="Constantia"/>
              </a:rPr>
              <a:t> e-loyalty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e-trust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electronic  </a:t>
            </a:r>
            <a:r>
              <a:rPr sz="2400" spc="-20" dirty="0">
                <a:latin typeface="Constantia"/>
                <a:cs typeface="Constantia"/>
              </a:rPr>
              <a:t>commerce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(EC).</a:t>
            </a:r>
            <a:endParaRPr sz="2400">
              <a:latin typeface="Constantia"/>
              <a:cs typeface="Constantia"/>
            </a:endParaRPr>
          </a:p>
          <a:p>
            <a:pPr marL="469900" marR="5080" indent="-457200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Constantia"/>
                <a:cs typeface="Constantia"/>
              </a:rPr>
              <a:t>Describe segmentation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20" dirty="0">
                <a:latin typeface="Constantia"/>
                <a:cs typeface="Constantia"/>
              </a:rPr>
              <a:t>how </a:t>
            </a:r>
            <a:r>
              <a:rPr sz="2400" spc="-10" dirty="0">
                <a:latin typeface="Constantia"/>
                <a:cs typeface="Constantia"/>
              </a:rPr>
              <a:t>companies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3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building  one-to-one </a:t>
            </a:r>
            <a:r>
              <a:rPr sz="2400" spc="-5" dirty="0">
                <a:latin typeface="Constantia"/>
                <a:cs typeface="Constantia"/>
              </a:rPr>
              <a:t>relationships 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2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customers.</a:t>
            </a:r>
            <a:endParaRPr sz="2400">
              <a:latin typeface="Constantia"/>
              <a:cs typeface="Constantia"/>
            </a:endParaRPr>
          </a:p>
          <a:p>
            <a:pPr marL="469900" marR="567055" indent="-45720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Constantia"/>
                <a:cs typeface="Constantia"/>
              </a:rPr>
              <a:t>Explain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how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consumer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behavior</a:t>
            </a:r>
            <a:r>
              <a:rPr sz="2400" spc="-1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can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analyzed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for  creating </a:t>
            </a:r>
            <a:r>
              <a:rPr sz="2400" spc="-5" dirty="0">
                <a:latin typeface="Constantia"/>
                <a:cs typeface="Constantia"/>
              </a:rPr>
              <a:t>personalized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services.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407873"/>
            <a:ext cx="597725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0" dirty="0"/>
              <a:t>Personalization</a:t>
            </a:r>
            <a:endParaRPr sz="4500"/>
          </a:p>
          <a:p>
            <a:pPr marL="12700">
              <a:lnSpc>
                <a:spcPct val="100000"/>
              </a:lnSpc>
            </a:pPr>
            <a:r>
              <a:rPr sz="4500" dirty="0"/>
              <a:t>and </a:t>
            </a:r>
            <a:r>
              <a:rPr sz="4500" spc="-20" dirty="0"/>
              <a:t>Behavioral</a:t>
            </a:r>
            <a:r>
              <a:rPr sz="4500" spc="-85" dirty="0"/>
              <a:t> </a:t>
            </a:r>
            <a:r>
              <a:rPr sz="4500" spc="-20" dirty="0"/>
              <a:t>Marketing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9132" y="1871762"/>
            <a:ext cx="7378700" cy="3303904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59715" indent="-247650">
              <a:lnSpc>
                <a:spcPct val="100000"/>
              </a:lnSpc>
              <a:spcBef>
                <a:spcPts val="70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60350" algn="l"/>
              </a:tabLst>
            </a:pPr>
            <a:r>
              <a:rPr sz="2400" b="1" dirty="0">
                <a:latin typeface="Constantia"/>
                <a:cs typeface="Constantia"/>
              </a:rPr>
              <a:t>Other</a:t>
            </a:r>
            <a:r>
              <a:rPr sz="2400" b="1" spc="-95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Methods</a:t>
            </a:r>
            <a:endParaRPr sz="2400">
              <a:latin typeface="Constantia"/>
              <a:cs typeface="Constantia"/>
            </a:endParaRPr>
          </a:p>
          <a:p>
            <a:pPr marL="534035" lvl="1" indent="-247650">
              <a:lnSpc>
                <a:spcPct val="100000"/>
              </a:lnSpc>
              <a:spcBef>
                <a:spcPts val="530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534035" algn="l"/>
                <a:tab pos="534670" algn="l"/>
              </a:tabLst>
            </a:pPr>
            <a:r>
              <a:rPr sz="2100" spc="-5" dirty="0">
                <a:latin typeface="Constantia"/>
                <a:cs typeface="Constantia"/>
              </a:rPr>
              <a:t>Rule-Based</a:t>
            </a:r>
            <a:r>
              <a:rPr sz="2100" spc="-30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Filtering</a:t>
            </a:r>
            <a:endParaRPr sz="2100">
              <a:latin typeface="Constantia"/>
              <a:cs typeface="Constantia"/>
            </a:endParaRPr>
          </a:p>
          <a:p>
            <a:pPr marL="534035" lvl="1" indent="-247650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534035" algn="l"/>
                <a:tab pos="534670" algn="l"/>
              </a:tabLst>
            </a:pPr>
            <a:r>
              <a:rPr sz="2100" spc="-5" dirty="0">
                <a:latin typeface="Constantia"/>
                <a:cs typeface="Constantia"/>
              </a:rPr>
              <a:t>Content-Based</a:t>
            </a:r>
            <a:r>
              <a:rPr sz="2100" spc="-45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Filtering</a:t>
            </a:r>
            <a:endParaRPr sz="2100">
              <a:latin typeface="Constantia"/>
              <a:cs typeface="Constantia"/>
            </a:endParaRPr>
          </a:p>
          <a:p>
            <a:pPr marL="534035" lvl="1" indent="-247650">
              <a:lnSpc>
                <a:spcPct val="100000"/>
              </a:lnSpc>
              <a:spcBef>
                <a:spcPts val="500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534035" algn="l"/>
                <a:tab pos="534670" algn="l"/>
              </a:tabLst>
            </a:pPr>
            <a:r>
              <a:rPr sz="2100" spc="-5" dirty="0">
                <a:latin typeface="Constantia"/>
                <a:cs typeface="Constantia"/>
              </a:rPr>
              <a:t>Activity-Based</a:t>
            </a:r>
            <a:r>
              <a:rPr sz="2100" spc="-40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Filtering</a:t>
            </a:r>
            <a:endParaRPr sz="2100">
              <a:latin typeface="Constantia"/>
              <a:cs typeface="Constantia"/>
            </a:endParaRPr>
          </a:p>
          <a:p>
            <a:pPr marL="259715" indent="-247650">
              <a:lnSpc>
                <a:spcPct val="100000"/>
              </a:lnSpc>
              <a:spcBef>
                <a:spcPts val="55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60350" algn="l"/>
              </a:tabLst>
            </a:pPr>
            <a:r>
              <a:rPr sz="2400" b="1" dirty="0">
                <a:latin typeface="Constantia"/>
                <a:cs typeface="Constantia"/>
              </a:rPr>
              <a:t>Legal and </a:t>
            </a:r>
            <a:r>
              <a:rPr sz="2400" b="1" spc="-10" dirty="0">
                <a:latin typeface="Constantia"/>
                <a:cs typeface="Constantia"/>
              </a:rPr>
              <a:t>Ethical Issues </a:t>
            </a:r>
            <a:r>
              <a:rPr sz="2400" b="1" dirty="0">
                <a:latin typeface="Constantia"/>
                <a:cs typeface="Constantia"/>
              </a:rPr>
              <a:t>in </a:t>
            </a:r>
            <a:r>
              <a:rPr sz="2400" b="1" spc="-15" dirty="0">
                <a:latin typeface="Constantia"/>
                <a:cs typeface="Constantia"/>
              </a:rPr>
              <a:t>Collaborative</a:t>
            </a:r>
            <a:r>
              <a:rPr sz="2400" b="1" spc="-125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Filtering</a:t>
            </a:r>
            <a:endParaRPr sz="2400">
              <a:latin typeface="Constantia"/>
              <a:cs typeface="Constantia"/>
            </a:endParaRPr>
          </a:p>
          <a:p>
            <a:pPr marL="259715" marR="466090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60350" algn="l"/>
              </a:tabLst>
            </a:pPr>
            <a:r>
              <a:rPr sz="2400" b="1" spc="-5" dirty="0">
                <a:latin typeface="Constantia"/>
                <a:cs typeface="Constantia"/>
              </a:rPr>
              <a:t>Social </a:t>
            </a:r>
            <a:r>
              <a:rPr sz="2400" b="1" spc="-10" dirty="0">
                <a:latin typeface="Constantia"/>
                <a:cs typeface="Constantia"/>
              </a:rPr>
              <a:t>Psychology </a:t>
            </a:r>
            <a:r>
              <a:rPr sz="2400" b="1" dirty="0">
                <a:latin typeface="Constantia"/>
                <a:cs typeface="Constantia"/>
              </a:rPr>
              <a:t>and </a:t>
            </a:r>
            <a:r>
              <a:rPr sz="2400" b="1" spc="-10" dirty="0">
                <a:latin typeface="Constantia"/>
                <a:cs typeface="Constantia"/>
              </a:rPr>
              <a:t>Morphing </a:t>
            </a:r>
            <a:r>
              <a:rPr sz="2400" b="1" dirty="0">
                <a:latin typeface="Constantia"/>
                <a:cs typeface="Constantia"/>
              </a:rPr>
              <a:t>in</a:t>
            </a:r>
            <a:r>
              <a:rPr sz="2400" b="1" spc="-160" dirty="0">
                <a:latin typeface="Constantia"/>
                <a:cs typeface="Constantia"/>
              </a:rPr>
              <a:t> </a:t>
            </a:r>
            <a:r>
              <a:rPr sz="2400" b="1" spc="-15" dirty="0">
                <a:latin typeface="Constantia"/>
                <a:cs typeface="Constantia"/>
              </a:rPr>
              <a:t>Behavioral  </a:t>
            </a:r>
            <a:r>
              <a:rPr sz="2400" b="1" spc="-10" dirty="0">
                <a:latin typeface="Constantia"/>
                <a:cs typeface="Constantia"/>
              </a:rPr>
              <a:t>Marketing</a:t>
            </a:r>
            <a:endParaRPr sz="2400">
              <a:latin typeface="Constantia"/>
              <a:cs typeface="Constantia"/>
            </a:endParaRPr>
          </a:p>
          <a:p>
            <a:pPr marL="259715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60350" algn="l"/>
              </a:tabLst>
            </a:pPr>
            <a:r>
              <a:rPr sz="2400" b="1" spc="-20" dirty="0">
                <a:latin typeface="Constantia"/>
                <a:cs typeface="Constantia"/>
              </a:rPr>
              <a:t>Use </a:t>
            </a:r>
            <a:r>
              <a:rPr sz="2400" b="1" dirty="0">
                <a:latin typeface="Constantia"/>
                <a:cs typeface="Constantia"/>
              </a:rPr>
              <a:t>of </a:t>
            </a:r>
            <a:r>
              <a:rPr sz="2400" b="1" spc="-15" dirty="0">
                <a:latin typeface="Constantia"/>
                <a:cs typeface="Constantia"/>
              </a:rPr>
              <a:t>Customer </a:t>
            </a:r>
            <a:r>
              <a:rPr sz="2400" b="1" spc="-5" dirty="0">
                <a:latin typeface="Constantia"/>
                <a:cs typeface="Constantia"/>
              </a:rPr>
              <a:t>Database</a:t>
            </a:r>
            <a:r>
              <a:rPr sz="2400" b="1" spc="-160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Marketing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1093978"/>
            <a:ext cx="78289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18639" algn="l"/>
              </a:tabLst>
            </a:pPr>
            <a:r>
              <a:rPr sz="4500" spc="-30" dirty="0"/>
              <a:t>Market	</a:t>
            </a:r>
            <a:r>
              <a:rPr sz="4500" spc="-20" dirty="0"/>
              <a:t>Research </a:t>
            </a:r>
            <a:r>
              <a:rPr sz="4500" spc="-35" dirty="0"/>
              <a:t>for</a:t>
            </a:r>
            <a:r>
              <a:rPr sz="4500" spc="-95" dirty="0"/>
              <a:t> </a:t>
            </a:r>
            <a:r>
              <a:rPr sz="4500" spc="-5" dirty="0"/>
              <a:t>E-Commerce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8-20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47163"/>
            <a:ext cx="7256780" cy="4252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365760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b="1" spc="-5" dirty="0">
                <a:latin typeface="Constantia"/>
                <a:cs typeface="Constantia"/>
              </a:rPr>
              <a:t>OBJECTIVES AND </a:t>
            </a:r>
            <a:r>
              <a:rPr sz="2600" b="1" spc="-15" dirty="0">
                <a:latin typeface="Constantia"/>
                <a:cs typeface="Constantia"/>
              </a:rPr>
              <a:t>CONCEPTS </a:t>
            </a:r>
            <a:r>
              <a:rPr sz="2600" b="1" dirty="0">
                <a:latin typeface="Constantia"/>
                <a:cs typeface="Constantia"/>
              </a:rPr>
              <a:t>OF</a:t>
            </a:r>
            <a:r>
              <a:rPr sz="2600" b="1" spc="-114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MARKET  </a:t>
            </a:r>
            <a:r>
              <a:rPr sz="2600" b="1" spc="-10" dirty="0">
                <a:latin typeface="Constantia"/>
                <a:cs typeface="Constantia"/>
              </a:rPr>
              <a:t>RESEARCH</a:t>
            </a:r>
            <a:r>
              <a:rPr sz="2600" b="1" spc="-25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ONLINE</a:t>
            </a:r>
            <a:endParaRPr sz="2600">
              <a:latin typeface="Constantia"/>
              <a:cs typeface="Constantia"/>
            </a:endParaRPr>
          </a:p>
          <a:p>
            <a:pPr marL="652780" marR="5080" lvl="1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5" dirty="0">
                <a:latin typeface="Constantia"/>
                <a:cs typeface="Constantia"/>
              </a:rPr>
              <a:t>What </a:t>
            </a:r>
            <a:r>
              <a:rPr sz="2400" b="1" spc="-15" dirty="0">
                <a:latin typeface="Constantia"/>
                <a:cs typeface="Constantia"/>
              </a:rPr>
              <a:t>Are Marketers </a:t>
            </a:r>
            <a:r>
              <a:rPr sz="2400" b="1" dirty="0">
                <a:latin typeface="Constantia"/>
                <a:cs typeface="Constantia"/>
              </a:rPr>
              <a:t>Looking </a:t>
            </a:r>
            <a:r>
              <a:rPr sz="2400" b="1" spc="-30" dirty="0">
                <a:latin typeface="Constantia"/>
                <a:cs typeface="Constantia"/>
              </a:rPr>
              <a:t>For </a:t>
            </a:r>
            <a:r>
              <a:rPr sz="2400" b="1" dirty="0">
                <a:latin typeface="Constantia"/>
                <a:cs typeface="Constantia"/>
              </a:rPr>
              <a:t>in </a:t>
            </a:r>
            <a:r>
              <a:rPr sz="2400" b="1" spc="-30" dirty="0">
                <a:latin typeface="Constantia"/>
                <a:cs typeface="Constantia"/>
              </a:rPr>
              <a:t>EC</a:t>
            </a:r>
            <a:r>
              <a:rPr sz="2400" b="1" spc="-325" dirty="0">
                <a:latin typeface="Constantia"/>
                <a:cs typeface="Constantia"/>
              </a:rPr>
              <a:t> </a:t>
            </a:r>
            <a:r>
              <a:rPr sz="2400" b="1" spc="-15" dirty="0">
                <a:latin typeface="Constantia"/>
                <a:cs typeface="Constantia"/>
              </a:rPr>
              <a:t>Market  </a:t>
            </a:r>
            <a:r>
              <a:rPr sz="2400" b="1" spc="-10" dirty="0">
                <a:latin typeface="Constantia"/>
                <a:cs typeface="Constantia"/>
              </a:rPr>
              <a:t>Research?</a:t>
            </a:r>
            <a:endParaRPr sz="2400">
              <a:latin typeface="Constantia"/>
              <a:cs typeface="Constantia"/>
            </a:endParaRPr>
          </a:p>
          <a:p>
            <a:pPr marL="285115" marR="825500" indent="-273050">
              <a:lnSpc>
                <a:spcPct val="100000"/>
              </a:lnSpc>
              <a:spcBef>
                <a:spcPts val="61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b="1" spc="-25" dirty="0">
                <a:latin typeface="Constantia"/>
                <a:cs typeface="Constantia"/>
              </a:rPr>
              <a:t>REPRESENTATIVE </a:t>
            </a:r>
            <a:r>
              <a:rPr sz="2600" b="1" dirty="0">
                <a:latin typeface="Constantia"/>
                <a:cs typeface="Constantia"/>
              </a:rPr>
              <a:t>MARKET</a:t>
            </a:r>
            <a:r>
              <a:rPr sz="2600" b="1" spc="-125" dirty="0">
                <a:latin typeface="Constantia"/>
                <a:cs typeface="Constantia"/>
              </a:rPr>
              <a:t> </a:t>
            </a:r>
            <a:r>
              <a:rPr sz="2600" b="1" spc="-15" dirty="0">
                <a:latin typeface="Constantia"/>
                <a:cs typeface="Constantia"/>
              </a:rPr>
              <a:t>RESEARCH  </a:t>
            </a:r>
            <a:r>
              <a:rPr sz="2600" b="1" spc="-35" dirty="0">
                <a:latin typeface="Constantia"/>
                <a:cs typeface="Constantia"/>
              </a:rPr>
              <a:t>APPROACHES</a:t>
            </a:r>
            <a:endParaRPr sz="26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15" dirty="0">
                <a:latin typeface="Constantia"/>
                <a:cs typeface="Constantia"/>
              </a:rPr>
              <a:t>Market </a:t>
            </a:r>
            <a:r>
              <a:rPr sz="2400" b="1" spc="-5" dirty="0">
                <a:latin typeface="Constantia"/>
                <a:cs typeface="Constantia"/>
              </a:rPr>
              <a:t>Segmentation</a:t>
            </a:r>
            <a:r>
              <a:rPr sz="2400" b="1" spc="-85" dirty="0">
                <a:latin typeface="Constantia"/>
                <a:cs typeface="Constantia"/>
              </a:rPr>
              <a:t> </a:t>
            </a:r>
            <a:r>
              <a:rPr sz="2400" b="1" spc="-15" dirty="0">
                <a:latin typeface="Constantia"/>
                <a:cs typeface="Constantia"/>
              </a:rPr>
              <a:t>Research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10" dirty="0">
                <a:latin typeface="Constantia"/>
                <a:cs typeface="Constantia"/>
              </a:rPr>
              <a:t>Data </a:t>
            </a:r>
            <a:r>
              <a:rPr sz="2400" b="1" spc="-5" dirty="0">
                <a:latin typeface="Constantia"/>
                <a:cs typeface="Constantia"/>
              </a:rPr>
              <a:t>Collection </a:t>
            </a:r>
            <a:r>
              <a:rPr sz="2400" b="1" dirty="0">
                <a:latin typeface="Constantia"/>
                <a:cs typeface="Constantia"/>
              </a:rPr>
              <a:t>and</a:t>
            </a:r>
            <a:r>
              <a:rPr sz="2400" b="1" spc="-190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Analysis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dirty="0">
                <a:latin typeface="Constantia"/>
                <a:cs typeface="Constantia"/>
              </a:rPr>
              <a:t>Online</a:t>
            </a:r>
            <a:r>
              <a:rPr sz="2400" b="1" spc="-70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Surveys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10" dirty="0">
                <a:latin typeface="Constantia"/>
                <a:cs typeface="Constantia"/>
              </a:rPr>
              <a:t>Hearing Directly from</a:t>
            </a:r>
            <a:r>
              <a:rPr sz="2400" b="1" spc="-114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Customers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1093978"/>
            <a:ext cx="78289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18639" algn="l"/>
              </a:tabLst>
            </a:pPr>
            <a:r>
              <a:rPr sz="4500" spc="-30" dirty="0"/>
              <a:t>Market	</a:t>
            </a:r>
            <a:r>
              <a:rPr sz="4500" spc="-20" dirty="0"/>
              <a:t>Research </a:t>
            </a:r>
            <a:r>
              <a:rPr sz="4500" spc="-35" dirty="0"/>
              <a:t>for</a:t>
            </a:r>
            <a:r>
              <a:rPr sz="4500" spc="-95" dirty="0"/>
              <a:t> </a:t>
            </a:r>
            <a:r>
              <a:rPr sz="4500" spc="-5" dirty="0"/>
              <a:t>E-Commerce</a:t>
            </a:r>
            <a:endParaRPr sz="45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8-21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132" y="1875282"/>
            <a:ext cx="6555740" cy="24434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59715" indent="-247650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60350" algn="l"/>
              </a:tabLst>
            </a:pPr>
            <a:r>
              <a:rPr sz="2400" b="1" spc="-10" dirty="0">
                <a:latin typeface="Constantia"/>
                <a:cs typeface="Constantia"/>
              </a:rPr>
              <a:t>Data </a:t>
            </a:r>
            <a:r>
              <a:rPr sz="2400" b="1" spc="-5" dirty="0">
                <a:latin typeface="Constantia"/>
                <a:cs typeface="Constantia"/>
              </a:rPr>
              <a:t>Collection </a:t>
            </a:r>
            <a:r>
              <a:rPr sz="2400" b="1" dirty="0">
                <a:latin typeface="Constantia"/>
                <a:cs typeface="Constantia"/>
              </a:rPr>
              <a:t>in the </a:t>
            </a:r>
            <a:r>
              <a:rPr sz="2400" b="1" spc="-60" dirty="0">
                <a:latin typeface="Constantia"/>
                <a:cs typeface="Constantia"/>
              </a:rPr>
              <a:t>Web </a:t>
            </a:r>
            <a:r>
              <a:rPr sz="2400" b="1" dirty="0">
                <a:latin typeface="Constantia"/>
                <a:cs typeface="Constantia"/>
              </a:rPr>
              <a:t>2.0</a:t>
            </a:r>
            <a:r>
              <a:rPr sz="2400" b="1" spc="-300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Environment</a:t>
            </a:r>
            <a:endParaRPr sz="2400">
              <a:latin typeface="Constantia"/>
              <a:cs typeface="Constantia"/>
            </a:endParaRPr>
          </a:p>
          <a:p>
            <a:pPr marL="259715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60350" algn="l"/>
              </a:tabLst>
            </a:pPr>
            <a:r>
              <a:rPr sz="2400" b="1" dirty="0">
                <a:latin typeface="Constantia"/>
                <a:cs typeface="Constantia"/>
              </a:rPr>
              <a:t>Observing </a:t>
            </a:r>
            <a:r>
              <a:rPr sz="2400" b="1" spc="-10" dirty="0">
                <a:latin typeface="Constantia"/>
                <a:cs typeface="Constantia"/>
              </a:rPr>
              <a:t>Customers’ </a:t>
            </a:r>
            <a:r>
              <a:rPr sz="2400" b="1" spc="-20" dirty="0">
                <a:latin typeface="Constantia"/>
                <a:cs typeface="Constantia"/>
              </a:rPr>
              <a:t>Movements</a:t>
            </a:r>
            <a:r>
              <a:rPr sz="2400" b="1" spc="-75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Online</a:t>
            </a:r>
            <a:endParaRPr sz="2400">
              <a:latin typeface="Constantia"/>
              <a:cs typeface="Constantia"/>
            </a:endParaRPr>
          </a:p>
          <a:p>
            <a:pPr marL="534035" lvl="1" indent="-247650">
              <a:lnSpc>
                <a:spcPct val="100000"/>
              </a:lnSpc>
              <a:spcBef>
                <a:spcPts val="525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534035" algn="l"/>
                <a:tab pos="534670" algn="l"/>
              </a:tabLst>
            </a:pPr>
            <a:r>
              <a:rPr sz="2100" b="1" spc="-5" dirty="0">
                <a:latin typeface="Constantia"/>
                <a:cs typeface="Constantia"/>
              </a:rPr>
              <a:t>transaction</a:t>
            </a:r>
            <a:r>
              <a:rPr sz="2100" b="1" spc="-65" dirty="0">
                <a:latin typeface="Constantia"/>
                <a:cs typeface="Constantia"/>
              </a:rPr>
              <a:t> </a:t>
            </a:r>
            <a:r>
              <a:rPr sz="2100" b="1" spc="-5" dirty="0">
                <a:latin typeface="Constantia"/>
                <a:cs typeface="Constantia"/>
              </a:rPr>
              <a:t>log</a:t>
            </a:r>
            <a:endParaRPr sz="2100">
              <a:latin typeface="Constantia"/>
              <a:cs typeface="Constantia"/>
            </a:endParaRPr>
          </a:p>
          <a:p>
            <a:pPr marL="534035">
              <a:lnSpc>
                <a:spcPct val="100000"/>
              </a:lnSpc>
              <a:spcBef>
                <a:spcPts val="505"/>
              </a:spcBef>
            </a:pPr>
            <a:r>
              <a:rPr sz="2100" dirty="0">
                <a:latin typeface="Constantia"/>
                <a:cs typeface="Constantia"/>
              </a:rPr>
              <a:t>A</a:t>
            </a:r>
            <a:r>
              <a:rPr sz="2100" spc="-75" dirty="0">
                <a:latin typeface="Constantia"/>
                <a:cs typeface="Constantia"/>
              </a:rPr>
              <a:t> </a:t>
            </a:r>
            <a:r>
              <a:rPr sz="2100" spc="-20" dirty="0">
                <a:latin typeface="Constantia"/>
                <a:cs typeface="Constantia"/>
              </a:rPr>
              <a:t>record</a:t>
            </a:r>
            <a:r>
              <a:rPr sz="2100" spc="-6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of</a:t>
            </a:r>
            <a:r>
              <a:rPr sz="2100" spc="10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user</a:t>
            </a:r>
            <a:r>
              <a:rPr sz="2100" spc="-130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activities</a:t>
            </a:r>
            <a:r>
              <a:rPr sz="2100" spc="-12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at</a:t>
            </a:r>
            <a:r>
              <a:rPr sz="2100" spc="-10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a</a:t>
            </a:r>
            <a:r>
              <a:rPr sz="2100" spc="-95" dirty="0">
                <a:latin typeface="Constantia"/>
                <a:cs typeface="Constantia"/>
              </a:rPr>
              <a:t> </a:t>
            </a:r>
            <a:r>
              <a:rPr sz="2100" spc="-15" dirty="0">
                <a:latin typeface="Constantia"/>
                <a:cs typeface="Constantia"/>
              </a:rPr>
              <a:t>company’s</a:t>
            </a:r>
            <a:r>
              <a:rPr sz="2100" spc="-80" dirty="0">
                <a:latin typeface="Constantia"/>
                <a:cs typeface="Constantia"/>
              </a:rPr>
              <a:t> </a:t>
            </a:r>
            <a:r>
              <a:rPr sz="2100" spc="-15" dirty="0">
                <a:latin typeface="Constantia"/>
                <a:cs typeface="Constantia"/>
              </a:rPr>
              <a:t>website</a:t>
            </a:r>
            <a:endParaRPr sz="2100">
              <a:latin typeface="Constantia"/>
              <a:cs typeface="Constantia"/>
            </a:endParaRPr>
          </a:p>
          <a:p>
            <a:pPr marL="534035" lvl="1" indent="-247650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534035" algn="l"/>
                <a:tab pos="534670" algn="l"/>
              </a:tabLst>
            </a:pPr>
            <a:r>
              <a:rPr sz="2100" b="1" spc="-5" dirty="0">
                <a:latin typeface="Constantia"/>
                <a:cs typeface="Constantia"/>
              </a:rPr>
              <a:t>clickstream</a:t>
            </a:r>
            <a:r>
              <a:rPr sz="2100" b="1" spc="-75" dirty="0">
                <a:latin typeface="Constantia"/>
                <a:cs typeface="Constantia"/>
              </a:rPr>
              <a:t> </a:t>
            </a:r>
            <a:r>
              <a:rPr sz="2100" b="1" spc="-10" dirty="0">
                <a:latin typeface="Constantia"/>
                <a:cs typeface="Constantia"/>
              </a:rPr>
              <a:t>behavior</a:t>
            </a:r>
            <a:endParaRPr sz="2100">
              <a:latin typeface="Constantia"/>
              <a:cs typeface="Constantia"/>
            </a:endParaRPr>
          </a:p>
          <a:p>
            <a:pPr marL="534035">
              <a:lnSpc>
                <a:spcPct val="100000"/>
              </a:lnSpc>
              <a:spcBef>
                <a:spcPts val="505"/>
              </a:spcBef>
            </a:pPr>
            <a:r>
              <a:rPr sz="2100" spc="-10" dirty="0">
                <a:latin typeface="Constantia"/>
                <a:cs typeface="Constantia"/>
              </a:rPr>
              <a:t>Customer movements </a:t>
            </a:r>
            <a:r>
              <a:rPr sz="2100" dirty="0">
                <a:latin typeface="Constantia"/>
                <a:cs typeface="Constantia"/>
              </a:rPr>
              <a:t>on </a:t>
            </a:r>
            <a:r>
              <a:rPr sz="2100" spc="-5" dirty="0">
                <a:latin typeface="Constantia"/>
                <a:cs typeface="Constantia"/>
              </a:rPr>
              <a:t>the</a:t>
            </a:r>
            <a:r>
              <a:rPr sz="2100" spc="-330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Internet</a:t>
            </a:r>
            <a:endParaRPr sz="21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1093978"/>
            <a:ext cx="78289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18639" algn="l"/>
              </a:tabLst>
            </a:pPr>
            <a:r>
              <a:rPr sz="4500" spc="-30" dirty="0"/>
              <a:t>Market	</a:t>
            </a:r>
            <a:r>
              <a:rPr sz="4500" spc="-20" dirty="0"/>
              <a:t>Research </a:t>
            </a:r>
            <a:r>
              <a:rPr sz="4500" spc="-35" dirty="0"/>
              <a:t>for</a:t>
            </a:r>
            <a:r>
              <a:rPr sz="4500" spc="-95" dirty="0"/>
              <a:t> </a:t>
            </a:r>
            <a:r>
              <a:rPr sz="4500" spc="-5" dirty="0"/>
              <a:t>E-Commerce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9132" y="1948688"/>
            <a:ext cx="7677784" cy="361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715" marR="342900" indent="-247650">
              <a:lnSpc>
                <a:spcPct val="100000"/>
              </a:lnSpc>
              <a:spcBef>
                <a:spcPts val="10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60350" algn="l"/>
              </a:tabLst>
            </a:pPr>
            <a:r>
              <a:rPr sz="2400" b="1" spc="-60" dirty="0">
                <a:latin typeface="Constantia"/>
                <a:cs typeface="Constantia"/>
              </a:rPr>
              <a:t>Web</a:t>
            </a:r>
            <a:r>
              <a:rPr sz="2400" b="1" spc="-75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bugs</a:t>
            </a:r>
            <a:r>
              <a:rPr sz="2400" b="1" spc="-50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(invisible</a:t>
            </a:r>
            <a:r>
              <a:rPr sz="2400" b="1" spc="-70" dirty="0">
                <a:latin typeface="Constantia"/>
                <a:cs typeface="Constantia"/>
              </a:rPr>
              <a:t> </a:t>
            </a:r>
            <a:r>
              <a:rPr sz="2400" b="1" spc="-20" dirty="0">
                <a:latin typeface="Constantia"/>
                <a:cs typeface="Constantia"/>
              </a:rPr>
              <a:t>to</a:t>
            </a:r>
            <a:r>
              <a:rPr sz="2400" b="1" spc="-85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the</a:t>
            </a:r>
            <a:r>
              <a:rPr sz="2400" b="1" spc="-114" dirty="0">
                <a:latin typeface="Constantia"/>
                <a:cs typeface="Constantia"/>
              </a:rPr>
              <a:t> </a:t>
            </a:r>
            <a:r>
              <a:rPr sz="2400" b="1" spc="-40" dirty="0">
                <a:latin typeface="Constantia"/>
                <a:cs typeface="Constantia"/>
              </a:rPr>
              <a:t>user,</a:t>
            </a:r>
            <a:r>
              <a:rPr sz="2400" b="1" spc="-55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checking</a:t>
            </a:r>
            <a:r>
              <a:rPr sz="2400" b="1" spc="-45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user</a:t>
            </a:r>
            <a:r>
              <a:rPr sz="2400" b="1" spc="-95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has  </a:t>
            </a:r>
            <a:r>
              <a:rPr sz="2400" b="1" spc="-15" dirty="0">
                <a:latin typeface="Constantia"/>
                <a:cs typeface="Constantia"/>
              </a:rPr>
              <a:t>viewed </a:t>
            </a:r>
            <a:r>
              <a:rPr sz="2400" b="1" dirty="0">
                <a:latin typeface="Constantia"/>
                <a:cs typeface="Constantia"/>
              </a:rPr>
              <a:t>the </a:t>
            </a:r>
            <a:r>
              <a:rPr sz="2400" b="1" spc="-20" dirty="0">
                <a:latin typeface="Constantia"/>
                <a:cs typeface="Constantia"/>
              </a:rPr>
              <a:t>page </a:t>
            </a:r>
            <a:r>
              <a:rPr sz="2400" b="1" dirty="0">
                <a:latin typeface="Constantia"/>
                <a:cs typeface="Constantia"/>
              </a:rPr>
              <a:t>or</a:t>
            </a:r>
            <a:r>
              <a:rPr sz="2400" b="1" spc="-370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email)</a:t>
            </a:r>
            <a:endParaRPr sz="2400">
              <a:latin typeface="Constantia"/>
              <a:cs typeface="Constantia"/>
            </a:endParaRPr>
          </a:p>
          <a:p>
            <a:pPr marL="259715" marR="5080">
              <a:lnSpc>
                <a:spcPct val="100000"/>
              </a:lnSpc>
              <a:spcBef>
                <a:spcPts val="575"/>
              </a:spcBef>
            </a:pPr>
            <a:r>
              <a:rPr sz="2400" spc="-15" dirty="0">
                <a:latin typeface="Constantia"/>
                <a:cs typeface="Constantia"/>
              </a:rPr>
              <a:t>Tiny </a:t>
            </a:r>
            <a:r>
              <a:rPr sz="2400" spc="-5" dirty="0">
                <a:latin typeface="Constantia"/>
                <a:cs typeface="Constantia"/>
              </a:rPr>
              <a:t>graphics </a:t>
            </a:r>
            <a:r>
              <a:rPr sz="2400" spc="5" dirty="0">
                <a:latin typeface="Constantia"/>
                <a:cs typeface="Constantia"/>
              </a:rPr>
              <a:t>files </a:t>
            </a:r>
            <a:r>
              <a:rPr sz="2400" spc="-5" dirty="0">
                <a:latin typeface="Constantia"/>
                <a:cs typeface="Constantia"/>
              </a:rPr>
              <a:t>embedded in e-mail </a:t>
            </a:r>
            <a:r>
              <a:rPr sz="2400" spc="-15" dirty="0">
                <a:latin typeface="Constantia"/>
                <a:cs typeface="Constantia"/>
              </a:rPr>
              <a:t>messages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5" dirty="0">
                <a:latin typeface="Constantia"/>
                <a:cs typeface="Constantia"/>
              </a:rPr>
              <a:t>in  </a:t>
            </a:r>
            <a:r>
              <a:rPr sz="2400" spc="-15" dirty="0">
                <a:latin typeface="Constantia"/>
                <a:cs typeface="Constantia"/>
              </a:rPr>
              <a:t>websites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transmit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information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about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users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their  </a:t>
            </a:r>
            <a:r>
              <a:rPr sz="2400" spc="-15" dirty="0">
                <a:latin typeface="Constantia"/>
                <a:cs typeface="Constantia"/>
              </a:rPr>
              <a:t>movements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60" dirty="0">
                <a:latin typeface="Constantia"/>
                <a:cs typeface="Constantia"/>
              </a:rPr>
              <a:t>Web</a:t>
            </a:r>
            <a:r>
              <a:rPr sz="2400" spc="-3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server</a:t>
            </a:r>
            <a:endParaRPr sz="2400">
              <a:latin typeface="Constantia"/>
              <a:cs typeface="Constantia"/>
            </a:endParaRPr>
          </a:p>
          <a:p>
            <a:pPr marL="259715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60350" algn="l"/>
              </a:tabLst>
            </a:pPr>
            <a:r>
              <a:rPr sz="2400" b="1" spc="-5" dirty="0">
                <a:latin typeface="Constantia"/>
                <a:cs typeface="Constantia"/>
              </a:rPr>
              <a:t>spyware</a:t>
            </a:r>
            <a:endParaRPr sz="2400">
              <a:latin typeface="Constantia"/>
              <a:cs typeface="Constantia"/>
            </a:endParaRPr>
          </a:p>
          <a:p>
            <a:pPr marL="259715" marR="186055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latin typeface="Constantia"/>
                <a:cs typeface="Constantia"/>
              </a:rPr>
              <a:t>Software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gathers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user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information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over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Internet  connection </a:t>
            </a:r>
            <a:r>
              <a:rPr sz="2400" dirty="0">
                <a:latin typeface="Constantia"/>
                <a:cs typeface="Constantia"/>
              </a:rPr>
              <a:t>without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15" dirty="0">
                <a:latin typeface="Constantia"/>
                <a:cs typeface="Constantia"/>
              </a:rPr>
              <a:t>user’s</a:t>
            </a:r>
            <a:r>
              <a:rPr sz="2400" spc="-28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knowledge</a:t>
            </a:r>
            <a:endParaRPr sz="2400">
              <a:latin typeface="Constantia"/>
              <a:cs typeface="Constantia"/>
            </a:endParaRPr>
          </a:p>
          <a:p>
            <a:pPr marL="259715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60350" algn="l"/>
              </a:tabLst>
            </a:pPr>
            <a:r>
              <a:rPr sz="2400" b="1" spc="-60" dirty="0">
                <a:latin typeface="Constantia"/>
                <a:cs typeface="Constantia"/>
              </a:rPr>
              <a:t>Web </a:t>
            </a:r>
            <a:r>
              <a:rPr sz="2400" b="1" spc="-10" dirty="0">
                <a:latin typeface="Constantia"/>
                <a:cs typeface="Constantia"/>
              </a:rPr>
              <a:t>Analytics </a:t>
            </a:r>
            <a:r>
              <a:rPr sz="2400" b="1" dirty="0">
                <a:latin typeface="Constantia"/>
                <a:cs typeface="Constantia"/>
              </a:rPr>
              <a:t>and</a:t>
            </a:r>
            <a:r>
              <a:rPr sz="2400" b="1" spc="-125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Mining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1093978"/>
            <a:ext cx="78289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18639" algn="l"/>
              </a:tabLst>
            </a:pPr>
            <a:r>
              <a:rPr sz="4500" spc="-30" dirty="0"/>
              <a:t>Market	</a:t>
            </a:r>
            <a:r>
              <a:rPr sz="4500" spc="-20" dirty="0"/>
              <a:t>Research </a:t>
            </a:r>
            <a:r>
              <a:rPr sz="4500" spc="-35" dirty="0"/>
              <a:t>for</a:t>
            </a:r>
            <a:r>
              <a:rPr sz="4500" spc="-95" dirty="0"/>
              <a:t> </a:t>
            </a:r>
            <a:r>
              <a:rPr sz="4500" spc="-5" dirty="0"/>
              <a:t>E-Commerce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8-23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9132" y="1875282"/>
            <a:ext cx="7390130" cy="32454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59715" indent="-247650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60350" algn="l"/>
              </a:tabLst>
            </a:pPr>
            <a:r>
              <a:rPr sz="2400" b="1" spc="-10" dirty="0">
                <a:latin typeface="Constantia"/>
                <a:cs typeface="Constantia"/>
              </a:rPr>
              <a:t>clickstream</a:t>
            </a:r>
            <a:r>
              <a:rPr sz="2400" b="1" spc="-100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data</a:t>
            </a:r>
            <a:endParaRPr sz="2400">
              <a:latin typeface="Constantia"/>
              <a:cs typeface="Constantia"/>
            </a:endParaRPr>
          </a:p>
          <a:p>
            <a:pPr marL="259715" marR="584835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latin typeface="Constantia"/>
                <a:cs typeface="Constantia"/>
              </a:rPr>
              <a:t>Data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occur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inside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Web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environment;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they  </a:t>
            </a:r>
            <a:r>
              <a:rPr sz="2400" spc="-15" dirty="0">
                <a:latin typeface="Constantia"/>
                <a:cs typeface="Constantia"/>
              </a:rPr>
              <a:t>provide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10" dirty="0">
                <a:latin typeface="Constantia"/>
                <a:cs typeface="Constantia"/>
              </a:rPr>
              <a:t>trail </a:t>
            </a:r>
            <a:r>
              <a:rPr sz="2400" dirty="0">
                <a:latin typeface="Constantia"/>
                <a:cs typeface="Constantia"/>
              </a:rPr>
              <a:t>of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15" dirty="0">
                <a:latin typeface="Constantia"/>
                <a:cs typeface="Constantia"/>
              </a:rPr>
              <a:t>user’s </a:t>
            </a:r>
            <a:r>
              <a:rPr sz="2400" spc="-5" dirty="0">
                <a:latin typeface="Constantia"/>
                <a:cs typeface="Constantia"/>
              </a:rPr>
              <a:t>activities </a:t>
            </a:r>
            <a:r>
              <a:rPr sz="2400" dirty="0">
                <a:latin typeface="Constantia"/>
                <a:cs typeface="Constantia"/>
              </a:rPr>
              <a:t>(the </a:t>
            </a:r>
            <a:r>
              <a:rPr sz="2400" spc="-15" dirty="0">
                <a:latin typeface="Constantia"/>
                <a:cs typeface="Constantia"/>
              </a:rPr>
              <a:t>user’s  </a:t>
            </a:r>
            <a:r>
              <a:rPr sz="2400" spc="-10" dirty="0">
                <a:latin typeface="Constantia"/>
                <a:cs typeface="Constantia"/>
              </a:rPr>
              <a:t>clickstream behavior) </a:t>
            </a:r>
            <a:r>
              <a:rPr sz="2400" dirty="0">
                <a:latin typeface="Constantia"/>
                <a:cs typeface="Constantia"/>
              </a:rPr>
              <a:t>in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21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website</a:t>
            </a:r>
            <a:endParaRPr sz="2400">
              <a:latin typeface="Constantia"/>
              <a:cs typeface="Constantia"/>
            </a:endParaRPr>
          </a:p>
          <a:p>
            <a:pPr marL="259715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60350" algn="l"/>
              </a:tabLst>
            </a:pPr>
            <a:r>
              <a:rPr sz="2400" b="1" spc="-60" dirty="0">
                <a:latin typeface="Constantia"/>
                <a:cs typeface="Constantia"/>
              </a:rPr>
              <a:t>Web</a:t>
            </a:r>
            <a:r>
              <a:rPr sz="2400" b="1" spc="-70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mining</a:t>
            </a:r>
            <a:endParaRPr sz="2400">
              <a:latin typeface="Constantia"/>
              <a:cs typeface="Constantia"/>
            </a:endParaRPr>
          </a:p>
          <a:p>
            <a:pPr marL="259715" marR="5080" algn="just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latin typeface="Constantia"/>
                <a:cs typeface="Constantia"/>
              </a:rPr>
              <a:t>Data </a:t>
            </a:r>
            <a:r>
              <a:rPr sz="2400" spc="-5" dirty="0">
                <a:latin typeface="Constantia"/>
                <a:cs typeface="Constantia"/>
              </a:rPr>
              <a:t>mining techniques for </a:t>
            </a:r>
            <a:r>
              <a:rPr sz="2400" spc="-20" dirty="0">
                <a:latin typeface="Constantia"/>
                <a:cs typeface="Constantia"/>
              </a:rPr>
              <a:t>discovering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extracting  information </a:t>
            </a:r>
            <a:r>
              <a:rPr sz="2400" spc="-10" dirty="0">
                <a:latin typeface="Constantia"/>
                <a:cs typeface="Constantia"/>
              </a:rPr>
              <a:t>from </a:t>
            </a:r>
            <a:r>
              <a:rPr sz="2400" spc="-60" dirty="0">
                <a:latin typeface="Constantia"/>
                <a:cs typeface="Constantia"/>
              </a:rPr>
              <a:t>Web </a:t>
            </a:r>
            <a:r>
              <a:rPr sz="2400" spc="-5" dirty="0">
                <a:latin typeface="Constantia"/>
                <a:cs typeface="Constantia"/>
              </a:rPr>
              <a:t>documents; </a:t>
            </a:r>
            <a:r>
              <a:rPr sz="2400" spc="-10" dirty="0">
                <a:latin typeface="Constantia"/>
                <a:cs typeface="Constantia"/>
              </a:rPr>
              <a:t>explores </a:t>
            </a:r>
            <a:r>
              <a:rPr sz="2400" spc="-5" dirty="0">
                <a:latin typeface="Constantia"/>
                <a:cs typeface="Constantia"/>
              </a:rPr>
              <a:t>both</a:t>
            </a:r>
            <a:r>
              <a:rPr sz="2400" spc="-360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Web  </a:t>
            </a:r>
            <a:r>
              <a:rPr sz="2400" spc="-15" dirty="0">
                <a:latin typeface="Constantia"/>
                <a:cs typeface="Constantia"/>
              </a:rPr>
              <a:t>content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60" dirty="0">
                <a:latin typeface="Constantia"/>
                <a:cs typeface="Constantia"/>
              </a:rPr>
              <a:t>Web</a:t>
            </a:r>
            <a:r>
              <a:rPr sz="2400" spc="-2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usage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1093978"/>
            <a:ext cx="78289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18639" algn="l"/>
              </a:tabLst>
            </a:pPr>
            <a:r>
              <a:rPr sz="4500" spc="-30" dirty="0"/>
              <a:t>Market	</a:t>
            </a:r>
            <a:r>
              <a:rPr sz="4500" spc="-20" dirty="0"/>
              <a:t>Research </a:t>
            </a:r>
            <a:r>
              <a:rPr sz="4500" spc="-35" dirty="0"/>
              <a:t>for</a:t>
            </a:r>
            <a:r>
              <a:rPr sz="4500" spc="-95" dirty="0"/>
              <a:t> </a:t>
            </a:r>
            <a:r>
              <a:rPr sz="4500" spc="-5" dirty="0"/>
              <a:t>E-Commerce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8-24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47163"/>
            <a:ext cx="7687945" cy="2562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b="1" spc="-30" dirty="0">
                <a:latin typeface="Constantia"/>
                <a:cs typeface="Constantia"/>
              </a:rPr>
              <a:t>LIMITATIONS </a:t>
            </a:r>
            <a:r>
              <a:rPr sz="2600" b="1" dirty="0">
                <a:latin typeface="Constantia"/>
                <a:cs typeface="Constantia"/>
              </a:rPr>
              <a:t>OF ONLINE MARKET</a:t>
            </a:r>
            <a:r>
              <a:rPr sz="2600" b="1" spc="-100" dirty="0">
                <a:latin typeface="Constantia"/>
                <a:cs typeface="Constantia"/>
              </a:rPr>
              <a:t> </a:t>
            </a:r>
            <a:r>
              <a:rPr sz="2600" b="1" spc="-15" dirty="0">
                <a:latin typeface="Constantia"/>
                <a:cs typeface="Constantia"/>
              </a:rPr>
              <a:t>RESEARCH  </a:t>
            </a:r>
            <a:r>
              <a:rPr sz="2600" b="1" spc="-5" dirty="0">
                <a:latin typeface="Constantia"/>
                <a:cs typeface="Constantia"/>
              </a:rPr>
              <a:t>AND </a:t>
            </a:r>
            <a:r>
              <a:rPr sz="2600" b="1" spc="-25" dirty="0">
                <a:latin typeface="Constantia"/>
                <a:cs typeface="Constantia"/>
              </a:rPr>
              <a:t>HOW </a:t>
            </a:r>
            <a:r>
              <a:rPr sz="2600" b="1" spc="-15" dirty="0">
                <a:latin typeface="Constantia"/>
                <a:cs typeface="Constantia"/>
              </a:rPr>
              <a:t>TO </a:t>
            </a:r>
            <a:r>
              <a:rPr sz="2600" b="1" spc="-35" dirty="0">
                <a:latin typeface="Constantia"/>
                <a:cs typeface="Constantia"/>
              </a:rPr>
              <a:t>OVERCOME</a:t>
            </a:r>
            <a:r>
              <a:rPr sz="2600" b="1" spc="-20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THEM</a:t>
            </a:r>
            <a:endParaRPr sz="2600">
              <a:latin typeface="Constantia"/>
              <a:cs typeface="Constantia"/>
            </a:endParaRPr>
          </a:p>
          <a:p>
            <a:pPr marL="285115" indent="-273050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b="1" dirty="0">
                <a:latin typeface="Constantia"/>
                <a:cs typeface="Constantia"/>
              </a:rPr>
              <a:t>biometrics</a:t>
            </a:r>
            <a:endParaRPr sz="2600">
              <a:latin typeface="Constantia"/>
              <a:cs typeface="Constantia"/>
            </a:endParaRPr>
          </a:p>
          <a:p>
            <a:pPr marL="285115" marR="983615" algn="just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Constantia"/>
                <a:cs typeface="Constantia"/>
              </a:rPr>
              <a:t>An </a:t>
            </a:r>
            <a:r>
              <a:rPr sz="2600" spc="-15" dirty="0">
                <a:latin typeface="Constantia"/>
                <a:cs typeface="Constantia"/>
              </a:rPr>
              <a:t>individual’s </a:t>
            </a:r>
            <a:r>
              <a:rPr sz="2600" spc="-5" dirty="0">
                <a:latin typeface="Constantia"/>
                <a:cs typeface="Constantia"/>
              </a:rPr>
              <a:t>unique </a:t>
            </a:r>
            <a:r>
              <a:rPr sz="2600" spc="-10" dirty="0">
                <a:latin typeface="Constantia"/>
                <a:cs typeface="Constantia"/>
              </a:rPr>
              <a:t>physical </a:t>
            </a:r>
            <a:r>
              <a:rPr sz="2600" dirty="0">
                <a:latin typeface="Constantia"/>
                <a:cs typeface="Constantia"/>
              </a:rPr>
              <a:t>or </a:t>
            </a:r>
            <a:r>
              <a:rPr sz="2600" spc="-15" dirty="0">
                <a:latin typeface="Constantia"/>
                <a:cs typeface="Constantia"/>
              </a:rPr>
              <a:t>behavioral  </a:t>
            </a:r>
            <a:r>
              <a:rPr sz="2600" spc="-10" dirty="0">
                <a:latin typeface="Constantia"/>
                <a:cs typeface="Constantia"/>
              </a:rPr>
              <a:t>characteristics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can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used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to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identify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  </a:t>
            </a:r>
            <a:r>
              <a:rPr sz="2600" spc="-5" dirty="0">
                <a:latin typeface="Constantia"/>
                <a:cs typeface="Constantia"/>
              </a:rPr>
              <a:t>individual </a:t>
            </a:r>
            <a:r>
              <a:rPr sz="2600" spc="-10" dirty="0">
                <a:latin typeface="Constantia"/>
                <a:cs typeface="Constantia"/>
              </a:rPr>
              <a:t>precisely (e.g.,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fingerprints)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55065"/>
            <a:ext cx="482409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dirty="0">
                <a:latin typeface="Arial"/>
                <a:cs typeface="Arial"/>
              </a:rPr>
              <a:t>Exercise 3:</a:t>
            </a:r>
            <a:r>
              <a:rPr sz="5000" spc="-110" dirty="0">
                <a:latin typeface="Arial"/>
                <a:cs typeface="Arial"/>
              </a:rPr>
              <a:t> </a:t>
            </a:r>
            <a:r>
              <a:rPr sz="5000" b="1" dirty="0">
                <a:latin typeface="Arial"/>
                <a:cs typeface="Arial"/>
              </a:rPr>
              <a:t>RFID</a:t>
            </a:r>
            <a:endParaRPr sz="5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8-25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41900"/>
            <a:ext cx="7385050" cy="400494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975"/>
              </a:spcBef>
              <a:buClr>
                <a:srgbClr val="0AD0D9"/>
              </a:buClr>
              <a:buSzPct val="94444"/>
              <a:buFont typeface="Wingdings 2"/>
              <a:buChar char=""/>
              <a:tabLst>
                <a:tab pos="285750" algn="l"/>
              </a:tabLst>
            </a:pPr>
            <a:r>
              <a:rPr sz="3600" spc="-5" dirty="0">
                <a:latin typeface="Times New Roman"/>
                <a:cs typeface="Times New Roman"/>
              </a:rPr>
              <a:t>Radio-frequency identification</a:t>
            </a:r>
            <a:r>
              <a:rPr sz="3600" spc="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(RFID)</a:t>
            </a:r>
            <a:endParaRPr sz="3600">
              <a:latin typeface="Times New Roman"/>
              <a:cs typeface="Times New Roman"/>
            </a:endParaRPr>
          </a:p>
          <a:p>
            <a:pPr marL="652780" lvl="1" indent="-247650">
              <a:lnSpc>
                <a:spcPct val="100000"/>
              </a:lnSpc>
              <a:spcBef>
                <a:spcPts val="785"/>
              </a:spcBef>
              <a:buClr>
                <a:srgbClr val="0E6EC5"/>
              </a:buClr>
              <a:buSzPct val="84375"/>
              <a:buFont typeface="Wingdings 2"/>
              <a:buChar char=""/>
              <a:tabLst>
                <a:tab pos="653415" algn="l"/>
              </a:tabLst>
            </a:pPr>
            <a:r>
              <a:rPr sz="3200" dirty="0">
                <a:latin typeface="Times New Roman"/>
                <a:cs typeface="Times New Roman"/>
              </a:rPr>
              <a:t>Give your short description about</a:t>
            </a:r>
            <a:r>
              <a:rPr sz="3200" spc="-1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RFID.</a:t>
            </a:r>
            <a:endParaRPr sz="3200">
              <a:latin typeface="Times New Roman"/>
              <a:cs typeface="Times New Roman"/>
            </a:endParaRPr>
          </a:p>
          <a:p>
            <a:pPr marL="652780" marR="850900" lvl="1" indent="-247650">
              <a:lnSpc>
                <a:spcPct val="100000"/>
              </a:lnSpc>
              <a:spcBef>
                <a:spcPts val="770"/>
              </a:spcBef>
              <a:buClr>
                <a:srgbClr val="0E6EC5"/>
              </a:buClr>
              <a:buSzPct val="84375"/>
              <a:buFont typeface="Wingdings 2"/>
              <a:buChar char=""/>
              <a:tabLst>
                <a:tab pos="653415" algn="l"/>
              </a:tabLst>
            </a:pPr>
            <a:r>
              <a:rPr sz="3200" dirty="0">
                <a:latin typeface="Times New Roman"/>
                <a:cs typeface="Times New Roman"/>
              </a:rPr>
              <a:t>RFID applications in </a:t>
            </a:r>
            <a:r>
              <a:rPr sz="3200" spc="-25" dirty="0">
                <a:latin typeface="Times New Roman"/>
                <a:cs typeface="Times New Roman"/>
              </a:rPr>
              <a:t>Vietnam.</a:t>
            </a:r>
            <a:r>
              <a:rPr sz="3200" spc="-1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Give  examples.</a:t>
            </a:r>
            <a:endParaRPr sz="3200">
              <a:latin typeface="Times New Roman"/>
              <a:cs typeface="Times New Roman"/>
            </a:endParaRPr>
          </a:p>
          <a:p>
            <a:pPr marL="652780" marR="672465" lvl="1" indent="-247650">
              <a:lnSpc>
                <a:spcPct val="100000"/>
              </a:lnSpc>
              <a:spcBef>
                <a:spcPts val="770"/>
              </a:spcBef>
              <a:buClr>
                <a:srgbClr val="0E6EC5"/>
              </a:buClr>
              <a:buSzPct val="84375"/>
              <a:buFont typeface="Wingdings 2"/>
              <a:buChar char=""/>
              <a:tabLst>
                <a:tab pos="653415" algn="l"/>
              </a:tabLst>
            </a:pPr>
            <a:r>
              <a:rPr sz="3200" dirty="0">
                <a:latin typeface="Times New Roman"/>
                <a:cs typeface="Times New Roman"/>
              </a:rPr>
              <a:t>RFID applications in the world.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Give  examples.</a:t>
            </a:r>
            <a:endParaRPr sz="3200">
              <a:latin typeface="Times New Roman"/>
              <a:cs typeface="Times New Roman"/>
            </a:endParaRPr>
          </a:p>
          <a:p>
            <a:pPr marL="652780" lvl="1" indent="-247650">
              <a:lnSpc>
                <a:spcPct val="100000"/>
              </a:lnSpc>
              <a:spcBef>
                <a:spcPts val="770"/>
              </a:spcBef>
              <a:buClr>
                <a:srgbClr val="0E6EC5"/>
              </a:buClr>
              <a:buSzPct val="84375"/>
              <a:buFont typeface="Wingdings 2"/>
              <a:buChar char=""/>
              <a:tabLst>
                <a:tab pos="653415" algn="l"/>
              </a:tabLst>
            </a:pP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more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1045209"/>
            <a:ext cx="40976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5" dirty="0"/>
              <a:t>Web</a:t>
            </a:r>
            <a:r>
              <a:rPr sz="4800" spc="-30" dirty="0"/>
              <a:t> </a:t>
            </a:r>
            <a:r>
              <a:rPr sz="4800" spc="-10" dirty="0"/>
              <a:t>Advertising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8-26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68271"/>
            <a:ext cx="8063230" cy="216662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b="1" spc="-15" dirty="0">
                <a:latin typeface="Constantia"/>
                <a:cs typeface="Constantia"/>
              </a:rPr>
              <a:t>interactive</a:t>
            </a:r>
            <a:r>
              <a:rPr sz="2600" b="1" spc="-95" dirty="0">
                <a:latin typeface="Constantia"/>
                <a:cs typeface="Constantia"/>
              </a:rPr>
              <a:t> </a:t>
            </a:r>
            <a:r>
              <a:rPr sz="2600" b="1" spc="-10" dirty="0">
                <a:latin typeface="Constantia"/>
                <a:cs typeface="Constantia"/>
              </a:rPr>
              <a:t>marketing</a:t>
            </a:r>
            <a:endParaRPr sz="2600">
              <a:latin typeface="Constantia"/>
              <a:cs typeface="Constantia"/>
            </a:endParaRPr>
          </a:p>
          <a:p>
            <a:pPr marL="285115" marR="5080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latin typeface="Constantia"/>
                <a:cs typeface="Constantia"/>
              </a:rPr>
              <a:t>Online </a:t>
            </a:r>
            <a:r>
              <a:rPr sz="2600" spc="-15" dirty="0">
                <a:latin typeface="Constantia"/>
                <a:cs typeface="Constantia"/>
              </a:rPr>
              <a:t>marketing, </a:t>
            </a:r>
            <a:r>
              <a:rPr sz="2600" spc="-5" dirty="0">
                <a:latin typeface="Constantia"/>
                <a:cs typeface="Constantia"/>
              </a:rPr>
              <a:t>facilitated </a:t>
            </a:r>
            <a:r>
              <a:rPr sz="2600" spc="-15" dirty="0">
                <a:latin typeface="Constantia"/>
                <a:cs typeface="Constantia"/>
              </a:rPr>
              <a:t>by </a:t>
            </a:r>
            <a:r>
              <a:rPr sz="2600" spc="-5" dirty="0">
                <a:latin typeface="Constantia"/>
                <a:cs typeface="Constantia"/>
              </a:rPr>
              <a:t>the Internet, </a:t>
            </a:r>
            <a:r>
              <a:rPr sz="2600" spc="-15" dirty="0">
                <a:latin typeface="Constantia"/>
                <a:cs typeface="Constantia"/>
              </a:rPr>
              <a:t>by</a:t>
            </a:r>
            <a:r>
              <a:rPr sz="2600" spc="-3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which  </a:t>
            </a:r>
            <a:r>
              <a:rPr sz="2600" b="1" spc="-15" dirty="0">
                <a:latin typeface="Constantia"/>
                <a:cs typeface="Constantia"/>
              </a:rPr>
              <a:t>marketers </a:t>
            </a:r>
            <a:r>
              <a:rPr sz="2600" b="1" dirty="0">
                <a:latin typeface="Constantia"/>
                <a:cs typeface="Constantia"/>
              </a:rPr>
              <a:t>and </a:t>
            </a:r>
            <a:r>
              <a:rPr sz="2600" b="1" spc="-10" dirty="0">
                <a:latin typeface="Constantia"/>
                <a:cs typeface="Constantia"/>
              </a:rPr>
              <a:t>advertisers </a:t>
            </a:r>
            <a:r>
              <a:rPr sz="2600" b="1" spc="-5" dirty="0">
                <a:latin typeface="Constantia"/>
                <a:cs typeface="Constantia"/>
              </a:rPr>
              <a:t>can </a:t>
            </a:r>
            <a:r>
              <a:rPr sz="2600" b="1" spc="-10" dirty="0">
                <a:latin typeface="Constantia"/>
                <a:cs typeface="Constantia"/>
              </a:rPr>
              <a:t>interact directly  </a:t>
            </a:r>
            <a:r>
              <a:rPr sz="2600" b="1" spc="-5" dirty="0">
                <a:latin typeface="Constantia"/>
                <a:cs typeface="Constantia"/>
              </a:rPr>
              <a:t>with customers</a:t>
            </a:r>
            <a:r>
              <a:rPr sz="2600" spc="-5" dirty="0">
                <a:latin typeface="Constantia"/>
                <a:cs typeface="Constantia"/>
              </a:rPr>
              <a:t>,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b="1" spc="-5" dirty="0">
                <a:latin typeface="Constantia"/>
                <a:cs typeface="Constantia"/>
              </a:rPr>
              <a:t>consumers can </a:t>
            </a:r>
            <a:r>
              <a:rPr sz="2600" b="1" spc="-10" dirty="0">
                <a:latin typeface="Constantia"/>
                <a:cs typeface="Constantia"/>
              </a:rPr>
              <a:t>interact </a:t>
            </a:r>
            <a:r>
              <a:rPr sz="2600" b="1" spc="-5" dirty="0">
                <a:latin typeface="Constantia"/>
                <a:cs typeface="Constantia"/>
              </a:rPr>
              <a:t>with  </a:t>
            </a:r>
            <a:r>
              <a:rPr sz="2600" b="1" spc="-10" dirty="0">
                <a:latin typeface="Constantia"/>
                <a:cs typeface="Constantia"/>
              </a:rPr>
              <a:t>advertisers/vendors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533400"/>
            <a:ext cx="7693025" cy="563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8-27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1045209"/>
            <a:ext cx="40976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5" dirty="0"/>
              <a:t>Web</a:t>
            </a:r>
            <a:r>
              <a:rPr sz="4800" spc="-30" dirty="0"/>
              <a:t> </a:t>
            </a:r>
            <a:r>
              <a:rPr sz="4800" spc="-10" dirty="0"/>
              <a:t>Advertising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8-28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47163"/>
            <a:ext cx="7788275" cy="3673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1452245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b="1" spc="-5" dirty="0">
                <a:latin typeface="Constantia"/>
                <a:cs typeface="Constantia"/>
              </a:rPr>
              <a:t>SOME </a:t>
            </a:r>
            <a:r>
              <a:rPr sz="2600" b="1" spc="-10" dirty="0">
                <a:latin typeface="Constantia"/>
                <a:cs typeface="Constantia"/>
              </a:rPr>
              <a:t>BASIC </a:t>
            </a:r>
            <a:r>
              <a:rPr sz="2600" b="1" dirty="0">
                <a:latin typeface="Constantia"/>
                <a:cs typeface="Constantia"/>
              </a:rPr>
              <a:t>INTERNET</a:t>
            </a:r>
            <a:r>
              <a:rPr sz="2600" b="1" spc="-225" dirty="0">
                <a:latin typeface="Constantia"/>
                <a:cs typeface="Constantia"/>
              </a:rPr>
              <a:t> </a:t>
            </a:r>
            <a:r>
              <a:rPr sz="2600" b="1" spc="-20" dirty="0">
                <a:latin typeface="Constantia"/>
                <a:cs typeface="Constantia"/>
              </a:rPr>
              <a:t>ADVERTISING  </a:t>
            </a:r>
            <a:r>
              <a:rPr sz="2600" b="1" spc="-5" dirty="0">
                <a:latin typeface="Constantia"/>
                <a:cs typeface="Constantia"/>
              </a:rPr>
              <a:t>TERMINOLOGY</a:t>
            </a:r>
            <a:endParaRPr sz="26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dirty="0">
                <a:latin typeface="Constantia"/>
                <a:cs typeface="Constantia"/>
              </a:rPr>
              <a:t>ad</a:t>
            </a:r>
            <a:r>
              <a:rPr sz="2400" b="1" spc="-80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views</a:t>
            </a:r>
            <a:endParaRPr sz="2400">
              <a:latin typeface="Constantia"/>
              <a:cs typeface="Constantia"/>
            </a:endParaRPr>
          </a:p>
          <a:p>
            <a:pPr marL="652780" marR="48133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number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times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users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call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up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page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has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  </a:t>
            </a:r>
            <a:r>
              <a:rPr sz="2400" spc="-5" dirty="0">
                <a:latin typeface="Constantia"/>
                <a:cs typeface="Constantia"/>
              </a:rPr>
              <a:t>banner </a:t>
            </a:r>
            <a:r>
              <a:rPr sz="2400" dirty="0">
                <a:latin typeface="Constantia"/>
                <a:cs typeface="Constantia"/>
              </a:rPr>
              <a:t>on </a:t>
            </a:r>
            <a:r>
              <a:rPr sz="2400" spc="-5" dirty="0">
                <a:latin typeface="Constantia"/>
                <a:cs typeface="Constantia"/>
              </a:rPr>
              <a:t>it during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5" dirty="0">
                <a:latin typeface="Constantia"/>
                <a:cs typeface="Constantia"/>
              </a:rPr>
              <a:t>specific </a:t>
            </a:r>
            <a:r>
              <a:rPr sz="2400" dirty="0">
                <a:latin typeface="Constantia"/>
                <a:cs typeface="Constantia"/>
              </a:rPr>
              <a:t>period; </a:t>
            </a:r>
            <a:r>
              <a:rPr sz="2400" spc="-15" dirty="0">
                <a:latin typeface="Constantia"/>
                <a:cs typeface="Constantia"/>
              </a:rPr>
              <a:t>known </a:t>
            </a:r>
            <a:r>
              <a:rPr sz="2400" dirty="0">
                <a:latin typeface="Constantia"/>
                <a:cs typeface="Constantia"/>
              </a:rPr>
              <a:t>as  </a:t>
            </a:r>
            <a:r>
              <a:rPr sz="2400" i="1" spc="-10" dirty="0">
                <a:latin typeface="Constantia"/>
                <a:cs typeface="Constantia"/>
              </a:rPr>
              <a:t>impressions </a:t>
            </a:r>
            <a:r>
              <a:rPr sz="2400" spc="-5" dirty="0">
                <a:latin typeface="Constantia"/>
                <a:cs typeface="Constantia"/>
              </a:rPr>
              <a:t>or </a:t>
            </a:r>
            <a:r>
              <a:rPr sz="2400" i="1" dirty="0">
                <a:latin typeface="Constantia"/>
                <a:cs typeface="Constantia"/>
              </a:rPr>
              <a:t>page</a:t>
            </a:r>
            <a:r>
              <a:rPr sz="2400" i="1" spc="-15" dirty="0">
                <a:latin typeface="Constantia"/>
                <a:cs typeface="Constantia"/>
              </a:rPr>
              <a:t> </a:t>
            </a:r>
            <a:r>
              <a:rPr sz="2400" i="1" spc="-10" dirty="0">
                <a:latin typeface="Constantia"/>
                <a:cs typeface="Constantia"/>
              </a:rPr>
              <a:t>views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15" dirty="0">
                <a:latin typeface="Constantia"/>
                <a:cs typeface="Constantia"/>
              </a:rPr>
              <a:t>button</a:t>
            </a:r>
            <a:endParaRPr sz="2400">
              <a:latin typeface="Constantia"/>
              <a:cs typeface="Constantia"/>
            </a:endParaRPr>
          </a:p>
          <a:p>
            <a:pPr marL="652780" marR="508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small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banner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linked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website;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may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contain  downloadable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software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2205"/>
            <a:ext cx="508000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5" dirty="0"/>
              <a:t>Learning</a:t>
            </a:r>
            <a:r>
              <a:rPr sz="5000" spc="-85" dirty="0"/>
              <a:t> </a:t>
            </a:r>
            <a:r>
              <a:rPr sz="5000" spc="-10" dirty="0"/>
              <a:t>Objectives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75282"/>
            <a:ext cx="8054340" cy="339153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3750"/>
              <a:buAutoNum type="arabicPeriod" startAt="6"/>
              <a:tabLst>
                <a:tab pos="469265" algn="l"/>
                <a:tab pos="469900" algn="l"/>
              </a:tabLst>
            </a:pPr>
            <a:r>
              <a:rPr sz="2400" spc="-5" dirty="0">
                <a:latin typeface="Constantia"/>
                <a:cs typeface="Constantia"/>
              </a:rPr>
              <a:t>Describe </a:t>
            </a:r>
            <a:r>
              <a:rPr sz="2400" spc="-10" dirty="0">
                <a:latin typeface="Constantia"/>
                <a:cs typeface="Constantia"/>
              </a:rPr>
              <a:t>consumer </a:t>
            </a:r>
            <a:r>
              <a:rPr sz="2400" spc="-15" dirty="0">
                <a:latin typeface="Constantia"/>
                <a:cs typeface="Constantia"/>
              </a:rPr>
              <a:t>market </a:t>
            </a:r>
            <a:r>
              <a:rPr sz="2400" spc="-10" dirty="0">
                <a:latin typeface="Constantia"/>
                <a:cs typeface="Constantia"/>
              </a:rPr>
              <a:t>research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32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EC.</a:t>
            </a:r>
            <a:endParaRPr sz="2400">
              <a:latin typeface="Constantia"/>
              <a:cs typeface="Constantia"/>
            </a:endParaRPr>
          </a:p>
          <a:p>
            <a:pPr marL="469900" marR="1072515" indent="-457200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AutoNum type="arabicPeriod" startAt="6"/>
              <a:tabLst>
                <a:tab pos="469265" algn="l"/>
                <a:tab pos="469900" algn="l"/>
              </a:tabLst>
            </a:pPr>
            <a:r>
              <a:rPr sz="2400" spc="-5" dirty="0">
                <a:latin typeface="Constantia"/>
                <a:cs typeface="Constantia"/>
              </a:rPr>
              <a:t>Describe the </a:t>
            </a:r>
            <a:r>
              <a:rPr sz="2400" spc="-10" dirty="0">
                <a:latin typeface="Constantia"/>
                <a:cs typeface="Constantia"/>
              </a:rPr>
              <a:t>objectives </a:t>
            </a:r>
            <a:r>
              <a:rPr sz="2400" dirty="0">
                <a:latin typeface="Constantia"/>
                <a:cs typeface="Constantia"/>
              </a:rPr>
              <a:t>of </a:t>
            </a:r>
            <a:r>
              <a:rPr sz="2400" spc="-60" dirty="0">
                <a:latin typeface="Constantia"/>
                <a:cs typeface="Constantia"/>
              </a:rPr>
              <a:t>Web </a:t>
            </a:r>
            <a:r>
              <a:rPr sz="2400" spc="-10" dirty="0">
                <a:latin typeface="Constantia"/>
                <a:cs typeface="Constantia"/>
              </a:rPr>
              <a:t>advertising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4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its  </a:t>
            </a:r>
            <a:r>
              <a:rPr sz="2400" spc="-10" dirty="0">
                <a:latin typeface="Constantia"/>
                <a:cs typeface="Constantia"/>
              </a:rPr>
              <a:t>characteristics.</a:t>
            </a:r>
            <a:endParaRPr sz="2400">
              <a:latin typeface="Constantia"/>
              <a:cs typeface="Constantia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 startAt="6"/>
              <a:tabLst>
                <a:tab pos="469265" algn="l"/>
                <a:tab pos="469900" algn="l"/>
              </a:tabLst>
            </a:pPr>
            <a:r>
              <a:rPr sz="2400" spc="-5" dirty="0">
                <a:latin typeface="Constantia"/>
                <a:cs typeface="Constantia"/>
              </a:rPr>
              <a:t>Describe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major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advertising </a:t>
            </a:r>
            <a:r>
              <a:rPr sz="2400" spc="-5" dirty="0">
                <a:latin typeface="Constantia"/>
                <a:cs typeface="Constantia"/>
              </a:rPr>
              <a:t>methods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used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on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65" dirty="0">
                <a:latin typeface="Constantia"/>
                <a:cs typeface="Constantia"/>
              </a:rPr>
              <a:t>Web.</a:t>
            </a:r>
            <a:endParaRPr sz="2400">
              <a:latin typeface="Constantia"/>
              <a:cs typeface="Constantia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 startAt="6"/>
              <a:tabLst>
                <a:tab pos="469265" algn="l"/>
                <a:tab pos="469900" algn="l"/>
              </a:tabLst>
            </a:pPr>
            <a:r>
              <a:rPr sz="2400" spc="-5" dirty="0">
                <a:latin typeface="Constantia"/>
                <a:cs typeface="Constantia"/>
              </a:rPr>
              <a:t>Describe </a:t>
            </a:r>
            <a:r>
              <a:rPr sz="2400" spc="-10" dirty="0">
                <a:latin typeface="Constantia"/>
                <a:cs typeface="Constantia"/>
              </a:rPr>
              <a:t>mobile </a:t>
            </a:r>
            <a:r>
              <a:rPr sz="2400" spc="-15" dirty="0">
                <a:latin typeface="Constantia"/>
                <a:cs typeface="Constantia"/>
              </a:rPr>
              <a:t>marketing concepts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2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techniques.</a:t>
            </a:r>
            <a:endParaRPr sz="2400">
              <a:latin typeface="Constantia"/>
              <a:cs typeface="Constantia"/>
            </a:endParaRPr>
          </a:p>
          <a:p>
            <a:pPr marL="469900" marR="12065" indent="-457200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AutoNum type="arabicPeriod" startAt="6"/>
              <a:tabLst>
                <a:tab pos="469265" algn="l"/>
                <a:tab pos="469900" algn="l"/>
              </a:tabLst>
            </a:pPr>
            <a:r>
              <a:rPr sz="2400" spc="-5" dirty="0">
                <a:latin typeface="Constantia"/>
                <a:cs typeface="Constantia"/>
              </a:rPr>
              <a:t>Describe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various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online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advertising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strategies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types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  </a:t>
            </a:r>
            <a:r>
              <a:rPr sz="2400" spc="-10" dirty="0">
                <a:latin typeface="Constantia"/>
                <a:cs typeface="Constantia"/>
              </a:rPr>
              <a:t>promotions.</a:t>
            </a:r>
            <a:endParaRPr sz="2400">
              <a:latin typeface="Constantia"/>
              <a:cs typeface="Constantia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 startAt="6"/>
              <a:tabLst>
                <a:tab pos="469265" algn="l"/>
                <a:tab pos="469900" algn="l"/>
              </a:tabLst>
            </a:pPr>
            <a:r>
              <a:rPr sz="2400" spc="-5" dirty="0">
                <a:latin typeface="Constantia"/>
                <a:cs typeface="Constantia"/>
              </a:rPr>
              <a:t>Describe </a:t>
            </a:r>
            <a:r>
              <a:rPr sz="2400" dirty="0">
                <a:latin typeface="Constantia"/>
                <a:cs typeface="Constantia"/>
              </a:rPr>
              <a:t>some </a:t>
            </a:r>
            <a:r>
              <a:rPr sz="2400" spc="-5" dirty="0">
                <a:latin typeface="Constantia"/>
                <a:cs typeface="Constantia"/>
              </a:rPr>
              <a:t>implementation</a:t>
            </a:r>
            <a:r>
              <a:rPr sz="2400" spc="-254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topics.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892809"/>
            <a:ext cx="40976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5" dirty="0"/>
              <a:t>Web</a:t>
            </a:r>
            <a:r>
              <a:rPr sz="4800" spc="-30" dirty="0"/>
              <a:t> </a:t>
            </a:r>
            <a:r>
              <a:rPr sz="4800" spc="-10" dirty="0"/>
              <a:t>Advertising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8-29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9132" y="1616706"/>
            <a:ext cx="7651115" cy="44888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59715" indent="-247650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60350" algn="l"/>
              </a:tabLst>
            </a:pPr>
            <a:r>
              <a:rPr sz="2400" b="1" spc="-20" dirty="0">
                <a:latin typeface="Constantia"/>
                <a:cs typeface="Constantia"/>
              </a:rPr>
              <a:t>page</a:t>
            </a:r>
            <a:endParaRPr sz="2400">
              <a:latin typeface="Constantia"/>
              <a:cs typeface="Constantia"/>
            </a:endParaRPr>
          </a:p>
          <a:p>
            <a:pPr marL="259715" marR="127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onstantia"/>
                <a:cs typeface="Constantia"/>
              </a:rPr>
              <a:t>An HTML </a:t>
            </a:r>
            <a:r>
              <a:rPr sz="2400" spc="-10" dirty="0">
                <a:latin typeface="Constantia"/>
                <a:cs typeface="Constantia"/>
              </a:rPr>
              <a:t>(Hypertext Markup </a:t>
            </a:r>
            <a:r>
              <a:rPr sz="2400" spc="-5" dirty="0">
                <a:latin typeface="Constantia"/>
                <a:cs typeface="Constantia"/>
              </a:rPr>
              <a:t>Language) </a:t>
            </a:r>
            <a:r>
              <a:rPr sz="2400" spc="-10" dirty="0">
                <a:latin typeface="Constantia"/>
                <a:cs typeface="Constantia"/>
              </a:rPr>
              <a:t>document  </a:t>
            </a:r>
            <a:r>
              <a:rPr sz="2400" spc="-5" dirty="0">
                <a:latin typeface="Constantia"/>
                <a:cs typeface="Constantia"/>
              </a:rPr>
              <a:t>that </a:t>
            </a:r>
            <a:r>
              <a:rPr sz="2400" spc="-20" dirty="0">
                <a:latin typeface="Constantia"/>
                <a:cs typeface="Constantia"/>
              </a:rPr>
              <a:t>may </a:t>
            </a:r>
            <a:r>
              <a:rPr sz="2400" spc="-10" dirty="0">
                <a:latin typeface="Constantia"/>
                <a:cs typeface="Constantia"/>
              </a:rPr>
              <a:t>contain text, </a:t>
            </a:r>
            <a:r>
              <a:rPr sz="2400" spc="-15" dirty="0">
                <a:latin typeface="Constantia"/>
                <a:cs typeface="Constantia"/>
              </a:rPr>
              <a:t>images, </a:t>
            </a:r>
            <a:r>
              <a:rPr sz="2400" dirty="0">
                <a:latin typeface="Constantia"/>
                <a:cs typeface="Constantia"/>
              </a:rPr>
              <a:t>and other </a:t>
            </a:r>
            <a:r>
              <a:rPr sz="2400" spc="-5" dirty="0">
                <a:latin typeface="Constantia"/>
                <a:cs typeface="Constantia"/>
              </a:rPr>
              <a:t>online  elements,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such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Java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applets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multimedia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files;</a:t>
            </a:r>
            <a:r>
              <a:rPr sz="2400" spc="-20" dirty="0">
                <a:latin typeface="Constantia"/>
                <a:cs typeface="Constantia"/>
              </a:rPr>
              <a:t> may  </a:t>
            </a:r>
            <a:r>
              <a:rPr sz="2400" spc="-5" dirty="0">
                <a:latin typeface="Constantia"/>
                <a:cs typeface="Constantia"/>
              </a:rPr>
              <a:t>be </a:t>
            </a:r>
            <a:r>
              <a:rPr sz="2400" spc="-15" dirty="0">
                <a:latin typeface="Constantia"/>
                <a:cs typeface="Constantia"/>
              </a:rPr>
              <a:t>generated </a:t>
            </a:r>
            <a:r>
              <a:rPr sz="2400" spc="-5" dirty="0">
                <a:latin typeface="Constantia"/>
                <a:cs typeface="Constantia"/>
              </a:rPr>
              <a:t>statically </a:t>
            </a:r>
            <a:r>
              <a:rPr sz="2400" dirty="0">
                <a:latin typeface="Constantia"/>
                <a:cs typeface="Constantia"/>
              </a:rPr>
              <a:t>or</a:t>
            </a:r>
            <a:r>
              <a:rPr sz="2400" spc="-4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dynamically</a:t>
            </a:r>
            <a:endParaRPr sz="2400">
              <a:latin typeface="Constantia"/>
              <a:cs typeface="Constantia"/>
            </a:endParaRPr>
          </a:p>
          <a:p>
            <a:pPr marL="259715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60350" algn="l"/>
              </a:tabLst>
            </a:pPr>
            <a:r>
              <a:rPr sz="2400" b="1" spc="-5" dirty="0">
                <a:latin typeface="Constantia"/>
                <a:cs typeface="Constantia"/>
              </a:rPr>
              <a:t>click </a:t>
            </a:r>
            <a:r>
              <a:rPr sz="2400" b="1" dirty="0">
                <a:latin typeface="Constantia"/>
                <a:cs typeface="Constantia"/>
              </a:rPr>
              <a:t>(ad</a:t>
            </a:r>
            <a:r>
              <a:rPr sz="2400" b="1" spc="-90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click)</a:t>
            </a:r>
            <a:endParaRPr sz="2400">
              <a:latin typeface="Constantia"/>
              <a:cs typeface="Constantia"/>
            </a:endParaRPr>
          </a:p>
          <a:p>
            <a:pPr marL="259715" marR="508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count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made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each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time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visitor</a:t>
            </a:r>
            <a:r>
              <a:rPr sz="2400" spc="-1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clicks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on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advertising  </a:t>
            </a:r>
            <a:r>
              <a:rPr sz="2400" spc="-5" dirty="0">
                <a:latin typeface="Constantia"/>
                <a:cs typeface="Constantia"/>
              </a:rPr>
              <a:t>banner </a:t>
            </a:r>
            <a:r>
              <a:rPr sz="2400" spc="-20" dirty="0">
                <a:latin typeface="Constantia"/>
                <a:cs typeface="Constantia"/>
              </a:rPr>
              <a:t>to access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15" dirty="0">
                <a:latin typeface="Constantia"/>
                <a:cs typeface="Constantia"/>
              </a:rPr>
              <a:t>advertiser’s</a:t>
            </a:r>
            <a:r>
              <a:rPr sz="2400" spc="-44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website</a:t>
            </a:r>
            <a:endParaRPr sz="2400">
              <a:latin typeface="Constantia"/>
              <a:cs typeface="Constantia"/>
            </a:endParaRPr>
          </a:p>
          <a:p>
            <a:pPr marL="259715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60350" algn="l"/>
              </a:tabLst>
            </a:pPr>
            <a:r>
              <a:rPr sz="2400" b="1" dirty="0">
                <a:latin typeface="Constantia"/>
                <a:cs typeface="Constantia"/>
              </a:rPr>
              <a:t>CPM </a:t>
            </a:r>
            <a:r>
              <a:rPr sz="2400" b="1" spc="-10" dirty="0">
                <a:latin typeface="Constantia"/>
                <a:cs typeface="Constantia"/>
              </a:rPr>
              <a:t>(cost </a:t>
            </a:r>
            <a:r>
              <a:rPr sz="2400" b="1" spc="-5" dirty="0">
                <a:latin typeface="Constantia"/>
                <a:cs typeface="Constantia"/>
              </a:rPr>
              <a:t>per mille, i.e., thousand</a:t>
            </a:r>
            <a:r>
              <a:rPr sz="2400" b="1" spc="-170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impressions)</a:t>
            </a:r>
            <a:endParaRPr sz="2400">
              <a:latin typeface="Constantia"/>
              <a:cs typeface="Constantia"/>
            </a:endParaRPr>
          </a:p>
          <a:p>
            <a:pPr marL="25971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fee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advertiser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pays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for</a:t>
            </a:r>
            <a:r>
              <a:rPr sz="2400" spc="-1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each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1,000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times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page</a:t>
            </a:r>
            <a:endParaRPr sz="2400">
              <a:latin typeface="Constantia"/>
              <a:cs typeface="Constantia"/>
            </a:endParaRPr>
          </a:p>
          <a:p>
            <a:pPr marL="259715">
              <a:lnSpc>
                <a:spcPct val="100000"/>
              </a:lnSpc>
            </a:pPr>
            <a:r>
              <a:rPr sz="2400" dirty="0">
                <a:latin typeface="Constantia"/>
                <a:cs typeface="Constantia"/>
              </a:rPr>
              <a:t>with a </a:t>
            </a:r>
            <a:r>
              <a:rPr sz="2400" spc="-10" dirty="0">
                <a:latin typeface="Constantia"/>
                <a:cs typeface="Constantia"/>
              </a:rPr>
              <a:t>banner </a:t>
            </a:r>
            <a:r>
              <a:rPr sz="2400" dirty="0">
                <a:latin typeface="Constantia"/>
                <a:cs typeface="Constantia"/>
              </a:rPr>
              <a:t>ad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3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shown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1045209"/>
            <a:ext cx="40976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5" dirty="0"/>
              <a:t>Web</a:t>
            </a:r>
            <a:r>
              <a:rPr sz="4800" spc="-30" dirty="0"/>
              <a:t> </a:t>
            </a:r>
            <a:r>
              <a:rPr sz="4800" spc="-10" dirty="0"/>
              <a:t>Advertising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8-30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9132" y="1875282"/>
            <a:ext cx="7633970" cy="30257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59715" indent="-247650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60350" algn="l"/>
              </a:tabLst>
            </a:pPr>
            <a:r>
              <a:rPr sz="2400" b="1" spc="-20" dirty="0">
                <a:latin typeface="Constantia"/>
                <a:cs typeface="Constantia"/>
              </a:rPr>
              <a:t>conversion</a:t>
            </a:r>
            <a:r>
              <a:rPr sz="2400" b="1" spc="-85" dirty="0">
                <a:latin typeface="Constantia"/>
                <a:cs typeface="Constantia"/>
              </a:rPr>
              <a:t> </a:t>
            </a:r>
            <a:r>
              <a:rPr sz="2400" b="1" spc="-20" dirty="0">
                <a:latin typeface="Constantia"/>
                <a:cs typeface="Constantia"/>
              </a:rPr>
              <a:t>rate</a:t>
            </a:r>
            <a:endParaRPr sz="2400">
              <a:latin typeface="Constantia"/>
              <a:cs typeface="Constantia"/>
            </a:endParaRPr>
          </a:p>
          <a:p>
            <a:pPr marL="259715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percentage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10" dirty="0">
                <a:latin typeface="Constantia"/>
                <a:cs typeface="Constantia"/>
              </a:rPr>
              <a:t> clickers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who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actually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make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purchase</a:t>
            </a:r>
            <a:endParaRPr sz="2400">
              <a:latin typeface="Constantia"/>
              <a:cs typeface="Constantia"/>
            </a:endParaRPr>
          </a:p>
          <a:p>
            <a:pPr marL="259715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60350" algn="l"/>
              </a:tabLst>
            </a:pPr>
            <a:r>
              <a:rPr sz="2400" b="1" spc="-10" dirty="0">
                <a:latin typeface="Constantia"/>
                <a:cs typeface="Constantia"/>
              </a:rPr>
              <a:t>click-through </a:t>
            </a:r>
            <a:r>
              <a:rPr sz="2400" b="1" spc="-15" dirty="0">
                <a:latin typeface="Constantia"/>
                <a:cs typeface="Constantia"/>
              </a:rPr>
              <a:t>rate/ratio</a:t>
            </a:r>
            <a:r>
              <a:rPr sz="2400" b="1" spc="-165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(CTR)</a:t>
            </a:r>
            <a:endParaRPr sz="2400">
              <a:latin typeface="Constantia"/>
              <a:cs typeface="Constantia"/>
            </a:endParaRPr>
          </a:p>
          <a:p>
            <a:pPr marL="259715" marR="236854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percentage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visitors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who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exposed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banner  </a:t>
            </a:r>
            <a:r>
              <a:rPr sz="2400" dirty="0">
                <a:latin typeface="Constantia"/>
                <a:cs typeface="Constantia"/>
              </a:rPr>
              <a:t>ad </a:t>
            </a:r>
            <a:r>
              <a:rPr sz="2400" spc="-5" dirty="0">
                <a:latin typeface="Constantia"/>
                <a:cs typeface="Constantia"/>
              </a:rPr>
              <a:t>and click </a:t>
            </a:r>
            <a:r>
              <a:rPr sz="2400" dirty="0">
                <a:latin typeface="Constantia"/>
                <a:cs typeface="Constantia"/>
              </a:rPr>
              <a:t>on</a:t>
            </a:r>
            <a:r>
              <a:rPr sz="2400" spc="-2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it</a:t>
            </a:r>
            <a:endParaRPr sz="2400">
              <a:latin typeface="Constantia"/>
              <a:cs typeface="Constantia"/>
            </a:endParaRPr>
          </a:p>
          <a:p>
            <a:pPr marL="259715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60350" algn="l"/>
              </a:tabLst>
            </a:pPr>
            <a:r>
              <a:rPr sz="2400" b="1" spc="-10" dirty="0">
                <a:latin typeface="Constantia"/>
                <a:cs typeface="Constantia"/>
              </a:rPr>
              <a:t>hit</a:t>
            </a:r>
            <a:endParaRPr sz="2400">
              <a:latin typeface="Constantia"/>
              <a:cs typeface="Constantia"/>
            </a:endParaRPr>
          </a:p>
          <a:p>
            <a:pPr marL="25971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request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for</a:t>
            </a:r>
            <a:r>
              <a:rPr sz="2400" spc="-1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data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from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Web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page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or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10" dirty="0">
                <a:latin typeface="Constantia"/>
                <a:cs typeface="Constantia"/>
              </a:rPr>
              <a:t>file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1045209"/>
            <a:ext cx="40976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5" dirty="0"/>
              <a:t>Web</a:t>
            </a:r>
            <a:r>
              <a:rPr sz="4800" spc="-30" dirty="0"/>
              <a:t> </a:t>
            </a:r>
            <a:r>
              <a:rPr sz="4800" spc="-10" dirty="0"/>
              <a:t>Advertising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8-31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9132" y="1875282"/>
            <a:ext cx="7636509" cy="375792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59715" indent="-247650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60350" algn="l"/>
              </a:tabLst>
            </a:pPr>
            <a:r>
              <a:rPr sz="2400" b="1" spc="-5" dirty="0">
                <a:latin typeface="Constantia"/>
                <a:cs typeface="Constantia"/>
              </a:rPr>
              <a:t>visit</a:t>
            </a:r>
            <a:endParaRPr sz="2400">
              <a:latin typeface="Constantia"/>
              <a:cs typeface="Constantia"/>
            </a:endParaRPr>
          </a:p>
          <a:p>
            <a:pPr marL="259715" marR="508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series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1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requests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during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one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navigation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website;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  pause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certain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length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time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ends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visit</a:t>
            </a:r>
            <a:endParaRPr sz="2400">
              <a:latin typeface="Constantia"/>
              <a:cs typeface="Constantia"/>
            </a:endParaRPr>
          </a:p>
          <a:p>
            <a:pPr marL="259715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60350" algn="l"/>
              </a:tabLst>
            </a:pPr>
            <a:r>
              <a:rPr sz="2400" b="1" spc="-5" dirty="0">
                <a:latin typeface="Constantia"/>
                <a:cs typeface="Constantia"/>
              </a:rPr>
              <a:t>unique</a:t>
            </a:r>
            <a:r>
              <a:rPr sz="2400" b="1" spc="-140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visit</a:t>
            </a:r>
            <a:endParaRPr sz="2400">
              <a:latin typeface="Constantia"/>
              <a:cs typeface="Constantia"/>
            </a:endParaRPr>
          </a:p>
          <a:p>
            <a:pPr marL="259715" marR="92456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15" dirty="0">
                <a:latin typeface="Constantia"/>
                <a:cs typeface="Constantia"/>
              </a:rPr>
              <a:t>count </a:t>
            </a:r>
            <a:r>
              <a:rPr sz="2400" dirty="0">
                <a:latin typeface="Constantia"/>
                <a:cs typeface="Constantia"/>
              </a:rPr>
              <a:t>of </a:t>
            </a:r>
            <a:r>
              <a:rPr sz="2400" spc="-5" dirty="0">
                <a:latin typeface="Constantia"/>
                <a:cs typeface="Constantia"/>
              </a:rPr>
              <a:t>the number </a:t>
            </a:r>
            <a:r>
              <a:rPr sz="2400" dirty="0">
                <a:latin typeface="Constantia"/>
                <a:cs typeface="Constantia"/>
              </a:rPr>
              <a:t>of </a:t>
            </a:r>
            <a:r>
              <a:rPr sz="2400" spc="-5" dirty="0">
                <a:latin typeface="Constantia"/>
                <a:cs typeface="Constantia"/>
              </a:rPr>
              <a:t>visitors </a:t>
            </a:r>
            <a:r>
              <a:rPr sz="2400" spc="-10" dirty="0">
                <a:latin typeface="Constantia"/>
                <a:cs typeface="Constantia"/>
              </a:rPr>
              <a:t>entering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10" dirty="0">
                <a:latin typeface="Constantia"/>
                <a:cs typeface="Constantia"/>
              </a:rPr>
              <a:t>site,  regardless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5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how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many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pages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viewed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per</a:t>
            </a:r>
            <a:r>
              <a:rPr sz="2400" spc="-1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visit</a:t>
            </a:r>
            <a:endParaRPr sz="2400">
              <a:latin typeface="Constantia"/>
              <a:cs typeface="Constantia"/>
            </a:endParaRPr>
          </a:p>
          <a:p>
            <a:pPr marL="259715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60350" algn="l"/>
              </a:tabLst>
            </a:pPr>
            <a:r>
              <a:rPr sz="2400" b="1" spc="-5" dirty="0">
                <a:latin typeface="Constantia"/>
                <a:cs typeface="Constantia"/>
              </a:rPr>
              <a:t>stickiness</a:t>
            </a:r>
            <a:endParaRPr sz="2400">
              <a:latin typeface="Constantia"/>
              <a:cs typeface="Constantia"/>
            </a:endParaRPr>
          </a:p>
          <a:p>
            <a:pPr marL="259715" marR="33655">
              <a:lnSpc>
                <a:spcPct val="100000"/>
              </a:lnSpc>
              <a:spcBef>
                <a:spcPts val="575"/>
              </a:spcBef>
            </a:pPr>
            <a:r>
              <a:rPr sz="2400" spc="-10" dirty="0">
                <a:latin typeface="Constantia"/>
                <a:cs typeface="Constantia"/>
              </a:rPr>
              <a:t>Characteristic </a:t>
            </a:r>
            <a:r>
              <a:rPr sz="2400" spc="-5" dirty="0">
                <a:latin typeface="Constantia"/>
                <a:cs typeface="Constantia"/>
              </a:rPr>
              <a:t>that </a:t>
            </a:r>
            <a:r>
              <a:rPr sz="2400" spc="10" dirty="0">
                <a:latin typeface="Constantia"/>
                <a:cs typeface="Constantia"/>
              </a:rPr>
              <a:t>influences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459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average </a:t>
            </a:r>
            <a:r>
              <a:rPr sz="2400" dirty="0">
                <a:latin typeface="Constantia"/>
                <a:cs typeface="Constantia"/>
              </a:rPr>
              <a:t>length of </a:t>
            </a:r>
            <a:r>
              <a:rPr sz="2400" spc="-5" dirty="0">
                <a:latin typeface="Constantia"/>
                <a:cs typeface="Constantia"/>
              </a:rPr>
              <a:t>time 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visitor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stays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site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1045209"/>
            <a:ext cx="40976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5" dirty="0"/>
              <a:t>Web</a:t>
            </a:r>
            <a:r>
              <a:rPr sz="4800" spc="-30" dirty="0"/>
              <a:t> </a:t>
            </a:r>
            <a:r>
              <a:rPr sz="4800" spc="-10" dirty="0"/>
              <a:t>Advertising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8-32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132" y="1871762"/>
            <a:ext cx="6971665" cy="3916679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59715" indent="-247650">
              <a:lnSpc>
                <a:spcPct val="100000"/>
              </a:lnSpc>
              <a:spcBef>
                <a:spcPts val="70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60350" algn="l"/>
              </a:tabLst>
            </a:pPr>
            <a:r>
              <a:rPr sz="2400" b="1" spc="-10" dirty="0">
                <a:latin typeface="Constantia"/>
                <a:cs typeface="Constantia"/>
              </a:rPr>
              <a:t>Advertising </a:t>
            </a:r>
            <a:r>
              <a:rPr sz="2400" b="1" dirty="0">
                <a:latin typeface="Constantia"/>
                <a:cs typeface="Constantia"/>
              </a:rPr>
              <a:t>Online and </a:t>
            </a:r>
            <a:r>
              <a:rPr sz="2400" b="1" spc="-25" dirty="0">
                <a:latin typeface="Constantia"/>
                <a:cs typeface="Constantia"/>
              </a:rPr>
              <a:t>Its</a:t>
            </a:r>
            <a:r>
              <a:rPr sz="2400" b="1" spc="-190" dirty="0">
                <a:latin typeface="Constantia"/>
                <a:cs typeface="Constantia"/>
              </a:rPr>
              <a:t> </a:t>
            </a:r>
            <a:r>
              <a:rPr sz="2400" b="1" spc="-15" dirty="0">
                <a:latin typeface="Constantia"/>
                <a:cs typeface="Constantia"/>
              </a:rPr>
              <a:t>Advantages</a:t>
            </a:r>
            <a:endParaRPr sz="2400">
              <a:latin typeface="Constantia"/>
              <a:cs typeface="Constantia"/>
            </a:endParaRPr>
          </a:p>
          <a:p>
            <a:pPr marL="534035" lvl="1" indent="-247650">
              <a:lnSpc>
                <a:spcPct val="100000"/>
              </a:lnSpc>
              <a:spcBef>
                <a:spcPts val="530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534035" algn="l"/>
                <a:tab pos="534670" algn="l"/>
              </a:tabLst>
            </a:pPr>
            <a:r>
              <a:rPr sz="2100" spc="-10" dirty="0">
                <a:latin typeface="Constantia"/>
                <a:cs typeface="Constantia"/>
              </a:rPr>
              <a:t>Cost</a:t>
            </a:r>
            <a:endParaRPr sz="2100">
              <a:latin typeface="Constantia"/>
              <a:cs typeface="Constantia"/>
            </a:endParaRPr>
          </a:p>
          <a:p>
            <a:pPr marL="534035" lvl="1" indent="-247650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534035" algn="l"/>
                <a:tab pos="534670" algn="l"/>
              </a:tabLst>
            </a:pPr>
            <a:r>
              <a:rPr sz="2100" spc="-5" dirty="0">
                <a:latin typeface="Constantia"/>
                <a:cs typeface="Constantia"/>
              </a:rPr>
              <a:t>Richness </a:t>
            </a:r>
            <a:r>
              <a:rPr sz="2100" dirty="0">
                <a:latin typeface="Constantia"/>
                <a:cs typeface="Constantia"/>
              </a:rPr>
              <a:t>of</a:t>
            </a:r>
            <a:r>
              <a:rPr sz="2100" spc="-60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format</a:t>
            </a:r>
            <a:endParaRPr sz="2100">
              <a:latin typeface="Constantia"/>
              <a:cs typeface="Constantia"/>
            </a:endParaRPr>
          </a:p>
          <a:p>
            <a:pPr marL="534035" lvl="1" indent="-247650">
              <a:lnSpc>
                <a:spcPct val="100000"/>
              </a:lnSpc>
              <a:spcBef>
                <a:spcPts val="500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534035" algn="l"/>
                <a:tab pos="534670" algn="l"/>
              </a:tabLst>
            </a:pPr>
            <a:r>
              <a:rPr sz="2100" spc="-10" dirty="0">
                <a:latin typeface="Constantia"/>
                <a:cs typeface="Constantia"/>
              </a:rPr>
              <a:t>Personalization</a:t>
            </a:r>
            <a:endParaRPr sz="2100">
              <a:latin typeface="Constantia"/>
              <a:cs typeface="Constantia"/>
            </a:endParaRPr>
          </a:p>
          <a:p>
            <a:pPr marL="534035" lvl="1" indent="-247650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534035" algn="l"/>
                <a:tab pos="534670" algn="l"/>
              </a:tabLst>
            </a:pPr>
            <a:r>
              <a:rPr sz="2100" dirty="0">
                <a:latin typeface="Constantia"/>
                <a:cs typeface="Constantia"/>
              </a:rPr>
              <a:t>Timeliness</a:t>
            </a:r>
            <a:r>
              <a:rPr sz="2100" spc="-6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(being</a:t>
            </a:r>
            <a:r>
              <a:rPr sz="2100" spc="-7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at</a:t>
            </a:r>
            <a:r>
              <a:rPr sz="2100" spc="-75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the</a:t>
            </a:r>
            <a:r>
              <a:rPr sz="2100" spc="-114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right</a:t>
            </a:r>
            <a:r>
              <a:rPr sz="2100" spc="-9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time,</a:t>
            </a:r>
            <a:r>
              <a:rPr sz="2100" spc="-30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fresh</a:t>
            </a:r>
            <a:r>
              <a:rPr sz="2100" spc="-10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and</a:t>
            </a:r>
            <a:r>
              <a:rPr sz="2100" spc="-30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up-to-the-</a:t>
            </a:r>
            <a:endParaRPr sz="2100">
              <a:latin typeface="Constantia"/>
              <a:cs typeface="Constantia"/>
            </a:endParaRPr>
          </a:p>
          <a:p>
            <a:pPr marL="534035">
              <a:lnSpc>
                <a:spcPct val="100000"/>
              </a:lnSpc>
              <a:spcBef>
                <a:spcPts val="5"/>
              </a:spcBef>
            </a:pPr>
            <a:r>
              <a:rPr sz="2100" spc="-5" dirty="0">
                <a:latin typeface="Constantia"/>
                <a:cs typeface="Constantia"/>
              </a:rPr>
              <a:t>minute)</a:t>
            </a:r>
            <a:endParaRPr sz="2100">
              <a:latin typeface="Constantia"/>
              <a:cs typeface="Constantia"/>
            </a:endParaRPr>
          </a:p>
          <a:p>
            <a:pPr marL="534035" lvl="1" indent="-247650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534035" algn="l"/>
                <a:tab pos="534670" algn="l"/>
              </a:tabLst>
            </a:pPr>
            <a:r>
              <a:rPr sz="2100" dirty="0">
                <a:latin typeface="Constantia"/>
                <a:cs typeface="Constantia"/>
              </a:rPr>
              <a:t>Location-based (using </a:t>
            </a:r>
            <a:r>
              <a:rPr sz="2100" spc="-5" dirty="0">
                <a:latin typeface="Constantia"/>
                <a:cs typeface="Constantia"/>
              </a:rPr>
              <a:t>Wireless </a:t>
            </a:r>
            <a:r>
              <a:rPr sz="2100" dirty="0">
                <a:latin typeface="Constantia"/>
                <a:cs typeface="Constantia"/>
              </a:rPr>
              <a:t>technology and</a:t>
            </a:r>
            <a:r>
              <a:rPr sz="2100" spc="-28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GPS)</a:t>
            </a:r>
            <a:endParaRPr sz="2100">
              <a:latin typeface="Constantia"/>
              <a:cs typeface="Constantia"/>
            </a:endParaRPr>
          </a:p>
          <a:p>
            <a:pPr marL="534035" lvl="1" indent="-247650">
              <a:lnSpc>
                <a:spcPct val="100000"/>
              </a:lnSpc>
              <a:spcBef>
                <a:spcPts val="500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534035" algn="l"/>
                <a:tab pos="534670" algn="l"/>
              </a:tabLst>
            </a:pPr>
            <a:r>
              <a:rPr sz="2100" dirty="0">
                <a:latin typeface="Constantia"/>
                <a:cs typeface="Constantia"/>
              </a:rPr>
              <a:t>Linking</a:t>
            </a:r>
            <a:endParaRPr sz="2100">
              <a:latin typeface="Constantia"/>
              <a:cs typeface="Constantia"/>
            </a:endParaRPr>
          </a:p>
          <a:p>
            <a:pPr marL="534035" lvl="1" indent="-247650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534035" algn="l"/>
                <a:tab pos="534670" algn="l"/>
              </a:tabLst>
            </a:pPr>
            <a:r>
              <a:rPr sz="2100" spc="-5" dirty="0">
                <a:latin typeface="Constantia"/>
                <a:cs typeface="Constantia"/>
              </a:rPr>
              <a:t>Digital branding (nhãn </a:t>
            </a:r>
            <a:r>
              <a:rPr sz="2100" dirty="0">
                <a:latin typeface="Constantia"/>
                <a:cs typeface="Constantia"/>
              </a:rPr>
              <a:t>hiệu </a:t>
            </a:r>
            <a:r>
              <a:rPr sz="2100" spc="65" dirty="0">
                <a:latin typeface="Constantia"/>
                <a:cs typeface="Constantia"/>
              </a:rPr>
              <a:t>h{ng </a:t>
            </a:r>
            <a:r>
              <a:rPr sz="2100" spc="-5" dirty="0">
                <a:latin typeface="Constantia"/>
                <a:cs typeface="Constantia"/>
              </a:rPr>
              <a:t>hóa,</a:t>
            </a:r>
            <a:r>
              <a:rPr sz="2100" spc="-165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Amazon.com)</a:t>
            </a:r>
            <a:endParaRPr sz="2100">
              <a:latin typeface="Constantia"/>
              <a:cs typeface="Constantia"/>
            </a:endParaRPr>
          </a:p>
          <a:p>
            <a:pPr marL="259715" indent="-247650">
              <a:lnSpc>
                <a:spcPct val="100000"/>
              </a:lnSpc>
              <a:spcBef>
                <a:spcPts val="55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60350" algn="l"/>
              </a:tabLst>
            </a:pPr>
            <a:r>
              <a:rPr sz="2400" b="1" spc="-20" dirty="0">
                <a:latin typeface="Constantia"/>
                <a:cs typeface="Constantia"/>
              </a:rPr>
              <a:t>Traditional </a:t>
            </a:r>
            <a:r>
              <a:rPr sz="2400" b="1" spc="-35" dirty="0">
                <a:latin typeface="Constantia"/>
                <a:cs typeface="Constantia"/>
              </a:rPr>
              <a:t>Versus </a:t>
            </a:r>
            <a:r>
              <a:rPr sz="2400" b="1" dirty="0">
                <a:latin typeface="Constantia"/>
                <a:cs typeface="Constantia"/>
              </a:rPr>
              <a:t>Online</a:t>
            </a:r>
            <a:r>
              <a:rPr sz="2400" b="1" spc="-165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Advertisement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740409"/>
            <a:ext cx="69430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Online </a:t>
            </a:r>
            <a:r>
              <a:rPr sz="4800" spc="-10" dirty="0"/>
              <a:t>Advertising</a:t>
            </a:r>
            <a:r>
              <a:rPr sz="4800" spc="-45" dirty="0"/>
              <a:t> </a:t>
            </a:r>
            <a:r>
              <a:rPr sz="4800" spc="-5" dirty="0"/>
              <a:t>Methods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8-33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18770" indent="-273050">
              <a:lnSpc>
                <a:spcPct val="100000"/>
              </a:lnSpc>
              <a:spcBef>
                <a:spcPts val="73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319405" algn="l"/>
              </a:tabLst>
            </a:pPr>
            <a:r>
              <a:rPr spc="-5" dirty="0"/>
              <a:t>MAJOR </a:t>
            </a:r>
            <a:r>
              <a:rPr spc="-20" dirty="0"/>
              <a:t>CATEGORIES </a:t>
            </a:r>
            <a:r>
              <a:rPr dirty="0"/>
              <a:t>OF</a:t>
            </a:r>
            <a:r>
              <a:rPr spc="-100" dirty="0"/>
              <a:t> </a:t>
            </a:r>
            <a:r>
              <a:rPr spc="-5" dirty="0"/>
              <a:t>ADS</a:t>
            </a:r>
          </a:p>
          <a:p>
            <a:pPr marL="686435" lvl="1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87070" algn="l"/>
              </a:tabLst>
            </a:pPr>
            <a:r>
              <a:rPr sz="2400" dirty="0">
                <a:latin typeface="Constantia"/>
                <a:cs typeface="Constantia"/>
              </a:rPr>
              <a:t>Classified </a:t>
            </a:r>
            <a:r>
              <a:rPr sz="2400" spc="-10" dirty="0">
                <a:latin typeface="Constantia"/>
                <a:cs typeface="Constantia"/>
              </a:rPr>
              <a:t>Ads </a:t>
            </a:r>
            <a:r>
              <a:rPr sz="2400" spc="-5" dirty="0">
                <a:latin typeface="Constantia"/>
                <a:cs typeface="Constantia"/>
              </a:rPr>
              <a:t>(usually use </a:t>
            </a:r>
            <a:r>
              <a:rPr sz="2400" spc="-10" dirty="0">
                <a:latin typeface="Constantia"/>
                <a:cs typeface="Constantia"/>
              </a:rPr>
              <a:t>text, </a:t>
            </a:r>
            <a:r>
              <a:rPr sz="2400" spc="-25" dirty="0">
                <a:latin typeface="Constantia"/>
                <a:cs typeface="Constantia"/>
              </a:rPr>
              <a:t>may </a:t>
            </a:r>
            <a:r>
              <a:rPr sz="2400" spc="-5" dirty="0">
                <a:latin typeface="Constantia"/>
                <a:cs typeface="Constantia"/>
              </a:rPr>
              <a:t>include</a:t>
            </a:r>
            <a:r>
              <a:rPr sz="2400" spc="-4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photos)</a:t>
            </a:r>
            <a:endParaRPr sz="2400">
              <a:latin typeface="Constantia"/>
              <a:cs typeface="Constantia"/>
            </a:endParaRPr>
          </a:p>
          <a:p>
            <a:pPr marL="686435" lvl="1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87070" algn="l"/>
              </a:tabLst>
            </a:pPr>
            <a:r>
              <a:rPr sz="2400" spc="-10" dirty="0">
                <a:latin typeface="Constantia"/>
                <a:cs typeface="Constantia"/>
              </a:rPr>
              <a:t>Display Ads </a:t>
            </a:r>
            <a:r>
              <a:rPr sz="2400" spc="-5" dirty="0">
                <a:latin typeface="Constantia"/>
                <a:cs typeface="Constantia"/>
              </a:rPr>
              <a:t>(graphics, </a:t>
            </a:r>
            <a:r>
              <a:rPr sz="2400" spc="-15" dirty="0">
                <a:latin typeface="Constantia"/>
                <a:cs typeface="Constantia"/>
              </a:rPr>
              <a:t>logos, colors, </a:t>
            </a:r>
            <a:r>
              <a:rPr sz="2400" dirty="0">
                <a:latin typeface="Constantia"/>
                <a:cs typeface="Constantia"/>
              </a:rPr>
              <a:t>special</a:t>
            </a:r>
            <a:r>
              <a:rPr sz="2400" spc="-3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designs)</a:t>
            </a:r>
            <a:endParaRPr sz="2400">
              <a:latin typeface="Constantia"/>
              <a:cs typeface="Constantia"/>
            </a:endParaRPr>
          </a:p>
          <a:p>
            <a:pPr marL="686435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87070" algn="l"/>
              </a:tabLst>
            </a:pPr>
            <a:r>
              <a:rPr sz="2400" spc="-15" dirty="0">
                <a:latin typeface="Constantia"/>
                <a:cs typeface="Constantia"/>
              </a:rPr>
              <a:t>Interactive </a:t>
            </a:r>
            <a:r>
              <a:rPr sz="2400" spc="-10" dirty="0">
                <a:latin typeface="Constantia"/>
                <a:cs typeface="Constantia"/>
              </a:rPr>
              <a:t>Ads </a:t>
            </a:r>
            <a:r>
              <a:rPr sz="2400" spc="-5" dirty="0">
                <a:latin typeface="Constantia"/>
                <a:cs typeface="Constantia"/>
              </a:rPr>
              <a:t>(video</a:t>
            </a:r>
            <a:r>
              <a:rPr sz="2400" spc="-27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content)</a:t>
            </a:r>
            <a:endParaRPr sz="2400">
              <a:latin typeface="Constantia"/>
              <a:cs typeface="Constantia"/>
            </a:endParaRPr>
          </a:p>
          <a:p>
            <a:pPr marL="318770" indent="-273050">
              <a:lnSpc>
                <a:spcPct val="100000"/>
              </a:lnSpc>
              <a:spcBef>
                <a:spcPts val="61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319405" algn="l"/>
              </a:tabLst>
            </a:pPr>
            <a:r>
              <a:rPr dirty="0"/>
              <a:t>banner</a:t>
            </a:r>
          </a:p>
          <a:p>
            <a:pPr marL="318770" marR="5080">
              <a:lnSpc>
                <a:spcPct val="100000"/>
              </a:lnSpc>
              <a:spcBef>
                <a:spcPts val="625"/>
              </a:spcBef>
            </a:pPr>
            <a:r>
              <a:rPr b="0" dirty="0">
                <a:latin typeface="Constantia"/>
                <a:cs typeface="Constantia"/>
              </a:rPr>
              <a:t>On</a:t>
            </a:r>
            <a:r>
              <a:rPr b="0" spc="-114" dirty="0">
                <a:latin typeface="Constantia"/>
                <a:cs typeface="Constantia"/>
              </a:rPr>
              <a:t> </a:t>
            </a:r>
            <a:r>
              <a:rPr b="0" dirty="0">
                <a:latin typeface="Constantia"/>
                <a:cs typeface="Constantia"/>
              </a:rPr>
              <a:t>a</a:t>
            </a:r>
            <a:r>
              <a:rPr b="0" spc="-105" dirty="0">
                <a:latin typeface="Constantia"/>
                <a:cs typeface="Constantia"/>
              </a:rPr>
              <a:t> </a:t>
            </a:r>
            <a:r>
              <a:rPr b="0" spc="-60" dirty="0">
                <a:latin typeface="Constantia"/>
                <a:cs typeface="Constantia"/>
              </a:rPr>
              <a:t>Web</a:t>
            </a:r>
            <a:r>
              <a:rPr b="0" spc="-110" dirty="0">
                <a:latin typeface="Constantia"/>
                <a:cs typeface="Constantia"/>
              </a:rPr>
              <a:t> </a:t>
            </a:r>
            <a:r>
              <a:rPr b="0" spc="-15" dirty="0">
                <a:latin typeface="Constantia"/>
                <a:cs typeface="Constantia"/>
              </a:rPr>
              <a:t>page,</a:t>
            </a:r>
            <a:r>
              <a:rPr b="0" spc="-75" dirty="0">
                <a:latin typeface="Constantia"/>
                <a:cs typeface="Constantia"/>
              </a:rPr>
              <a:t> </a:t>
            </a:r>
            <a:r>
              <a:rPr b="0" dirty="0">
                <a:latin typeface="Constantia"/>
                <a:cs typeface="Constantia"/>
              </a:rPr>
              <a:t>a</a:t>
            </a:r>
            <a:r>
              <a:rPr b="0" spc="-130" dirty="0">
                <a:latin typeface="Constantia"/>
                <a:cs typeface="Constantia"/>
              </a:rPr>
              <a:t> </a:t>
            </a:r>
            <a:r>
              <a:rPr b="0" spc="-10" dirty="0">
                <a:latin typeface="Constantia"/>
                <a:cs typeface="Constantia"/>
              </a:rPr>
              <a:t>graphic</a:t>
            </a:r>
            <a:r>
              <a:rPr b="0" spc="-114" dirty="0">
                <a:latin typeface="Constantia"/>
                <a:cs typeface="Constantia"/>
              </a:rPr>
              <a:t> </a:t>
            </a:r>
            <a:r>
              <a:rPr b="0" spc="-10" dirty="0">
                <a:latin typeface="Constantia"/>
                <a:cs typeface="Constantia"/>
              </a:rPr>
              <a:t>advertising</a:t>
            </a:r>
            <a:r>
              <a:rPr b="0" spc="-85" dirty="0">
                <a:latin typeface="Constantia"/>
                <a:cs typeface="Constantia"/>
              </a:rPr>
              <a:t> </a:t>
            </a:r>
            <a:r>
              <a:rPr b="0" spc="-15" dirty="0">
                <a:latin typeface="Constantia"/>
                <a:cs typeface="Constantia"/>
              </a:rPr>
              <a:t>display</a:t>
            </a:r>
            <a:r>
              <a:rPr b="0" spc="-85" dirty="0">
                <a:latin typeface="Constantia"/>
                <a:cs typeface="Constantia"/>
              </a:rPr>
              <a:t> </a:t>
            </a:r>
            <a:r>
              <a:rPr b="0" spc="-10" dirty="0">
                <a:latin typeface="Constantia"/>
                <a:cs typeface="Constantia"/>
              </a:rPr>
              <a:t>linked</a:t>
            </a:r>
            <a:r>
              <a:rPr b="0" spc="-25" dirty="0">
                <a:latin typeface="Constantia"/>
                <a:cs typeface="Constantia"/>
              </a:rPr>
              <a:t> </a:t>
            </a:r>
            <a:r>
              <a:rPr b="0" spc="-15" dirty="0">
                <a:latin typeface="Constantia"/>
                <a:cs typeface="Constantia"/>
              </a:rPr>
              <a:t>to  </a:t>
            </a:r>
            <a:r>
              <a:rPr b="0" spc="-5" dirty="0">
                <a:latin typeface="Constantia"/>
                <a:cs typeface="Constantia"/>
              </a:rPr>
              <a:t>the </a:t>
            </a:r>
            <a:r>
              <a:rPr b="0" spc="-15" dirty="0">
                <a:latin typeface="Constantia"/>
                <a:cs typeface="Constantia"/>
              </a:rPr>
              <a:t>advertiser’s </a:t>
            </a:r>
            <a:r>
              <a:rPr b="0" spc="-60" dirty="0">
                <a:latin typeface="Constantia"/>
                <a:cs typeface="Constantia"/>
              </a:rPr>
              <a:t>Web</a:t>
            </a:r>
            <a:r>
              <a:rPr b="0" spc="-345" dirty="0">
                <a:latin typeface="Constantia"/>
                <a:cs typeface="Constantia"/>
              </a:rPr>
              <a:t> </a:t>
            </a:r>
            <a:r>
              <a:rPr b="0" spc="-20" dirty="0">
                <a:latin typeface="Constantia"/>
                <a:cs typeface="Constantia"/>
              </a:rPr>
              <a:t>page</a:t>
            </a:r>
          </a:p>
          <a:p>
            <a:pPr marL="686435" lvl="1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87070" algn="l"/>
              </a:tabLst>
            </a:pPr>
            <a:r>
              <a:rPr sz="2400" b="1" spc="-15" dirty="0">
                <a:latin typeface="Constantia"/>
                <a:cs typeface="Constantia"/>
              </a:rPr>
              <a:t>keyword</a:t>
            </a:r>
            <a:r>
              <a:rPr sz="2400" b="1" spc="-30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banners</a:t>
            </a:r>
            <a:endParaRPr sz="2400">
              <a:latin typeface="Constantia"/>
              <a:cs typeface="Constantia"/>
            </a:endParaRPr>
          </a:p>
          <a:p>
            <a:pPr marL="686435">
              <a:lnSpc>
                <a:spcPct val="100000"/>
              </a:lnSpc>
              <a:spcBef>
                <a:spcPts val="580"/>
              </a:spcBef>
            </a:pPr>
            <a:r>
              <a:rPr sz="2400" b="0" spc="-5" dirty="0">
                <a:latin typeface="Constantia"/>
                <a:cs typeface="Constantia"/>
              </a:rPr>
              <a:t>Banner</a:t>
            </a:r>
            <a:r>
              <a:rPr sz="2400" b="0" spc="-125" dirty="0">
                <a:latin typeface="Constantia"/>
                <a:cs typeface="Constantia"/>
              </a:rPr>
              <a:t> </a:t>
            </a:r>
            <a:r>
              <a:rPr sz="2400" b="0" spc="-5" dirty="0">
                <a:latin typeface="Constantia"/>
                <a:cs typeface="Constantia"/>
              </a:rPr>
              <a:t>ads</a:t>
            </a:r>
            <a:r>
              <a:rPr sz="2400" b="0" spc="-70" dirty="0">
                <a:latin typeface="Constantia"/>
                <a:cs typeface="Constantia"/>
              </a:rPr>
              <a:t> </a:t>
            </a:r>
            <a:r>
              <a:rPr sz="2400" b="0" spc="-5" dirty="0">
                <a:latin typeface="Constantia"/>
                <a:cs typeface="Constantia"/>
              </a:rPr>
              <a:t>that</a:t>
            </a:r>
            <a:r>
              <a:rPr sz="2400" b="0" spc="-135" dirty="0">
                <a:latin typeface="Constantia"/>
                <a:cs typeface="Constantia"/>
              </a:rPr>
              <a:t> </a:t>
            </a:r>
            <a:r>
              <a:rPr sz="2400" b="0" dirty="0">
                <a:latin typeface="Constantia"/>
                <a:cs typeface="Constantia"/>
              </a:rPr>
              <a:t>appear</a:t>
            </a:r>
            <a:r>
              <a:rPr sz="2400" b="0" spc="-165" dirty="0">
                <a:latin typeface="Constantia"/>
                <a:cs typeface="Constantia"/>
              </a:rPr>
              <a:t> </a:t>
            </a:r>
            <a:r>
              <a:rPr sz="2400" b="0" spc="-10" dirty="0">
                <a:latin typeface="Constantia"/>
                <a:cs typeface="Constantia"/>
              </a:rPr>
              <a:t>when</a:t>
            </a:r>
            <a:r>
              <a:rPr sz="2400" b="0" spc="-100" dirty="0">
                <a:latin typeface="Constantia"/>
                <a:cs typeface="Constantia"/>
              </a:rPr>
              <a:t> </a:t>
            </a:r>
            <a:r>
              <a:rPr sz="2400" b="0" dirty="0">
                <a:latin typeface="Constantia"/>
                <a:cs typeface="Constantia"/>
              </a:rPr>
              <a:t>a</a:t>
            </a:r>
            <a:r>
              <a:rPr sz="2400" b="0" spc="-105" dirty="0">
                <a:latin typeface="Constantia"/>
                <a:cs typeface="Constantia"/>
              </a:rPr>
              <a:t> </a:t>
            </a:r>
            <a:r>
              <a:rPr sz="2400" b="0" spc="-5" dirty="0">
                <a:latin typeface="Constantia"/>
                <a:cs typeface="Constantia"/>
              </a:rPr>
              <a:t>predetermined</a:t>
            </a:r>
            <a:r>
              <a:rPr sz="2400" b="0" spc="-75" dirty="0">
                <a:latin typeface="Constantia"/>
                <a:cs typeface="Constantia"/>
              </a:rPr>
              <a:t> </a:t>
            </a:r>
            <a:r>
              <a:rPr sz="2400" b="0" spc="-25" dirty="0">
                <a:latin typeface="Constantia"/>
                <a:cs typeface="Constantia"/>
              </a:rPr>
              <a:t>word</a:t>
            </a:r>
            <a:r>
              <a:rPr sz="2400" b="0" spc="5" dirty="0">
                <a:latin typeface="Constantia"/>
                <a:cs typeface="Constantia"/>
              </a:rPr>
              <a:t> </a:t>
            </a:r>
            <a:r>
              <a:rPr sz="2400" b="0" spc="-5" dirty="0">
                <a:latin typeface="Constantia"/>
                <a:cs typeface="Constantia"/>
              </a:rPr>
              <a:t>is</a:t>
            </a:r>
            <a:endParaRPr sz="2400">
              <a:latin typeface="Constantia"/>
              <a:cs typeface="Constantia"/>
            </a:endParaRPr>
          </a:p>
          <a:p>
            <a:pPr marL="686435">
              <a:lnSpc>
                <a:spcPct val="100000"/>
              </a:lnSpc>
            </a:pPr>
            <a:r>
              <a:rPr sz="2400" b="0" spc="-5" dirty="0">
                <a:latin typeface="Constantia"/>
                <a:cs typeface="Constantia"/>
              </a:rPr>
              <a:t>queried </a:t>
            </a:r>
            <a:r>
              <a:rPr sz="2400" b="0" spc="-10" dirty="0">
                <a:latin typeface="Constantia"/>
                <a:cs typeface="Constantia"/>
              </a:rPr>
              <a:t>from </a:t>
            </a:r>
            <a:r>
              <a:rPr sz="2400" b="0" dirty="0">
                <a:latin typeface="Constantia"/>
                <a:cs typeface="Constantia"/>
              </a:rPr>
              <a:t>a </a:t>
            </a:r>
            <a:r>
              <a:rPr sz="2400" b="0" spc="-10" dirty="0">
                <a:latin typeface="Constantia"/>
                <a:cs typeface="Constantia"/>
              </a:rPr>
              <a:t>search</a:t>
            </a:r>
            <a:r>
              <a:rPr sz="2400" b="0" spc="-350" dirty="0">
                <a:latin typeface="Constantia"/>
                <a:cs typeface="Constantia"/>
              </a:rPr>
              <a:t> </a:t>
            </a:r>
            <a:r>
              <a:rPr sz="2400" b="0" spc="-5" dirty="0">
                <a:latin typeface="Constantia"/>
                <a:cs typeface="Constantia"/>
              </a:rPr>
              <a:t>engine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1045209"/>
            <a:ext cx="69430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Online </a:t>
            </a:r>
            <a:r>
              <a:rPr sz="4800" spc="-10" dirty="0"/>
              <a:t>Advertising</a:t>
            </a:r>
            <a:r>
              <a:rPr sz="4800" spc="-45" dirty="0"/>
              <a:t> </a:t>
            </a:r>
            <a:r>
              <a:rPr sz="4800" spc="-5" dirty="0"/>
              <a:t>Methods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8-34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9132" y="1875282"/>
            <a:ext cx="7266305" cy="33185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59715" indent="-247650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60350" algn="l"/>
              </a:tabLst>
            </a:pPr>
            <a:r>
              <a:rPr sz="2400" b="1" spc="-10" dirty="0">
                <a:latin typeface="Constantia"/>
                <a:cs typeface="Constantia"/>
              </a:rPr>
              <a:t>random</a:t>
            </a:r>
            <a:r>
              <a:rPr sz="2400" b="1" spc="-45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banners</a:t>
            </a:r>
            <a:endParaRPr sz="2400">
              <a:latin typeface="Constantia"/>
              <a:cs typeface="Constantia"/>
            </a:endParaRPr>
          </a:p>
          <a:p>
            <a:pPr marL="259715" marR="508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onstantia"/>
                <a:cs typeface="Constantia"/>
              </a:rPr>
              <a:t>Banner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ads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appear</a:t>
            </a:r>
            <a:r>
              <a:rPr sz="2400" spc="-1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at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random,</a:t>
            </a:r>
            <a:r>
              <a:rPr sz="2400" spc="-5" dirty="0">
                <a:latin typeface="Constantia"/>
                <a:cs typeface="Constantia"/>
              </a:rPr>
              <a:t> not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result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 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15" dirty="0">
                <a:latin typeface="Constantia"/>
                <a:cs typeface="Constantia"/>
              </a:rPr>
              <a:t>user’s</a:t>
            </a:r>
            <a:r>
              <a:rPr sz="2400" spc="-20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action</a:t>
            </a:r>
            <a:endParaRPr sz="2400">
              <a:latin typeface="Constantia"/>
              <a:cs typeface="Constantia"/>
            </a:endParaRPr>
          </a:p>
          <a:p>
            <a:pPr marL="259715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60350" algn="l"/>
              </a:tabLst>
            </a:pPr>
            <a:r>
              <a:rPr sz="2400" b="1" spc="-25" dirty="0">
                <a:latin typeface="Constantia"/>
                <a:cs typeface="Constantia"/>
              </a:rPr>
              <a:t>live </a:t>
            </a:r>
            <a:r>
              <a:rPr sz="2400" b="1" dirty="0">
                <a:latin typeface="Constantia"/>
                <a:cs typeface="Constantia"/>
              </a:rPr>
              <a:t>banners </a:t>
            </a:r>
            <a:r>
              <a:rPr sz="2400" b="1" spc="-10" dirty="0">
                <a:latin typeface="Constantia"/>
                <a:cs typeface="Constantia"/>
              </a:rPr>
              <a:t>(even update </a:t>
            </a:r>
            <a:r>
              <a:rPr sz="2400" b="1" dirty="0">
                <a:latin typeface="Constantia"/>
                <a:cs typeface="Constantia"/>
              </a:rPr>
              <a:t>in </a:t>
            </a:r>
            <a:r>
              <a:rPr sz="2400" b="1" spc="-10" dirty="0">
                <a:latin typeface="Constantia"/>
                <a:cs typeface="Constantia"/>
              </a:rPr>
              <a:t>real</a:t>
            </a:r>
            <a:r>
              <a:rPr sz="2400" b="1" spc="-340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time)</a:t>
            </a:r>
            <a:endParaRPr sz="2400">
              <a:latin typeface="Constantia"/>
              <a:cs typeface="Constantia"/>
            </a:endParaRPr>
          </a:p>
          <a:p>
            <a:pPr marL="259715" marR="4508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5" dirty="0">
                <a:latin typeface="Constantia"/>
                <a:cs typeface="Constantia"/>
              </a:rPr>
              <a:t>banner </a:t>
            </a:r>
            <a:r>
              <a:rPr sz="2400" dirty="0">
                <a:latin typeface="Constantia"/>
                <a:cs typeface="Constantia"/>
              </a:rPr>
              <a:t>ad </a:t>
            </a:r>
            <a:r>
              <a:rPr sz="2400" spc="-5" dirty="0">
                <a:latin typeface="Constantia"/>
                <a:cs typeface="Constantia"/>
              </a:rPr>
              <a:t>that is </a:t>
            </a:r>
            <a:r>
              <a:rPr sz="2400" spc="-10" dirty="0">
                <a:latin typeface="Constantia"/>
                <a:cs typeface="Constantia"/>
              </a:rPr>
              <a:t>created dynamically </a:t>
            </a:r>
            <a:r>
              <a:rPr sz="2400" dirty="0">
                <a:latin typeface="Constantia"/>
                <a:cs typeface="Constantia"/>
              </a:rPr>
              <a:t>(or </a:t>
            </a:r>
            <a:r>
              <a:rPr sz="2400" spc="-10" dirty="0">
                <a:latin typeface="Constantia"/>
                <a:cs typeface="Constantia"/>
              </a:rPr>
              <a:t>whose  </a:t>
            </a:r>
            <a:r>
              <a:rPr sz="2400" spc="-15" dirty="0">
                <a:latin typeface="Constantia"/>
                <a:cs typeface="Constantia"/>
              </a:rPr>
              <a:t>content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created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dynamically)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at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time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40" dirty="0">
                <a:latin typeface="Constantia"/>
                <a:cs typeface="Constantia"/>
              </a:rPr>
              <a:t>display,  </a:t>
            </a:r>
            <a:r>
              <a:rPr sz="2400" spc="-10" dirty="0">
                <a:latin typeface="Constantia"/>
                <a:cs typeface="Constantia"/>
              </a:rPr>
              <a:t>instead </a:t>
            </a:r>
            <a:r>
              <a:rPr sz="2400" dirty="0">
                <a:latin typeface="Constantia"/>
                <a:cs typeface="Constantia"/>
              </a:rPr>
              <a:t>of </a:t>
            </a:r>
            <a:r>
              <a:rPr sz="2400" spc="-5" dirty="0">
                <a:latin typeface="Constantia"/>
                <a:cs typeface="Constantia"/>
              </a:rPr>
              <a:t>being </a:t>
            </a:r>
            <a:r>
              <a:rPr sz="2400" spc="-10" dirty="0">
                <a:latin typeface="Constantia"/>
                <a:cs typeface="Constantia"/>
              </a:rPr>
              <a:t>preprogrammed </a:t>
            </a:r>
            <a:r>
              <a:rPr sz="2400" dirty="0">
                <a:latin typeface="Constantia"/>
                <a:cs typeface="Constantia"/>
              </a:rPr>
              <a:t>with </a:t>
            </a:r>
            <a:r>
              <a:rPr sz="2400" spc="-5" dirty="0">
                <a:latin typeface="Constantia"/>
                <a:cs typeface="Constantia"/>
              </a:rPr>
              <a:t>fixed</a:t>
            </a:r>
            <a:r>
              <a:rPr sz="2400" spc="-24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content</a:t>
            </a:r>
            <a:endParaRPr sz="2400">
              <a:latin typeface="Constantia"/>
              <a:cs typeface="Constantia"/>
            </a:endParaRPr>
          </a:p>
          <a:p>
            <a:pPr marL="259715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60350" algn="l"/>
              </a:tabLst>
            </a:pPr>
            <a:r>
              <a:rPr sz="2400" b="1" spc="5" dirty="0">
                <a:latin typeface="Constantia"/>
                <a:cs typeface="Constantia"/>
              </a:rPr>
              <a:t>Benefits </a:t>
            </a:r>
            <a:r>
              <a:rPr sz="2400" b="1" dirty="0">
                <a:latin typeface="Constantia"/>
                <a:cs typeface="Constantia"/>
              </a:rPr>
              <a:t>and </a:t>
            </a:r>
            <a:r>
              <a:rPr sz="2400" b="1" spc="-5" dirty="0">
                <a:latin typeface="Constantia"/>
                <a:cs typeface="Constantia"/>
              </a:rPr>
              <a:t>Limitations </a:t>
            </a:r>
            <a:r>
              <a:rPr sz="2400" b="1" dirty="0">
                <a:latin typeface="Constantia"/>
                <a:cs typeface="Constantia"/>
              </a:rPr>
              <a:t>of </a:t>
            </a:r>
            <a:r>
              <a:rPr sz="2400" b="1" spc="-5" dirty="0">
                <a:latin typeface="Constantia"/>
                <a:cs typeface="Constantia"/>
              </a:rPr>
              <a:t>Banner</a:t>
            </a:r>
            <a:r>
              <a:rPr sz="2400" b="1" spc="-260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Ads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1045209"/>
            <a:ext cx="69430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Online </a:t>
            </a:r>
            <a:r>
              <a:rPr sz="4800" spc="-10" dirty="0"/>
              <a:t>Advertising</a:t>
            </a:r>
            <a:r>
              <a:rPr sz="4800" spc="-45" dirty="0"/>
              <a:t> </a:t>
            </a:r>
            <a:r>
              <a:rPr sz="4800" spc="-5" dirty="0"/>
              <a:t>Methods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8-35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68271"/>
            <a:ext cx="8007984" cy="311721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b="1" dirty="0">
                <a:latin typeface="Constantia"/>
                <a:cs typeface="Constantia"/>
              </a:rPr>
              <a:t>pop-up</a:t>
            </a:r>
            <a:r>
              <a:rPr sz="2600" b="1" spc="-155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ad</a:t>
            </a:r>
            <a:endParaRPr sz="2600">
              <a:latin typeface="Constantia"/>
              <a:cs typeface="Constantia"/>
            </a:endParaRPr>
          </a:p>
          <a:p>
            <a:pPr marL="285115" marR="160655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ad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appears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separate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window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before,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45" dirty="0">
                <a:latin typeface="Constantia"/>
                <a:cs typeface="Constantia"/>
              </a:rPr>
              <a:t>after,  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during Internet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surfing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when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reading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e-mail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b="1" dirty="0">
                <a:latin typeface="Constantia"/>
                <a:cs typeface="Constantia"/>
              </a:rPr>
              <a:t>pop-under</a:t>
            </a:r>
            <a:r>
              <a:rPr sz="2600" b="1" spc="-20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ad</a:t>
            </a:r>
            <a:endParaRPr sz="2600">
              <a:latin typeface="Constantia"/>
              <a:cs typeface="Constantia"/>
            </a:endParaRPr>
          </a:p>
          <a:p>
            <a:pPr marL="285115" marR="508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Constantia"/>
                <a:cs typeface="Constantia"/>
              </a:rPr>
              <a:t>An ad </a:t>
            </a:r>
            <a:r>
              <a:rPr sz="2600" spc="-5" dirty="0">
                <a:latin typeface="Constantia"/>
                <a:cs typeface="Constantia"/>
              </a:rPr>
              <a:t>that appears underneath the current </a:t>
            </a:r>
            <a:r>
              <a:rPr sz="2600" spc="-15" dirty="0">
                <a:latin typeface="Constantia"/>
                <a:cs typeface="Constantia"/>
              </a:rPr>
              <a:t>browser  </a:t>
            </a:r>
            <a:r>
              <a:rPr sz="2600" spc="-40" dirty="0">
                <a:latin typeface="Constantia"/>
                <a:cs typeface="Constantia"/>
              </a:rPr>
              <a:t>window,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so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when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user</a:t>
            </a:r>
            <a:r>
              <a:rPr sz="2600" spc="-1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closes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active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window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  </a:t>
            </a:r>
            <a:r>
              <a:rPr sz="2600" dirty="0">
                <a:latin typeface="Constantia"/>
                <a:cs typeface="Constantia"/>
              </a:rPr>
              <a:t>ad </a:t>
            </a:r>
            <a:r>
              <a:rPr sz="2600" spc="-5" dirty="0">
                <a:latin typeface="Constantia"/>
                <a:cs typeface="Constantia"/>
              </a:rPr>
              <a:t>is </a:t>
            </a:r>
            <a:r>
              <a:rPr sz="2600" dirty="0">
                <a:latin typeface="Constantia"/>
                <a:cs typeface="Constantia"/>
              </a:rPr>
              <a:t>still on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4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screen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892809"/>
            <a:ext cx="69430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Online </a:t>
            </a:r>
            <a:r>
              <a:rPr sz="4800" spc="-10" dirty="0"/>
              <a:t>Advertising</a:t>
            </a:r>
            <a:r>
              <a:rPr sz="4800" spc="-45" dirty="0"/>
              <a:t> </a:t>
            </a:r>
            <a:r>
              <a:rPr sz="4800" spc="-5" dirty="0"/>
              <a:t>Methods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8-36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85895"/>
            <a:ext cx="7839709" cy="436181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b="1" spc="-5" dirty="0">
                <a:latin typeface="Constantia"/>
                <a:cs typeface="Constantia"/>
              </a:rPr>
              <a:t>e-mail</a:t>
            </a:r>
            <a:r>
              <a:rPr sz="2600" b="1" spc="-30" dirty="0">
                <a:latin typeface="Constantia"/>
                <a:cs typeface="Constantia"/>
              </a:rPr>
              <a:t> </a:t>
            </a:r>
            <a:r>
              <a:rPr sz="2600" b="1" spc="-10" dirty="0">
                <a:latin typeface="Constantia"/>
                <a:cs typeface="Constantia"/>
              </a:rPr>
              <a:t>marketing</a:t>
            </a:r>
            <a:endParaRPr sz="2600">
              <a:latin typeface="Constantia"/>
              <a:cs typeface="Constantia"/>
            </a:endParaRPr>
          </a:p>
          <a:p>
            <a:pPr marL="285115" marR="5080">
              <a:lnSpc>
                <a:spcPct val="100000"/>
              </a:lnSpc>
              <a:spcBef>
                <a:spcPts val="630"/>
              </a:spcBef>
            </a:pP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10" dirty="0">
                <a:latin typeface="Constantia"/>
                <a:cs typeface="Constantia"/>
              </a:rPr>
              <a:t>form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10" dirty="0">
                <a:latin typeface="Constantia"/>
                <a:cs typeface="Constantia"/>
              </a:rPr>
              <a:t>direct marketing </a:t>
            </a:r>
            <a:r>
              <a:rPr sz="2600" spc="-5" dirty="0">
                <a:latin typeface="Constantia"/>
                <a:cs typeface="Constantia"/>
              </a:rPr>
              <a:t>which uses e-mail </a:t>
            </a:r>
            <a:r>
              <a:rPr sz="2600" dirty="0">
                <a:latin typeface="Constantia"/>
                <a:cs typeface="Constantia"/>
              </a:rPr>
              <a:t>as a  </a:t>
            </a:r>
            <a:r>
              <a:rPr sz="2600" spc="-5" dirty="0">
                <a:latin typeface="Constantia"/>
                <a:cs typeface="Constantia"/>
              </a:rPr>
              <a:t>means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communicating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commercial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messages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  </a:t>
            </a:r>
            <a:r>
              <a:rPr sz="2600" spc="-5" dirty="0">
                <a:latin typeface="Constantia"/>
                <a:cs typeface="Constantia"/>
              </a:rPr>
              <a:t>audience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b="1" spc="-5" dirty="0">
                <a:latin typeface="Constantia"/>
                <a:cs typeface="Constantia"/>
              </a:rPr>
              <a:t>e-mail</a:t>
            </a:r>
            <a:r>
              <a:rPr sz="2600" b="1" spc="-90" dirty="0">
                <a:latin typeface="Constantia"/>
                <a:cs typeface="Constantia"/>
              </a:rPr>
              <a:t> </a:t>
            </a:r>
            <a:r>
              <a:rPr sz="2600" b="1" spc="-10" dirty="0">
                <a:latin typeface="Constantia"/>
                <a:cs typeface="Constantia"/>
              </a:rPr>
              <a:t>advertising</a:t>
            </a:r>
            <a:endParaRPr sz="2600">
              <a:latin typeface="Constantia"/>
              <a:cs typeface="Constantia"/>
            </a:endParaRPr>
          </a:p>
          <a:p>
            <a:pPr marL="285115" marR="483234">
              <a:lnSpc>
                <a:spcPct val="100000"/>
              </a:lnSpc>
              <a:spcBef>
                <a:spcPts val="625"/>
              </a:spcBef>
            </a:pPr>
            <a:r>
              <a:rPr sz="2600" spc="-10" dirty="0">
                <a:latin typeface="Constantia"/>
                <a:cs typeface="Constantia"/>
              </a:rPr>
              <a:t>Adding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advertisements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e-mail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messages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sent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  </a:t>
            </a:r>
            <a:r>
              <a:rPr sz="2600" spc="-5" dirty="0">
                <a:latin typeface="Constantia"/>
                <a:cs typeface="Constantia"/>
              </a:rPr>
              <a:t>customers</a:t>
            </a:r>
            <a:endParaRPr sz="2600">
              <a:latin typeface="Constantia"/>
              <a:cs typeface="Constantia"/>
            </a:endParaRPr>
          </a:p>
          <a:p>
            <a:pPr marL="652780" marR="270510" lvl="1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5" dirty="0">
                <a:latin typeface="Constantia"/>
                <a:cs typeface="Constantia"/>
              </a:rPr>
              <a:t>The Major </a:t>
            </a:r>
            <a:r>
              <a:rPr sz="2400" b="1" spc="-15" dirty="0">
                <a:latin typeface="Constantia"/>
                <a:cs typeface="Constantia"/>
              </a:rPr>
              <a:t>Advantages </a:t>
            </a:r>
            <a:r>
              <a:rPr sz="2400" b="1" dirty="0">
                <a:latin typeface="Constantia"/>
                <a:cs typeface="Constantia"/>
              </a:rPr>
              <a:t>and </a:t>
            </a:r>
            <a:r>
              <a:rPr sz="2400" b="1" spc="-5" dirty="0">
                <a:latin typeface="Constantia"/>
                <a:cs typeface="Constantia"/>
              </a:rPr>
              <a:t>Limitations </a:t>
            </a:r>
            <a:r>
              <a:rPr sz="2400" b="1" dirty="0">
                <a:latin typeface="Constantia"/>
                <a:cs typeface="Constantia"/>
              </a:rPr>
              <a:t>of</a:t>
            </a:r>
            <a:r>
              <a:rPr sz="2400" b="1" spc="-305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E-Mail  </a:t>
            </a:r>
            <a:r>
              <a:rPr sz="2400" b="1" spc="-10" dirty="0">
                <a:latin typeface="Constantia"/>
                <a:cs typeface="Constantia"/>
              </a:rPr>
              <a:t>Advertisement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dirty="0">
                <a:latin typeface="Constantia"/>
                <a:cs typeface="Constantia"/>
              </a:rPr>
              <a:t>Implementing </a:t>
            </a:r>
            <a:r>
              <a:rPr sz="2400" b="1" spc="-10" dirty="0">
                <a:latin typeface="Constantia"/>
                <a:cs typeface="Constantia"/>
              </a:rPr>
              <a:t>E-Mail</a:t>
            </a:r>
            <a:r>
              <a:rPr sz="2400" b="1" spc="-20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Advertising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6777"/>
            <a:ext cx="770763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25" dirty="0"/>
              <a:t>Exercises: </a:t>
            </a:r>
            <a:r>
              <a:rPr sz="5000" spc="-30" dirty="0"/>
              <a:t>Create </a:t>
            </a:r>
            <a:r>
              <a:rPr sz="5000" dirty="0"/>
              <a:t>a mailing</a:t>
            </a:r>
            <a:r>
              <a:rPr sz="5000" spc="-70" dirty="0"/>
              <a:t> </a:t>
            </a:r>
            <a:r>
              <a:rPr sz="5000" spc="-15" dirty="0"/>
              <a:t>list</a:t>
            </a:r>
            <a:endParaRPr sz="50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8-37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68271"/>
            <a:ext cx="7755890" cy="145415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spc="-15" dirty="0">
                <a:latin typeface="Constantia"/>
                <a:cs typeface="Constantia"/>
              </a:rPr>
              <a:t>Groups.yahoo.com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spc="-30" dirty="0">
                <a:latin typeface="Constantia"/>
                <a:cs typeface="Constantia"/>
              </a:rPr>
              <a:t>Topica.com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3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spc="-25" dirty="0">
                <a:latin typeface="Constantia"/>
                <a:cs typeface="Constantia"/>
              </a:rPr>
              <a:t>Give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example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Fraud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email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related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credit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card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1045209"/>
            <a:ext cx="69430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Online </a:t>
            </a:r>
            <a:r>
              <a:rPr sz="4800" spc="-10" dirty="0"/>
              <a:t>Advertising</a:t>
            </a:r>
            <a:r>
              <a:rPr sz="4800" spc="-45" dirty="0"/>
              <a:t> </a:t>
            </a:r>
            <a:r>
              <a:rPr sz="4800" spc="-5" dirty="0"/>
              <a:t>Methods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8-38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68271"/>
            <a:ext cx="7765415" cy="459359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b="1" spc="-10" dirty="0">
                <a:latin typeface="Constantia"/>
                <a:cs typeface="Constantia"/>
              </a:rPr>
              <a:t>search</a:t>
            </a:r>
            <a:r>
              <a:rPr sz="2600" b="1" spc="-120" dirty="0">
                <a:latin typeface="Constantia"/>
                <a:cs typeface="Constantia"/>
              </a:rPr>
              <a:t> </a:t>
            </a:r>
            <a:r>
              <a:rPr sz="2600" b="1" spc="-10" dirty="0">
                <a:latin typeface="Constantia"/>
                <a:cs typeface="Constantia"/>
              </a:rPr>
              <a:t>advertising</a:t>
            </a:r>
            <a:endParaRPr sz="2600">
              <a:latin typeface="Constantia"/>
              <a:cs typeface="Constantia"/>
            </a:endParaRPr>
          </a:p>
          <a:p>
            <a:pPr marL="285115" marR="19177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method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placing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online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advertisements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Web  </a:t>
            </a:r>
            <a:r>
              <a:rPr sz="2600" spc="-15" dirty="0">
                <a:latin typeface="Constantia"/>
                <a:cs typeface="Constantia"/>
              </a:rPr>
              <a:t>pages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show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results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from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search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engine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queries</a:t>
            </a:r>
            <a:endParaRPr sz="26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dirty="0">
                <a:latin typeface="Constantia"/>
                <a:cs typeface="Constantia"/>
              </a:rPr>
              <a:t>URL</a:t>
            </a:r>
            <a:r>
              <a:rPr sz="2400" b="1" spc="-55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Listing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15" dirty="0">
                <a:latin typeface="Constantia"/>
                <a:cs typeface="Constantia"/>
              </a:rPr>
              <a:t>Keyword</a:t>
            </a:r>
            <a:r>
              <a:rPr sz="2400" b="1" spc="-70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Advertising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10" dirty="0">
                <a:latin typeface="Constantia"/>
                <a:cs typeface="Constantia"/>
              </a:rPr>
              <a:t>search </a:t>
            </a:r>
            <a:r>
              <a:rPr sz="2400" b="1" dirty="0">
                <a:latin typeface="Constantia"/>
                <a:cs typeface="Constantia"/>
              </a:rPr>
              <a:t>engine </a:t>
            </a:r>
            <a:r>
              <a:rPr sz="2400" b="1" spc="-5" dirty="0">
                <a:latin typeface="Constantia"/>
                <a:cs typeface="Constantia"/>
              </a:rPr>
              <a:t>optimization</a:t>
            </a:r>
            <a:r>
              <a:rPr sz="2400" b="1" spc="-210" dirty="0">
                <a:latin typeface="Constantia"/>
                <a:cs typeface="Constantia"/>
              </a:rPr>
              <a:t> </a:t>
            </a:r>
            <a:r>
              <a:rPr sz="2400" b="1" spc="-15" dirty="0">
                <a:latin typeface="Constantia"/>
                <a:cs typeface="Constantia"/>
              </a:rPr>
              <a:t>(SEO)</a:t>
            </a:r>
            <a:endParaRPr sz="2400">
              <a:latin typeface="Constantia"/>
              <a:cs typeface="Constantia"/>
            </a:endParaRPr>
          </a:p>
          <a:p>
            <a:pPr marL="652780" marR="508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craft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increasing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site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rank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on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search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engines;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  optimizer uses the ranking </a:t>
            </a:r>
            <a:r>
              <a:rPr sz="2400" spc="-10" dirty="0">
                <a:latin typeface="Constantia"/>
                <a:cs typeface="Constantia"/>
              </a:rPr>
              <a:t>algorithm </a:t>
            </a:r>
            <a:r>
              <a:rPr sz="2400" dirty="0">
                <a:latin typeface="Constantia"/>
                <a:cs typeface="Constantia"/>
              </a:rPr>
              <a:t>of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10" dirty="0">
                <a:latin typeface="Constantia"/>
                <a:cs typeface="Constantia"/>
              </a:rPr>
              <a:t>search  </a:t>
            </a:r>
            <a:r>
              <a:rPr sz="2400" dirty="0">
                <a:latin typeface="Constantia"/>
                <a:cs typeface="Constantia"/>
              </a:rPr>
              <a:t>engine </a:t>
            </a:r>
            <a:r>
              <a:rPr sz="2400" spc="-5" dirty="0">
                <a:latin typeface="Constantia"/>
                <a:cs typeface="Constantia"/>
              </a:rPr>
              <a:t>(which </a:t>
            </a:r>
            <a:r>
              <a:rPr sz="2400" spc="-20" dirty="0">
                <a:latin typeface="Constantia"/>
                <a:cs typeface="Constantia"/>
              </a:rPr>
              <a:t>may </a:t>
            </a:r>
            <a:r>
              <a:rPr sz="2400" spc="-5" dirty="0">
                <a:latin typeface="Constantia"/>
                <a:cs typeface="Constantia"/>
              </a:rPr>
              <a:t>be </a:t>
            </a:r>
            <a:r>
              <a:rPr sz="2400" spc="-10" dirty="0">
                <a:latin typeface="Constantia"/>
                <a:cs typeface="Constantia"/>
              </a:rPr>
              <a:t>different </a:t>
            </a:r>
            <a:r>
              <a:rPr sz="2400" spc="-5" dirty="0">
                <a:latin typeface="Constantia"/>
                <a:cs typeface="Constantia"/>
              </a:rPr>
              <a:t>for </a:t>
            </a:r>
            <a:r>
              <a:rPr sz="2400" spc="-10" dirty="0">
                <a:latin typeface="Constantia"/>
                <a:cs typeface="Constantia"/>
              </a:rPr>
              <a:t>different search  </a:t>
            </a:r>
            <a:r>
              <a:rPr sz="2400" spc="-5" dirty="0">
                <a:latin typeface="Constantia"/>
                <a:cs typeface="Constantia"/>
              </a:rPr>
              <a:t>engines)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5" dirty="0">
                <a:latin typeface="Constantia"/>
                <a:cs typeface="Constantia"/>
              </a:rPr>
              <a:t>best </a:t>
            </a:r>
            <a:r>
              <a:rPr sz="2400" spc="-10" dirty="0">
                <a:latin typeface="Constantia"/>
                <a:cs typeface="Constantia"/>
              </a:rPr>
              <a:t>search phrases,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5" dirty="0">
                <a:latin typeface="Constantia"/>
                <a:cs typeface="Constantia"/>
              </a:rPr>
              <a:t>tailors the </a:t>
            </a:r>
            <a:r>
              <a:rPr sz="2400" dirty="0">
                <a:latin typeface="Constantia"/>
                <a:cs typeface="Constantia"/>
              </a:rPr>
              <a:t>ad  </a:t>
            </a:r>
            <a:r>
              <a:rPr sz="2400" spc="-20" dirty="0">
                <a:latin typeface="Constantia"/>
                <a:cs typeface="Constantia"/>
              </a:rPr>
              <a:t>accordingly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255473"/>
            <a:ext cx="623125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/>
              <a:t>Learning</a:t>
            </a:r>
            <a:r>
              <a:rPr sz="4500" spc="-35" dirty="0"/>
              <a:t> </a:t>
            </a:r>
            <a:r>
              <a:rPr sz="4500" dirty="0"/>
              <a:t>About</a:t>
            </a:r>
            <a:endParaRPr sz="4500"/>
          </a:p>
          <a:p>
            <a:pPr marL="12700">
              <a:lnSpc>
                <a:spcPct val="100000"/>
              </a:lnSpc>
            </a:pPr>
            <a:r>
              <a:rPr sz="4500" spc="-5" dirty="0"/>
              <a:t>Consumer </a:t>
            </a:r>
            <a:r>
              <a:rPr sz="4500" spc="-10" dirty="0"/>
              <a:t>Behavior</a:t>
            </a:r>
            <a:r>
              <a:rPr sz="4500" spc="-35" dirty="0"/>
              <a:t> </a:t>
            </a:r>
            <a:r>
              <a:rPr sz="4500" spc="-10" dirty="0"/>
              <a:t>Online</a:t>
            </a:r>
            <a:endParaRPr sz="45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9740" y="1607974"/>
            <a:ext cx="7520940" cy="469646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3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b="1" dirty="0">
                <a:latin typeface="Constantia"/>
                <a:cs typeface="Constantia"/>
              </a:rPr>
              <a:t>A </a:t>
            </a:r>
            <a:r>
              <a:rPr sz="2600" b="1" spc="-5" dirty="0">
                <a:latin typeface="Constantia"/>
                <a:cs typeface="Constantia"/>
              </a:rPr>
              <a:t>MODEL </a:t>
            </a:r>
            <a:r>
              <a:rPr sz="2600" b="1" dirty="0">
                <a:latin typeface="Constantia"/>
                <a:cs typeface="Constantia"/>
              </a:rPr>
              <a:t>OF </a:t>
            </a:r>
            <a:r>
              <a:rPr sz="2600" b="1" spc="-15" dirty="0">
                <a:latin typeface="Constantia"/>
                <a:cs typeface="Constantia"/>
              </a:rPr>
              <a:t>CONSUMER </a:t>
            </a:r>
            <a:r>
              <a:rPr sz="2600" b="1" spc="-30" dirty="0">
                <a:latin typeface="Constantia"/>
                <a:cs typeface="Constantia"/>
              </a:rPr>
              <a:t>BEHAVIOR</a:t>
            </a:r>
            <a:r>
              <a:rPr sz="2600" b="1" spc="-185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ONLINE</a:t>
            </a:r>
            <a:endParaRPr sz="26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5" dirty="0">
                <a:latin typeface="Constantia"/>
                <a:cs typeface="Constantia"/>
              </a:rPr>
              <a:t>The Major </a:t>
            </a:r>
            <a:r>
              <a:rPr sz="2400" b="1" spc="10" dirty="0">
                <a:latin typeface="Constantia"/>
                <a:cs typeface="Constantia"/>
              </a:rPr>
              <a:t>Influential</a:t>
            </a:r>
            <a:r>
              <a:rPr sz="2400" b="1" spc="-165" dirty="0">
                <a:latin typeface="Constantia"/>
                <a:cs typeface="Constantia"/>
              </a:rPr>
              <a:t> </a:t>
            </a:r>
            <a:r>
              <a:rPr sz="2400" b="1" spc="-20" dirty="0">
                <a:latin typeface="Constantia"/>
                <a:cs typeface="Constantia"/>
              </a:rPr>
              <a:t>Factors</a:t>
            </a:r>
            <a:endParaRPr sz="2400">
              <a:latin typeface="Constantia"/>
              <a:cs typeface="Constantia"/>
            </a:endParaRPr>
          </a:p>
          <a:p>
            <a:pPr marL="927100" lvl="2" indent="-247650">
              <a:lnSpc>
                <a:spcPct val="100000"/>
              </a:lnSpc>
              <a:spcBef>
                <a:spcPts val="530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927100" algn="l"/>
                <a:tab pos="927735" algn="l"/>
              </a:tabLst>
            </a:pPr>
            <a:r>
              <a:rPr sz="2100" b="1" spc="-10" dirty="0">
                <a:latin typeface="Constantia"/>
                <a:cs typeface="Constantia"/>
              </a:rPr>
              <a:t>Personal Characteristics</a:t>
            </a:r>
            <a:endParaRPr sz="2100">
              <a:latin typeface="Constantia"/>
              <a:cs typeface="Constantia"/>
            </a:endParaRPr>
          </a:p>
          <a:p>
            <a:pPr marL="927100" lvl="2" indent="-247650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927100" algn="l"/>
                <a:tab pos="927735" algn="l"/>
              </a:tabLst>
            </a:pPr>
            <a:r>
              <a:rPr sz="2100" b="1" spc="-5" dirty="0">
                <a:latin typeface="Constantia"/>
                <a:cs typeface="Constantia"/>
              </a:rPr>
              <a:t>Product/Service</a:t>
            </a:r>
            <a:r>
              <a:rPr sz="2100" b="1" spc="-80" dirty="0">
                <a:latin typeface="Constantia"/>
                <a:cs typeface="Constantia"/>
              </a:rPr>
              <a:t> </a:t>
            </a:r>
            <a:r>
              <a:rPr sz="2100" b="1" spc="-20" dirty="0">
                <a:latin typeface="Constantia"/>
                <a:cs typeface="Constantia"/>
              </a:rPr>
              <a:t>Factors</a:t>
            </a:r>
            <a:endParaRPr sz="2100">
              <a:latin typeface="Constantia"/>
              <a:cs typeface="Constantia"/>
            </a:endParaRPr>
          </a:p>
          <a:p>
            <a:pPr marL="927100" lvl="2" indent="-247650">
              <a:lnSpc>
                <a:spcPct val="100000"/>
              </a:lnSpc>
              <a:spcBef>
                <a:spcPts val="515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927100" algn="l"/>
                <a:tab pos="927735" algn="l"/>
              </a:tabLst>
            </a:pPr>
            <a:r>
              <a:rPr sz="2100" b="1" spc="-10" dirty="0">
                <a:latin typeface="Constantia"/>
                <a:cs typeface="Constantia"/>
              </a:rPr>
              <a:t>Merchant </a:t>
            </a:r>
            <a:r>
              <a:rPr sz="2100" b="1" dirty="0">
                <a:latin typeface="Constantia"/>
                <a:cs typeface="Constantia"/>
              </a:rPr>
              <a:t>(</a:t>
            </a:r>
            <a:r>
              <a:rPr sz="2100" dirty="0">
                <a:latin typeface="Times New Roman"/>
                <a:cs typeface="Times New Roman"/>
              </a:rPr>
              <a:t>dealer</a:t>
            </a:r>
            <a:r>
              <a:rPr sz="2100" dirty="0">
                <a:latin typeface="Constantia"/>
                <a:cs typeface="Constantia"/>
              </a:rPr>
              <a:t>) </a:t>
            </a:r>
            <a:r>
              <a:rPr sz="2100" b="1" dirty="0">
                <a:latin typeface="Constantia"/>
                <a:cs typeface="Constantia"/>
              </a:rPr>
              <a:t>and </a:t>
            </a:r>
            <a:r>
              <a:rPr sz="2100" b="1" spc="-5" dirty="0">
                <a:latin typeface="Constantia"/>
                <a:cs typeface="Constantia"/>
              </a:rPr>
              <a:t>Intermediary</a:t>
            </a:r>
            <a:r>
              <a:rPr sz="2100" b="1" spc="-250" dirty="0">
                <a:latin typeface="Constantia"/>
                <a:cs typeface="Constantia"/>
              </a:rPr>
              <a:t> </a:t>
            </a:r>
            <a:r>
              <a:rPr sz="2100" b="1" spc="-20" dirty="0">
                <a:latin typeface="Constantia"/>
                <a:cs typeface="Constantia"/>
              </a:rPr>
              <a:t>Factors</a:t>
            </a:r>
            <a:endParaRPr sz="2100">
              <a:latin typeface="Constantia"/>
              <a:cs typeface="Constantia"/>
            </a:endParaRPr>
          </a:p>
          <a:p>
            <a:pPr marL="927100" lvl="2" indent="-247650">
              <a:lnSpc>
                <a:spcPct val="100000"/>
              </a:lnSpc>
              <a:spcBef>
                <a:spcPts val="495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927100" algn="l"/>
                <a:tab pos="927735" algn="l"/>
              </a:tabLst>
            </a:pPr>
            <a:r>
              <a:rPr sz="2100" b="1" spc="-25" dirty="0">
                <a:latin typeface="Constantia"/>
                <a:cs typeface="Constantia"/>
              </a:rPr>
              <a:t>EC</a:t>
            </a:r>
            <a:r>
              <a:rPr sz="2100" b="1" spc="-40" dirty="0">
                <a:latin typeface="Constantia"/>
                <a:cs typeface="Constantia"/>
              </a:rPr>
              <a:t> </a:t>
            </a:r>
            <a:r>
              <a:rPr sz="2100" b="1" spc="-20" dirty="0">
                <a:latin typeface="Constantia"/>
                <a:cs typeface="Constantia"/>
              </a:rPr>
              <a:t>Systems</a:t>
            </a:r>
            <a:endParaRPr sz="2100">
              <a:latin typeface="Constantia"/>
              <a:cs typeface="Constantia"/>
            </a:endParaRPr>
          </a:p>
          <a:p>
            <a:pPr marL="1200150" lvl="3" indent="-208915">
              <a:lnSpc>
                <a:spcPct val="100000"/>
              </a:lnSpc>
              <a:spcBef>
                <a:spcPts val="484"/>
              </a:spcBef>
              <a:buClr>
                <a:srgbClr val="0AD0D9"/>
              </a:buClr>
              <a:buSzPct val="65000"/>
              <a:buFont typeface="Wingdings 2"/>
              <a:buChar char=""/>
              <a:tabLst>
                <a:tab pos="1200150" algn="l"/>
              </a:tabLst>
            </a:pPr>
            <a:r>
              <a:rPr sz="2000" i="1" spc="-10" dirty="0">
                <a:latin typeface="Constantia"/>
                <a:cs typeface="Constantia"/>
              </a:rPr>
              <a:t>Motivational</a:t>
            </a:r>
            <a:r>
              <a:rPr sz="2000" i="1" spc="25" dirty="0">
                <a:latin typeface="Constantia"/>
                <a:cs typeface="Constantia"/>
              </a:rPr>
              <a:t> </a:t>
            </a:r>
            <a:r>
              <a:rPr sz="2000" i="1" spc="-15" dirty="0">
                <a:latin typeface="Constantia"/>
                <a:cs typeface="Constantia"/>
              </a:rPr>
              <a:t>Factors</a:t>
            </a:r>
            <a:endParaRPr sz="2000">
              <a:latin typeface="Constantia"/>
              <a:cs typeface="Constantia"/>
            </a:endParaRPr>
          </a:p>
          <a:p>
            <a:pPr marL="1200150" lvl="3" indent="-208915">
              <a:lnSpc>
                <a:spcPct val="100000"/>
              </a:lnSpc>
              <a:spcBef>
                <a:spcPts val="480"/>
              </a:spcBef>
              <a:buClr>
                <a:srgbClr val="0AD0D9"/>
              </a:buClr>
              <a:buSzPct val="65000"/>
              <a:buFont typeface="Wingdings 2"/>
              <a:buChar char=""/>
              <a:tabLst>
                <a:tab pos="1200150" algn="l"/>
              </a:tabLst>
            </a:pPr>
            <a:r>
              <a:rPr sz="2000" i="1" spc="-15" dirty="0">
                <a:latin typeface="Constantia"/>
                <a:cs typeface="Constantia"/>
              </a:rPr>
              <a:t>Hygiene</a:t>
            </a:r>
            <a:r>
              <a:rPr sz="2000" i="1" dirty="0">
                <a:latin typeface="Constantia"/>
                <a:cs typeface="Constantia"/>
              </a:rPr>
              <a:t> </a:t>
            </a:r>
            <a:r>
              <a:rPr sz="2000" i="1" spc="-15" dirty="0">
                <a:latin typeface="Constantia"/>
                <a:cs typeface="Constantia"/>
              </a:rPr>
              <a:t>Factors</a:t>
            </a:r>
            <a:endParaRPr sz="2000">
              <a:latin typeface="Constantia"/>
              <a:cs typeface="Constantia"/>
            </a:endParaRPr>
          </a:p>
          <a:p>
            <a:pPr marL="927100" lvl="2" indent="-247650">
              <a:lnSpc>
                <a:spcPct val="100000"/>
              </a:lnSpc>
              <a:spcBef>
                <a:spcPts val="500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927100" algn="l"/>
                <a:tab pos="927735" algn="l"/>
              </a:tabLst>
            </a:pPr>
            <a:r>
              <a:rPr sz="2100" b="1" spc="-10" dirty="0">
                <a:latin typeface="Constantia"/>
                <a:cs typeface="Constantia"/>
              </a:rPr>
              <a:t>Environmental</a:t>
            </a:r>
            <a:r>
              <a:rPr sz="2100" b="1" spc="-50" dirty="0">
                <a:latin typeface="Constantia"/>
                <a:cs typeface="Constantia"/>
              </a:rPr>
              <a:t> </a:t>
            </a:r>
            <a:r>
              <a:rPr sz="2100" b="1" spc="-20" dirty="0">
                <a:latin typeface="Constantia"/>
                <a:cs typeface="Constantia"/>
              </a:rPr>
              <a:t>Factors</a:t>
            </a:r>
            <a:endParaRPr sz="2100">
              <a:latin typeface="Constantia"/>
              <a:cs typeface="Constantia"/>
            </a:endParaRPr>
          </a:p>
          <a:p>
            <a:pPr marL="1200150" lvl="3" indent="-208915">
              <a:lnSpc>
                <a:spcPct val="100000"/>
              </a:lnSpc>
              <a:spcBef>
                <a:spcPts val="484"/>
              </a:spcBef>
              <a:buClr>
                <a:srgbClr val="0AD0D9"/>
              </a:buClr>
              <a:buSzPct val="65000"/>
              <a:buFont typeface="Wingdings 2"/>
              <a:buChar char=""/>
              <a:tabLst>
                <a:tab pos="1200150" algn="l"/>
              </a:tabLst>
            </a:pPr>
            <a:r>
              <a:rPr sz="2000" i="1" spc="-5" dirty="0">
                <a:latin typeface="Constantia"/>
                <a:cs typeface="Constantia"/>
              </a:rPr>
              <a:t>Social</a:t>
            </a:r>
            <a:r>
              <a:rPr sz="2000" i="1" spc="-45" dirty="0">
                <a:latin typeface="Constantia"/>
                <a:cs typeface="Constantia"/>
              </a:rPr>
              <a:t> </a:t>
            </a:r>
            <a:r>
              <a:rPr sz="2000" i="1" spc="-15" dirty="0">
                <a:latin typeface="Constantia"/>
                <a:cs typeface="Constantia"/>
              </a:rPr>
              <a:t>Variables</a:t>
            </a:r>
            <a:endParaRPr sz="2000">
              <a:latin typeface="Constantia"/>
              <a:cs typeface="Constantia"/>
            </a:endParaRPr>
          </a:p>
          <a:p>
            <a:pPr marL="1475740" lvl="4" indent="-210820">
              <a:lnSpc>
                <a:spcPct val="100000"/>
              </a:lnSpc>
              <a:spcBef>
                <a:spcPts val="480"/>
              </a:spcBef>
              <a:buClr>
                <a:srgbClr val="0FCF9B"/>
              </a:buClr>
              <a:buSzPct val="65000"/>
              <a:buFont typeface="Wingdings 2"/>
              <a:buChar char=""/>
              <a:tabLst>
                <a:tab pos="1476375" algn="l"/>
              </a:tabLst>
            </a:pPr>
            <a:r>
              <a:rPr sz="2000" i="1" spc="-10" dirty="0">
                <a:latin typeface="Constantia"/>
                <a:cs typeface="Constantia"/>
              </a:rPr>
              <a:t>Cultural/Community</a:t>
            </a:r>
            <a:r>
              <a:rPr sz="2000" i="1" spc="-105" dirty="0">
                <a:latin typeface="Constantia"/>
                <a:cs typeface="Constantia"/>
              </a:rPr>
              <a:t> </a:t>
            </a:r>
            <a:r>
              <a:rPr sz="2000" i="1" spc="-15" dirty="0">
                <a:latin typeface="Constantia"/>
                <a:cs typeface="Constantia"/>
              </a:rPr>
              <a:t>Variables</a:t>
            </a:r>
            <a:endParaRPr sz="2000">
              <a:latin typeface="Constantia"/>
              <a:cs typeface="Constantia"/>
            </a:endParaRPr>
          </a:p>
          <a:p>
            <a:pPr marL="1475740" lvl="4" indent="-210820">
              <a:lnSpc>
                <a:spcPct val="100000"/>
              </a:lnSpc>
              <a:spcBef>
                <a:spcPts val="480"/>
              </a:spcBef>
              <a:buClr>
                <a:srgbClr val="0FCF9B"/>
              </a:buClr>
              <a:buSzPct val="65000"/>
              <a:buFont typeface="Wingdings 2"/>
              <a:buChar char=""/>
              <a:tabLst>
                <a:tab pos="1476375" algn="l"/>
              </a:tabLst>
            </a:pPr>
            <a:r>
              <a:rPr sz="2000" i="1" spc="-10" dirty="0">
                <a:latin typeface="Constantia"/>
                <a:cs typeface="Constantia"/>
              </a:rPr>
              <a:t>Other Environmental</a:t>
            </a:r>
            <a:r>
              <a:rPr sz="2000" i="1" spc="-90" dirty="0">
                <a:latin typeface="Constantia"/>
                <a:cs typeface="Constantia"/>
              </a:rPr>
              <a:t> </a:t>
            </a:r>
            <a:r>
              <a:rPr sz="2000" i="1" spc="-15" dirty="0">
                <a:latin typeface="Constantia"/>
                <a:cs typeface="Constantia"/>
              </a:rPr>
              <a:t>Variables</a:t>
            </a:r>
            <a:endParaRPr sz="20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1825" y="501650"/>
            <a:ext cx="7881874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8-39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1045209"/>
            <a:ext cx="69430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Online </a:t>
            </a:r>
            <a:r>
              <a:rPr sz="4800" spc="-10" dirty="0"/>
              <a:t>Advertising</a:t>
            </a:r>
            <a:r>
              <a:rPr sz="4800" spc="-45" dirty="0"/>
              <a:t> </a:t>
            </a:r>
            <a:r>
              <a:rPr sz="4800" spc="-5" dirty="0"/>
              <a:t>Methods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8-40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66525"/>
            <a:ext cx="7908290" cy="265557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3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b="1" spc="-5" dirty="0">
                <a:latin typeface="Constantia"/>
                <a:cs typeface="Constantia"/>
              </a:rPr>
              <a:t>GOOGLE: THE </a:t>
            </a:r>
            <a:r>
              <a:rPr sz="2600" b="1" dirty="0">
                <a:latin typeface="Constantia"/>
                <a:cs typeface="Constantia"/>
              </a:rPr>
              <a:t>ONLINE </a:t>
            </a:r>
            <a:r>
              <a:rPr sz="2600" b="1" spc="-20" dirty="0">
                <a:latin typeface="Constantia"/>
                <a:cs typeface="Constantia"/>
              </a:rPr>
              <a:t>ADVERTISING</a:t>
            </a:r>
            <a:r>
              <a:rPr sz="2600" b="1" spc="-20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KING</a:t>
            </a:r>
            <a:endParaRPr sz="2600">
              <a:latin typeface="Constantia"/>
              <a:cs typeface="Constantia"/>
            </a:endParaRPr>
          </a:p>
          <a:p>
            <a:pPr marL="652780" marR="137795" lvl="1" indent="-247650">
              <a:lnSpc>
                <a:spcPct val="100000"/>
              </a:lnSpc>
              <a:spcBef>
                <a:spcPts val="59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25" dirty="0">
                <a:latin typeface="Constantia"/>
                <a:cs typeface="Constantia"/>
              </a:rPr>
              <a:t>Google’s </a:t>
            </a:r>
            <a:r>
              <a:rPr sz="2400" b="1" spc="-5" dirty="0">
                <a:latin typeface="Constantia"/>
                <a:cs typeface="Constantia"/>
              </a:rPr>
              <a:t>Major </a:t>
            </a:r>
            <a:r>
              <a:rPr sz="2400" b="1" spc="-10" dirty="0">
                <a:latin typeface="Constantia"/>
                <a:cs typeface="Constantia"/>
              </a:rPr>
              <a:t>Advertisement Methods:</a:t>
            </a:r>
            <a:r>
              <a:rPr sz="2400" b="1" spc="-250" dirty="0">
                <a:latin typeface="Constantia"/>
                <a:cs typeface="Constantia"/>
              </a:rPr>
              <a:t> </a:t>
            </a:r>
            <a:r>
              <a:rPr sz="2400" b="1" spc="-35" dirty="0">
                <a:latin typeface="Constantia"/>
                <a:cs typeface="Constantia"/>
              </a:rPr>
              <a:t>AdWords  </a:t>
            </a:r>
            <a:r>
              <a:rPr sz="2400" b="1" dirty="0">
                <a:latin typeface="Constantia"/>
                <a:cs typeface="Constantia"/>
              </a:rPr>
              <a:t>and</a:t>
            </a:r>
            <a:r>
              <a:rPr sz="2400" b="1" spc="-40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AdSense</a:t>
            </a:r>
            <a:endParaRPr sz="24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1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b="1" spc="-15" dirty="0">
                <a:latin typeface="Constantia"/>
                <a:cs typeface="Constantia"/>
              </a:rPr>
              <a:t>viral </a:t>
            </a:r>
            <a:r>
              <a:rPr sz="2600" b="1" spc="-10" dirty="0">
                <a:latin typeface="Constantia"/>
                <a:cs typeface="Constantia"/>
              </a:rPr>
              <a:t>marketing (viral</a:t>
            </a:r>
            <a:r>
              <a:rPr sz="2600" b="1" spc="-100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advertising)</a:t>
            </a:r>
            <a:endParaRPr sz="2600">
              <a:latin typeface="Constantia"/>
              <a:cs typeface="Constantia"/>
            </a:endParaRPr>
          </a:p>
          <a:p>
            <a:pPr marL="285115" marR="5080">
              <a:lnSpc>
                <a:spcPct val="100000"/>
              </a:lnSpc>
              <a:spcBef>
                <a:spcPts val="625"/>
              </a:spcBef>
            </a:pPr>
            <a:r>
              <a:rPr sz="2600" spc="-20" dirty="0">
                <a:latin typeface="Constantia"/>
                <a:cs typeface="Constantia"/>
              </a:rPr>
              <a:t>Word-of-mouth </a:t>
            </a:r>
            <a:r>
              <a:rPr sz="2600" spc="-10" dirty="0">
                <a:latin typeface="Constantia"/>
                <a:cs typeface="Constantia"/>
              </a:rPr>
              <a:t>marketing </a:t>
            </a:r>
            <a:r>
              <a:rPr sz="2600" spc="-15" dirty="0">
                <a:latin typeface="Constantia"/>
                <a:cs typeface="Constantia"/>
              </a:rPr>
              <a:t>by </a:t>
            </a:r>
            <a:r>
              <a:rPr sz="2600" spc="-5" dirty="0">
                <a:latin typeface="Constantia"/>
                <a:cs typeface="Constantia"/>
              </a:rPr>
              <a:t>which customers  </a:t>
            </a:r>
            <a:r>
              <a:rPr sz="2600" spc="-15" dirty="0">
                <a:latin typeface="Constantia"/>
                <a:cs typeface="Constantia"/>
              </a:rPr>
              <a:t>promote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product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service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by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telling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others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about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1045209"/>
            <a:ext cx="69430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Online </a:t>
            </a:r>
            <a:r>
              <a:rPr sz="4800" spc="-10" dirty="0"/>
              <a:t>Advertising</a:t>
            </a:r>
            <a:r>
              <a:rPr sz="4800" spc="-45" dirty="0"/>
              <a:t> </a:t>
            </a:r>
            <a:r>
              <a:rPr sz="4800" spc="-5" dirty="0"/>
              <a:t>Methods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8-41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66525"/>
            <a:ext cx="7959090" cy="429704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3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b="1" spc="-10" dirty="0">
                <a:latin typeface="Constantia"/>
                <a:cs typeface="Constantia"/>
              </a:rPr>
              <a:t>VIDEO</a:t>
            </a:r>
            <a:r>
              <a:rPr sz="2600" b="1" spc="-75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ADS</a:t>
            </a:r>
            <a:endParaRPr sz="26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9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10" dirty="0">
                <a:latin typeface="Constantia"/>
                <a:cs typeface="Constantia"/>
              </a:rPr>
              <a:t>Consumer-Generated</a:t>
            </a:r>
            <a:r>
              <a:rPr sz="2400" b="1" spc="-95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Videos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15" dirty="0">
                <a:latin typeface="Constantia"/>
                <a:cs typeface="Constantia"/>
              </a:rPr>
              <a:t>interactive</a:t>
            </a:r>
            <a:r>
              <a:rPr sz="2400" b="1" spc="-145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video</a:t>
            </a:r>
            <a:endParaRPr sz="2400">
              <a:latin typeface="Constantia"/>
              <a:cs typeface="Constantia"/>
            </a:endParaRPr>
          </a:p>
          <a:p>
            <a:pPr marL="652780" marR="716915">
              <a:lnSpc>
                <a:spcPct val="100000"/>
              </a:lnSpc>
              <a:spcBef>
                <a:spcPts val="645"/>
              </a:spcBef>
            </a:pP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5" dirty="0">
                <a:latin typeface="Constantia"/>
                <a:cs typeface="Constantia"/>
              </a:rPr>
              <a:t>technique used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5" dirty="0">
                <a:latin typeface="Constantia"/>
                <a:cs typeface="Constantia"/>
              </a:rPr>
              <a:t>blend </a:t>
            </a:r>
            <a:r>
              <a:rPr sz="2800" spc="-10" dirty="0">
                <a:latin typeface="Constantia"/>
                <a:cs typeface="Constantia"/>
              </a:rPr>
              <a:t>user </a:t>
            </a:r>
            <a:r>
              <a:rPr sz="2800" spc="-15" dirty="0">
                <a:latin typeface="Constantia"/>
                <a:cs typeface="Constantia"/>
              </a:rPr>
              <a:t>interaction</a:t>
            </a:r>
            <a:r>
              <a:rPr sz="2800" spc="-42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and  videos</a:t>
            </a:r>
            <a:endParaRPr sz="28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60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10" dirty="0">
                <a:latin typeface="Constantia"/>
                <a:cs typeface="Constantia"/>
              </a:rPr>
              <a:t>viral</a:t>
            </a:r>
            <a:r>
              <a:rPr sz="2400" b="1" spc="-90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video</a:t>
            </a:r>
            <a:endParaRPr sz="2400">
              <a:latin typeface="Constantia"/>
              <a:cs typeface="Constantia"/>
            </a:endParaRPr>
          </a:p>
          <a:p>
            <a:pPr marL="652780" marR="5080">
              <a:lnSpc>
                <a:spcPct val="100000"/>
              </a:lnSpc>
              <a:spcBef>
                <a:spcPts val="575"/>
              </a:spcBef>
              <a:tabLst>
                <a:tab pos="4314825" algn="l"/>
              </a:tabLst>
            </a:pP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5" dirty="0">
                <a:latin typeface="Constantia"/>
                <a:cs typeface="Constantia"/>
              </a:rPr>
              <a:t>video clip that </a:t>
            </a:r>
            <a:r>
              <a:rPr sz="2400" dirty="0">
                <a:latin typeface="Constantia"/>
                <a:cs typeface="Constantia"/>
              </a:rPr>
              <a:t>gains </a:t>
            </a:r>
            <a:r>
              <a:rPr sz="2400" spc="-5" dirty="0">
                <a:latin typeface="Constantia"/>
                <a:cs typeface="Constantia"/>
              </a:rPr>
              <a:t>widespread </a:t>
            </a:r>
            <a:r>
              <a:rPr sz="2400" dirty="0">
                <a:latin typeface="Constantia"/>
                <a:cs typeface="Constantia"/>
              </a:rPr>
              <a:t>popularity </a:t>
            </a:r>
            <a:r>
              <a:rPr sz="2400" spc="-10" dirty="0">
                <a:latin typeface="Constantia"/>
                <a:cs typeface="Constantia"/>
              </a:rPr>
              <a:t>through 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15" dirty="0">
                <a:latin typeface="Constantia"/>
                <a:cs typeface="Constantia"/>
              </a:rPr>
              <a:t>process </a:t>
            </a:r>
            <a:r>
              <a:rPr sz="2400" dirty="0">
                <a:latin typeface="Constantia"/>
                <a:cs typeface="Constantia"/>
              </a:rPr>
              <a:t>of </a:t>
            </a:r>
            <a:r>
              <a:rPr sz="2400" spc="-10" dirty="0">
                <a:latin typeface="Constantia"/>
                <a:cs typeface="Constantia"/>
              </a:rPr>
              <a:t>Internet </a:t>
            </a:r>
            <a:r>
              <a:rPr sz="2400" spc="-5" dirty="0">
                <a:latin typeface="Constantia"/>
                <a:cs typeface="Constantia"/>
              </a:rPr>
              <a:t>sharing, </a:t>
            </a:r>
            <a:r>
              <a:rPr sz="2400" spc="-10" dirty="0">
                <a:latin typeface="Constantia"/>
                <a:cs typeface="Constantia"/>
              </a:rPr>
              <a:t>typically through</a:t>
            </a:r>
            <a:r>
              <a:rPr sz="2400" spc="-43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e-mail  </a:t>
            </a:r>
            <a:r>
              <a:rPr sz="2400" dirty="0">
                <a:latin typeface="Constantia"/>
                <a:cs typeface="Constantia"/>
              </a:rPr>
              <a:t>or IM </a:t>
            </a:r>
            <a:r>
              <a:rPr sz="2400" spc="-10" dirty="0">
                <a:latin typeface="Constantia"/>
                <a:cs typeface="Constantia"/>
              </a:rPr>
              <a:t>messages,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blogs,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and	</a:t>
            </a:r>
            <a:r>
              <a:rPr sz="2400" dirty="0">
                <a:latin typeface="Constantia"/>
                <a:cs typeface="Constantia"/>
              </a:rPr>
              <a:t>other </a:t>
            </a:r>
            <a:r>
              <a:rPr sz="2400" spc="-5" dirty="0">
                <a:latin typeface="Constantia"/>
                <a:cs typeface="Constantia"/>
              </a:rPr>
              <a:t>media-sharing  </a:t>
            </a:r>
            <a:r>
              <a:rPr sz="2400" spc="-15" dirty="0">
                <a:latin typeface="Constantia"/>
                <a:cs typeface="Constantia"/>
              </a:rPr>
              <a:t>websites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1066800"/>
            <a:ext cx="8572500" cy="5019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8-42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1045209"/>
            <a:ext cx="69430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Online </a:t>
            </a:r>
            <a:r>
              <a:rPr sz="4800" spc="-10" dirty="0"/>
              <a:t>Advertising</a:t>
            </a:r>
            <a:r>
              <a:rPr sz="4800" spc="-45" dirty="0"/>
              <a:t> </a:t>
            </a:r>
            <a:r>
              <a:rPr sz="4800" spc="-5" dirty="0"/>
              <a:t>Methods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8-43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68271"/>
            <a:ext cx="7710805" cy="39890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b="1" spc="-15" dirty="0">
                <a:latin typeface="Constantia"/>
                <a:cs typeface="Constantia"/>
              </a:rPr>
              <a:t>advergaming</a:t>
            </a:r>
            <a:endParaRPr sz="2600">
              <a:latin typeface="Constantia"/>
              <a:cs typeface="Constantia"/>
            </a:endParaRPr>
          </a:p>
          <a:p>
            <a:pPr marL="285115" marR="101600">
              <a:lnSpc>
                <a:spcPct val="100000"/>
              </a:lnSpc>
              <a:spcBef>
                <a:spcPts val="625"/>
              </a:spcBef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practice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using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computer</a:t>
            </a:r>
            <a:r>
              <a:rPr sz="2600" spc="-1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games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advertise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  </a:t>
            </a:r>
            <a:r>
              <a:rPr sz="2600" spc="-5" dirty="0">
                <a:latin typeface="Constantia"/>
                <a:cs typeface="Constantia"/>
              </a:rPr>
              <a:t>product,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organization,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viewpoint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b="1" spc="-5" dirty="0">
                <a:latin typeface="Constantia"/>
                <a:cs typeface="Constantia"/>
              </a:rPr>
              <a:t>augmented reality</a:t>
            </a:r>
            <a:r>
              <a:rPr sz="2600" b="1" spc="-16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(AR)</a:t>
            </a:r>
            <a:endParaRPr sz="2600">
              <a:latin typeface="Constantia"/>
              <a:cs typeface="Constantia"/>
            </a:endParaRPr>
          </a:p>
          <a:p>
            <a:pPr marL="285115" marR="508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live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direct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indirect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view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physical,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real-world  </a:t>
            </a:r>
            <a:r>
              <a:rPr sz="2600" spc="-10" dirty="0">
                <a:latin typeface="Constantia"/>
                <a:cs typeface="Constantia"/>
              </a:rPr>
              <a:t>environment </a:t>
            </a:r>
            <a:r>
              <a:rPr sz="2600" spc="-5" dirty="0">
                <a:latin typeface="Constantia"/>
                <a:cs typeface="Constantia"/>
              </a:rPr>
              <a:t>whose </a:t>
            </a:r>
            <a:r>
              <a:rPr sz="2600" dirty="0">
                <a:latin typeface="Constantia"/>
                <a:cs typeface="Constantia"/>
              </a:rPr>
              <a:t>elements </a:t>
            </a:r>
            <a:r>
              <a:rPr sz="2600" spc="-15" dirty="0">
                <a:latin typeface="Constantia"/>
                <a:cs typeface="Constantia"/>
              </a:rPr>
              <a:t>are </a:t>
            </a:r>
            <a:r>
              <a:rPr sz="2600" i="1" spc="-5" dirty="0">
                <a:latin typeface="Constantia"/>
                <a:cs typeface="Constantia"/>
              </a:rPr>
              <a:t>augmented </a:t>
            </a:r>
            <a:r>
              <a:rPr sz="2600" i="1" spc="-15" dirty="0">
                <a:latin typeface="Constantia"/>
                <a:cs typeface="Constantia"/>
              </a:rPr>
              <a:t>by  </a:t>
            </a:r>
            <a:r>
              <a:rPr sz="2600" i="1" spc="-10" dirty="0">
                <a:latin typeface="Constantia"/>
                <a:cs typeface="Constantia"/>
              </a:rPr>
              <a:t>computer-generated </a:t>
            </a:r>
            <a:r>
              <a:rPr sz="2600" spc="5" dirty="0">
                <a:latin typeface="Constantia"/>
                <a:cs typeface="Constantia"/>
              </a:rPr>
              <a:t>sensory </a:t>
            </a:r>
            <a:r>
              <a:rPr sz="2600" spc="-5" dirty="0">
                <a:latin typeface="Constantia"/>
                <a:cs typeface="Constantia"/>
              </a:rPr>
              <a:t>input, </a:t>
            </a:r>
            <a:r>
              <a:rPr sz="2600" dirty="0">
                <a:latin typeface="Constantia"/>
                <a:cs typeface="Constantia"/>
              </a:rPr>
              <a:t>such as sound or  </a:t>
            </a:r>
            <a:r>
              <a:rPr sz="2600" spc="-10" dirty="0">
                <a:latin typeface="Constantia"/>
                <a:cs typeface="Constantia"/>
              </a:rPr>
              <a:t>graphics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b="1" spc="-20" dirty="0">
                <a:latin typeface="Constantia"/>
                <a:cs typeface="Constantia"/>
              </a:rPr>
              <a:t>ADVERTISING </a:t>
            </a:r>
            <a:r>
              <a:rPr sz="2600" b="1" dirty="0">
                <a:latin typeface="Constantia"/>
                <a:cs typeface="Constantia"/>
              </a:rPr>
              <a:t>IN </a:t>
            </a:r>
            <a:r>
              <a:rPr sz="2600" b="1" spc="-35" dirty="0">
                <a:latin typeface="Constantia"/>
                <a:cs typeface="Constantia"/>
              </a:rPr>
              <a:t>CHAT </a:t>
            </a:r>
            <a:r>
              <a:rPr sz="2600" b="1" spc="-15" dirty="0">
                <a:latin typeface="Constantia"/>
                <a:cs typeface="Constantia"/>
              </a:rPr>
              <a:t>ROOMS </a:t>
            </a:r>
            <a:r>
              <a:rPr sz="2600" b="1" dirty="0">
                <a:latin typeface="Constantia"/>
                <a:cs typeface="Constantia"/>
              </a:rPr>
              <a:t>AND</a:t>
            </a:r>
            <a:r>
              <a:rPr sz="2600" b="1" spc="-145" dirty="0">
                <a:latin typeface="Constantia"/>
                <a:cs typeface="Constantia"/>
              </a:rPr>
              <a:t> </a:t>
            </a:r>
            <a:r>
              <a:rPr sz="2600" b="1" spc="-25" dirty="0">
                <a:latin typeface="Constantia"/>
                <a:cs typeface="Constantia"/>
              </a:rPr>
              <a:t>FORUMS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36777"/>
            <a:ext cx="604583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25" dirty="0"/>
              <a:t>Exercises:</a:t>
            </a:r>
            <a:r>
              <a:rPr sz="5000" spc="-105" dirty="0"/>
              <a:t> </a:t>
            </a:r>
            <a:r>
              <a:rPr sz="5000" spc="-20" dirty="0"/>
              <a:t>Advergaming</a:t>
            </a:r>
            <a:endParaRPr sz="50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8-44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56307"/>
            <a:ext cx="7063740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spc="-5" dirty="0">
                <a:latin typeface="Times New Roman"/>
                <a:cs typeface="Times New Roman"/>
              </a:rPr>
              <a:t>https://itmanagerduels.intel.com/en_us/Tutorial </a:t>
            </a:r>
            <a:r>
              <a:rPr sz="2600" dirty="0">
                <a:latin typeface="Times New Roman"/>
                <a:cs typeface="Times New Roman"/>
              </a:rPr>
              <a:t>(an  </a:t>
            </a:r>
            <a:r>
              <a:rPr sz="2600" spc="-5" dirty="0">
                <a:latin typeface="Times New Roman"/>
                <a:cs typeface="Times New Roman"/>
              </a:rPr>
              <a:t>example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25" dirty="0">
                <a:latin typeface="Times New Roman"/>
                <a:cs typeface="Times New Roman"/>
              </a:rPr>
              <a:t>Intel’s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website)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1093978"/>
            <a:ext cx="791464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84345" algn="l"/>
              </a:tabLst>
            </a:pPr>
            <a:r>
              <a:rPr sz="4500" dirty="0"/>
              <a:t>Mobile </a:t>
            </a:r>
            <a:r>
              <a:rPr sz="4500" spc="-20" dirty="0"/>
              <a:t>Marketing	</a:t>
            </a:r>
            <a:r>
              <a:rPr sz="4500" dirty="0"/>
              <a:t>and</a:t>
            </a:r>
            <a:r>
              <a:rPr sz="4500" spc="-105" dirty="0"/>
              <a:t> </a:t>
            </a:r>
            <a:r>
              <a:rPr sz="4500" spc="-5" dirty="0"/>
              <a:t>Advertising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8-45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68271"/>
            <a:ext cx="7437755" cy="412432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b="1" spc="-5" dirty="0">
                <a:latin typeface="Constantia"/>
                <a:cs typeface="Constantia"/>
              </a:rPr>
              <a:t>mobile</a:t>
            </a:r>
            <a:r>
              <a:rPr sz="2600" b="1" spc="-65" dirty="0">
                <a:latin typeface="Constantia"/>
                <a:cs typeface="Constantia"/>
              </a:rPr>
              <a:t> </a:t>
            </a:r>
            <a:r>
              <a:rPr sz="2600" b="1" spc="-10" dirty="0">
                <a:latin typeface="Constantia"/>
                <a:cs typeface="Constantia"/>
              </a:rPr>
              <a:t>marketing</a:t>
            </a:r>
            <a:endParaRPr sz="2600">
              <a:latin typeface="Constantia"/>
              <a:cs typeface="Constantia"/>
            </a:endParaRPr>
          </a:p>
          <a:p>
            <a:pPr marL="285115">
              <a:lnSpc>
                <a:spcPct val="100000"/>
              </a:lnSpc>
              <a:spcBef>
                <a:spcPts val="625"/>
              </a:spcBef>
            </a:pPr>
            <a:r>
              <a:rPr sz="2600" spc="-10" dirty="0">
                <a:latin typeface="Constantia"/>
                <a:cs typeface="Constantia"/>
              </a:rPr>
              <a:t>Conducting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marketing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mobile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device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b="1" spc="-5" dirty="0">
                <a:latin typeface="Constantia"/>
                <a:cs typeface="Constantia"/>
              </a:rPr>
              <a:t>mobile </a:t>
            </a:r>
            <a:r>
              <a:rPr sz="2600" b="1" spc="-10" dirty="0">
                <a:latin typeface="Constantia"/>
                <a:cs typeface="Constantia"/>
              </a:rPr>
              <a:t>advertising</a:t>
            </a:r>
            <a:r>
              <a:rPr sz="2600" b="1" spc="-150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(m-advertising)</a:t>
            </a:r>
            <a:endParaRPr sz="2600">
              <a:latin typeface="Constantia"/>
              <a:cs typeface="Constantia"/>
            </a:endParaRPr>
          </a:p>
          <a:p>
            <a:pPr marL="285115">
              <a:lnSpc>
                <a:spcPct val="100000"/>
              </a:lnSpc>
              <a:spcBef>
                <a:spcPts val="625"/>
              </a:spcBef>
            </a:pPr>
            <a:r>
              <a:rPr sz="2600" spc="-10" dirty="0">
                <a:latin typeface="Constantia"/>
                <a:cs typeface="Constantia"/>
              </a:rPr>
              <a:t>Ads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sent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presented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mobile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devices</a:t>
            </a:r>
            <a:endParaRPr sz="26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10" dirty="0">
                <a:latin typeface="Constantia"/>
                <a:cs typeface="Constantia"/>
              </a:rPr>
              <a:t>Mobile </a:t>
            </a:r>
            <a:r>
              <a:rPr sz="2400" b="1" spc="-15" dirty="0">
                <a:latin typeface="Constantia"/>
                <a:cs typeface="Constantia"/>
              </a:rPr>
              <a:t>Interactive</a:t>
            </a:r>
            <a:r>
              <a:rPr sz="2400" b="1" spc="-170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Advertising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45" dirty="0">
                <a:latin typeface="Constantia"/>
                <a:cs typeface="Constantia"/>
              </a:rPr>
              <a:t>Types </a:t>
            </a:r>
            <a:r>
              <a:rPr sz="2400" b="1" dirty="0">
                <a:latin typeface="Constantia"/>
                <a:cs typeface="Constantia"/>
              </a:rPr>
              <a:t>of </a:t>
            </a:r>
            <a:r>
              <a:rPr sz="2400" b="1" spc="-10" dirty="0">
                <a:latin typeface="Constantia"/>
                <a:cs typeface="Constantia"/>
              </a:rPr>
              <a:t>Mobile</a:t>
            </a:r>
            <a:r>
              <a:rPr sz="2400" b="1" spc="-100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Ads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10" dirty="0">
                <a:latin typeface="Constantia"/>
                <a:cs typeface="Constantia"/>
              </a:rPr>
              <a:t>Viral Mobile</a:t>
            </a:r>
            <a:r>
              <a:rPr sz="2400" b="1" spc="-60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Marketing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10" dirty="0">
                <a:latin typeface="Constantia"/>
                <a:cs typeface="Constantia"/>
              </a:rPr>
              <a:t>Mobile Marketing </a:t>
            </a:r>
            <a:r>
              <a:rPr sz="2400" b="1" dirty="0">
                <a:latin typeface="Constantia"/>
                <a:cs typeface="Constantia"/>
              </a:rPr>
              <a:t>and </a:t>
            </a:r>
            <a:r>
              <a:rPr sz="2400" b="1" spc="-10" dirty="0">
                <a:latin typeface="Constantia"/>
                <a:cs typeface="Constantia"/>
              </a:rPr>
              <a:t>Advertising</a:t>
            </a:r>
            <a:r>
              <a:rPr sz="2400" b="1" spc="-155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Campaigns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15" dirty="0">
                <a:latin typeface="Constantia"/>
                <a:cs typeface="Constantia"/>
              </a:rPr>
              <a:t>Representative </a:t>
            </a:r>
            <a:r>
              <a:rPr sz="2400" b="1" spc="-5" dirty="0">
                <a:latin typeface="Constantia"/>
                <a:cs typeface="Constantia"/>
              </a:rPr>
              <a:t>Examples </a:t>
            </a:r>
            <a:r>
              <a:rPr sz="2400" b="1" dirty="0">
                <a:latin typeface="Constantia"/>
                <a:cs typeface="Constantia"/>
              </a:rPr>
              <a:t>of </a:t>
            </a:r>
            <a:r>
              <a:rPr sz="2400" b="1" spc="-10" dirty="0">
                <a:latin typeface="Constantia"/>
                <a:cs typeface="Constantia"/>
              </a:rPr>
              <a:t>Mobile</a:t>
            </a:r>
            <a:r>
              <a:rPr sz="2400" b="1" spc="-245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Advertising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914400"/>
            <a:ext cx="8505825" cy="541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8-46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1093978"/>
            <a:ext cx="791464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84345" algn="l"/>
              </a:tabLst>
            </a:pPr>
            <a:r>
              <a:rPr sz="4500" dirty="0"/>
              <a:t>Mobile </a:t>
            </a:r>
            <a:r>
              <a:rPr sz="4500" spc="-20" dirty="0"/>
              <a:t>Marketing	</a:t>
            </a:r>
            <a:r>
              <a:rPr sz="4500" dirty="0"/>
              <a:t>and</a:t>
            </a:r>
            <a:r>
              <a:rPr sz="4500" spc="-105" dirty="0"/>
              <a:t> </a:t>
            </a:r>
            <a:r>
              <a:rPr sz="4500" spc="-5" dirty="0"/>
              <a:t>Advertising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8-47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47163"/>
            <a:ext cx="7825105" cy="3965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989965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b="1" spc="-5" dirty="0">
                <a:latin typeface="Constantia"/>
                <a:cs typeface="Constantia"/>
              </a:rPr>
              <a:t>MOBILE MARKETING </a:t>
            </a:r>
            <a:r>
              <a:rPr sz="2600" b="1" spc="-30" dirty="0">
                <a:latin typeface="Constantia"/>
                <a:cs typeface="Constantia"/>
              </a:rPr>
              <a:t>IMPLEMENTATION  </a:t>
            </a:r>
            <a:r>
              <a:rPr sz="2600" b="1" spc="-5" dirty="0">
                <a:latin typeface="Constantia"/>
                <a:cs typeface="Constantia"/>
              </a:rPr>
              <a:t>GUIDELINES</a:t>
            </a:r>
            <a:endParaRPr sz="26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15" dirty="0">
                <a:latin typeface="Constantia"/>
                <a:cs typeface="Constantia"/>
              </a:rPr>
              <a:t>Notice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15" dirty="0">
                <a:latin typeface="Constantia"/>
                <a:cs typeface="Constantia"/>
              </a:rPr>
              <a:t>Choice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10" dirty="0">
                <a:latin typeface="Constantia"/>
                <a:cs typeface="Constantia"/>
              </a:rPr>
              <a:t>consent</a:t>
            </a:r>
            <a:r>
              <a:rPr sz="2400" spc="-2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(respecting)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10" dirty="0">
                <a:latin typeface="Constantia"/>
                <a:cs typeface="Constantia"/>
              </a:rPr>
              <a:t>Customization </a:t>
            </a:r>
            <a:r>
              <a:rPr sz="2400" spc="-5" dirty="0">
                <a:latin typeface="Constantia"/>
                <a:cs typeface="Constantia"/>
              </a:rPr>
              <a:t>and</a:t>
            </a:r>
            <a:r>
              <a:rPr sz="2400" spc="-1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constraint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dirty="0">
                <a:latin typeface="Constantia"/>
                <a:cs typeface="Constantia"/>
              </a:rPr>
              <a:t>Security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15" dirty="0">
                <a:latin typeface="Constantia"/>
                <a:cs typeface="Constantia"/>
              </a:rPr>
              <a:t>Enforcement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10" dirty="0">
                <a:latin typeface="Constantia"/>
                <a:cs typeface="Constantia"/>
              </a:rPr>
              <a:t>accountability </a:t>
            </a:r>
            <a:r>
              <a:rPr sz="2400" dirty="0">
                <a:latin typeface="Constantia"/>
                <a:cs typeface="Constantia"/>
              </a:rPr>
              <a:t>(MM</a:t>
            </a:r>
            <a:r>
              <a:rPr sz="2400" spc="-2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Association)</a:t>
            </a:r>
            <a:endParaRPr sz="24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1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b="1" spc="-5" dirty="0">
                <a:latin typeface="Constantia"/>
                <a:cs typeface="Constantia"/>
              </a:rPr>
              <a:t>TOOLS </a:t>
            </a:r>
            <a:r>
              <a:rPr sz="2600" b="1" spc="-15" dirty="0">
                <a:latin typeface="Constantia"/>
                <a:cs typeface="Constantia"/>
              </a:rPr>
              <a:t>TO </a:t>
            </a:r>
            <a:r>
              <a:rPr sz="2600" b="1" spc="-20" dirty="0">
                <a:latin typeface="Constantia"/>
                <a:cs typeface="Constantia"/>
              </a:rPr>
              <a:t>SUPPORT </a:t>
            </a:r>
            <a:r>
              <a:rPr sz="2600" b="1" spc="-5" dirty="0">
                <a:latin typeface="Constantia"/>
                <a:cs typeface="Constantia"/>
              </a:rPr>
              <a:t>MOBILE</a:t>
            </a:r>
            <a:r>
              <a:rPr sz="2600" b="1" spc="-215" dirty="0">
                <a:latin typeface="Constantia"/>
                <a:cs typeface="Constantia"/>
              </a:rPr>
              <a:t> </a:t>
            </a:r>
            <a:r>
              <a:rPr sz="2600" b="1" spc="-20" dirty="0">
                <a:latin typeface="Constantia"/>
                <a:cs typeface="Constantia"/>
              </a:rPr>
              <a:t>ADVERTISEMENT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b="1" dirty="0">
                <a:latin typeface="Constantia"/>
                <a:cs typeface="Constantia"/>
              </a:rPr>
              <a:t>MOBILE AD</a:t>
            </a:r>
            <a:r>
              <a:rPr sz="2600" b="1" spc="-135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TRENDS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313385"/>
            <a:ext cx="654621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Advertising</a:t>
            </a:r>
            <a:endParaRPr sz="4800"/>
          </a:p>
          <a:p>
            <a:pPr marL="12700">
              <a:lnSpc>
                <a:spcPct val="100000"/>
              </a:lnSpc>
            </a:pPr>
            <a:r>
              <a:rPr sz="4800" spc="-25" dirty="0"/>
              <a:t>Strategies </a:t>
            </a:r>
            <a:r>
              <a:rPr sz="4800" dirty="0"/>
              <a:t>and </a:t>
            </a:r>
            <a:r>
              <a:rPr sz="4800" spc="-15" dirty="0"/>
              <a:t>Promotions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8-48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68271"/>
            <a:ext cx="7980045" cy="311721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b="1" dirty="0">
                <a:latin typeface="Constantia"/>
                <a:cs typeface="Constantia"/>
              </a:rPr>
              <a:t>spamming</a:t>
            </a:r>
            <a:endParaRPr sz="2600">
              <a:latin typeface="Constantia"/>
              <a:cs typeface="Constantia"/>
            </a:endParaRPr>
          </a:p>
          <a:p>
            <a:pPr marL="285115" marR="5080">
              <a:lnSpc>
                <a:spcPct val="100000"/>
              </a:lnSpc>
              <a:spcBef>
                <a:spcPts val="625"/>
              </a:spcBef>
            </a:pPr>
            <a:r>
              <a:rPr sz="2600" spc="-10" dirty="0">
                <a:latin typeface="Constantia"/>
                <a:cs typeface="Constantia"/>
              </a:rPr>
              <a:t>Using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e-mail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send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unwanted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ads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(sometimes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30" dirty="0">
                <a:latin typeface="Constantia"/>
                <a:cs typeface="Constantia"/>
              </a:rPr>
              <a:t>floods 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ads)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b="1" spc="-5" dirty="0">
                <a:latin typeface="Constantia"/>
                <a:cs typeface="Constantia"/>
              </a:rPr>
              <a:t>permission</a:t>
            </a:r>
            <a:r>
              <a:rPr sz="2600" b="1" spc="-125" dirty="0">
                <a:latin typeface="Constantia"/>
                <a:cs typeface="Constantia"/>
              </a:rPr>
              <a:t> </a:t>
            </a:r>
            <a:r>
              <a:rPr sz="2600" b="1" spc="-10" dirty="0">
                <a:latin typeface="Constantia"/>
                <a:cs typeface="Constantia"/>
              </a:rPr>
              <a:t>advertising</a:t>
            </a:r>
            <a:endParaRPr sz="2600">
              <a:latin typeface="Constantia"/>
              <a:cs typeface="Constantia"/>
            </a:endParaRPr>
          </a:p>
          <a:p>
            <a:pPr marL="285115" marR="202565">
              <a:lnSpc>
                <a:spcPct val="100000"/>
              </a:lnSpc>
              <a:spcBef>
                <a:spcPts val="625"/>
              </a:spcBef>
            </a:pPr>
            <a:r>
              <a:rPr sz="2600" spc="-10" dirty="0">
                <a:latin typeface="Constantia"/>
                <a:cs typeface="Constantia"/>
              </a:rPr>
              <a:t>Advertising (marketing) </a:t>
            </a:r>
            <a:r>
              <a:rPr sz="2600" spc="-5" dirty="0">
                <a:latin typeface="Constantia"/>
                <a:cs typeface="Constantia"/>
              </a:rPr>
              <a:t>strategy </a:t>
            </a:r>
            <a:r>
              <a:rPr sz="2600" dirty="0">
                <a:latin typeface="Constantia"/>
                <a:cs typeface="Constantia"/>
              </a:rPr>
              <a:t>in </a:t>
            </a:r>
            <a:r>
              <a:rPr sz="2600" spc="-5" dirty="0">
                <a:latin typeface="Constantia"/>
                <a:cs typeface="Constantia"/>
              </a:rPr>
              <a:t>which</a:t>
            </a:r>
            <a:r>
              <a:rPr sz="2600" spc="-3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customers  </a:t>
            </a:r>
            <a:r>
              <a:rPr sz="2600" spc="-10" dirty="0">
                <a:latin typeface="Constantia"/>
                <a:cs typeface="Constantia"/>
              </a:rPr>
              <a:t>agree </a:t>
            </a:r>
            <a:r>
              <a:rPr sz="2600" spc="-20" dirty="0">
                <a:latin typeface="Constantia"/>
                <a:cs typeface="Constantia"/>
              </a:rPr>
              <a:t>to accept </a:t>
            </a:r>
            <a:r>
              <a:rPr sz="2600" spc="-10" dirty="0">
                <a:latin typeface="Constantia"/>
                <a:cs typeface="Constantia"/>
              </a:rPr>
              <a:t>advertising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10" dirty="0">
                <a:latin typeface="Constantia"/>
                <a:cs typeface="Constantia"/>
              </a:rPr>
              <a:t>marketing </a:t>
            </a:r>
            <a:r>
              <a:rPr sz="2600" spc="-5" dirty="0">
                <a:latin typeface="Constantia"/>
                <a:cs typeface="Constantia"/>
              </a:rPr>
              <a:t>materials  </a:t>
            </a:r>
            <a:r>
              <a:rPr sz="2600" spc="-10" dirty="0">
                <a:latin typeface="Constantia"/>
                <a:cs typeface="Constantia"/>
              </a:rPr>
              <a:t>(known 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175" dirty="0">
                <a:latin typeface="Constantia"/>
                <a:cs typeface="Constantia"/>
              </a:rPr>
              <a:t> </a:t>
            </a:r>
            <a:r>
              <a:rPr sz="2600" i="1" spc="-5" dirty="0">
                <a:latin typeface="Constantia"/>
                <a:cs typeface="Constantia"/>
              </a:rPr>
              <a:t>opt-in)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457200"/>
            <a:ext cx="6327775" cy="586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8-4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313385"/>
            <a:ext cx="654621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Advertising</a:t>
            </a:r>
            <a:endParaRPr sz="4800"/>
          </a:p>
          <a:p>
            <a:pPr marL="12700">
              <a:lnSpc>
                <a:spcPct val="100000"/>
              </a:lnSpc>
            </a:pPr>
            <a:r>
              <a:rPr sz="4800" spc="-25" dirty="0"/>
              <a:t>Strategies </a:t>
            </a:r>
            <a:r>
              <a:rPr sz="4800" dirty="0"/>
              <a:t>and </a:t>
            </a:r>
            <a:r>
              <a:rPr sz="4800" spc="-15" dirty="0"/>
              <a:t>Promotions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8-49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66525"/>
            <a:ext cx="7786370" cy="448564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3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b="1" spc="-10" dirty="0">
                <a:latin typeface="Constantia"/>
                <a:cs typeface="Constantia"/>
              </a:rPr>
              <a:t>OTHER </a:t>
            </a:r>
            <a:r>
              <a:rPr sz="2600" b="1" spc="-20" dirty="0">
                <a:latin typeface="Constantia"/>
                <a:cs typeface="Constantia"/>
              </a:rPr>
              <a:t>ADVERTISING</a:t>
            </a:r>
            <a:r>
              <a:rPr sz="2600" b="1" spc="-100" dirty="0">
                <a:latin typeface="Constantia"/>
                <a:cs typeface="Constantia"/>
              </a:rPr>
              <a:t> </a:t>
            </a:r>
            <a:r>
              <a:rPr sz="2600" b="1" spc="-25" dirty="0">
                <a:latin typeface="Constantia"/>
                <a:cs typeface="Constantia"/>
              </a:rPr>
              <a:t>STRATEGIES</a:t>
            </a:r>
            <a:endParaRPr sz="26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9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dirty="0">
                <a:latin typeface="Constantia"/>
                <a:cs typeface="Constantia"/>
              </a:rPr>
              <a:t>affiliate</a:t>
            </a:r>
            <a:r>
              <a:rPr sz="2400" b="1" spc="-60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marketing</a:t>
            </a:r>
            <a:endParaRPr sz="2400">
              <a:latin typeface="Constantia"/>
              <a:cs typeface="Constantia"/>
            </a:endParaRPr>
          </a:p>
          <a:p>
            <a:pPr marL="652780" marR="36893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15" dirty="0">
                <a:latin typeface="Constantia"/>
                <a:cs typeface="Constantia"/>
              </a:rPr>
              <a:t>marketing </a:t>
            </a:r>
            <a:r>
              <a:rPr sz="2400" spc="-10" dirty="0">
                <a:latin typeface="Constantia"/>
                <a:cs typeface="Constantia"/>
              </a:rPr>
              <a:t>arrangement </a:t>
            </a:r>
            <a:r>
              <a:rPr sz="2400" spc="-15" dirty="0">
                <a:latin typeface="Constantia"/>
                <a:cs typeface="Constantia"/>
              </a:rPr>
              <a:t>by </a:t>
            </a:r>
            <a:r>
              <a:rPr sz="2400" spc="-10" dirty="0">
                <a:latin typeface="Constantia"/>
                <a:cs typeface="Constantia"/>
              </a:rPr>
              <a:t>which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4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organization  </a:t>
            </a:r>
            <a:r>
              <a:rPr sz="2400" spc="-10" dirty="0">
                <a:latin typeface="Constantia"/>
                <a:cs typeface="Constantia"/>
              </a:rPr>
              <a:t>refers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consumers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selling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company’s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website</a:t>
            </a:r>
            <a:endParaRPr sz="2400">
              <a:latin typeface="Constantia"/>
              <a:cs typeface="Constantia"/>
            </a:endParaRPr>
          </a:p>
          <a:p>
            <a:pPr marL="927100" lvl="2" indent="-247650">
              <a:lnSpc>
                <a:spcPct val="100000"/>
              </a:lnSpc>
              <a:spcBef>
                <a:spcPts val="530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927100" algn="l"/>
                <a:tab pos="927735" algn="l"/>
              </a:tabLst>
            </a:pPr>
            <a:r>
              <a:rPr sz="2100" b="1" dirty="0">
                <a:latin typeface="Constantia"/>
                <a:cs typeface="Constantia"/>
              </a:rPr>
              <a:t>affiliate</a:t>
            </a:r>
            <a:r>
              <a:rPr sz="2100" b="1" spc="-80" dirty="0">
                <a:latin typeface="Constantia"/>
                <a:cs typeface="Constantia"/>
              </a:rPr>
              <a:t> </a:t>
            </a:r>
            <a:r>
              <a:rPr sz="2100" b="1" spc="-15" dirty="0">
                <a:latin typeface="Constantia"/>
                <a:cs typeface="Constantia"/>
              </a:rPr>
              <a:t>network</a:t>
            </a:r>
            <a:endParaRPr sz="2100">
              <a:latin typeface="Constantia"/>
              <a:cs typeface="Constantia"/>
            </a:endParaRPr>
          </a:p>
          <a:p>
            <a:pPr marL="927100" marR="138430">
              <a:lnSpc>
                <a:spcPct val="100000"/>
              </a:lnSpc>
              <a:spcBef>
                <a:spcPts val="505"/>
              </a:spcBef>
            </a:pPr>
            <a:r>
              <a:rPr sz="2100" dirty="0">
                <a:latin typeface="Constantia"/>
                <a:cs typeface="Constantia"/>
              </a:rPr>
              <a:t>A</a:t>
            </a:r>
            <a:r>
              <a:rPr sz="2100" spc="-45" dirty="0">
                <a:latin typeface="Constantia"/>
                <a:cs typeface="Constantia"/>
              </a:rPr>
              <a:t> </a:t>
            </a:r>
            <a:r>
              <a:rPr sz="2100" spc="-15" dirty="0">
                <a:latin typeface="Constantia"/>
                <a:cs typeface="Constantia"/>
              </a:rPr>
              <a:t>network</a:t>
            </a:r>
            <a:r>
              <a:rPr sz="2100" spc="-70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that</a:t>
            </a:r>
            <a:r>
              <a:rPr sz="2100" spc="-114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acts</a:t>
            </a:r>
            <a:r>
              <a:rPr sz="2100" spc="-10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as</a:t>
            </a:r>
            <a:r>
              <a:rPr sz="2100" spc="-10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an</a:t>
            </a:r>
            <a:r>
              <a:rPr sz="2100" spc="-3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intermediary</a:t>
            </a:r>
            <a:r>
              <a:rPr sz="2100" spc="-80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between</a:t>
            </a:r>
            <a:r>
              <a:rPr sz="2100" spc="-10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publishers  (affiliates) and </a:t>
            </a:r>
            <a:r>
              <a:rPr sz="2100" spc="-10" dirty="0">
                <a:latin typeface="Constantia"/>
                <a:cs typeface="Constantia"/>
              </a:rPr>
              <a:t>merchant </a:t>
            </a:r>
            <a:r>
              <a:rPr sz="2100" spc="-5" dirty="0">
                <a:latin typeface="Constantia"/>
                <a:cs typeface="Constantia"/>
              </a:rPr>
              <a:t>affiliate</a:t>
            </a:r>
            <a:r>
              <a:rPr sz="2100" spc="-245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programs</a:t>
            </a:r>
            <a:endParaRPr sz="21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5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10" dirty="0">
                <a:latin typeface="Constantia"/>
                <a:cs typeface="Constantia"/>
              </a:rPr>
              <a:t>Ads</a:t>
            </a:r>
            <a:r>
              <a:rPr sz="2400" b="1" spc="-105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as</a:t>
            </a:r>
            <a:r>
              <a:rPr sz="2400" b="1" spc="-110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a</a:t>
            </a:r>
            <a:r>
              <a:rPr sz="2400" b="1" spc="-70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Commodity</a:t>
            </a:r>
            <a:r>
              <a:rPr sz="2400" b="1" spc="-55" dirty="0">
                <a:latin typeface="Constantia"/>
                <a:cs typeface="Constantia"/>
              </a:rPr>
              <a:t> </a:t>
            </a:r>
            <a:r>
              <a:rPr sz="2400" b="1" spc="-15" dirty="0">
                <a:latin typeface="Constantia"/>
                <a:cs typeface="Constantia"/>
              </a:rPr>
              <a:t>(Paying</a:t>
            </a:r>
            <a:r>
              <a:rPr sz="2400" b="1" spc="5" dirty="0">
                <a:latin typeface="Constantia"/>
                <a:cs typeface="Constantia"/>
              </a:rPr>
              <a:t> </a:t>
            </a:r>
            <a:r>
              <a:rPr sz="2400" b="1" spc="-15" dirty="0">
                <a:latin typeface="Constantia"/>
                <a:cs typeface="Constantia"/>
              </a:rPr>
              <a:t>People</a:t>
            </a:r>
            <a:r>
              <a:rPr sz="2400" b="1" spc="-105" dirty="0">
                <a:latin typeface="Constantia"/>
                <a:cs typeface="Constantia"/>
              </a:rPr>
              <a:t> </a:t>
            </a:r>
            <a:r>
              <a:rPr sz="2400" b="1" spc="-20" dirty="0">
                <a:latin typeface="Constantia"/>
                <a:cs typeface="Constantia"/>
              </a:rPr>
              <a:t>to</a:t>
            </a:r>
            <a:r>
              <a:rPr sz="2400" b="1" spc="-100" dirty="0">
                <a:latin typeface="Constantia"/>
                <a:cs typeface="Constantia"/>
              </a:rPr>
              <a:t> </a:t>
            </a:r>
            <a:r>
              <a:rPr sz="2400" b="1" spc="-45" dirty="0">
                <a:latin typeface="Constantia"/>
                <a:cs typeface="Constantia"/>
              </a:rPr>
              <a:t>Watch</a:t>
            </a:r>
            <a:r>
              <a:rPr sz="2400" b="1" spc="-70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Ads)</a:t>
            </a:r>
            <a:endParaRPr sz="2400">
              <a:latin typeface="Constantia"/>
              <a:cs typeface="Constantia"/>
            </a:endParaRPr>
          </a:p>
          <a:p>
            <a:pPr marL="927100" lvl="2" indent="-247650">
              <a:lnSpc>
                <a:spcPct val="100000"/>
              </a:lnSpc>
              <a:spcBef>
                <a:spcPts val="530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927100" algn="l"/>
                <a:tab pos="927735" algn="l"/>
              </a:tabLst>
            </a:pPr>
            <a:r>
              <a:rPr sz="2100" b="1" spc="-10" dirty="0">
                <a:latin typeface="Constantia"/>
                <a:cs typeface="Constantia"/>
              </a:rPr>
              <a:t>Mypoints.com,</a:t>
            </a:r>
            <a:r>
              <a:rPr sz="2100" b="1" spc="-70" dirty="0">
                <a:latin typeface="Constantia"/>
                <a:cs typeface="Constantia"/>
              </a:rPr>
              <a:t> </a:t>
            </a:r>
            <a:r>
              <a:rPr sz="2100" b="1" spc="-15" dirty="0">
                <a:latin typeface="Constantia"/>
                <a:cs typeface="Constantia"/>
              </a:rPr>
              <a:t>click-rewards.com</a:t>
            </a:r>
            <a:endParaRPr sz="21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5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5" dirty="0">
                <a:latin typeface="Constantia"/>
                <a:cs typeface="Constantia"/>
              </a:rPr>
              <a:t>Selling </a:t>
            </a:r>
            <a:r>
              <a:rPr sz="2400" b="1" spc="-15" dirty="0">
                <a:latin typeface="Constantia"/>
                <a:cs typeface="Constantia"/>
              </a:rPr>
              <a:t>Space </a:t>
            </a:r>
            <a:r>
              <a:rPr sz="2400" b="1" spc="-10" dirty="0">
                <a:latin typeface="Constantia"/>
                <a:cs typeface="Constantia"/>
              </a:rPr>
              <a:t>by</a:t>
            </a:r>
            <a:r>
              <a:rPr sz="2400" b="1" spc="-114" dirty="0">
                <a:latin typeface="Constantia"/>
                <a:cs typeface="Constantia"/>
              </a:rPr>
              <a:t> </a:t>
            </a:r>
            <a:r>
              <a:rPr sz="2400" b="1" spc="-15" dirty="0">
                <a:latin typeface="Constantia"/>
                <a:cs typeface="Constantia"/>
              </a:rPr>
              <a:t>Pixels</a:t>
            </a:r>
            <a:endParaRPr sz="2400">
              <a:latin typeface="Constantia"/>
              <a:cs typeface="Constantia"/>
            </a:endParaRPr>
          </a:p>
          <a:p>
            <a:pPr marL="927100" lvl="2" indent="-247650">
              <a:lnSpc>
                <a:spcPct val="100000"/>
              </a:lnSpc>
              <a:spcBef>
                <a:spcPts val="525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927100" algn="l"/>
                <a:tab pos="927735" algn="l"/>
              </a:tabLst>
            </a:pPr>
            <a:r>
              <a:rPr sz="2100" b="1" spc="-10" dirty="0">
                <a:latin typeface="Constantia"/>
                <a:cs typeface="Constantia"/>
                <a:hlinkClick r:id="rId2"/>
              </a:rPr>
              <a:t>http://milliondollarhomepage.com/</a:t>
            </a:r>
            <a:endParaRPr sz="21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55473"/>
            <a:ext cx="613918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/>
              <a:t>Advertising</a:t>
            </a:r>
            <a:endParaRPr sz="4500"/>
          </a:p>
          <a:p>
            <a:pPr marL="12700">
              <a:lnSpc>
                <a:spcPct val="100000"/>
              </a:lnSpc>
            </a:pPr>
            <a:r>
              <a:rPr sz="4500" spc="-20" dirty="0"/>
              <a:t>Strategies </a:t>
            </a:r>
            <a:r>
              <a:rPr sz="4500" dirty="0"/>
              <a:t>and</a:t>
            </a:r>
            <a:r>
              <a:rPr sz="4500" spc="-75" dirty="0"/>
              <a:t> </a:t>
            </a:r>
            <a:r>
              <a:rPr sz="4500" spc="-10" dirty="0"/>
              <a:t>Promotions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9132" y="1692906"/>
            <a:ext cx="7335520" cy="46748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59715" indent="-247650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60350" algn="l"/>
              </a:tabLst>
            </a:pPr>
            <a:r>
              <a:rPr sz="2400" b="1" spc="-10" dirty="0">
                <a:latin typeface="Constantia"/>
                <a:cs typeface="Constantia"/>
              </a:rPr>
              <a:t>Personalized</a:t>
            </a:r>
            <a:r>
              <a:rPr sz="2400" b="1" spc="-45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Ads</a:t>
            </a:r>
            <a:endParaRPr sz="2400">
              <a:latin typeface="Constantia"/>
              <a:cs typeface="Constantia"/>
            </a:endParaRPr>
          </a:p>
          <a:p>
            <a:pPr marL="259715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60350" algn="l"/>
              </a:tabLst>
            </a:pPr>
            <a:r>
              <a:rPr sz="2400" b="1" spc="-20" dirty="0">
                <a:latin typeface="Constantia"/>
                <a:cs typeface="Constantia"/>
              </a:rPr>
              <a:t>Webcasting</a:t>
            </a:r>
            <a:endParaRPr sz="2400">
              <a:latin typeface="Constantia"/>
              <a:cs typeface="Constantia"/>
            </a:endParaRPr>
          </a:p>
          <a:p>
            <a:pPr marL="259715" marR="5080">
              <a:lnSpc>
                <a:spcPct val="100000"/>
              </a:lnSpc>
              <a:spcBef>
                <a:spcPts val="645"/>
              </a:spcBef>
            </a:pP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10" dirty="0">
                <a:latin typeface="Constantia"/>
                <a:cs typeface="Constantia"/>
              </a:rPr>
              <a:t>free Internet </a:t>
            </a:r>
            <a:r>
              <a:rPr sz="2400" spc="-5" dirty="0">
                <a:latin typeface="Constantia"/>
                <a:cs typeface="Constantia"/>
              </a:rPr>
              <a:t>news </a:t>
            </a:r>
            <a:r>
              <a:rPr sz="2800" spc="-5" dirty="0">
                <a:latin typeface="Constantia"/>
                <a:cs typeface="Constantia"/>
              </a:rPr>
              <a:t>service </a:t>
            </a:r>
            <a:r>
              <a:rPr sz="2800" spc="-10" dirty="0">
                <a:latin typeface="Constantia"/>
                <a:cs typeface="Constantia"/>
              </a:rPr>
              <a:t>that broadcasts  personalized </a:t>
            </a:r>
            <a:r>
              <a:rPr sz="2800" spc="-5" dirty="0">
                <a:latin typeface="Constantia"/>
                <a:cs typeface="Constantia"/>
              </a:rPr>
              <a:t>news and information, including  seminars, in </a:t>
            </a:r>
            <a:r>
              <a:rPr sz="2800" spc="-15" dirty="0">
                <a:latin typeface="Constantia"/>
                <a:cs typeface="Constantia"/>
              </a:rPr>
              <a:t>categories </a:t>
            </a:r>
            <a:r>
              <a:rPr sz="2800" spc="-10" dirty="0">
                <a:latin typeface="Constantia"/>
                <a:cs typeface="Constantia"/>
              </a:rPr>
              <a:t>selected </a:t>
            </a:r>
            <a:r>
              <a:rPr sz="2800" spc="-15" dirty="0">
                <a:latin typeface="Constantia"/>
                <a:cs typeface="Constantia"/>
              </a:rPr>
              <a:t>by </a:t>
            </a:r>
            <a:r>
              <a:rPr sz="2800" spc="-10" dirty="0">
                <a:latin typeface="Constantia"/>
                <a:cs typeface="Constantia"/>
              </a:rPr>
              <a:t>the</a:t>
            </a:r>
            <a:r>
              <a:rPr sz="2800" spc="-40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user</a:t>
            </a:r>
            <a:endParaRPr sz="2800">
              <a:latin typeface="Constantia"/>
              <a:cs typeface="Constantia"/>
            </a:endParaRPr>
          </a:p>
          <a:p>
            <a:pPr marL="259715" indent="-247650">
              <a:lnSpc>
                <a:spcPct val="100000"/>
              </a:lnSpc>
              <a:spcBef>
                <a:spcPts val="60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60350" algn="l"/>
              </a:tabLst>
            </a:pPr>
            <a:r>
              <a:rPr sz="2400" b="1" spc="-10" dirty="0">
                <a:latin typeface="Constantia"/>
                <a:cs typeface="Constantia"/>
              </a:rPr>
              <a:t>Ad </a:t>
            </a:r>
            <a:r>
              <a:rPr sz="2400" b="1" spc="-20" dirty="0">
                <a:latin typeface="Constantia"/>
                <a:cs typeface="Constantia"/>
              </a:rPr>
              <a:t>Exchanges</a:t>
            </a:r>
            <a:endParaRPr sz="2400">
              <a:latin typeface="Constantia"/>
              <a:cs typeface="Constantia"/>
            </a:endParaRPr>
          </a:p>
          <a:p>
            <a:pPr marL="259715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60350" algn="l"/>
              </a:tabLst>
            </a:pPr>
            <a:r>
              <a:rPr sz="2400" b="1" spc="-10" dirty="0">
                <a:latin typeface="Constantia"/>
                <a:cs typeface="Constantia"/>
              </a:rPr>
              <a:t>Advertisement </a:t>
            </a:r>
            <a:r>
              <a:rPr sz="2400" b="1" dirty="0">
                <a:latin typeface="Constantia"/>
                <a:cs typeface="Constantia"/>
              </a:rPr>
              <a:t>as a </a:t>
            </a:r>
            <a:r>
              <a:rPr sz="2400" b="1" spc="-15" dirty="0">
                <a:latin typeface="Constantia"/>
                <a:cs typeface="Constantia"/>
              </a:rPr>
              <a:t>Revenue</a:t>
            </a:r>
            <a:r>
              <a:rPr sz="2400" b="1" spc="-380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Model</a:t>
            </a:r>
            <a:endParaRPr sz="2400">
              <a:latin typeface="Constantia"/>
              <a:cs typeface="Constantia"/>
            </a:endParaRPr>
          </a:p>
          <a:p>
            <a:pPr marL="534035" lvl="1" indent="-247650">
              <a:lnSpc>
                <a:spcPct val="100000"/>
              </a:lnSpc>
              <a:spcBef>
                <a:spcPts val="530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534035" algn="l"/>
                <a:tab pos="534670" algn="l"/>
              </a:tabLst>
            </a:pPr>
            <a:r>
              <a:rPr sz="2100" b="1" spc="-15" dirty="0">
                <a:latin typeface="Constantia"/>
                <a:cs typeface="Constantia"/>
              </a:rPr>
              <a:t>pay </a:t>
            </a:r>
            <a:r>
              <a:rPr sz="2100" b="1" spc="-5" dirty="0">
                <a:latin typeface="Constantia"/>
                <a:cs typeface="Constantia"/>
              </a:rPr>
              <a:t>per </a:t>
            </a:r>
            <a:r>
              <a:rPr sz="2100" b="1" dirty="0">
                <a:latin typeface="Constantia"/>
                <a:cs typeface="Constantia"/>
              </a:rPr>
              <a:t>click</a:t>
            </a:r>
            <a:r>
              <a:rPr sz="2100" b="1" spc="-250" dirty="0">
                <a:latin typeface="Constantia"/>
                <a:cs typeface="Constantia"/>
              </a:rPr>
              <a:t> </a:t>
            </a:r>
            <a:r>
              <a:rPr sz="2100" b="1" spc="-10" dirty="0">
                <a:latin typeface="Constantia"/>
                <a:cs typeface="Constantia"/>
              </a:rPr>
              <a:t>(PPC)</a:t>
            </a:r>
            <a:endParaRPr sz="2100">
              <a:latin typeface="Constantia"/>
              <a:cs typeface="Constantia"/>
            </a:endParaRPr>
          </a:p>
          <a:p>
            <a:pPr marL="534035">
              <a:lnSpc>
                <a:spcPct val="100000"/>
              </a:lnSpc>
              <a:spcBef>
                <a:spcPts val="505"/>
              </a:spcBef>
            </a:pPr>
            <a:r>
              <a:rPr sz="2100" dirty="0">
                <a:latin typeface="Constantia"/>
                <a:cs typeface="Constantia"/>
              </a:rPr>
              <a:t>A</a:t>
            </a:r>
            <a:r>
              <a:rPr sz="2100" spc="-7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popular</a:t>
            </a:r>
            <a:r>
              <a:rPr sz="2100" spc="-75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Internet</a:t>
            </a:r>
            <a:r>
              <a:rPr sz="2100" spc="-130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advertising</a:t>
            </a:r>
            <a:r>
              <a:rPr sz="2100" spc="-50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payment</a:t>
            </a:r>
            <a:r>
              <a:rPr sz="2100" spc="-60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model</a:t>
            </a:r>
            <a:r>
              <a:rPr sz="2100" spc="-75" dirty="0">
                <a:latin typeface="Constantia"/>
                <a:cs typeface="Constantia"/>
              </a:rPr>
              <a:t> </a:t>
            </a:r>
            <a:r>
              <a:rPr sz="2100" spc="-15" dirty="0">
                <a:latin typeface="Constantia"/>
                <a:cs typeface="Constantia"/>
              </a:rPr>
              <a:t>where</a:t>
            </a:r>
            <a:endParaRPr sz="2100">
              <a:latin typeface="Constantia"/>
              <a:cs typeface="Constantia"/>
            </a:endParaRPr>
          </a:p>
          <a:p>
            <a:pPr marL="534035">
              <a:lnSpc>
                <a:spcPct val="100000"/>
              </a:lnSpc>
            </a:pPr>
            <a:r>
              <a:rPr sz="2100" spc="-10" dirty="0">
                <a:latin typeface="Constantia"/>
                <a:cs typeface="Constantia"/>
              </a:rPr>
              <a:t>advertisers</a:t>
            </a:r>
            <a:r>
              <a:rPr sz="2100" spc="-85" dirty="0">
                <a:latin typeface="Constantia"/>
                <a:cs typeface="Constantia"/>
              </a:rPr>
              <a:t> </a:t>
            </a:r>
            <a:r>
              <a:rPr sz="2100" spc="-15" dirty="0">
                <a:latin typeface="Constantia"/>
                <a:cs typeface="Constantia"/>
              </a:rPr>
              <a:t>pay</a:t>
            </a:r>
            <a:r>
              <a:rPr sz="2100" spc="-100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their</a:t>
            </a:r>
            <a:r>
              <a:rPr sz="2100" spc="-9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host</a:t>
            </a:r>
            <a:r>
              <a:rPr sz="2100" spc="-120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only</a:t>
            </a:r>
            <a:r>
              <a:rPr sz="2100" spc="-100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when</a:t>
            </a:r>
            <a:r>
              <a:rPr sz="2100" spc="-60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the</a:t>
            </a:r>
            <a:r>
              <a:rPr sz="2100" spc="-12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ad </a:t>
            </a:r>
            <a:r>
              <a:rPr sz="2100" spc="-5" dirty="0">
                <a:latin typeface="Constantia"/>
                <a:cs typeface="Constantia"/>
              </a:rPr>
              <a:t>is</a:t>
            </a:r>
            <a:r>
              <a:rPr sz="2100" spc="-95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clicked</a:t>
            </a:r>
            <a:r>
              <a:rPr sz="2100" spc="-6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on</a:t>
            </a:r>
            <a:endParaRPr sz="2100">
              <a:latin typeface="Constantia"/>
              <a:cs typeface="Constantia"/>
            </a:endParaRPr>
          </a:p>
          <a:p>
            <a:pPr marL="259715" indent="-247650">
              <a:lnSpc>
                <a:spcPct val="100000"/>
              </a:lnSpc>
              <a:spcBef>
                <a:spcPts val="55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60350" algn="l"/>
              </a:tabLst>
            </a:pPr>
            <a:r>
              <a:rPr sz="2400" b="1" spc="-15" dirty="0">
                <a:latin typeface="Constantia"/>
                <a:cs typeface="Constantia"/>
              </a:rPr>
              <a:t>Choose-Your-Own-Ad</a:t>
            </a:r>
            <a:r>
              <a:rPr sz="2400" b="1" spc="-10" dirty="0">
                <a:latin typeface="Constantia"/>
                <a:cs typeface="Constantia"/>
              </a:rPr>
              <a:t> </a:t>
            </a:r>
            <a:r>
              <a:rPr sz="2400" b="1" spc="-15" dirty="0">
                <a:latin typeface="Constantia"/>
                <a:cs typeface="Constantia"/>
              </a:rPr>
              <a:t>Format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313385"/>
            <a:ext cx="654621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Advertising</a:t>
            </a:r>
            <a:endParaRPr sz="4800"/>
          </a:p>
          <a:p>
            <a:pPr marL="12700">
              <a:lnSpc>
                <a:spcPct val="100000"/>
              </a:lnSpc>
            </a:pPr>
            <a:r>
              <a:rPr sz="4800" spc="-25" dirty="0"/>
              <a:t>Strategies </a:t>
            </a:r>
            <a:r>
              <a:rPr sz="4800" dirty="0"/>
              <a:t>and </a:t>
            </a:r>
            <a:r>
              <a:rPr sz="4800" spc="-15" dirty="0"/>
              <a:t>Promotions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8-51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47163"/>
            <a:ext cx="7949565" cy="4349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1664335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b="1" dirty="0">
                <a:latin typeface="Constantia"/>
                <a:cs typeface="Constantia"/>
              </a:rPr>
              <a:t>ONLINE </a:t>
            </a:r>
            <a:r>
              <a:rPr sz="2600" b="1" spc="-10" dirty="0">
                <a:latin typeface="Constantia"/>
                <a:cs typeface="Constantia"/>
              </a:rPr>
              <a:t>EVENTS, </a:t>
            </a:r>
            <a:r>
              <a:rPr sz="2600" b="1" spc="-20" dirty="0">
                <a:latin typeface="Constantia"/>
                <a:cs typeface="Constantia"/>
              </a:rPr>
              <a:t>PROMOTIONS,</a:t>
            </a:r>
            <a:r>
              <a:rPr sz="2600" b="1" spc="-120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AND  </a:t>
            </a:r>
            <a:r>
              <a:rPr sz="2600" b="1" spc="-20" dirty="0">
                <a:latin typeface="Constantia"/>
                <a:cs typeface="Constantia"/>
              </a:rPr>
              <a:t>ATTRACTIONS</a:t>
            </a:r>
            <a:endParaRPr sz="26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25" dirty="0">
                <a:latin typeface="Constantia"/>
                <a:cs typeface="Constantia"/>
              </a:rPr>
              <a:t>Live </a:t>
            </a:r>
            <a:r>
              <a:rPr sz="2400" b="1" spc="-60" dirty="0">
                <a:latin typeface="Constantia"/>
                <a:cs typeface="Constantia"/>
              </a:rPr>
              <a:t>Web </a:t>
            </a:r>
            <a:r>
              <a:rPr sz="2400" b="1" spc="-20" dirty="0">
                <a:latin typeface="Constantia"/>
                <a:cs typeface="Constantia"/>
              </a:rPr>
              <a:t>Events </a:t>
            </a:r>
            <a:r>
              <a:rPr sz="2400" b="1" spc="-5" dirty="0">
                <a:latin typeface="Constantia"/>
                <a:cs typeface="Constantia"/>
              </a:rPr>
              <a:t>for</a:t>
            </a:r>
            <a:r>
              <a:rPr sz="2400" b="1" spc="-245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Advertising</a:t>
            </a:r>
            <a:endParaRPr sz="24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1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b="1" spc="-5" dirty="0">
                <a:latin typeface="Constantia"/>
                <a:cs typeface="Constantia"/>
              </a:rPr>
              <a:t>localization</a:t>
            </a:r>
            <a:endParaRPr sz="2600">
              <a:latin typeface="Constantia"/>
              <a:cs typeface="Constantia"/>
            </a:endParaRPr>
          </a:p>
          <a:p>
            <a:pPr marL="285115" marR="508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Constantia"/>
                <a:cs typeface="Constantia"/>
              </a:rPr>
              <a:t>The </a:t>
            </a:r>
            <a:r>
              <a:rPr sz="2600" spc="-15" dirty="0">
                <a:latin typeface="Constantia"/>
                <a:cs typeface="Constantia"/>
              </a:rPr>
              <a:t>process </a:t>
            </a:r>
            <a:r>
              <a:rPr sz="2600" dirty="0">
                <a:latin typeface="Constantia"/>
                <a:cs typeface="Constantia"/>
              </a:rPr>
              <a:t>of </a:t>
            </a:r>
            <a:r>
              <a:rPr sz="2600" spc="-20" dirty="0">
                <a:latin typeface="Constantia"/>
                <a:cs typeface="Constantia"/>
              </a:rPr>
              <a:t>converting </a:t>
            </a:r>
            <a:r>
              <a:rPr sz="2600" spc="-5" dirty="0">
                <a:latin typeface="Constantia"/>
                <a:cs typeface="Constantia"/>
              </a:rPr>
              <a:t>media </a:t>
            </a:r>
            <a:r>
              <a:rPr sz="2600" spc="-10" dirty="0">
                <a:latin typeface="Constantia"/>
                <a:cs typeface="Constantia"/>
              </a:rPr>
              <a:t>products developed 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one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environment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(e.g.,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country)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form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culturally 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5" dirty="0">
                <a:latin typeface="Constantia"/>
                <a:cs typeface="Constantia"/>
              </a:rPr>
              <a:t>linguistically </a:t>
            </a:r>
            <a:r>
              <a:rPr sz="2600" spc="-10" dirty="0">
                <a:latin typeface="Constantia"/>
                <a:cs typeface="Constantia"/>
              </a:rPr>
              <a:t>acceptable </a:t>
            </a:r>
            <a:r>
              <a:rPr sz="2600" spc="-5" dirty="0">
                <a:latin typeface="Constantia"/>
                <a:cs typeface="Constantia"/>
              </a:rPr>
              <a:t>in countries </a:t>
            </a:r>
            <a:r>
              <a:rPr sz="2600" dirty="0">
                <a:latin typeface="Constantia"/>
                <a:cs typeface="Constantia"/>
              </a:rPr>
              <a:t>outside </a:t>
            </a:r>
            <a:r>
              <a:rPr sz="2600" spc="-5" dirty="0">
                <a:latin typeface="Constantia"/>
                <a:cs typeface="Constantia"/>
              </a:rPr>
              <a:t>the  original </a:t>
            </a:r>
            <a:r>
              <a:rPr sz="2600" spc="-20" dirty="0">
                <a:latin typeface="Constantia"/>
                <a:cs typeface="Constantia"/>
              </a:rPr>
              <a:t>target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market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b="1" dirty="0">
                <a:latin typeface="Constantia"/>
                <a:cs typeface="Constantia"/>
              </a:rPr>
              <a:t>INTELLIGENT </a:t>
            </a:r>
            <a:r>
              <a:rPr sz="2600" b="1" spc="-15" dirty="0">
                <a:latin typeface="Constantia"/>
                <a:cs typeface="Constantia"/>
              </a:rPr>
              <a:t>AGENTS</a:t>
            </a:r>
            <a:r>
              <a:rPr sz="2600" b="1" spc="-210" dirty="0">
                <a:latin typeface="Constantia"/>
                <a:cs typeface="Constantia"/>
              </a:rPr>
              <a:t> </a:t>
            </a:r>
            <a:r>
              <a:rPr sz="2600" b="1" spc="-25" dirty="0">
                <a:latin typeface="Constantia"/>
                <a:cs typeface="Constantia"/>
              </a:rPr>
              <a:t>APPLICATIONS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b="1" spc="-15" dirty="0">
                <a:latin typeface="Constantia"/>
                <a:cs typeface="Constantia"/>
              </a:rPr>
              <a:t>DEVELOPING </a:t>
            </a:r>
            <a:r>
              <a:rPr sz="2600" b="1" dirty="0">
                <a:latin typeface="Constantia"/>
                <a:cs typeface="Constantia"/>
              </a:rPr>
              <a:t>AN ONLINE </a:t>
            </a:r>
            <a:r>
              <a:rPr sz="2600" b="1" spc="-20" dirty="0">
                <a:latin typeface="Constantia"/>
                <a:cs typeface="Constantia"/>
              </a:rPr>
              <a:t>ADVERTISING</a:t>
            </a:r>
            <a:r>
              <a:rPr sz="2600" b="1" spc="-204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PLAN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5450" y="341375"/>
            <a:ext cx="5345176" cy="5983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8-52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000" y="762000"/>
            <a:ext cx="8428101" cy="5486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8-53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112977"/>
            <a:ext cx="417576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/>
              <a:t>Managerial</a:t>
            </a:r>
            <a:r>
              <a:rPr sz="4500" spc="-100" dirty="0"/>
              <a:t> </a:t>
            </a:r>
            <a:r>
              <a:rPr sz="4500" dirty="0"/>
              <a:t>Issues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8-54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79317"/>
            <a:ext cx="8058784" cy="416242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650"/>
              </a:spcBef>
              <a:buClr>
                <a:srgbClr val="0AD0D9"/>
              </a:buClr>
              <a:buSzPct val="93478"/>
              <a:buAutoNum type="arabicPeriod"/>
              <a:tabLst>
                <a:tab pos="527685" algn="l"/>
                <a:tab pos="528320" algn="l"/>
              </a:tabLst>
            </a:pPr>
            <a:r>
              <a:rPr sz="2300" dirty="0">
                <a:latin typeface="Constantia"/>
                <a:cs typeface="Constantia"/>
              </a:rPr>
              <a:t>Do</a:t>
            </a:r>
            <a:r>
              <a:rPr sz="2300" spc="-140" dirty="0">
                <a:latin typeface="Constantia"/>
                <a:cs typeface="Constantia"/>
              </a:rPr>
              <a:t> </a:t>
            </a:r>
            <a:r>
              <a:rPr sz="2300" spc="-30" dirty="0">
                <a:latin typeface="Constantia"/>
                <a:cs typeface="Constantia"/>
              </a:rPr>
              <a:t>we</a:t>
            </a:r>
            <a:r>
              <a:rPr sz="2300" spc="-75" dirty="0">
                <a:latin typeface="Constantia"/>
                <a:cs typeface="Constantia"/>
              </a:rPr>
              <a:t> </a:t>
            </a:r>
            <a:r>
              <a:rPr sz="2300" spc="-5" dirty="0">
                <a:latin typeface="Constantia"/>
                <a:cs typeface="Constantia"/>
              </a:rPr>
              <a:t>focus</a:t>
            </a:r>
            <a:r>
              <a:rPr sz="2300" spc="-125" dirty="0">
                <a:latin typeface="Constantia"/>
                <a:cs typeface="Constantia"/>
              </a:rPr>
              <a:t> </a:t>
            </a:r>
            <a:r>
              <a:rPr sz="2300" dirty="0">
                <a:latin typeface="Constantia"/>
                <a:cs typeface="Constantia"/>
              </a:rPr>
              <a:t>on</a:t>
            </a:r>
            <a:r>
              <a:rPr sz="2300" spc="-120" dirty="0">
                <a:latin typeface="Constantia"/>
                <a:cs typeface="Constantia"/>
              </a:rPr>
              <a:t> </a:t>
            </a:r>
            <a:r>
              <a:rPr sz="2300" spc="-5" dirty="0">
                <a:latin typeface="Constantia"/>
                <a:cs typeface="Constantia"/>
              </a:rPr>
              <a:t>value-creating</a:t>
            </a:r>
            <a:r>
              <a:rPr sz="2300" spc="-95" dirty="0">
                <a:latin typeface="Constantia"/>
                <a:cs typeface="Constantia"/>
              </a:rPr>
              <a:t> </a:t>
            </a:r>
            <a:r>
              <a:rPr sz="2300" spc="-5" dirty="0">
                <a:latin typeface="Constantia"/>
                <a:cs typeface="Constantia"/>
              </a:rPr>
              <a:t>customers?</a:t>
            </a:r>
            <a:endParaRPr sz="2300">
              <a:latin typeface="Constantia"/>
              <a:cs typeface="Constantia"/>
            </a:endParaRPr>
          </a:p>
          <a:p>
            <a:pPr marL="469900" indent="-457200">
              <a:lnSpc>
                <a:spcPct val="100000"/>
              </a:lnSpc>
              <a:spcBef>
                <a:spcPts val="555"/>
              </a:spcBef>
              <a:buClr>
                <a:srgbClr val="0AD0D9"/>
              </a:buClr>
              <a:buSzPct val="93478"/>
              <a:buAutoNum type="arabicPeriod"/>
              <a:tabLst>
                <a:tab pos="469265" algn="l"/>
                <a:tab pos="469900" algn="l"/>
              </a:tabLst>
            </a:pPr>
            <a:r>
              <a:rPr sz="2300" spc="-5" dirty="0">
                <a:latin typeface="Constantia"/>
                <a:cs typeface="Constantia"/>
              </a:rPr>
              <a:t>Which</a:t>
            </a:r>
            <a:r>
              <a:rPr sz="2300" spc="-30" dirty="0">
                <a:latin typeface="Constantia"/>
                <a:cs typeface="Constantia"/>
              </a:rPr>
              <a:t> </a:t>
            </a:r>
            <a:r>
              <a:rPr sz="2300" spc="-5" dirty="0">
                <a:latin typeface="Constantia"/>
                <a:cs typeface="Constantia"/>
              </a:rPr>
              <a:t>Internet</a:t>
            </a:r>
            <a:r>
              <a:rPr sz="2300" spc="-75" dirty="0">
                <a:latin typeface="Constantia"/>
                <a:cs typeface="Constantia"/>
              </a:rPr>
              <a:t> </a:t>
            </a:r>
            <a:r>
              <a:rPr sz="2300" spc="-10" dirty="0">
                <a:latin typeface="Constantia"/>
                <a:cs typeface="Constantia"/>
              </a:rPr>
              <a:t>marketing/advertising</a:t>
            </a:r>
            <a:r>
              <a:rPr sz="2300" spc="-110" dirty="0">
                <a:latin typeface="Constantia"/>
                <a:cs typeface="Constantia"/>
              </a:rPr>
              <a:t> </a:t>
            </a:r>
            <a:r>
              <a:rPr sz="2300" spc="-5" dirty="0">
                <a:latin typeface="Constantia"/>
                <a:cs typeface="Constantia"/>
              </a:rPr>
              <a:t>channel</a:t>
            </a:r>
            <a:r>
              <a:rPr sz="2300" spc="-75" dirty="0">
                <a:latin typeface="Constantia"/>
                <a:cs typeface="Constantia"/>
              </a:rPr>
              <a:t> </a:t>
            </a:r>
            <a:r>
              <a:rPr sz="2300" dirty="0">
                <a:latin typeface="Constantia"/>
                <a:cs typeface="Constantia"/>
              </a:rPr>
              <a:t>do</a:t>
            </a:r>
            <a:r>
              <a:rPr sz="2300" spc="-135" dirty="0">
                <a:latin typeface="Constantia"/>
                <a:cs typeface="Constantia"/>
              </a:rPr>
              <a:t> </a:t>
            </a:r>
            <a:r>
              <a:rPr sz="2300" spc="-30" dirty="0">
                <a:latin typeface="Constantia"/>
                <a:cs typeface="Constantia"/>
              </a:rPr>
              <a:t>we</a:t>
            </a:r>
            <a:r>
              <a:rPr sz="2300" spc="-95" dirty="0">
                <a:latin typeface="Constantia"/>
                <a:cs typeface="Constantia"/>
              </a:rPr>
              <a:t> </a:t>
            </a:r>
            <a:r>
              <a:rPr sz="2300" spc="-5" dirty="0">
                <a:latin typeface="Constantia"/>
                <a:cs typeface="Constantia"/>
              </a:rPr>
              <a:t>use?</a:t>
            </a:r>
            <a:endParaRPr sz="2300">
              <a:latin typeface="Constantia"/>
              <a:cs typeface="Constantia"/>
            </a:endParaRPr>
          </a:p>
          <a:p>
            <a:pPr marL="469900" indent="-457200">
              <a:lnSpc>
                <a:spcPct val="100000"/>
              </a:lnSpc>
              <a:spcBef>
                <a:spcPts val="550"/>
              </a:spcBef>
              <a:buClr>
                <a:srgbClr val="0AD0D9"/>
              </a:buClr>
              <a:buSzPct val="93478"/>
              <a:buAutoNum type="arabicPeriod"/>
              <a:tabLst>
                <a:tab pos="469265" algn="l"/>
                <a:tab pos="469900" algn="l"/>
              </a:tabLst>
            </a:pPr>
            <a:r>
              <a:rPr sz="2300" dirty="0">
                <a:latin typeface="Constantia"/>
                <a:cs typeface="Constantia"/>
              </a:rPr>
              <a:t>What</a:t>
            </a:r>
            <a:r>
              <a:rPr sz="2300" spc="-65" dirty="0">
                <a:latin typeface="Constantia"/>
                <a:cs typeface="Constantia"/>
              </a:rPr>
              <a:t> </a:t>
            </a:r>
            <a:r>
              <a:rPr sz="2300" spc="-5" dirty="0">
                <a:latin typeface="Constantia"/>
                <a:cs typeface="Constantia"/>
              </a:rPr>
              <a:t>metrics</a:t>
            </a:r>
            <a:r>
              <a:rPr sz="2300" spc="-125" dirty="0">
                <a:latin typeface="Constantia"/>
                <a:cs typeface="Constantia"/>
              </a:rPr>
              <a:t> </a:t>
            </a:r>
            <a:r>
              <a:rPr sz="2300" spc="-5" dirty="0">
                <a:latin typeface="Constantia"/>
                <a:cs typeface="Constantia"/>
              </a:rPr>
              <a:t>do</a:t>
            </a:r>
            <a:r>
              <a:rPr sz="2300" spc="-135" dirty="0">
                <a:latin typeface="Constantia"/>
                <a:cs typeface="Constantia"/>
              </a:rPr>
              <a:t> </a:t>
            </a:r>
            <a:r>
              <a:rPr sz="2300" spc="-30" dirty="0">
                <a:latin typeface="Constantia"/>
                <a:cs typeface="Constantia"/>
              </a:rPr>
              <a:t>we</a:t>
            </a:r>
            <a:r>
              <a:rPr sz="2300" spc="-100" dirty="0">
                <a:latin typeface="Constantia"/>
                <a:cs typeface="Constantia"/>
              </a:rPr>
              <a:t> </a:t>
            </a:r>
            <a:r>
              <a:rPr sz="2300" spc="-5" dirty="0">
                <a:latin typeface="Constantia"/>
                <a:cs typeface="Constantia"/>
              </a:rPr>
              <a:t>use</a:t>
            </a:r>
            <a:r>
              <a:rPr sz="2300" spc="-85" dirty="0">
                <a:latin typeface="Constantia"/>
                <a:cs typeface="Constantia"/>
              </a:rPr>
              <a:t> </a:t>
            </a:r>
            <a:r>
              <a:rPr sz="2300" spc="-20" dirty="0">
                <a:latin typeface="Constantia"/>
                <a:cs typeface="Constantia"/>
              </a:rPr>
              <a:t>to</a:t>
            </a:r>
            <a:r>
              <a:rPr sz="2300" spc="-130" dirty="0">
                <a:latin typeface="Constantia"/>
                <a:cs typeface="Constantia"/>
              </a:rPr>
              <a:t> </a:t>
            </a:r>
            <a:r>
              <a:rPr sz="2300" dirty="0">
                <a:latin typeface="Constantia"/>
                <a:cs typeface="Constantia"/>
              </a:rPr>
              <a:t>guide</a:t>
            </a:r>
            <a:r>
              <a:rPr sz="2300" spc="-135" dirty="0">
                <a:latin typeface="Constantia"/>
                <a:cs typeface="Constantia"/>
              </a:rPr>
              <a:t> </a:t>
            </a:r>
            <a:r>
              <a:rPr sz="2300" spc="-10" dirty="0">
                <a:latin typeface="Constantia"/>
                <a:cs typeface="Constantia"/>
              </a:rPr>
              <a:t>advertisers?</a:t>
            </a:r>
            <a:endParaRPr sz="2300">
              <a:latin typeface="Constantia"/>
              <a:cs typeface="Constantia"/>
            </a:endParaRPr>
          </a:p>
          <a:p>
            <a:pPr marL="469900" indent="-457200">
              <a:lnSpc>
                <a:spcPct val="100000"/>
              </a:lnSpc>
              <a:spcBef>
                <a:spcPts val="550"/>
              </a:spcBef>
              <a:buClr>
                <a:srgbClr val="0AD0D9"/>
              </a:buClr>
              <a:buSzPct val="93478"/>
              <a:buAutoNum type="arabicPeriod"/>
              <a:tabLst>
                <a:tab pos="469265" algn="l"/>
                <a:tab pos="469900" algn="l"/>
              </a:tabLst>
            </a:pPr>
            <a:r>
              <a:rPr sz="2300" dirty="0">
                <a:latin typeface="Constantia"/>
                <a:cs typeface="Constantia"/>
              </a:rPr>
              <a:t>What</a:t>
            </a:r>
            <a:r>
              <a:rPr sz="2300" spc="-65" dirty="0">
                <a:latin typeface="Constantia"/>
                <a:cs typeface="Constantia"/>
              </a:rPr>
              <a:t> </a:t>
            </a:r>
            <a:r>
              <a:rPr sz="2300" spc="-5" dirty="0">
                <a:latin typeface="Constantia"/>
                <a:cs typeface="Constantia"/>
              </a:rPr>
              <a:t>is</a:t>
            </a:r>
            <a:r>
              <a:rPr sz="2300" spc="-114" dirty="0">
                <a:latin typeface="Constantia"/>
                <a:cs typeface="Constantia"/>
              </a:rPr>
              <a:t> </a:t>
            </a:r>
            <a:r>
              <a:rPr sz="2300" dirty="0">
                <a:latin typeface="Constantia"/>
                <a:cs typeface="Constantia"/>
              </a:rPr>
              <a:t>our</a:t>
            </a:r>
            <a:r>
              <a:rPr sz="2300" spc="-145" dirty="0">
                <a:latin typeface="Constantia"/>
                <a:cs typeface="Constantia"/>
              </a:rPr>
              <a:t> </a:t>
            </a:r>
            <a:r>
              <a:rPr sz="2300" spc="-10" dirty="0">
                <a:latin typeface="Constantia"/>
                <a:cs typeface="Constantia"/>
              </a:rPr>
              <a:t>commitment</a:t>
            </a:r>
            <a:r>
              <a:rPr sz="2300" spc="-120" dirty="0">
                <a:latin typeface="Constantia"/>
                <a:cs typeface="Constantia"/>
              </a:rPr>
              <a:t> </a:t>
            </a:r>
            <a:r>
              <a:rPr sz="2300" spc="-20" dirty="0">
                <a:latin typeface="Constantia"/>
                <a:cs typeface="Constantia"/>
              </a:rPr>
              <a:t>to</a:t>
            </a:r>
            <a:r>
              <a:rPr sz="2300" spc="-110" dirty="0">
                <a:latin typeface="Constantia"/>
                <a:cs typeface="Constantia"/>
              </a:rPr>
              <a:t> </a:t>
            </a:r>
            <a:r>
              <a:rPr sz="2300" spc="-55" dirty="0">
                <a:latin typeface="Constantia"/>
                <a:cs typeface="Constantia"/>
              </a:rPr>
              <a:t>Web</a:t>
            </a:r>
            <a:r>
              <a:rPr sz="2300" spc="-110" dirty="0">
                <a:latin typeface="Constantia"/>
                <a:cs typeface="Constantia"/>
              </a:rPr>
              <a:t> </a:t>
            </a:r>
            <a:r>
              <a:rPr sz="2300" spc="-10" dirty="0">
                <a:latin typeface="Constantia"/>
                <a:cs typeface="Constantia"/>
              </a:rPr>
              <a:t>advertising?</a:t>
            </a:r>
            <a:endParaRPr sz="2300">
              <a:latin typeface="Constantia"/>
              <a:cs typeface="Constantia"/>
            </a:endParaRPr>
          </a:p>
          <a:p>
            <a:pPr marL="469900" marR="1246505" indent="-457200">
              <a:lnSpc>
                <a:spcPct val="100000"/>
              </a:lnSpc>
              <a:spcBef>
                <a:spcPts val="555"/>
              </a:spcBef>
              <a:buClr>
                <a:srgbClr val="0AD0D9"/>
              </a:buClr>
              <a:buSzPct val="93478"/>
              <a:buAutoNum type="arabicPeriod"/>
              <a:tabLst>
                <a:tab pos="469265" algn="l"/>
                <a:tab pos="469900" algn="l"/>
              </a:tabLst>
            </a:pPr>
            <a:r>
              <a:rPr sz="2300" dirty="0">
                <a:latin typeface="Constantia"/>
                <a:cs typeface="Constantia"/>
              </a:rPr>
              <a:t>Should</a:t>
            </a:r>
            <a:r>
              <a:rPr sz="2300" spc="-60" dirty="0">
                <a:latin typeface="Constantia"/>
                <a:cs typeface="Constantia"/>
              </a:rPr>
              <a:t> </a:t>
            </a:r>
            <a:r>
              <a:rPr sz="2300" spc="-30" dirty="0">
                <a:latin typeface="Constantia"/>
                <a:cs typeface="Constantia"/>
              </a:rPr>
              <a:t>we</a:t>
            </a:r>
            <a:r>
              <a:rPr sz="2300" spc="-70" dirty="0">
                <a:latin typeface="Constantia"/>
                <a:cs typeface="Constantia"/>
              </a:rPr>
              <a:t> </a:t>
            </a:r>
            <a:r>
              <a:rPr sz="2300" spc="-15" dirty="0">
                <a:latin typeface="Constantia"/>
                <a:cs typeface="Constantia"/>
              </a:rPr>
              <a:t>integrate</a:t>
            </a:r>
            <a:r>
              <a:rPr sz="2300" spc="-140" dirty="0">
                <a:latin typeface="Constantia"/>
                <a:cs typeface="Constantia"/>
              </a:rPr>
              <a:t> </a:t>
            </a:r>
            <a:r>
              <a:rPr sz="2300" dirty="0">
                <a:latin typeface="Constantia"/>
                <a:cs typeface="Constantia"/>
              </a:rPr>
              <a:t>our</a:t>
            </a:r>
            <a:r>
              <a:rPr sz="2300" spc="-75" dirty="0">
                <a:latin typeface="Constantia"/>
                <a:cs typeface="Constantia"/>
              </a:rPr>
              <a:t> </a:t>
            </a:r>
            <a:r>
              <a:rPr sz="2300" spc="-5" dirty="0">
                <a:latin typeface="Constantia"/>
                <a:cs typeface="Constantia"/>
              </a:rPr>
              <a:t>Internet</a:t>
            </a:r>
            <a:r>
              <a:rPr sz="2300" spc="-130" dirty="0">
                <a:latin typeface="Constantia"/>
                <a:cs typeface="Constantia"/>
              </a:rPr>
              <a:t> </a:t>
            </a:r>
            <a:r>
              <a:rPr sz="2300" dirty="0">
                <a:latin typeface="Constantia"/>
                <a:cs typeface="Constantia"/>
              </a:rPr>
              <a:t>and</a:t>
            </a:r>
            <a:r>
              <a:rPr sz="2300" spc="-15" dirty="0">
                <a:latin typeface="Constantia"/>
                <a:cs typeface="Constantia"/>
              </a:rPr>
              <a:t> </a:t>
            </a:r>
            <a:r>
              <a:rPr sz="2300" spc="-5" dirty="0">
                <a:latin typeface="Constantia"/>
                <a:cs typeface="Constantia"/>
              </a:rPr>
              <a:t>non-Internet  </a:t>
            </a:r>
            <a:r>
              <a:rPr sz="2300" spc="-10" dirty="0">
                <a:latin typeface="Constantia"/>
                <a:cs typeface="Constantia"/>
              </a:rPr>
              <a:t>marketing</a:t>
            </a:r>
            <a:r>
              <a:rPr sz="2300" spc="-110" dirty="0">
                <a:latin typeface="Constantia"/>
                <a:cs typeface="Constantia"/>
              </a:rPr>
              <a:t> </a:t>
            </a:r>
            <a:r>
              <a:rPr sz="2300" spc="-5" dirty="0">
                <a:latin typeface="Constantia"/>
                <a:cs typeface="Constantia"/>
              </a:rPr>
              <a:t>campaigns?</a:t>
            </a:r>
            <a:endParaRPr sz="2300">
              <a:latin typeface="Constantia"/>
              <a:cs typeface="Constantia"/>
            </a:endParaRPr>
          </a:p>
          <a:p>
            <a:pPr marL="469900" indent="-457200">
              <a:lnSpc>
                <a:spcPct val="100000"/>
              </a:lnSpc>
              <a:spcBef>
                <a:spcPts val="555"/>
              </a:spcBef>
              <a:buClr>
                <a:srgbClr val="0AD0D9"/>
              </a:buClr>
              <a:buSzPct val="93478"/>
              <a:buAutoNum type="arabicPeriod"/>
              <a:tabLst>
                <a:tab pos="469265" algn="l"/>
                <a:tab pos="469900" algn="l"/>
              </a:tabLst>
            </a:pPr>
            <a:r>
              <a:rPr sz="2300" dirty="0">
                <a:latin typeface="Constantia"/>
                <a:cs typeface="Constantia"/>
              </a:rPr>
              <a:t>Who</a:t>
            </a:r>
            <a:r>
              <a:rPr sz="2300" spc="-125" dirty="0">
                <a:latin typeface="Constantia"/>
                <a:cs typeface="Constantia"/>
              </a:rPr>
              <a:t> </a:t>
            </a:r>
            <a:r>
              <a:rPr sz="2300" dirty="0">
                <a:latin typeface="Constantia"/>
                <a:cs typeface="Constantia"/>
              </a:rPr>
              <a:t>will</a:t>
            </a:r>
            <a:r>
              <a:rPr sz="2300" spc="-60" dirty="0">
                <a:latin typeface="Constantia"/>
                <a:cs typeface="Constantia"/>
              </a:rPr>
              <a:t> </a:t>
            </a:r>
            <a:r>
              <a:rPr sz="2300" spc="-5" dirty="0">
                <a:latin typeface="Constantia"/>
                <a:cs typeface="Constantia"/>
              </a:rPr>
              <a:t>conduct</a:t>
            </a:r>
            <a:r>
              <a:rPr sz="2300" spc="-110" dirty="0">
                <a:latin typeface="Constantia"/>
                <a:cs typeface="Constantia"/>
              </a:rPr>
              <a:t> </a:t>
            </a:r>
            <a:r>
              <a:rPr sz="2300" spc="-5" dirty="0">
                <a:latin typeface="Constantia"/>
                <a:cs typeface="Constantia"/>
              </a:rPr>
              <a:t>the</a:t>
            </a:r>
            <a:r>
              <a:rPr sz="2300" spc="-65" dirty="0">
                <a:latin typeface="Constantia"/>
                <a:cs typeface="Constantia"/>
              </a:rPr>
              <a:t> </a:t>
            </a:r>
            <a:r>
              <a:rPr sz="2300" spc="-15" dirty="0">
                <a:latin typeface="Constantia"/>
                <a:cs typeface="Constantia"/>
              </a:rPr>
              <a:t>market</a:t>
            </a:r>
            <a:r>
              <a:rPr sz="2300" spc="-120" dirty="0">
                <a:latin typeface="Constantia"/>
                <a:cs typeface="Constantia"/>
              </a:rPr>
              <a:t> </a:t>
            </a:r>
            <a:r>
              <a:rPr sz="2300" spc="-10" dirty="0">
                <a:latin typeface="Constantia"/>
                <a:cs typeface="Constantia"/>
              </a:rPr>
              <a:t>research?</a:t>
            </a:r>
            <a:endParaRPr sz="2300">
              <a:latin typeface="Constantia"/>
              <a:cs typeface="Constantia"/>
            </a:endParaRPr>
          </a:p>
          <a:p>
            <a:pPr marL="469900" indent="-457200">
              <a:lnSpc>
                <a:spcPct val="100000"/>
              </a:lnSpc>
              <a:spcBef>
                <a:spcPts val="550"/>
              </a:spcBef>
              <a:buClr>
                <a:srgbClr val="0AD0D9"/>
              </a:buClr>
              <a:buSzPct val="93478"/>
              <a:buAutoNum type="arabicPeriod"/>
              <a:tabLst>
                <a:tab pos="469265" algn="l"/>
                <a:tab pos="469900" algn="l"/>
              </a:tabLst>
            </a:pPr>
            <a:r>
              <a:rPr sz="2300" dirty="0">
                <a:latin typeface="Constantia"/>
                <a:cs typeface="Constantia"/>
              </a:rPr>
              <a:t>Should </a:t>
            </a:r>
            <a:r>
              <a:rPr sz="2300" spc="-30" dirty="0">
                <a:latin typeface="Constantia"/>
                <a:cs typeface="Constantia"/>
              </a:rPr>
              <a:t>we </a:t>
            </a:r>
            <a:r>
              <a:rPr sz="2300" spc="-5" dirty="0">
                <a:latin typeface="Constantia"/>
                <a:cs typeface="Constantia"/>
              </a:rPr>
              <a:t>use </a:t>
            </a:r>
            <a:r>
              <a:rPr sz="2300" spc="-10" dirty="0">
                <a:latin typeface="Constantia"/>
                <a:cs typeface="Constantia"/>
              </a:rPr>
              <a:t>intelligent</a:t>
            </a:r>
            <a:r>
              <a:rPr sz="2300" spc="-350" dirty="0">
                <a:latin typeface="Constantia"/>
                <a:cs typeface="Constantia"/>
              </a:rPr>
              <a:t> </a:t>
            </a:r>
            <a:r>
              <a:rPr sz="2300" spc="-10" dirty="0">
                <a:latin typeface="Constantia"/>
                <a:cs typeface="Constantia"/>
              </a:rPr>
              <a:t>agents?</a:t>
            </a:r>
            <a:endParaRPr sz="2300">
              <a:latin typeface="Constantia"/>
              <a:cs typeface="Constantia"/>
            </a:endParaRPr>
          </a:p>
          <a:p>
            <a:pPr marL="469900" indent="-457200">
              <a:lnSpc>
                <a:spcPct val="100000"/>
              </a:lnSpc>
              <a:spcBef>
                <a:spcPts val="555"/>
              </a:spcBef>
              <a:buClr>
                <a:srgbClr val="0AD0D9"/>
              </a:buClr>
              <a:buSzPct val="93478"/>
              <a:buAutoNum type="arabicPeriod"/>
              <a:tabLst>
                <a:tab pos="469265" algn="l"/>
                <a:tab pos="469900" algn="l"/>
              </a:tabLst>
            </a:pPr>
            <a:r>
              <a:rPr sz="2300" dirty="0">
                <a:latin typeface="Constantia"/>
                <a:cs typeface="Constantia"/>
              </a:rPr>
              <a:t>Should </a:t>
            </a:r>
            <a:r>
              <a:rPr sz="2300" spc="-30" dirty="0">
                <a:latin typeface="Constantia"/>
                <a:cs typeface="Constantia"/>
              </a:rPr>
              <a:t>we </a:t>
            </a:r>
            <a:r>
              <a:rPr sz="2300" spc="-5" dirty="0">
                <a:latin typeface="Constantia"/>
                <a:cs typeface="Constantia"/>
              </a:rPr>
              <a:t>use mobile</a:t>
            </a:r>
            <a:r>
              <a:rPr sz="2300" spc="-330" dirty="0">
                <a:latin typeface="Constantia"/>
                <a:cs typeface="Constantia"/>
              </a:rPr>
              <a:t> </a:t>
            </a:r>
            <a:r>
              <a:rPr sz="2300" spc="-5" dirty="0">
                <a:latin typeface="Constantia"/>
                <a:cs typeface="Constantia"/>
              </a:rPr>
              <a:t>coupons?</a:t>
            </a:r>
            <a:endParaRPr sz="2300">
              <a:latin typeface="Constantia"/>
              <a:cs typeface="Constantia"/>
            </a:endParaRPr>
          </a:p>
          <a:p>
            <a:pPr marL="469900" indent="-457200">
              <a:lnSpc>
                <a:spcPct val="100000"/>
              </a:lnSpc>
              <a:spcBef>
                <a:spcPts val="550"/>
              </a:spcBef>
              <a:buClr>
                <a:srgbClr val="0AD0D9"/>
              </a:buClr>
              <a:buSzPct val="93478"/>
              <a:buAutoNum type="arabicPeriod"/>
              <a:tabLst>
                <a:tab pos="469265" algn="l"/>
                <a:tab pos="469900" algn="l"/>
              </a:tabLst>
            </a:pPr>
            <a:r>
              <a:rPr sz="2300" dirty="0">
                <a:latin typeface="Constantia"/>
                <a:cs typeface="Constantia"/>
              </a:rPr>
              <a:t>What</a:t>
            </a:r>
            <a:r>
              <a:rPr sz="2300" spc="-130" dirty="0">
                <a:latin typeface="Constantia"/>
                <a:cs typeface="Constantia"/>
              </a:rPr>
              <a:t> </a:t>
            </a:r>
            <a:r>
              <a:rPr sz="2300" dirty="0">
                <a:latin typeface="Constantia"/>
                <a:cs typeface="Constantia"/>
              </a:rPr>
              <a:t>ethical issues</a:t>
            </a:r>
            <a:r>
              <a:rPr sz="2300" spc="-130" dirty="0">
                <a:latin typeface="Constantia"/>
                <a:cs typeface="Constantia"/>
              </a:rPr>
              <a:t> </a:t>
            </a:r>
            <a:r>
              <a:rPr sz="2300" dirty="0">
                <a:latin typeface="Constantia"/>
                <a:cs typeface="Constantia"/>
              </a:rPr>
              <a:t>should</a:t>
            </a:r>
            <a:r>
              <a:rPr sz="2300" spc="-75" dirty="0">
                <a:latin typeface="Constantia"/>
                <a:cs typeface="Constantia"/>
              </a:rPr>
              <a:t> </a:t>
            </a:r>
            <a:r>
              <a:rPr sz="2300" spc="-30" dirty="0">
                <a:latin typeface="Constantia"/>
                <a:cs typeface="Constantia"/>
              </a:rPr>
              <a:t>we</a:t>
            </a:r>
            <a:r>
              <a:rPr sz="2300" spc="-125" dirty="0">
                <a:latin typeface="Constantia"/>
                <a:cs typeface="Constantia"/>
              </a:rPr>
              <a:t> </a:t>
            </a:r>
            <a:r>
              <a:rPr sz="2300" spc="-5" dirty="0">
                <a:latin typeface="Constantia"/>
                <a:cs typeface="Constantia"/>
              </a:rPr>
              <a:t>consider</a:t>
            </a:r>
            <a:r>
              <a:rPr sz="2300" spc="-120" dirty="0">
                <a:latin typeface="Constantia"/>
                <a:cs typeface="Constantia"/>
              </a:rPr>
              <a:t> </a:t>
            </a:r>
            <a:r>
              <a:rPr sz="2300" spc="-5" dirty="0">
                <a:latin typeface="Constantia"/>
                <a:cs typeface="Constantia"/>
              </a:rPr>
              <a:t>in</a:t>
            </a:r>
            <a:r>
              <a:rPr sz="2300" spc="-100" dirty="0">
                <a:latin typeface="Constantia"/>
                <a:cs typeface="Constantia"/>
              </a:rPr>
              <a:t> </a:t>
            </a:r>
            <a:r>
              <a:rPr sz="2300" dirty="0">
                <a:latin typeface="Constantia"/>
                <a:cs typeface="Constantia"/>
              </a:rPr>
              <a:t>online</a:t>
            </a:r>
            <a:r>
              <a:rPr sz="2300" spc="-70" dirty="0">
                <a:latin typeface="Constantia"/>
                <a:cs typeface="Constantia"/>
              </a:rPr>
              <a:t> </a:t>
            </a:r>
            <a:r>
              <a:rPr sz="2300" spc="-10" dirty="0">
                <a:latin typeface="Constantia"/>
                <a:cs typeface="Constantia"/>
              </a:rPr>
              <a:t>marketing?</a:t>
            </a:r>
            <a:endParaRPr sz="23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700" y="865378"/>
            <a:ext cx="22364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/>
              <a:t>Summa</a:t>
            </a:r>
            <a:r>
              <a:rPr sz="4500" spc="30" dirty="0"/>
              <a:t>r</a:t>
            </a:r>
            <a:r>
              <a:rPr sz="4500" dirty="0"/>
              <a:t>y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8-55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616670"/>
            <a:ext cx="7639684" cy="43789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385"/>
              </a:spcBef>
              <a:buClr>
                <a:srgbClr val="0AD0D9"/>
              </a:buClr>
              <a:buSzPct val="93750"/>
              <a:buAutoNum type="arabicPeriod"/>
              <a:tabLst>
                <a:tab pos="527685" algn="l"/>
                <a:tab pos="528320" algn="l"/>
              </a:tabLst>
            </a:pPr>
            <a:r>
              <a:rPr sz="2400" spc="-20" dirty="0">
                <a:latin typeface="Constantia"/>
                <a:cs typeface="Constantia"/>
              </a:rPr>
              <a:t>Factors </a:t>
            </a:r>
            <a:r>
              <a:rPr sz="2400" spc="15" dirty="0">
                <a:latin typeface="Constantia"/>
                <a:cs typeface="Constantia"/>
              </a:rPr>
              <a:t>influencing </a:t>
            </a:r>
            <a:r>
              <a:rPr sz="2400" spc="-5" dirty="0">
                <a:latin typeface="Constantia"/>
                <a:cs typeface="Constantia"/>
              </a:rPr>
              <a:t>online </a:t>
            </a:r>
            <a:r>
              <a:rPr sz="2400" spc="-10" dirty="0">
                <a:latin typeface="Constantia"/>
                <a:cs typeface="Constantia"/>
              </a:rPr>
              <a:t>consumer</a:t>
            </a:r>
            <a:r>
              <a:rPr sz="2400" spc="-27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behavior</a:t>
            </a:r>
            <a:endParaRPr sz="2400">
              <a:latin typeface="Constantia"/>
              <a:cs typeface="Constantia"/>
            </a:endParaRPr>
          </a:p>
          <a:p>
            <a:pPr marL="527685" indent="-515620">
              <a:lnSpc>
                <a:spcPct val="100000"/>
              </a:lnSpc>
              <a:spcBef>
                <a:spcPts val="295"/>
              </a:spcBef>
              <a:buClr>
                <a:srgbClr val="0AD0D9"/>
              </a:buClr>
              <a:buSzPct val="93750"/>
              <a:buAutoNum type="arabicPeriod"/>
              <a:tabLst>
                <a:tab pos="527685" algn="l"/>
                <a:tab pos="528320" algn="l"/>
              </a:tabLst>
            </a:pPr>
            <a:r>
              <a:rPr sz="2400" spc="-5" dirty="0">
                <a:latin typeface="Constantia"/>
                <a:cs typeface="Constantia"/>
              </a:rPr>
              <a:t>The online </a:t>
            </a:r>
            <a:r>
              <a:rPr sz="2400" spc="-10" dirty="0">
                <a:latin typeface="Constantia"/>
                <a:cs typeface="Constantia"/>
              </a:rPr>
              <a:t>consumer </a:t>
            </a:r>
            <a:r>
              <a:rPr sz="2400" spc="-5" dirty="0">
                <a:latin typeface="Constantia"/>
                <a:cs typeface="Constantia"/>
              </a:rPr>
              <a:t>decision-making</a:t>
            </a:r>
            <a:r>
              <a:rPr sz="2400" spc="-38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process</a:t>
            </a:r>
            <a:endParaRPr sz="2400">
              <a:latin typeface="Constantia"/>
              <a:cs typeface="Constantia"/>
            </a:endParaRPr>
          </a:p>
          <a:p>
            <a:pPr marL="527685" indent="-515620">
              <a:lnSpc>
                <a:spcPct val="100000"/>
              </a:lnSpc>
              <a:spcBef>
                <a:spcPts val="285"/>
              </a:spcBef>
              <a:buClr>
                <a:srgbClr val="0AD0D9"/>
              </a:buClr>
              <a:buSzPct val="93750"/>
              <a:buAutoNum type="arabicPeriod"/>
              <a:tabLst>
                <a:tab pos="527685" algn="l"/>
                <a:tab pos="528320" algn="l"/>
              </a:tabLst>
            </a:pPr>
            <a:r>
              <a:rPr sz="2400" spc="-5" dirty="0">
                <a:latin typeface="Constantia"/>
                <a:cs typeface="Constantia"/>
              </a:rPr>
              <a:t>Increasing </a:t>
            </a:r>
            <a:r>
              <a:rPr sz="2400" spc="-15" dirty="0">
                <a:latin typeface="Constantia"/>
                <a:cs typeface="Constantia"/>
              </a:rPr>
              <a:t>loyalty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trust</a:t>
            </a:r>
            <a:endParaRPr sz="2400">
              <a:latin typeface="Constantia"/>
              <a:cs typeface="Constantia"/>
            </a:endParaRPr>
          </a:p>
          <a:p>
            <a:pPr marL="527685" marR="1016000" indent="-515620">
              <a:lnSpc>
                <a:spcPts val="2590"/>
              </a:lnSpc>
              <a:spcBef>
                <a:spcPts val="615"/>
              </a:spcBef>
              <a:buClr>
                <a:srgbClr val="0AD0D9"/>
              </a:buClr>
              <a:buSzPct val="93750"/>
              <a:buAutoNum type="arabicPeriod"/>
              <a:tabLst>
                <a:tab pos="527685" algn="l"/>
                <a:tab pos="528320" algn="l"/>
              </a:tabLst>
            </a:pPr>
            <a:r>
              <a:rPr sz="2400" spc="-15" dirty="0">
                <a:latin typeface="Constantia"/>
                <a:cs typeface="Constantia"/>
              </a:rPr>
              <a:t>Market </a:t>
            </a:r>
            <a:r>
              <a:rPr sz="2400" spc="-5" dirty="0">
                <a:latin typeface="Constantia"/>
                <a:cs typeface="Constantia"/>
              </a:rPr>
              <a:t>segmentation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5" dirty="0">
                <a:latin typeface="Constantia"/>
                <a:cs typeface="Constantia"/>
              </a:rPr>
              <a:t>building</a:t>
            </a:r>
            <a:r>
              <a:rPr sz="2400" spc="-3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one-to-one  relationships 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21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customers</a:t>
            </a:r>
            <a:endParaRPr sz="2400">
              <a:latin typeface="Constantia"/>
              <a:cs typeface="Constantia"/>
            </a:endParaRPr>
          </a:p>
          <a:p>
            <a:pPr marL="527685" indent="-515620">
              <a:lnSpc>
                <a:spcPct val="100000"/>
              </a:lnSpc>
              <a:spcBef>
                <a:spcPts val="254"/>
              </a:spcBef>
              <a:buClr>
                <a:srgbClr val="0AD0D9"/>
              </a:buClr>
              <a:buSzPct val="93750"/>
              <a:buAutoNum type="arabicPeriod"/>
              <a:tabLst>
                <a:tab pos="527685" algn="l"/>
                <a:tab pos="528320" algn="l"/>
              </a:tabLst>
            </a:pPr>
            <a:r>
              <a:rPr sz="2400" spc="-5" dirty="0">
                <a:latin typeface="Constantia"/>
                <a:cs typeface="Constantia"/>
              </a:rPr>
              <a:t>Online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personalization</a:t>
            </a:r>
            <a:endParaRPr sz="2400">
              <a:latin typeface="Constantia"/>
              <a:cs typeface="Constantia"/>
            </a:endParaRPr>
          </a:p>
          <a:p>
            <a:pPr marL="527685" indent="-515620">
              <a:lnSpc>
                <a:spcPct val="100000"/>
              </a:lnSpc>
              <a:spcBef>
                <a:spcPts val="290"/>
              </a:spcBef>
              <a:buClr>
                <a:srgbClr val="0AD0D9"/>
              </a:buClr>
              <a:buSzPct val="93750"/>
              <a:buAutoNum type="arabicPeriod"/>
              <a:tabLst>
                <a:tab pos="527685" algn="l"/>
                <a:tab pos="528320" algn="l"/>
              </a:tabLst>
            </a:pPr>
            <a:r>
              <a:rPr sz="2400" spc="-25" dirty="0">
                <a:latin typeface="Constantia"/>
                <a:cs typeface="Constantia"/>
              </a:rPr>
              <a:t>EC </a:t>
            </a:r>
            <a:r>
              <a:rPr sz="2400" spc="-10" dirty="0">
                <a:latin typeface="Constantia"/>
                <a:cs typeface="Constantia"/>
              </a:rPr>
              <a:t>consumer </a:t>
            </a:r>
            <a:r>
              <a:rPr sz="2400" spc="-15" dirty="0">
                <a:latin typeface="Constantia"/>
                <a:cs typeface="Constantia"/>
              </a:rPr>
              <a:t>market</a:t>
            </a:r>
            <a:r>
              <a:rPr sz="2400" spc="-2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research</a:t>
            </a:r>
            <a:endParaRPr sz="2400">
              <a:latin typeface="Constantia"/>
              <a:cs typeface="Constantia"/>
            </a:endParaRPr>
          </a:p>
          <a:p>
            <a:pPr marL="527685" indent="-515620">
              <a:lnSpc>
                <a:spcPct val="100000"/>
              </a:lnSpc>
              <a:spcBef>
                <a:spcPts val="285"/>
              </a:spcBef>
              <a:buClr>
                <a:srgbClr val="0AD0D9"/>
              </a:buClr>
              <a:buSzPct val="93750"/>
              <a:buAutoNum type="arabicPeriod"/>
              <a:tabLst>
                <a:tab pos="527685" algn="l"/>
                <a:tab pos="528320" algn="l"/>
              </a:tabLst>
            </a:pPr>
            <a:r>
              <a:rPr sz="2400" spc="-15" dirty="0">
                <a:latin typeface="Constantia"/>
                <a:cs typeface="Constantia"/>
              </a:rPr>
              <a:t>Objectives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10" dirty="0">
                <a:latin typeface="Constantia"/>
                <a:cs typeface="Constantia"/>
              </a:rPr>
              <a:t>characteristics </a:t>
            </a:r>
            <a:r>
              <a:rPr sz="2400" dirty="0">
                <a:latin typeface="Constantia"/>
                <a:cs typeface="Constantia"/>
              </a:rPr>
              <a:t>of </a:t>
            </a:r>
            <a:r>
              <a:rPr sz="2400" spc="-60" dirty="0">
                <a:latin typeface="Constantia"/>
                <a:cs typeface="Constantia"/>
              </a:rPr>
              <a:t>Web</a:t>
            </a:r>
            <a:r>
              <a:rPr sz="2400" spc="-3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advertising</a:t>
            </a:r>
            <a:endParaRPr sz="2400">
              <a:latin typeface="Constantia"/>
              <a:cs typeface="Constantia"/>
            </a:endParaRPr>
          </a:p>
          <a:p>
            <a:pPr marL="527685" indent="-515620">
              <a:lnSpc>
                <a:spcPct val="100000"/>
              </a:lnSpc>
              <a:spcBef>
                <a:spcPts val="290"/>
              </a:spcBef>
              <a:buClr>
                <a:srgbClr val="0AD0D9"/>
              </a:buClr>
              <a:buSzPct val="93750"/>
              <a:buAutoNum type="arabicPeriod"/>
              <a:tabLst>
                <a:tab pos="527685" algn="l"/>
                <a:tab pos="528320" algn="l"/>
              </a:tabLst>
            </a:pPr>
            <a:r>
              <a:rPr sz="2400" spc="-5" dirty="0">
                <a:latin typeface="Constantia"/>
                <a:cs typeface="Constantia"/>
              </a:rPr>
              <a:t>Major online </a:t>
            </a:r>
            <a:r>
              <a:rPr sz="2400" spc="-10" dirty="0">
                <a:latin typeface="Constantia"/>
                <a:cs typeface="Constantia"/>
              </a:rPr>
              <a:t>advertising</a:t>
            </a:r>
            <a:r>
              <a:rPr sz="2400" spc="-2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methods</a:t>
            </a:r>
            <a:endParaRPr sz="2400">
              <a:latin typeface="Constantia"/>
              <a:cs typeface="Constantia"/>
            </a:endParaRPr>
          </a:p>
          <a:p>
            <a:pPr marL="527685" indent="-515620">
              <a:lnSpc>
                <a:spcPct val="100000"/>
              </a:lnSpc>
              <a:spcBef>
                <a:spcPts val="290"/>
              </a:spcBef>
              <a:buClr>
                <a:srgbClr val="0AD0D9"/>
              </a:buClr>
              <a:buSzPct val="93750"/>
              <a:buAutoNum type="arabicPeriod"/>
              <a:tabLst>
                <a:tab pos="527685" algn="l"/>
                <a:tab pos="528320" algn="l"/>
              </a:tabLst>
            </a:pPr>
            <a:r>
              <a:rPr sz="2400" spc="-15" dirty="0">
                <a:latin typeface="Constantia"/>
                <a:cs typeface="Constantia"/>
              </a:rPr>
              <a:t>Mobile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Marketing</a:t>
            </a:r>
            <a:endParaRPr sz="2400">
              <a:latin typeface="Constantia"/>
              <a:cs typeface="Constantia"/>
            </a:endParaRPr>
          </a:p>
          <a:p>
            <a:pPr marL="527685" indent="-515620">
              <a:lnSpc>
                <a:spcPct val="100000"/>
              </a:lnSpc>
              <a:spcBef>
                <a:spcPts val="290"/>
              </a:spcBef>
              <a:buClr>
                <a:srgbClr val="0AD0D9"/>
              </a:buClr>
              <a:buSzPct val="93750"/>
              <a:buAutoNum type="arabicPeriod"/>
              <a:tabLst>
                <a:tab pos="527685" algn="l"/>
                <a:tab pos="528320" algn="l"/>
              </a:tabLst>
            </a:pPr>
            <a:r>
              <a:rPr sz="2400" spc="-25" dirty="0">
                <a:latin typeface="Constantia"/>
                <a:cs typeface="Constantia"/>
              </a:rPr>
              <a:t>Various </a:t>
            </a:r>
            <a:r>
              <a:rPr sz="2400" spc="-10" dirty="0">
                <a:latin typeface="Constantia"/>
                <a:cs typeface="Constantia"/>
              </a:rPr>
              <a:t>advertising strategies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5" dirty="0">
                <a:latin typeface="Constantia"/>
                <a:cs typeface="Constantia"/>
              </a:rPr>
              <a:t>types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35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promotions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522475"/>
            <a:ext cx="7242175" cy="2364105"/>
          </a:xfrm>
          <a:custGeom>
            <a:avLst/>
            <a:gdLst/>
            <a:ahLst/>
            <a:cxnLst/>
            <a:rect l="l" t="t" r="r" b="b"/>
            <a:pathLst>
              <a:path w="7242175" h="2364104">
                <a:moveTo>
                  <a:pt x="0" y="2363724"/>
                </a:moveTo>
                <a:lnTo>
                  <a:pt x="7242175" y="2363724"/>
                </a:lnTo>
                <a:lnTo>
                  <a:pt x="7242175" y="0"/>
                </a:lnTo>
                <a:lnTo>
                  <a:pt x="0" y="0"/>
                </a:lnTo>
                <a:lnTo>
                  <a:pt x="0" y="2363724"/>
                </a:lnTo>
                <a:close/>
              </a:path>
            </a:pathLst>
          </a:custGeom>
          <a:solidFill>
            <a:srgbClr val="E1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2668" y="1533144"/>
            <a:ext cx="320471" cy="24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2762" y="1523238"/>
            <a:ext cx="7240905" cy="0"/>
          </a:xfrm>
          <a:custGeom>
            <a:avLst/>
            <a:gdLst/>
            <a:ahLst/>
            <a:cxnLst/>
            <a:rect l="l" t="t" r="r" b="b"/>
            <a:pathLst>
              <a:path w="7240905">
                <a:moveTo>
                  <a:pt x="0" y="0"/>
                </a:moveTo>
                <a:lnTo>
                  <a:pt x="72406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762" y="1523238"/>
            <a:ext cx="0" cy="2362200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0"/>
                </a:moveTo>
                <a:lnTo>
                  <a:pt x="0" y="236220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762" y="3885438"/>
            <a:ext cx="7240905" cy="0"/>
          </a:xfrm>
          <a:custGeom>
            <a:avLst/>
            <a:gdLst/>
            <a:ahLst/>
            <a:cxnLst/>
            <a:rect l="l" t="t" r="r" b="b"/>
            <a:pathLst>
              <a:path w="7240905">
                <a:moveTo>
                  <a:pt x="0" y="0"/>
                </a:moveTo>
                <a:lnTo>
                  <a:pt x="724065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03413" y="1523238"/>
            <a:ext cx="0" cy="2362200"/>
          </a:xfrm>
          <a:custGeom>
            <a:avLst/>
            <a:gdLst/>
            <a:ahLst/>
            <a:cxnLst/>
            <a:rect l="l" t="t" r="r" b="b"/>
            <a:pathLst>
              <a:path h="2362200">
                <a:moveTo>
                  <a:pt x="0" y="236220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7237" y="1517650"/>
            <a:ext cx="7251700" cy="2373630"/>
          </a:xfrm>
          <a:custGeom>
            <a:avLst/>
            <a:gdLst/>
            <a:ahLst/>
            <a:cxnLst/>
            <a:rect l="l" t="t" r="r" b="b"/>
            <a:pathLst>
              <a:path w="7251700" h="2373629">
                <a:moveTo>
                  <a:pt x="0" y="2373249"/>
                </a:moveTo>
                <a:lnTo>
                  <a:pt x="7251700" y="2373249"/>
                </a:lnTo>
                <a:lnTo>
                  <a:pt x="7251700" y="0"/>
                </a:lnTo>
                <a:lnTo>
                  <a:pt x="0" y="0"/>
                </a:lnTo>
                <a:lnTo>
                  <a:pt x="0" y="2373249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30195" y="5350764"/>
            <a:ext cx="4657344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79692" y="5350764"/>
            <a:ext cx="379475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51319" y="5350764"/>
            <a:ext cx="379475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18688" y="5620511"/>
            <a:ext cx="2950464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61303" y="5625084"/>
            <a:ext cx="371855" cy="513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16609" y="4066108"/>
            <a:ext cx="6925945" cy="1915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All rights reserved. No part of this publication may be reproduced, stored in a  retrieval system, or transmitted, in any form or by any means, electronic,  mechanical, photocopying, recording, or otherwise, without the prior written  permission of the </a:t>
            </a:r>
            <a:r>
              <a:rPr sz="1600" spc="-15" dirty="0">
                <a:latin typeface="Arial"/>
                <a:cs typeface="Arial"/>
              </a:rPr>
              <a:t>publisher. </a:t>
            </a:r>
            <a:r>
              <a:rPr sz="1600" spc="-5" dirty="0">
                <a:latin typeface="Arial"/>
                <a:cs typeface="Arial"/>
              </a:rPr>
              <a:t>Printed in the United States of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America.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Times New Roman"/>
              <a:cs typeface="Times New Roman"/>
            </a:endParaRPr>
          </a:p>
          <a:p>
            <a:pPr marL="268605" algn="ctr">
              <a:lnSpc>
                <a:spcPts val="2140"/>
              </a:lnSpc>
            </a:pPr>
            <a:r>
              <a:rPr sz="1800" spc="-5" dirty="0">
                <a:latin typeface="Tahoma"/>
                <a:cs typeface="Tahoma"/>
              </a:rPr>
              <a:t>Copyright </a:t>
            </a:r>
            <a:r>
              <a:rPr sz="1800" dirty="0">
                <a:latin typeface="Tahoma"/>
                <a:cs typeface="Tahoma"/>
              </a:rPr>
              <a:t>© 2012 </a:t>
            </a:r>
            <a:r>
              <a:rPr sz="1800" spc="-10" dirty="0">
                <a:latin typeface="Tahoma"/>
                <a:cs typeface="Tahoma"/>
              </a:rPr>
              <a:t>Pearson </a:t>
            </a:r>
            <a:r>
              <a:rPr sz="1800" spc="-5" dirty="0">
                <a:latin typeface="Tahoma"/>
                <a:cs typeface="Tahoma"/>
              </a:rPr>
              <a:t>Education,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Inc.</a:t>
            </a:r>
            <a:endParaRPr sz="1800">
              <a:latin typeface="Tahoma"/>
              <a:cs typeface="Tahoma"/>
            </a:endParaRPr>
          </a:p>
          <a:p>
            <a:pPr marL="408305" algn="ctr">
              <a:lnSpc>
                <a:spcPts val="2140"/>
              </a:lnSpc>
            </a:pPr>
            <a:r>
              <a:rPr sz="1800" spc="-5" dirty="0">
                <a:latin typeface="Tahoma"/>
                <a:cs typeface="Tahoma"/>
              </a:rPr>
              <a:t>Publishing </a:t>
            </a:r>
            <a:r>
              <a:rPr sz="1800" dirty="0">
                <a:latin typeface="Tahoma"/>
                <a:cs typeface="Tahoma"/>
              </a:rPr>
              <a:t>as </a:t>
            </a:r>
            <a:r>
              <a:rPr sz="1800" spc="-5" dirty="0">
                <a:latin typeface="Tahoma"/>
                <a:cs typeface="Tahoma"/>
              </a:rPr>
              <a:t>Prentice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Hall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8-56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407873"/>
            <a:ext cx="604456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500" spc="-5" dirty="0"/>
              <a:t>The Consumer</a:t>
            </a:r>
            <a:r>
              <a:rPr sz="4500" spc="-95" dirty="0"/>
              <a:t> </a:t>
            </a:r>
            <a:r>
              <a:rPr sz="4500" spc="-5" dirty="0"/>
              <a:t>Purchasing  Decision-Making</a:t>
            </a:r>
            <a:r>
              <a:rPr sz="4500" spc="-30" dirty="0"/>
              <a:t> </a:t>
            </a:r>
            <a:r>
              <a:rPr sz="4500" spc="-15" dirty="0"/>
              <a:t>Process</a:t>
            </a:r>
            <a:endParaRPr sz="45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66525"/>
            <a:ext cx="7935595" cy="423608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3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b="1" dirty="0">
                <a:latin typeface="Constantia"/>
                <a:cs typeface="Constantia"/>
              </a:rPr>
              <a:t>A GENERIC </a:t>
            </a:r>
            <a:r>
              <a:rPr sz="2600" b="1" spc="-10" dirty="0">
                <a:latin typeface="Constantia"/>
                <a:cs typeface="Constantia"/>
              </a:rPr>
              <a:t>PURCHASING-DECISION</a:t>
            </a:r>
            <a:r>
              <a:rPr sz="2600" b="1" spc="-160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MODEL</a:t>
            </a:r>
            <a:endParaRPr sz="26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9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10" dirty="0">
                <a:latin typeface="Constantia"/>
                <a:cs typeface="Constantia"/>
              </a:rPr>
              <a:t>Need</a:t>
            </a:r>
            <a:r>
              <a:rPr sz="2400" b="1" spc="-30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identification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5" dirty="0">
                <a:latin typeface="Constantia"/>
                <a:cs typeface="Constantia"/>
              </a:rPr>
              <a:t>Information</a:t>
            </a:r>
            <a:r>
              <a:rPr sz="2400" b="1" spc="-90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search</a:t>
            </a:r>
            <a:endParaRPr sz="2400">
              <a:latin typeface="Constantia"/>
              <a:cs typeface="Constantia"/>
            </a:endParaRPr>
          </a:p>
          <a:p>
            <a:pPr marL="927100" lvl="2" indent="-247650">
              <a:lnSpc>
                <a:spcPct val="100000"/>
              </a:lnSpc>
              <a:spcBef>
                <a:spcPts val="525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927100" algn="l"/>
                <a:tab pos="927735" algn="l"/>
              </a:tabLst>
            </a:pPr>
            <a:r>
              <a:rPr sz="2100" b="1" spc="-5" dirty="0">
                <a:latin typeface="Constantia"/>
                <a:cs typeface="Constantia"/>
              </a:rPr>
              <a:t>product</a:t>
            </a:r>
            <a:r>
              <a:rPr sz="2100" b="1" spc="-80" dirty="0">
                <a:latin typeface="Constantia"/>
                <a:cs typeface="Constantia"/>
              </a:rPr>
              <a:t> </a:t>
            </a:r>
            <a:r>
              <a:rPr sz="2100" b="1" spc="-10" dirty="0">
                <a:latin typeface="Constantia"/>
                <a:cs typeface="Constantia"/>
              </a:rPr>
              <a:t>brokering</a:t>
            </a:r>
            <a:endParaRPr sz="2100">
              <a:latin typeface="Constantia"/>
              <a:cs typeface="Constantia"/>
            </a:endParaRPr>
          </a:p>
          <a:p>
            <a:pPr marL="927100">
              <a:lnSpc>
                <a:spcPct val="100000"/>
              </a:lnSpc>
              <a:spcBef>
                <a:spcPts val="509"/>
              </a:spcBef>
            </a:pPr>
            <a:r>
              <a:rPr sz="2100" spc="-5" dirty="0">
                <a:latin typeface="Constantia"/>
                <a:cs typeface="Constantia"/>
              </a:rPr>
              <a:t>Deciding </a:t>
            </a:r>
            <a:r>
              <a:rPr sz="2100" spc="-10" dirty="0">
                <a:latin typeface="Constantia"/>
                <a:cs typeface="Constantia"/>
              </a:rPr>
              <a:t>what </a:t>
            </a:r>
            <a:r>
              <a:rPr sz="2100" spc="-5" dirty="0">
                <a:latin typeface="Constantia"/>
                <a:cs typeface="Constantia"/>
              </a:rPr>
              <a:t>product </a:t>
            </a:r>
            <a:r>
              <a:rPr sz="2100" spc="-20" dirty="0">
                <a:latin typeface="Constantia"/>
                <a:cs typeface="Constantia"/>
              </a:rPr>
              <a:t>to</a:t>
            </a:r>
            <a:r>
              <a:rPr sz="2100" spc="-270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buy</a:t>
            </a:r>
            <a:endParaRPr sz="2100">
              <a:latin typeface="Constantia"/>
              <a:cs typeface="Constantia"/>
            </a:endParaRPr>
          </a:p>
          <a:p>
            <a:pPr marL="927100" lvl="2" indent="-247650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927100" algn="l"/>
                <a:tab pos="927735" algn="l"/>
              </a:tabLst>
            </a:pPr>
            <a:r>
              <a:rPr sz="2100" b="1" spc="-10" dirty="0">
                <a:latin typeface="Constantia"/>
                <a:cs typeface="Constantia"/>
              </a:rPr>
              <a:t>merchant</a:t>
            </a:r>
            <a:r>
              <a:rPr sz="2100" b="1" spc="-90" dirty="0">
                <a:latin typeface="Constantia"/>
                <a:cs typeface="Constantia"/>
              </a:rPr>
              <a:t> </a:t>
            </a:r>
            <a:r>
              <a:rPr sz="2100" b="1" spc="-10" dirty="0">
                <a:latin typeface="Constantia"/>
                <a:cs typeface="Constantia"/>
              </a:rPr>
              <a:t>brokering</a:t>
            </a:r>
            <a:endParaRPr sz="2100">
              <a:latin typeface="Constantia"/>
              <a:cs typeface="Constantia"/>
            </a:endParaRPr>
          </a:p>
          <a:p>
            <a:pPr marL="927100">
              <a:lnSpc>
                <a:spcPct val="100000"/>
              </a:lnSpc>
              <a:spcBef>
                <a:spcPts val="500"/>
              </a:spcBef>
            </a:pPr>
            <a:r>
              <a:rPr sz="2100" spc="-5" dirty="0">
                <a:latin typeface="Constantia"/>
                <a:cs typeface="Constantia"/>
              </a:rPr>
              <a:t>Deciding</a:t>
            </a:r>
            <a:r>
              <a:rPr sz="2100" spc="-20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from</a:t>
            </a:r>
            <a:r>
              <a:rPr sz="2100" spc="-75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whom</a:t>
            </a:r>
            <a:r>
              <a:rPr sz="2100" spc="-25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(from</a:t>
            </a:r>
            <a:r>
              <a:rPr sz="2100" spc="-90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what</a:t>
            </a:r>
            <a:r>
              <a:rPr sz="2100" spc="-45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merchant)</a:t>
            </a:r>
            <a:r>
              <a:rPr sz="2100" spc="-35" dirty="0">
                <a:latin typeface="Constantia"/>
                <a:cs typeface="Constantia"/>
              </a:rPr>
              <a:t> </a:t>
            </a:r>
            <a:r>
              <a:rPr sz="2100" spc="-20" dirty="0">
                <a:latin typeface="Constantia"/>
                <a:cs typeface="Constantia"/>
              </a:rPr>
              <a:t>to</a:t>
            </a:r>
            <a:r>
              <a:rPr sz="2100" spc="-45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buy</a:t>
            </a:r>
            <a:r>
              <a:rPr sz="2100" spc="-114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a</a:t>
            </a:r>
            <a:r>
              <a:rPr sz="2100" spc="-75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product</a:t>
            </a:r>
            <a:endParaRPr sz="21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5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10" dirty="0">
                <a:latin typeface="Constantia"/>
                <a:cs typeface="Constantia"/>
              </a:rPr>
              <a:t>Evaluation </a:t>
            </a:r>
            <a:r>
              <a:rPr sz="2400" b="1" dirty="0">
                <a:latin typeface="Constantia"/>
                <a:cs typeface="Constantia"/>
              </a:rPr>
              <a:t>of</a:t>
            </a:r>
            <a:r>
              <a:rPr sz="2400" b="1" spc="-85" dirty="0">
                <a:latin typeface="Constantia"/>
                <a:cs typeface="Constantia"/>
              </a:rPr>
              <a:t> </a:t>
            </a:r>
            <a:r>
              <a:rPr sz="2400" b="1" spc="-15" dirty="0">
                <a:latin typeface="Constantia"/>
                <a:cs typeface="Constantia"/>
              </a:rPr>
              <a:t>alternatives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10" dirty="0">
                <a:latin typeface="Constantia"/>
                <a:cs typeface="Constantia"/>
              </a:rPr>
              <a:t>Purchase </a:t>
            </a:r>
            <a:r>
              <a:rPr sz="2400" b="1" dirty="0">
                <a:latin typeface="Constantia"/>
                <a:cs typeface="Constantia"/>
              </a:rPr>
              <a:t>and</a:t>
            </a:r>
            <a:r>
              <a:rPr sz="2400" b="1" spc="-170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delivery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15" dirty="0">
                <a:latin typeface="Constantia"/>
                <a:cs typeface="Constantia"/>
              </a:rPr>
              <a:t>Postpurchase</a:t>
            </a:r>
            <a:r>
              <a:rPr sz="2400" b="1" spc="-110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activities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43000" y="304800"/>
            <a:ext cx="6800850" cy="609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407873"/>
            <a:ext cx="604456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500" spc="-5" dirty="0"/>
              <a:t>The Consumer</a:t>
            </a:r>
            <a:r>
              <a:rPr sz="4500" spc="-95" dirty="0"/>
              <a:t> </a:t>
            </a:r>
            <a:r>
              <a:rPr sz="4500" spc="-5" dirty="0"/>
              <a:t>Purchasing  Decision-Making</a:t>
            </a:r>
            <a:r>
              <a:rPr sz="4500" spc="-30" dirty="0"/>
              <a:t> </a:t>
            </a:r>
            <a:r>
              <a:rPr sz="4500" spc="-15" dirty="0"/>
              <a:t>Process</a:t>
            </a:r>
            <a:endParaRPr sz="45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47163"/>
            <a:ext cx="7118350" cy="3380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26415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b="1" spc="-30" dirty="0">
                <a:latin typeface="Constantia"/>
                <a:cs typeface="Constantia"/>
              </a:rPr>
              <a:t>PLAYERS </a:t>
            </a:r>
            <a:r>
              <a:rPr sz="2600" b="1" dirty="0">
                <a:latin typeface="Constantia"/>
                <a:cs typeface="Constantia"/>
              </a:rPr>
              <a:t>IN </a:t>
            </a:r>
            <a:r>
              <a:rPr sz="2600" b="1" spc="-5" dirty="0">
                <a:latin typeface="Constantia"/>
                <a:cs typeface="Constantia"/>
              </a:rPr>
              <a:t>THE </a:t>
            </a:r>
            <a:r>
              <a:rPr sz="2600" b="1" spc="-15" dirty="0">
                <a:latin typeface="Constantia"/>
                <a:cs typeface="Constantia"/>
              </a:rPr>
              <a:t>CONSUMER</a:t>
            </a:r>
            <a:r>
              <a:rPr sz="2600" b="1" spc="-125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DECISION  </a:t>
            </a:r>
            <a:r>
              <a:rPr sz="2600" b="1" spc="-20" dirty="0">
                <a:latin typeface="Constantia"/>
                <a:cs typeface="Constantia"/>
              </a:rPr>
              <a:t>PROCESS</a:t>
            </a:r>
            <a:endParaRPr sz="26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Constantia"/>
                <a:cs typeface="Constantia"/>
              </a:rPr>
              <a:t>Initiator: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10" dirty="0">
                <a:latin typeface="Constantia"/>
                <a:cs typeface="Constantia"/>
              </a:rPr>
              <a:t>first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suggests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or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thinks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idea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buying</a:t>
            </a:r>
            <a:endParaRPr sz="2400">
              <a:latin typeface="Constantia"/>
              <a:cs typeface="Constantia"/>
            </a:endParaRPr>
          </a:p>
          <a:p>
            <a:pPr marL="652780" marR="216535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  <a:tab pos="2256155" algn="l"/>
              </a:tabLst>
            </a:pPr>
            <a:r>
              <a:rPr sz="2400" spc="10" dirty="0">
                <a:latin typeface="Constantia"/>
                <a:cs typeface="Constantia"/>
              </a:rPr>
              <a:t>Influencer:	</a:t>
            </a:r>
            <a:r>
              <a:rPr sz="2400" spc="-15" dirty="0">
                <a:latin typeface="Constantia"/>
                <a:cs typeface="Constantia"/>
              </a:rPr>
              <a:t>advice </a:t>
            </a:r>
            <a:r>
              <a:rPr sz="2400" spc="-5" dirty="0">
                <a:latin typeface="Constantia"/>
                <a:cs typeface="Constantia"/>
              </a:rPr>
              <a:t>in making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5" dirty="0">
                <a:latin typeface="Constantia"/>
                <a:cs typeface="Constantia"/>
              </a:rPr>
              <a:t>final</a:t>
            </a:r>
            <a:r>
              <a:rPr sz="2400" spc="-2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purchasing  </a:t>
            </a:r>
            <a:r>
              <a:rPr sz="2400" spc="-5" dirty="0">
                <a:latin typeface="Constantia"/>
                <a:cs typeface="Constantia"/>
              </a:rPr>
              <a:t>decision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dirty="0">
                <a:latin typeface="Constantia"/>
                <a:cs typeface="Constantia"/>
              </a:rPr>
              <a:t>Decider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20" dirty="0">
                <a:latin typeface="Constantia"/>
                <a:cs typeface="Constantia"/>
              </a:rPr>
              <a:t>Buyer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10" dirty="0">
                <a:latin typeface="Constantia"/>
                <a:cs typeface="Constantia"/>
              </a:rPr>
              <a:t>User: consumes </a:t>
            </a:r>
            <a:r>
              <a:rPr sz="2400" dirty="0">
                <a:latin typeface="Constantia"/>
                <a:cs typeface="Constantia"/>
              </a:rPr>
              <a:t>or</a:t>
            </a:r>
            <a:r>
              <a:rPr sz="2400" spc="-2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uses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313385"/>
            <a:ext cx="623443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0" dirty="0"/>
              <a:t>Loyalty,</a:t>
            </a:r>
            <a:r>
              <a:rPr sz="4800" spc="-5" dirty="0"/>
              <a:t> </a:t>
            </a:r>
            <a:r>
              <a:rPr sz="4800" spc="-20" dirty="0"/>
              <a:t>Satisfaction,</a:t>
            </a:r>
            <a:endParaRPr sz="4800"/>
          </a:p>
          <a:p>
            <a:pPr marL="12700">
              <a:lnSpc>
                <a:spcPct val="100000"/>
              </a:lnSpc>
            </a:pPr>
            <a:r>
              <a:rPr sz="4800" dirty="0"/>
              <a:t>and </a:t>
            </a:r>
            <a:r>
              <a:rPr sz="4800" spc="-70" dirty="0"/>
              <a:t>Trust </a:t>
            </a:r>
            <a:r>
              <a:rPr sz="4800" dirty="0"/>
              <a:t>in</a:t>
            </a:r>
            <a:r>
              <a:rPr sz="4800" spc="5" dirty="0"/>
              <a:t> </a:t>
            </a:r>
            <a:r>
              <a:rPr sz="4800" spc="-15" dirty="0"/>
              <a:t>E-Commerce</a:t>
            </a:r>
            <a:endParaRPr sz="48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8-8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68271"/>
            <a:ext cx="7950200" cy="42037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b="1" spc="-5" dirty="0">
                <a:latin typeface="Constantia"/>
                <a:cs typeface="Constantia"/>
              </a:rPr>
              <a:t>customer</a:t>
            </a:r>
            <a:r>
              <a:rPr sz="2600" b="1" spc="-114" dirty="0">
                <a:latin typeface="Constantia"/>
                <a:cs typeface="Constantia"/>
              </a:rPr>
              <a:t> </a:t>
            </a:r>
            <a:r>
              <a:rPr sz="2600" b="1" spc="-15" dirty="0">
                <a:latin typeface="Constantia"/>
                <a:cs typeface="Constantia"/>
              </a:rPr>
              <a:t>loyalty</a:t>
            </a:r>
            <a:endParaRPr sz="2600">
              <a:latin typeface="Constantia"/>
              <a:cs typeface="Constantia"/>
            </a:endParaRPr>
          </a:p>
          <a:p>
            <a:pPr marL="285115" marR="5080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Constantia"/>
                <a:cs typeface="Constantia"/>
              </a:rPr>
              <a:t>A </a:t>
            </a:r>
            <a:r>
              <a:rPr sz="2600" spc="-5" dirty="0">
                <a:latin typeface="Constantia"/>
                <a:cs typeface="Constantia"/>
              </a:rPr>
              <a:t>deep </a:t>
            </a:r>
            <a:r>
              <a:rPr sz="2600" spc="-10" dirty="0">
                <a:latin typeface="Constantia"/>
                <a:cs typeface="Constantia"/>
              </a:rPr>
              <a:t>commitment </a:t>
            </a:r>
            <a:r>
              <a:rPr sz="2600" spc="-20" dirty="0">
                <a:latin typeface="Constantia"/>
                <a:cs typeface="Constantia"/>
              </a:rPr>
              <a:t>to </a:t>
            </a:r>
            <a:r>
              <a:rPr sz="2600" spc="-10" dirty="0">
                <a:latin typeface="Constantia"/>
                <a:cs typeface="Constantia"/>
              </a:rPr>
              <a:t>repurchase </a:t>
            </a:r>
            <a:r>
              <a:rPr sz="2600" dirty="0">
                <a:latin typeface="Constantia"/>
                <a:cs typeface="Constantia"/>
              </a:rPr>
              <a:t>or </a:t>
            </a:r>
            <a:r>
              <a:rPr sz="2600" spc="-10" dirty="0">
                <a:latin typeface="Constantia"/>
                <a:cs typeface="Constantia"/>
              </a:rPr>
              <a:t>repatronize </a:t>
            </a:r>
            <a:r>
              <a:rPr sz="2600" dirty="0">
                <a:latin typeface="Constantia"/>
                <a:cs typeface="Constantia"/>
              </a:rPr>
              <a:t>a  </a:t>
            </a:r>
            <a:r>
              <a:rPr sz="2600" spc="-15" dirty="0">
                <a:latin typeface="Constantia"/>
                <a:cs typeface="Constantia"/>
              </a:rPr>
              <a:t>preferred </a:t>
            </a:r>
            <a:r>
              <a:rPr sz="2600" spc="-5" dirty="0">
                <a:latin typeface="Constantia"/>
                <a:cs typeface="Constantia"/>
              </a:rPr>
              <a:t>product/service </a:t>
            </a:r>
            <a:r>
              <a:rPr sz="2600" spc="-10" dirty="0">
                <a:latin typeface="Constantia"/>
                <a:cs typeface="Constantia"/>
              </a:rPr>
              <a:t>continually </a:t>
            </a:r>
            <a:r>
              <a:rPr sz="2600" spc="-5" dirty="0">
                <a:latin typeface="Constantia"/>
                <a:cs typeface="Constantia"/>
              </a:rPr>
              <a:t>in the </a:t>
            </a:r>
            <a:r>
              <a:rPr sz="2600" spc="-10" dirty="0">
                <a:latin typeface="Constantia"/>
                <a:cs typeface="Constantia"/>
              </a:rPr>
              <a:t>future,  thereby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causing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repetitive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same-brand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same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brand-  </a:t>
            </a:r>
            <a:r>
              <a:rPr sz="2600" dirty="0">
                <a:latin typeface="Constantia"/>
                <a:cs typeface="Constantia"/>
              </a:rPr>
              <a:t>set </a:t>
            </a:r>
            <a:r>
              <a:rPr sz="2600" spc="-10" dirty="0">
                <a:latin typeface="Constantia"/>
                <a:cs typeface="Constantia"/>
              </a:rPr>
              <a:t>purchasing, despite </a:t>
            </a:r>
            <a:r>
              <a:rPr sz="2600" dirty="0">
                <a:latin typeface="Constantia"/>
                <a:cs typeface="Constantia"/>
              </a:rPr>
              <a:t>situational </a:t>
            </a:r>
            <a:r>
              <a:rPr sz="2600" spc="15" dirty="0">
                <a:latin typeface="Constantia"/>
                <a:cs typeface="Constantia"/>
              </a:rPr>
              <a:t>influences </a:t>
            </a:r>
            <a:r>
              <a:rPr sz="2600" dirty="0">
                <a:latin typeface="Constantia"/>
                <a:cs typeface="Constantia"/>
              </a:rPr>
              <a:t>and  </a:t>
            </a:r>
            <a:r>
              <a:rPr sz="2600" spc="-10" dirty="0">
                <a:latin typeface="Constantia"/>
                <a:cs typeface="Constantia"/>
              </a:rPr>
              <a:t>marketing </a:t>
            </a:r>
            <a:r>
              <a:rPr sz="2600" spc="-5" dirty="0">
                <a:latin typeface="Constantia"/>
                <a:cs typeface="Constantia"/>
              </a:rPr>
              <a:t>efforts that </a:t>
            </a:r>
            <a:r>
              <a:rPr sz="2600" spc="-30" dirty="0">
                <a:latin typeface="Constantia"/>
                <a:cs typeface="Constantia"/>
              </a:rPr>
              <a:t>have </a:t>
            </a:r>
            <a:r>
              <a:rPr sz="2600" spc="-5" dirty="0">
                <a:latin typeface="Constantia"/>
                <a:cs typeface="Constantia"/>
              </a:rPr>
              <a:t>the potential </a:t>
            </a:r>
            <a:r>
              <a:rPr sz="2600" spc="-20" dirty="0">
                <a:latin typeface="Constantia"/>
                <a:cs typeface="Constantia"/>
              </a:rPr>
              <a:t>to </a:t>
            </a:r>
            <a:r>
              <a:rPr sz="2600" spc="-5" dirty="0">
                <a:latin typeface="Constantia"/>
                <a:cs typeface="Constantia"/>
              </a:rPr>
              <a:t>cause  switching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behavior</a:t>
            </a:r>
            <a:endParaRPr sz="26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10" dirty="0">
                <a:latin typeface="Constantia"/>
                <a:cs typeface="Constantia"/>
              </a:rPr>
              <a:t>e-loyalty</a:t>
            </a:r>
            <a:endParaRPr sz="2400">
              <a:latin typeface="Constantia"/>
              <a:cs typeface="Constantia"/>
            </a:endParaRPr>
          </a:p>
          <a:p>
            <a:pPr marL="652780">
              <a:lnSpc>
                <a:spcPct val="100000"/>
              </a:lnSpc>
              <a:spcBef>
                <a:spcPts val="580"/>
              </a:spcBef>
            </a:pPr>
            <a:r>
              <a:rPr sz="2400" spc="-15" dirty="0">
                <a:latin typeface="Constantia"/>
                <a:cs typeface="Constantia"/>
              </a:rPr>
              <a:t>Customer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loyalty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e-tailer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or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loyalty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programs</a:t>
            </a:r>
            <a:endParaRPr sz="2400">
              <a:latin typeface="Constantia"/>
              <a:cs typeface="Constantia"/>
            </a:endParaRPr>
          </a:p>
          <a:p>
            <a:pPr marL="652780">
              <a:lnSpc>
                <a:spcPct val="100000"/>
              </a:lnSpc>
            </a:pPr>
            <a:r>
              <a:rPr sz="2400" spc="-15" dirty="0">
                <a:latin typeface="Constantia"/>
                <a:cs typeface="Constantia"/>
              </a:rPr>
              <a:t>delivered </a:t>
            </a:r>
            <a:r>
              <a:rPr sz="2400" spc="-5" dirty="0">
                <a:latin typeface="Constantia"/>
                <a:cs typeface="Constantia"/>
              </a:rPr>
              <a:t>online </a:t>
            </a:r>
            <a:r>
              <a:rPr sz="2400" dirty="0">
                <a:latin typeface="Constantia"/>
                <a:cs typeface="Constantia"/>
              </a:rPr>
              <a:t>or </a:t>
            </a:r>
            <a:r>
              <a:rPr sz="2400" spc="-5" dirty="0">
                <a:latin typeface="Constantia"/>
                <a:cs typeface="Constantia"/>
              </a:rPr>
              <a:t>supported</a:t>
            </a:r>
            <a:r>
              <a:rPr sz="2400" spc="-3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electronically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3023</Words>
  <Application>Microsoft Macintosh PowerPoint</Application>
  <PresentationFormat>On-screen Show (4:3)</PresentationFormat>
  <Paragraphs>496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Constantia</vt:lpstr>
      <vt:lpstr>Tahoma</vt:lpstr>
      <vt:lpstr>Times New Roman</vt:lpstr>
      <vt:lpstr>Wingdings 2</vt:lpstr>
      <vt:lpstr>Office Theme</vt:lpstr>
      <vt:lpstr>PowerPoint Presentation</vt:lpstr>
      <vt:lpstr>Learning Objectives</vt:lpstr>
      <vt:lpstr>Learning Objectives</vt:lpstr>
      <vt:lpstr>Learning About Consumer Behavior Online</vt:lpstr>
      <vt:lpstr>PowerPoint Presentation</vt:lpstr>
      <vt:lpstr>The Consumer Purchasing  Decision-Making Process</vt:lpstr>
      <vt:lpstr>PowerPoint Presentation</vt:lpstr>
      <vt:lpstr>The Consumer Purchasing  Decision-Making Process</vt:lpstr>
      <vt:lpstr>Loyalty, Satisfaction, and Trust in E-Commerce</vt:lpstr>
      <vt:lpstr>PowerPoint Presentation</vt:lpstr>
      <vt:lpstr>Loyalty, Satisfaction, and Trust in E-Commerce</vt:lpstr>
      <vt:lpstr>Loyalty, Satisfaction, and Trust in E-Commerce</vt:lpstr>
      <vt:lpstr>Mass Marketing, Market Segmentation,  and Relationship Marketing</vt:lpstr>
      <vt:lpstr>Mass Marketing, Market Segmentation,  and Relationship Marketing</vt:lpstr>
      <vt:lpstr>PowerPoint Presentation</vt:lpstr>
      <vt:lpstr>PowerPoint Presentation</vt:lpstr>
      <vt:lpstr>Personalization and Behavioral Marketing</vt:lpstr>
      <vt:lpstr>Personalization and Behavioral Marketing</vt:lpstr>
      <vt:lpstr>Personalization and Behavioral Marketing</vt:lpstr>
      <vt:lpstr>Personalization and Behavioral Marketing</vt:lpstr>
      <vt:lpstr>Market Research for E-Commerce</vt:lpstr>
      <vt:lpstr>Market Research for E-Commerce</vt:lpstr>
      <vt:lpstr>Market Research for E-Commerce</vt:lpstr>
      <vt:lpstr>Market Research for E-Commerce</vt:lpstr>
      <vt:lpstr>Market Research for E-Commerce</vt:lpstr>
      <vt:lpstr>Exercise 3: RFID</vt:lpstr>
      <vt:lpstr>Web Advertising</vt:lpstr>
      <vt:lpstr>PowerPoint Presentation</vt:lpstr>
      <vt:lpstr>Web Advertising</vt:lpstr>
      <vt:lpstr>Web Advertising</vt:lpstr>
      <vt:lpstr>Web Advertising</vt:lpstr>
      <vt:lpstr>Web Advertising</vt:lpstr>
      <vt:lpstr>Web Advertising</vt:lpstr>
      <vt:lpstr>Online Advertising Methods</vt:lpstr>
      <vt:lpstr>Online Advertising Methods</vt:lpstr>
      <vt:lpstr>Online Advertising Methods</vt:lpstr>
      <vt:lpstr>Online Advertising Methods</vt:lpstr>
      <vt:lpstr>Exercises: Create a mailing list</vt:lpstr>
      <vt:lpstr>Online Advertising Methods</vt:lpstr>
      <vt:lpstr>PowerPoint Presentation</vt:lpstr>
      <vt:lpstr>Online Advertising Methods</vt:lpstr>
      <vt:lpstr>Online Advertising Methods</vt:lpstr>
      <vt:lpstr>PowerPoint Presentation</vt:lpstr>
      <vt:lpstr>Online Advertising Methods</vt:lpstr>
      <vt:lpstr>Exercises: Advergaming</vt:lpstr>
      <vt:lpstr>Mobile Marketing and Advertising</vt:lpstr>
      <vt:lpstr>PowerPoint Presentation</vt:lpstr>
      <vt:lpstr>Mobile Marketing and Advertising</vt:lpstr>
      <vt:lpstr>Advertising Strategies and Promotions</vt:lpstr>
      <vt:lpstr>Advertising Strategies and Promotions</vt:lpstr>
      <vt:lpstr>Advertising Strategies and Promotions</vt:lpstr>
      <vt:lpstr>Advertising Strategies and Promotions</vt:lpstr>
      <vt:lpstr>PowerPoint Presentation</vt:lpstr>
      <vt:lpstr>PowerPoint Presentation</vt:lpstr>
      <vt:lpstr>Managerial Issues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Judy</dc:creator>
  <cp:lastModifiedBy>hung lai</cp:lastModifiedBy>
  <cp:revision>2</cp:revision>
  <dcterms:created xsi:type="dcterms:W3CDTF">2019-10-27T11:02:38Z</dcterms:created>
  <dcterms:modified xsi:type="dcterms:W3CDTF">2020-06-10T01:30:22Z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2013-05-24T00:00:00Z</vt:filetime>
  </property>
  <property fmtid="{D5CDD505-2E9C-101B-9397-08002B2CF9AE}" pid="3" name="Creator">
    <vt:lpwstr>Microsoft® PowerPoint® 2010 Trial</vt:lpwstr>
  </property>
  <property fmtid="{D5CDD505-2E9C-101B-9397-08002B2CF9AE}" pid="4" name="LastSaved">
    <vt:filetime>2019-10-27T00:00:00Z</vt:filetime>
  </property>
</Properties>
</file>