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Default Extension="jpg" ContentType="image/jpg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9-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9-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9-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9-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9-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2100" y="407873"/>
            <a:ext cx="8559800" cy="1397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636" y="1472463"/>
            <a:ext cx="7647305" cy="4788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965830" y="6373320"/>
            <a:ext cx="2753995" cy="360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373871" y="6556200"/>
            <a:ext cx="34290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9-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16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23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26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30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33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42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5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46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52.pn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6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57.jp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0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61.jpg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5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66.png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8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69.png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0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71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11.png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2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4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5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76.jpg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7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8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79.png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2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
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3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
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4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85.png"/><Relationship Id="rId8" Type="http://schemas.openxmlformats.org/officeDocument/2006/relationships/image" Target="../media/image86.png"/><Relationship Id="rId9" Type="http://schemas.openxmlformats.org/officeDocument/2006/relationships/image" Target="../media/image87.png"/><Relationship Id="rId10" Type="http://schemas.openxmlformats.org/officeDocument/2006/relationships/image" Target="../media/image88.png"/><Relationship Id="rId11" Type="http://schemas.openxmlformats.org/officeDocument/2006/relationships/image" Target="../media/image89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049011" y="2119883"/>
            <a:ext cx="3941064" cy="1562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548254" y="3241370"/>
            <a:ext cx="6212205" cy="4229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E-Commerce 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Security and 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Fraud</a:t>
            </a:r>
            <a:r>
              <a:rPr dirty="0" sz="2600" spc="-24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Protection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2100" y="160985"/>
            <a:ext cx="7447915" cy="14890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/>
              <a:t>Basic</a:t>
            </a:r>
            <a:r>
              <a:rPr dirty="0" sz="4800" spc="-5"/>
              <a:t> </a:t>
            </a:r>
            <a:r>
              <a:rPr dirty="0" sz="4800" spc="-20"/>
              <a:t>E-commerce</a:t>
            </a:r>
            <a:endParaRPr sz="4800"/>
          </a:p>
          <a:p>
            <a:pPr marL="12700">
              <a:lnSpc>
                <a:spcPct val="100000"/>
              </a:lnSpc>
            </a:pPr>
            <a:r>
              <a:rPr dirty="0" sz="4800" spc="-5"/>
              <a:t>Security </a:t>
            </a:r>
            <a:r>
              <a:rPr dirty="0" sz="4800"/>
              <a:t>Issues and</a:t>
            </a:r>
            <a:r>
              <a:rPr dirty="0" sz="4800" spc="-80"/>
              <a:t> </a:t>
            </a:r>
            <a:r>
              <a:rPr dirty="0" sz="4800" spc="-10"/>
              <a:t>Landscape</a:t>
            </a:r>
            <a:endParaRPr sz="4800"/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407400" y="6556200"/>
            <a:ext cx="30734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045C75"/>
                </a:solidFill>
                <a:latin typeface="Constantia"/>
                <a:cs typeface="Constantia"/>
              </a:rPr>
              <a:t>9-</a:t>
            </a:r>
            <a:r>
              <a:rPr dirty="0" sz="1200">
                <a:solidFill>
                  <a:srgbClr val="045C75"/>
                </a:solidFill>
                <a:latin typeface="Constantia"/>
                <a:cs typeface="Constantia"/>
              </a:rPr>
              <a:t>9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3236" y="1616774"/>
            <a:ext cx="7317105" cy="463550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259079" indent="-247015">
              <a:lnSpc>
                <a:spcPct val="100000"/>
              </a:lnSpc>
              <a:spcBef>
                <a:spcPts val="6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259715" algn="l"/>
              </a:tabLst>
            </a:pPr>
            <a:r>
              <a:rPr dirty="0" sz="2400" spc="-10" b="1">
                <a:latin typeface="Constantia"/>
                <a:cs typeface="Constantia"/>
              </a:rPr>
              <a:t>exposure</a:t>
            </a:r>
            <a:endParaRPr sz="2400">
              <a:latin typeface="Constantia"/>
              <a:cs typeface="Constantia"/>
            </a:endParaRPr>
          </a:p>
          <a:p>
            <a:pPr marL="259079" marR="5080">
              <a:lnSpc>
                <a:spcPct val="100000"/>
              </a:lnSpc>
              <a:spcBef>
                <a:spcPts val="580"/>
              </a:spcBef>
            </a:pPr>
            <a:r>
              <a:rPr dirty="0" sz="2400" spc="-5">
                <a:latin typeface="Constantia"/>
                <a:cs typeface="Constantia"/>
              </a:rPr>
              <a:t>The</a:t>
            </a:r>
            <a:r>
              <a:rPr dirty="0" sz="2400" spc="-12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estimated</a:t>
            </a:r>
            <a:r>
              <a:rPr dirty="0" sz="2400" spc="-80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cost,</a:t>
            </a:r>
            <a:r>
              <a:rPr dirty="0" sz="2400" spc="5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loss,</a:t>
            </a:r>
            <a:r>
              <a:rPr dirty="0" sz="2400" spc="-4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or</a:t>
            </a:r>
            <a:r>
              <a:rPr dirty="0" sz="2400" spc="-145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damage</a:t>
            </a:r>
            <a:r>
              <a:rPr dirty="0" sz="2400" spc="-8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that</a:t>
            </a:r>
            <a:r>
              <a:rPr dirty="0" sz="2400" spc="-12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can</a:t>
            </a:r>
            <a:r>
              <a:rPr dirty="0" sz="2400" spc="-75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result</a:t>
            </a:r>
            <a:r>
              <a:rPr dirty="0" sz="2400" spc="-5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if</a:t>
            </a:r>
            <a:r>
              <a:rPr dirty="0" sz="2400" spc="-1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  </a:t>
            </a:r>
            <a:r>
              <a:rPr dirty="0" sz="2400" spc="-10">
                <a:latin typeface="Constantia"/>
                <a:cs typeface="Constantia"/>
              </a:rPr>
              <a:t>threat </a:t>
            </a:r>
            <a:r>
              <a:rPr dirty="0" sz="2400" spc="-5">
                <a:latin typeface="Constantia"/>
                <a:cs typeface="Constantia"/>
              </a:rPr>
              <a:t>exploits </a:t>
            </a: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 spc="-36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vulnerability</a:t>
            </a:r>
            <a:endParaRPr sz="2400">
              <a:latin typeface="Constantia"/>
              <a:cs typeface="Constantia"/>
            </a:endParaRPr>
          </a:p>
          <a:p>
            <a:pPr marL="259079" indent="-247015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259715" algn="l"/>
              </a:tabLst>
            </a:pPr>
            <a:r>
              <a:rPr dirty="0" sz="2400" spc="-10" b="1">
                <a:latin typeface="Constantia"/>
                <a:cs typeface="Constantia"/>
              </a:rPr>
              <a:t>fraud</a:t>
            </a:r>
            <a:endParaRPr sz="2400">
              <a:latin typeface="Constantia"/>
              <a:cs typeface="Constantia"/>
            </a:endParaRPr>
          </a:p>
          <a:p>
            <a:pPr marL="259079" marR="149860">
              <a:lnSpc>
                <a:spcPct val="100000"/>
              </a:lnSpc>
              <a:spcBef>
                <a:spcPts val="575"/>
              </a:spcBef>
            </a:pPr>
            <a:r>
              <a:rPr dirty="0" sz="2400" spc="-15">
                <a:latin typeface="Constantia"/>
                <a:cs typeface="Constantia"/>
              </a:rPr>
              <a:t>Any </a:t>
            </a:r>
            <a:r>
              <a:rPr dirty="0" sz="2400" spc="-5">
                <a:latin typeface="Constantia"/>
                <a:cs typeface="Constantia"/>
              </a:rPr>
              <a:t>business activity that uses </a:t>
            </a:r>
            <a:r>
              <a:rPr dirty="0" sz="2400" spc="-10">
                <a:latin typeface="Constantia"/>
                <a:cs typeface="Constantia"/>
              </a:rPr>
              <a:t>deceitful practices </a:t>
            </a:r>
            <a:r>
              <a:rPr dirty="0" sz="2400">
                <a:latin typeface="Constantia"/>
                <a:cs typeface="Constantia"/>
              </a:rPr>
              <a:t>or  </a:t>
            </a:r>
            <a:r>
              <a:rPr dirty="0" sz="2400" spc="-10">
                <a:latin typeface="Constantia"/>
                <a:cs typeface="Constantia"/>
              </a:rPr>
              <a:t>devices</a:t>
            </a:r>
            <a:r>
              <a:rPr dirty="0" sz="2400" spc="-85">
                <a:latin typeface="Constantia"/>
                <a:cs typeface="Constantia"/>
              </a:rPr>
              <a:t> </a:t>
            </a:r>
            <a:r>
              <a:rPr dirty="0" sz="2400" spc="-20">
                <a:latin typeface="Constantia"/>
                <a:cs typeface="Constantia"/>
              </a:rPr>
              <a:t>to</a:t>
            </a:r>
            <a:r>
              <a:rPr dirty="0" sz="2400" spc="-120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deprive</a:t>
            </a:r>
            <a:r>
              <a:rPr dirty="0" sz="2400" spc="-14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another</a:t>
            </a:r>
            <a:r>
              <a:rPr dirty="0" sz="2400" spc="-14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of</a:t>
            </a:r>
            <a:r>
              <a:rPr dirty="0" sz="2400" spc="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property</a:t>
            </a:r>
            <a:r>
              <a:rPr dirty="0" sz="2400" spc="-14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or</a:t>
            </a:r>
            <a:r>
              <a:rPr dirty="0" sz="2400" spc="-14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other</a:t>
            </a:r>
            <a:r>
              <a:rPr dirty="0" sz="2400" spc="-13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rights</a:t>
            </a:r>
            <a:endParaRPr sz="2400">
              <a:latin typeface="Constantia"/>
              <a:cs typeface="Constantia"/>
            </a:endParaRPr>
          </a:p>
          <a:p>
            <a:pPr marL="259079" indent="-247015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259715" algn="l"/>
              </a:tabLst>
            </a:pPr>
            <a:r>
              <a:rPr dirty="0" sz="2400" spc="-15" b="1">
                <a:latin typeface="Constantia"/>
                <a:cs typeface="Constantia"/>
              </a:rPr>
              <a:t>malware </a:t>
            </a:r>
            <a:r>
              <a:rPr dirty="0" sz="2400" spc="-5" b="1">
                <a:latin typeface="Constantia"/>
                <a:cs typeface="Constantia"/>
              </a:rPr>
              <a:t>(malicious</a:t>
            </a:r>
            <a:r>
              <a:rPr dirty="0" sz="2400" spc="-130" b="1">
                <a:latin typeface="Constantia"/>
                <a:cs typeface="Constantia"/>
              </a:rPr>
              <a:t> </a:t>
            </a:r>
            <a:r>
              <a:rPr dirty="0" sz="2400" spc="-10" b="1">
                <a:latin typeface="Constantia"/>
                <a:cs typeface="Constantia"/>
              </a:rPr>
              <a:t>software)</a:t>
            </a:r>
            <a:endParaRPr sz="2400">
              <a:latin typeface="Constantia"/>
              <a:cs typeface="Constantia"/>
            </a:endParaRPr>
          </a:p>
          <a:p>
            <a:pPr marL="259079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Constantia"/>
                <a:cs typeface="Constantia"/>
              </a:rPr>
              <a:t>A </a:t>
            </a:r>
            <a:r>
              <a:rPr dirty="0" sz="2400" spc="-10">
                <a:latin typeface="Constantia"/>
                <a:cs typeface="Constantia"/>
              </a:rPr>
              <a:t>generic term </a:t>
            </a:r>
            <a:r>
              <a:rPr dirty="0" sz="2400" spc="-5">
                <a:latin typeface="Constantia"/>
                <a:cs typeface="Constantia"/>
              </a:rPr>
              <a:t>for malicious</a:t>
            </a:r>
            <a:r>
              <a:rPr dirty="0" sz="2400" spc="-425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software</a:t>
            </a:r>
            <a:endParaRPr sz="2400">
              <a:latin typeface="Constantia"/>
              <a:cs typeface="Constantia"/>
            </a:endParaRPr>
          </a:p>
          <a:p>
            <a:pPr marL="259079" indent="-247015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259715" algn="l"/>
              </a:tabLst>
            </a:pPr>
            <a:r>
              <a:rPr dirty="0" sz="2400" spc="-10" b="1">
                <a:latin typeface="Constantia"/>
                <a:cs typeface="Constantia"/>
              </a:rPr>
              <a:t>phishing</a:t>
            </a:r>
            <a:endParaRPr sz="2400">
              <a:latin typeface="Constantia"/>
              <a:cs typeface="Constantia"/>
            </a:endParaRPr>
          </a:p>
          <a:p>
            <a:pPr marL="259079" marR="36195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 spc="-105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crimeware</a:t>
            </a:r>
            <a:r>
              <a:rPr dirty="0" sz="2400" spc="-9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technique</a:t>
            </a:r>
            <a:r>
              <a:rPr dirty="0" sz="2400" spc="-100">
                <a:latin typeface="Constantia"/>
                <a:cs typeface="Constantia"/>
              </a:rPr>
              <a:t> </a:t>
            </a:r>
            <a:r>
              <a:rPr dirty="0" sz="2400" spc="-20">
                <a:latin typeface="Constantia"/>
                <a:cs typeface="Constantia"/>
              </a:rPr>
              <a:t>to</a:t>
            </a:r>
            <a:r>
              <a:rPr dirty="0" sz="2400" spc="-105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steal</a:t>
            </a:r>
            <a:r>
              <a:rPr dirty="0" sz="2400" spc="-3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the</a:t>
            </a:r>
            <a:r>
              <a:rPr dirty="0" sz="2400" spc="-7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identity</a:t>
            </a:r>
            <a:r>
              <a:rPr dirty="0" sz="2400" spc="-12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of</a:t>
            </a:r>
            <a:r>
              <a:rPr dirty="0" sz="2400" spc="-2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 spc="-90">
                <a:latin typeface="Constantia"/>
                <a:cs typeface="Constantia"/>
              </a:rPr>
              <a:t> </a:t>
            </a:r>
            <a:r>
              <a:rPr dirty="0" sz="2400" spc="-20">
                <a:latin typeface="Constantia"/>
                <a:cs typeface="Constantia"/>
              </a:rPr>
              <a:t>target  </a:t>
            </a:r>
            <a:r>
              <a:rPr dirty="0" sz="2400" spc="-15">
                <a:latin typeface="Constantia"/>
                <a:cs typeface="Constantia"/>
              </a:rPr>
              <a:t>company</a:t>
            </a:r>
            <a:r>
              <a:rPr dirty="0" sz="2400" spc="-85">
                <a:latin typeface="Constantia"/>
                <a:cs typeface="Constantia"/>
              </a:rPr>
              <a:t> </a:t>
            </a:r>
            <a:r>
              <a:rPr dirty="0" sz="2400" spc="-20">
                <a:latin typeface="Constantia"/>
                <a:cs typeface="Constantia"/>
              </a:rPr>
              <a:t>to</a:t>
            </a:r>
            <a:r>
              <a:rPr dirty="0" sz="2400" spc="-114">
                <a:latin typeface="Constantia"/>
                <a:cs typeface="Constantia"/>
              </a:rPr>
              <a:t> </a:t>
            </a:r>
            <a:r>
              <a:rPr dirty="0" sz="2400" spc="-20">
                <a:latin typeface="Constantia"/>
                <a:cs typeface="Constantia"/>
              </a:rPr>
              <a:t>get</a:t>
            </a:r>
            <a:r>
              <a:rPr dirty="0" sz="2400" spc="-8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the</a:t>
            </a:r>
            <a:r>
              <a:rPr dirty="0" sz="2400" spc="-7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identities</a:t>
            </a:r>
            <a:r>
              <a:rPr dirty="0" sz="2400" spc="-12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of</a:t>
            </a:r>
            <a:r>
              <a:rPr dirty="0" sz="2400" spc="4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its</a:t>
            </a:r>
            <a:r>
              <a:rPr dirty="0" sz="2400" spc="-110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customers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2100" y="313385"/>
            <a:ext cx="7447915" cy="14890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/>
              <a:t>Basic</a:t>
            </a:r>
            <a:r>
              <a:rPr dirty="0" sz="4800" spc="-5"/>
              <a:t> </a:t>
            </a:r>
            <a:r>
              <a:rPr dirty="0" sz="4800" spc="-15"/>
              <a:t>E-Commerce</a:t>
            </a:r>
            <a:endParaRPr sz="4800"/>
          </a:p>
          <a:p>
            <a:pPr marL="12700">
              <a:lnSpc>
                <a:spcPct val="100000"/>
              </a:lnSpc>
            </a:pPr>
            <a:r>
              <a:rPr dirty="0" sz="4800" spc="-5"/>
              <a:t>Security </a:t>
            </a:r>
            <a:r>
              <a:rPr dirty="0" sz="4800"/>
              <a:t>Issues and</a:t>
            </a:r>
            <a:r>
              <a:rPr dirty="0" sz="4800" spc="-80"/>
              <a:t> </a:t>
            </a:r>
            <a:r>
              <a:rPr dirty="0" sz="4800" spc="-10"/>
              <a:t>Landscape</a:t>
            </a:r>
            <a:endParaRPr sz="4800"/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407400" y="6556200"/>
            <a:ext cx="30734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045C75"/>
                </a:solidFill>
                <a:latin typeface="Constantia"/>
                <a:cs typeface="Constantia"/>
              </a:rPr>
              <a:t>9-</a:t>
            </a:r>
            <a:r>
              <a:rPr dirty="0" sz="1200">
                <a:solidFill>
                  <a:srgbClr val="045C75"/>
                </a:solidFill>
                <a:latin typeface="Constantia"/>
                <a:cs typeface="Constantia"/>
              </a:rPr>
              <a:t>10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9436" y="1875789"/>
            <a:ext cx="7454900" cy="375729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259079" indent="-247015">
              <a:lnSpc>
                <a:spcPct val="100000"/>
              </a:lnSpc>
              <a:spcBef>
                <a:spcPts val="6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259715" algn="l"/>
              </a:tabLst>
            </a:pPr>
            <a:r>
              <a:rPr dirty="0" sz="2400" spc="-5" b="1">
                <a:latin typeface="Constantia"/>
                <a:cs typeface="Constantia"/>
              </a:rPr>
              <a:t>risk</a:t>
            </a:r>
            <a:endParaRPr sz="2400">
              <a:latin typeface="Constantia"/>
              <a:cs typeface="Constantia"/>
            </a:endParaRPr>
          </a:p>
          <a:p>
            <a:pPr marL="259079" marR="161290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latin typeface="Constantia"/>
                <a:cs typeface="Constantia"/>
              </a:rPr>
              <a:t>The</a:t>
            </a:r>
            <a:r>
              <a:rPr dirty="0" sz="2400" spc="-10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probability</a:t>
            </a:r>
            <a:r>
              <a:rPr dirty="0" sz="2400" spc="-10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that</a:t>
            </a:r>
            <a:r>
              <a:rPr dirty="0" sz="2400" spc="-13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 spc="-13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vulnerability</a:t>
            </a:r>
            <a:r>
              <a:rPr dirty="0" sz="2400" spc="-13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will</a:t>
            </a:r>
            <a:r>
              <a:rPr dirty="0" sz="2400" spc="-5">
                <a:latin typeface="Constantia"/>
                <a:cs typeface="Constantia"/>
              </a:rPr>
              <a:t> be</a:t>
            </a:r>
            <a:r>
              <a:rPr dirty="0" sz="2400" spc="-65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known</a:t>
            </a:r>
            <a:r>
              <a:rPr dirty="0" sz="2400" spc="-7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and  </a:t>
            </a:r>
            <a:r>
              <a:rPr dirty="0" sz="2400" spc="-5">
                <a:latin typeface="Constantia"/>
                <a:cs typeface="Constantia"/>
              </a:rPr>
              <a:t>used</a:t>
            </a:r>
            <a:endParaRPr sz="2400">
              <a:latin typeface="Constantia"/>
              <a:cs typeface="Constantia"/>
            </a:endParaRPr>
          </a:p>
          <a:p>
            <a:pPr marL="259079" indent="-247015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259715" algn="l"/>
              </a:tabLst>
            </a:pPr>
            <a:r>
              <a:rPr dirty="0" sz="2400" spc="-5" b="1">
                <a:latin typeface="Constantia"/>
                <a:cs typeface="Constantia"/>
              </a:rPr>
              <a:t>social</a:t>
            </a:r>
            <a:r>
              <a:rPr dirty="0" sz="2400" spc="-55" b="1">
                <a:latin typeface="Constantia"/>
                <a:cs typeface="Constantia"/>
              </a:rPr>
              <a:t> </a:t>
            </a:r>
            <a:r>
              <a:rPr dirty="0" sz="2400" b="1">
                <a:latin typeface="Constantia"/>
                <a:cs typeface="Constantia"/>
              </a:rPr>
              <a:t>engineering</a:t>
            </a:r>
            <a:endParaRPr sz="2400">
              <a:latin typeface="Constantia"/>
              <a:cs typeface="Constantia"/>
            </a:endParaRPr>
          </a:p>
          <a:p>
            <a:pPr marL="259079" marR="508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Constantia"/>
                <a:cs typeface="Constantia"/>
              </a:rPr>
              <a:t>A </a:t>
            </a:r>
            <a:r>
              <a:rPr dirty="0" sz="2400" spc="-5">
                <a:latin typeface="Constantia"/>
                <a:cs typeface="Constantia"/>
              </a:rPr>
              <a:t>type </a:t>
            </a:r>
            <a:r>
              <a:rPr dirty="0" sz="2400">
                <a:latin typeface="Constantia"/>
                <a:cs typeface="Constantia"/>
              </a:rPr>
              <a:t>of </a:t>
            </a:r>
            <a:r>
              <a:rPr dirty="0" sz="2400" spc="-5">
                <a:latin typeface="Constantia"/>
                <a:cs typeface="Constantia"/>
              </a:rPr>
              <a:t>nontechnical </a:t>
            </a:r>
            <a:r>
              <a:rPr dirty="0" sz="2400" spc="-10">
                <a:latin typeface="Constantia"/>
                <a:cs typeface="Constantia"/>
              </a:rPr>
              <a:t>attack </a:t>
            </a:r>
            <a:r>
              <a:rPr dirty="0" sz="2400" spc="-5">
                <a:latin typeface="Constantia"/>
                <a:cs typeface="Constantia"/>
              </a:rPr>
              <a:t>that uses </a:t>
            </a:r>
            <a:r>
              <a:rPr dirty="0" sz="2400">
                <a:latin typeface="Constantia"/>
                <a:cs typeface="Constantia"/>
              </a:rPr>
              <a:t>some </a:t>
            </a:r>
            <a:r>
              <a:rPr dirty="0" sz="2400" spc="-5">
                <a:latin typeface="Constantia"/>
                <a:cs typeface="Constantia"/>
              </a:rPr>
              <a:t>ruse </a:t>
            </a:r>
            <a:r>
              <a:rPr dirty="0" sz="2400" spc="-20">
                <a:latin typeface="Constantia"/>
                <a:cs typeface="Constantia"/>
              </a:rPr>
              <a:t>to  </a:t>
            </a:r>
            <a:r>
              <a:rPr dirty="0" sz="2400" spc="-5">
                <a:latin typeface="Constantia"/>
                <a:cs typeface="Constantia"/>
              </a:rPr>
              <a:t>trick</a:t>
            </a:r>
            <a:r>
              <a:rPr dirty="0" sz="2400" spc="-6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users</a:t>
            </a:r>
            <a:r>
              <a:rPr dirty="0" sz="2400" spc="-50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into</a:t>
            </a:r>
            <a:r>
              <a:rPr dirty="0" sz="2400" spc="-90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revealing</a:t>
            </a:r>
            <a:r>
              <a:rPr dirty="0" sz="240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information</a:t>
            </a:r>
            <a:r>
              <a:rPr dirty="0" sz="2400" spc="-12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or</a:t>
            </a:r>
            <a:r>
              <a:rPr dirty="0" sz="2400" spc="-11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performing</a:t>
            </a:r>
            <a:r>
              <a:rPr dirty="0" sz="2400" spc="-7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an  action</a:t>
            </a:r>
            <a:r>
              <a:rPr dirty="0" sz="2400" spc="-6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that</a:t>
            </a:r>
            <a:r>
              <a:rPr dirty="0" sz="2400" spc="-130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compromises</a:t>
            </a:r>
            <a:r>
              <a:rPr dirty="0" sz="2400" spc="-10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 spc="-125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computer</a:t>
            </a:r>
            <a:r>
              <a:rPr dirty="0" sz="2400" spc="-14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or</a:t>
            </a:r>
            <a:r>
              <a:rPr dirty="0" sz="2400" spc="-80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network</a:t>
            </a:r>
            <a:endParaRPr sz="2400">
              <a:latin typeface="Constantia"/>
              <a:cs typeface="Constantia"/>
            </a:endParaRPr>
          </a:p>
          <a:p>
            <a:pPr marL="259079" indent="-247015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259715" algn="l"/>
              </a:tabLst>
            </a:pPr>
            <a:r>
              <a:rPr dirty="0" sz="2400" spc="-5" b="1">
                <a:latin typeface="Constantia"/>
                <a:cs typeface="Constantia"/>
              </a:rPr>
              <a:t>spam</a:t>
            </a:r>
            <a:endParaRPr sz="2400">
              <a:latin typeface="Constantia"/>
              <a:cs typeface="Constantia"/>
            </a:endParaRPr>
          </a:p>
          <a:p>
            <a:pPr marL="259079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latin typeface="Constantia"/>
                <a:cs typeface="Constantia"/>
              </a:rPr>
              <a:t>The electronic equivalent </a:t>
            </a:r>
            <a:r>
              <a:rPr dirty="0" sz="2400">
                <a:latin typeface="Constantia"/>
                <a:cs typeface="Constantia"/>
              </a:rPr>
              <a:t>of </a:t>
            </a:r>
            <a:r>
              <a:rPr dirty="0" sz="2400" spc="-5">
                <a:latin typeface="Constantia"/>
                <a:cs typeface="Constantia"/>
              </a:rPr>
              <a:t>junk</a:t>
            </a:r>
            <a:r>
              <a:rPr dirty="0" sz="2400" spc="-34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mail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2100" y="313385"/>
            <a:ext cx="7447915" cy="14890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/>
              <a:t>Basic</a:t>
            </a:r>
            <a:r>
              <a:rPr dirty="0" sz="4800" spc="-5"/>
              <a:t> </a:t>
            </a:r>
            <a:r>
              <a:rPr dirty="0" sz="4800" spc="-20"/>
              <a:t>E-commerce</a:t>
            </a:r>
            <a:endParaRPr sz="4800"/>
          </a:p>
          <a:p>
            <a:pPr marL="12700">
              <a:lnSpc>
                <a:spcPct val="100000"/>
              </a:lnSpc>
            </a:pPr>
            <a:r>
              <a:rPr dirty="0" sz="4800" spc="-5"/>
              <a:t>Security </a:t>
            </a:r>
            <a:r>
              <a:rPr dirty="0" sz="4800"/>
              <a:t>Issues and</a:t>
            </a:r>
            <a:r>
              <a:rPr dirty="0" sz="4800" spc="-80"/>
              <a:t> </a:t>
            </a:r>
            <a:r>
              <a:rPr dirty="0" sz="4800" spc="-10"/>
              <a:t>Landscape</a:t>
            </a:r>
            <a:endParaRPr sz="4800"/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407400" y="6556200"/>
            <a:ext cx="30734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045C75"/>
                </a:solidFill>
                <a:latin typeface="Constantia"/>
                <a:cs typeface="Constantia"/>
              </a:rPr>
              <a:t>9-</a:t>
            </a:r>
            <a:r>
              <a:rPr dirty="0" sz="1200">
                <a:solidFill>
                  <a:srgbClr val="045C75"/>
                </a:solidFill>
                <a:latin typeface="Constantia"/>
                <a:cs typeface="Constantia"/>
              </a:rPr>
              <a:t>11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9436" y="1875789"/>
            <a:ext cx="7459980" cy="324485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259079" indent="-247015">
              <a:lnSpc>
                <a:spcPct val="100000"/>
              </a:lnSpc>
              <a:spcBef>
                <a:spcPts val="6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259715" algn="l"/>
              </a:tabLst>
            </a:pPr>
            <a:r>
              <a:rPr dirty="0" sz="2400" spc="-5" b="1">
                <a:latin typeface="Constantia"/>
                <a:cs typeface="Constantia"/>
              </a:rPr>
              <a:t>vulnerability</a:t>
            </a:r>
            <a:endParaRPr sz="2400">
              <a:latin typeface="Constantia"/>
              <a:cs typeface="Constantia"/>
            </a:endParaRPr>
          </a:p>
          <a:p>
            <a:pPr marL="259079" marR="5080">
              <a:lnSpc>
                <a:spcPct val="100000"/>
              </a:lnSpc>
              <a:spcBef>
                <a:spcPts val="575"/>
              </a:spcBef>
            </a:pPr>
            <a:r>
              <a:rPr dirty="0" sz="2400" spc="-25">
                <a:latin typeface="Constantia"/>
                <a:cs typeface="Constantia"/>
              </a:rPr>
              <a:t>Weakness </a:t>
            </a:r>
            <a:r>
              <a:rPr dirty="0" sz="2400" spc="-5">
                <a:latin typeface="Constantia"/>
                <a:cs typeface="Constantia"/>
              </a:rPr>
              <a:t>in </a:t>
            </a:r>
            <a:r>
              <a:rPr dirty="0" sz="2400" spc="-10">
                <a:latin typeface="Constantia"/>
                <a:cs typeface="Constantia"/>
              </a:rPr>
              <a:t>software </a:t>
            </a:r>
            <a:r>
              <a:rPr dirty="0" sz="2400">
                <a:latin typeface="Constantia"/>
                <a:cs typeface="Constantia"/>
              </a:rPr>
              <a:t>or other </a:t>
            </a:r>
            <a:r>
              <a:rPr dirty="0" sz="2400" spc="-10">
                <a:latin typeface="Constantia"/>
                <a:cs typeface="Constantia"/>
              </a:rPr>
              <a:t>mechanism </a:t>
            </a:r>
            <a:r>
              <a:rPr dirty="0" sz="2400" spc="-5">
                <a:latin typeface="Constantia"/>
                <a:cs typeface="Constantia"/>
              </a:rPr>
              <a:t>that  </a:t>
            </a:r>
            <a:r>
              <a:rPr dirty="0" sz="2400" spc="-10">
                <a:latin typeface="Constantia"/>
                <a:cs typeface="Constantia"/>
              </a:rPr>
              <a:t>threatens </a:t>
            </a:r>
            <a:r>
              <a:rPr dirty="0" sz="2400" spc="-5">
                <a:latin typeface="Constantia"/>
                <a:cs typeface="Constantia"/>
              </a:rPr>
              <a:t>the </a:t>
            </a:r>
            <a:r>
              <a:rPr dirty="0" sz="2400" spc="-20">
                <a:latin typeface="Constantia"/>
                <a:cs typeface="Constantia"/>
              </a:rPr>
              <a:t>confidentiality, </a:t>
            </a:r>
            <a:r>
              <a:rPr dirty="0" sz="2400" spc="-30">
                <a:latin typeface="Constantia"/>
                <a:cs typeface="Constantia"/>
              </a:rPr>
              <a:t>integrity, </a:t>
            </a:r>
            <a:r>
              <a:rPr dirty="0" sz="2400">
                <a:latin typeface="Constantia"/>
                <a:cs typeface="Constantia"/>
              </a:rPr>
              <a:t>or </a:t>
            </a:r>
            <a:r>
              <a:rPr dirty="0" sz="2400" spc="-10">
                <a:latin typeface="Constantia"/>
                <a:cs typeface="Constantia"/>
              </a:rPr>
              <a:t>availability</a:t>
            </a:r>
            <a:r>
              <a:rPr dirty="0" sz="2400" spc="-44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of  an asset </a:t>
            </a:r>
            <a:r>
              <a:rPr dirty="0" sz="2400" spc="-5">
                <a:latin typeface="Constantia"/>
                <a:cs typeface="Constantia"/>
              </a:rPr>
              <a:t>(recall the CIA model); </a:t>
            </a:r>
            <a:r>
              <a:rPr dirty="0" sz="2400">
                <a:latin typeface="Constantia"/>
                <a:cs typeface="Constantia"/>
              </a:rPr>
              <a:t>it </a:t>
            </a:r>
            <a:r>
              <a:rPr dirty="0" sz="2400" spc="-5">
                <a:latin typeface="Constantia"/>
                <a:cs typeface="Constantia"/>
              </a:rPr>
              <a:t>can be </a:t>
            </a:r>
            <a:r>
              <a:rPr dirty="0" sz="2400" spc="-10">
                <a:latin typeface="Constantia"/>
                <a:cs typeface="Constantia"/>
              </a:rPr>
              <a:t>directly </a:t>
            </a:r>
            <a:r>
              <a:rPr dirty="0" sz="2400" spc="-5">
                <a:latin typeface="Constantia"/>
                <a:cs typeface="Constantia"/>
              </a:rPr>
              <a:t>used  </a:t>
            </a:r>
            <a:r>
              <a:rPr dirty="0" sz="2400" spc="-15">
                <a:latin typeface="Constantia"/>
                <a:cs typeface="Constantia"/>
              </a:rPr>
              <a:t>by</a:t>
            </a:r>
            <a:r>
              <a:rPr dirty="0" sz="2400" spc="-12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 spc="-60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hacker</a:t>
            </a:r>
            <a:r>
              <a:rPr dirty="0" sz="2400" spc="-110">
                <a:latin typeface="Constantia"/>
                <a:cs typeface="Constantia"/>
              </a:rPr>
              <a:t> </a:t>
            </a:r>
            <a:r>
              <a:rPr dirty="0" sz="2400" spc="-20">
                <a:latin typeface="Constantia"/>
                <a:cs typeface="Constantia"/>
              </a:rPr>
              <a:t>to</a:t>
            </a:r>
            <a:r>
              <a:rPr dirty="0" sz="2400" spc="-12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gain</a:t>
            </a:r>
            <a:r>
              <a:rPr dirty="0" sz="2400" spc="-105">
                <a:latin typeface="Constantia"/>
                <a:cs typeface="Constantia"/>
              </a:rPr>
              <a:t> </a:t>
            </a:r>
            <a:r>
              <a:rPr dirty="0" sz="2400" spc="-20">
                <a:latin typeface="Constantia"/>
                <a:cs typeface="Constantia"/>
              </a:rPr>
              <a:t>access</a:t>
            </a:r>
            <a:r>
              <a:rPr dirty="0" sz="2400" spc="-55">
                <a:latin typeface="Constantia"/>
                <a:cs typeface="Constantia"/>
              </a:rPr>
              <a:t> </a:t>
            </a:r>
            <a:r>
              <a:rPr dirty="0" sz="2400" spc="-20">
                <a:latin typeface="Constantia"/>
                <a:cs typeface="Constantia"/>
              </a:rPr>
              <a:t>to</a:t>
            </a:r>
            <a:r>
              <a:rPr dirty="0" sz="2400" spc="-114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 spc="-120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system</a:t>
            </a:r>
            <a:r>
              <a:rPr dirty="0" sz="2400" spc="-10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or</a:t>
            </a:r>
            <a:r>
              <a:rPr dirty="0" sz="2400" spc="-75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network</a:t>
            </a:r>
            <a:endParaRPr sz="2400">
              <a:latin typeface="Constantia"/>
              <a:cs typeface="Constantia"/>
            </a:endParaRPr>
          </a:p>
          <a:p>
            <a:pPr marL="259079" indent="-247015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259715" algn="l"/>
              </a:tabLst>
            </a:pPr>
            <a:r>
              <a:rPr dirty="0" sz="2400" spc="-5" b="1">
                <a:latin typeface="Constantia"/>
                <a:cs typeface="Constantia"/>
              </a:rPr>
              <a:t>zombies</a:t>
            </a:r>
            <a:endParaRPr sz="2400">
              <a:latin typeface="Constantia"/>
              <a:cs typeface="Constantia"/>
            </a:endParaRPr>
          </a:p>
          <a:p>
            <a:pPr marL="259079">
              <a:lnSpc>
                <a:spcPct val="100000"/>
              </a:lnSpc>
              <a:spcBef>
                <a:spcPts val="580"/>
              </a:spcBef>
            </a:pPr>
            <a:r>
              <a:rPr dirty="0" sz="2400" spc="-10">
                <a:latin typeface="Constantia"/>
                <a:cs typeface="Constantia"/>
              </a:rPr>
              <a:t>Computers</a:t>
            </a:r>
            <a:r>
              <a:rPr dirty="0" sz="2400" spc="-65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infected</a:t>
            </a:r>
            <a:r>
              <a:rPr dirty="0" sz="2400" spc="-7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with</a:t>
            </a:r>
            <a:r>
              <a:rPr dirty="0" sz="2400" spc="-40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malware</a:t>
            </a:r>
            <a:r>
              <a:rPr dirty="0" sz="2400" spc="-7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that</a:t>
            </a:r>
            <a:r>
              <a:rPr dirty="0" sz="2400" spc="-130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are</a:t>
            </a:r>
            <a:r>
              <a:rPr dirty="0" sz="2400" spc="-10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under</a:t>
            </a:r>
            <a:r>
              <a:rPr dirty="0" sz="2400" spc="-9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the</a:t>
            </a:r>
            <a:endParaRPr sz="2400">
              <a:latin typeface="Constantia"/>
              <a:cs typeface="Constantia"/>
            </a:endParaRPr>
          </a:p>
          <a:p>
            <a:pPr marL="259079">
              <a:lnSpc>
                <a:spcPct val="100000"/>
              </a:lnSpc>
            </a:pPr>
            <a:r>
              <a:rPr dirty="0" sz="2400" spc="-15">
                <a:latin typeface="Constantia"/>
                <a:cs typeface="Constantia"/>
              </a:rPr>
              <a:t>control </a:t>
            </a:r>
            <a:r>
              <a:rPr dirty="0" sz="2400">
                <a:latin typeface="Constantia"/>
                <a:cs typeface="Constantia"/>
              </a:rPr>
              <a:t>of a </a:t>
            </a:r>
            <a:r>
              <a:rPr dirty="0" sz="2400" spc="-25">
                <a:latin typeface="Constantia"/>
                <a:cs typeface="Constantia"/>
              </a:rPr>
              <a:t>spammer, </a:t>
            </a:r>
            <a:r>
              <a:rPr dirty="0" sz="2400" spc="-35">
                <a:latin typeface="Constantia"/>
                <a:cs typeface="Constantia"/>
              </a:rPr>
              <a:t>hacker, </a:t>
            </a:r>
            <a:r>
              <a:rPr dirty="0" sz="2400">
                <a:latin typeface="Constantia"/>
                <a:cs typeface="Constantia"/>
              </a:rPr>
              <a:t>or other</a:t>
            </a:r>
            <a:r>
              <a:rPr dirty="0" sz="2400" spc="-459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criminal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33400" y="990600"/>
            <a:ext cx="8153400" cy="51530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407400" y="6556200"/>
            <a:ext cx="30734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045C75"/>
                </a:solidFill>
                <a:latin typeface="Constantia"/>
                <a:cs typeface="Constantia"/>
              </a:rPr>
              <a:t>9-</a:t>
            </a:r>
            <a:r>
              <a:rPr dirty="0" sz="1200">
                <a:solidFill>
                  <a:srgbClr val="045C75"/>
                </a:solidFill>
                <a:latin typeface="Constantia"/>
                <a:cs typeface="Constantia"/>
              </a:rPr>
              <a:t>12</a:t>
            </a:r>
            <a:endParaRPr sz="12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2100" y="313385"/>
            <a:ext cx="7447915" cy="14890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/>
              <a:t>Basic</a:t>
            </a:r>
            <a:r>
              <a:rPr dirty="0" sz="4800" spc="-5"/>
              <a:t> </a:t>
            </a:r>
            <a:r>
              <a:rPr dirty="0" sz="4800" spc="-15"/>
              <a:t>E-Commerce</a:t>
            </a:r>
            <a:endParaRPr sz="4800"/>
          </a:p>
          <a:p>
            <a:pPr marL="12700">
              <a:lnSpc>
                <a:spcPct val="100000"/>
              </a:lnSpc>
            </a:pPr>
            <a:r>
              <a:rPr dirty="0" sz="4800" spc="-5"/>
              <a:t>Security </a:t>
            </a:r>
            <a:r>
              <a:rPr dirty="0" sz="4800"/>
              <a:t>Issues and</a:t>
            </a:r>
            <a:r>
              <a:rPr dirty="0" sz="4800" spc="-80"/>
              <a:t> </a:t>
            </a:r>
            <a:r>
              <a:rPr dirty="0" sz="4800" spc="-10"/>
              <a:t>Landscape</a:t>
            </a:r>
            <a:endParaRPr sz="4800"/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407400" y="6556200"/>
            <a:ext cx="30734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045C75"/>
                </a:solidFill>
                <a:latin typeface="Constantia"/>
                <a:cs typeface="Constantia"/>
              </a:rPr>
              <a:t>9-</a:t>
            </a:r>
            <a:r>
              <a:rPr dirty="0" sz="1200">
                <a:solidFill>
                  <a:srgbClr val="045C75"/>
                </a:solidFill>
                <a:latin typeface="Constantia"/>
                <a:cs typeface="Constantia"/>
              </a:rPr>
              <a:t>13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867055"/>
            <a:ext cx="8058150" cy="4001135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3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dirty="0" sz="2600" spc="-5" b="1">
                <a:latin typeface="Constantia"/>
                <a:cs typeface="Constantia"/>
              </a:rPr>
              <a:t>THE </a:t>
            </a:r>
            <a:r>
              <a:rPr dirty="0" sz="2600" spc="-20" b="1">
                <a:latin typeface="Constantia"/>
                <a:cs typeface="Constantia"/>
              </a:rPr>
              <a:t>THREATS, </a:t>
            </a:r>
            <a:r>
              <a:rPr dirty="0" sz="2600" spc="-45" b="1">
                <a:latin typeface="Constantia"/>
                <a:cs typeface="Constantia"/>
              </a:rPr>
              <a:t>ATTACKS, </a:t>
            </a:r>
            <a:r>
              <a:rPr dirty="0" sz="2600" spc="-5" b="1">
                <a:latin typeface="Constantia"/>
                <a:cs typeface="Constantia"/>
              </a:rPr>
              <a:t>AND</a:t>
            </a:r>
            <a:r>
              <a:rPr dirty="0" sz="2600" spc="-180" b="1">
                <a:latin typeface="Constantia"/>
                <a:cs typeface="Constantia"/>
              </a:rPr>
              <a:t> </a:t>
            </a:r>
            <a:r>
              <a:rPr dirty="0" sz="2600" spc="-40" b="1">
                <a:latin typeface="Constantia"/>
                <a:cs typeface="Constantia"/>
              </a:rPr>
              <a:t>ATTACKERS</a:t>
            </a:r>
            <a:endParaRPr sz="26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spc="-10" b="1">
                <a:latin typeface="Constantia"/>
                <a:cs typeface="Constantia"/>
              </a:rPr>
              <a:t>Unintentional</a:t>
            </a:r>
            <a:r>
              <a:rPr dirty="0" sz="2400" spc="-35" b="1">
                <a:latin typeface="Constantia"/>
                <a:cs typeface="Constantia"/>
              </a:rPr>
              <a:t> </a:t>
            </a:r>
            <a:r>
              <a:rPr dirty="0" sz="2400" spc="-10" b="1">
                <a:latin typeface="Constantia"/>
                <a:cs typeface="Constantia"/>
              </a:rPr>
              <a:t>Threats</a:t>
            </a:r>
            <a:endParaRPr sz="24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spc="-5" b="1">
                <a:latin typeface="Constantia"/>
                <a:cs typeface="Constantia"/>
              </a:rPr>
              <a:t>Intentional </a:t>
            </a:r>
            <a:r>
              <a:rPr dirty="0" sz="2400" spc="-10" b="1">
                <a:latin typeface="Constantia"/>
                <a:cs typeface="Constantia"/>
              </a:rPr>
              <a:t>Attacks </a:t>
            </a:r>
            <a:r>
              <a:rPr dirty="0" sz="2400" b="1">
                <a:latin typeface="Constantia"/>
                <a:cs typeface="Constantia"/>
              </a:rPr>
              <a:t>and</a:t>
            </a:r>
            <a:r>
              <a:rPr dirty="0" sz="2400" spc="-105" b="1">
                <a:latin typeface="Constantia"/>
                <a:cs typeface="Constantia"/>
              </a:rPr>
              <a:t> </a:t>
            </a:r>
            <a:r>
              <a:rPr dirty="0" sz="2400" b="1">
                <a:latin typeface="Constantia"/>
                <a:cs typeface="Constantia"/>
              </a:rPr>
              <a:t>Crimes</a:t>
            </a:r>
            <a:endParaRPr sz="24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spc="-5" b="1">
                <a:latin typeface="Constantia"/>
                <a:cs typeface="Constantia"/>
              </a:rPr>
              <a:t>The Criminals </a:t>
            </a:r>
            <a:r>
              <a:rPr dirty="0" sz="2400" b="1">
                <a:latin typeface="Constantia"/>
                <a:cs typeface="Constantia"/>
              </a:rPr>
              <a:t>and</a:t>
            </a:r>
            <a:r>
              <a:rPr dirty="0" sz="2400" spc="-135" b="1">
                <a:latin typeface="Constantia"/>
                <a:cs typeface="Constantia"/>
              </a:rPr>
              <a:t> </a:t>
            </a:r>
            <a:r>
              <a:rPr dirty="0" sz="2400" spc="-10" b="1">
                <a:latin typeface="Constantia"/>
                <a:cs typeface="Constantia"/>
              </a:rPr>
              <a:t>Methods</a:t>
            </a:r>
            <a:endParaRPr sz="2400">
              <a:latin typeface="Constantia"/>
              <a:cs typeface="Constantia"/>
            </a:endParaRPr>
          </a:p>
          <a:p>
            <a:pPr lvl="2" marL="927100" indent="-247650">
              <a:lnSpc>
                <a:spcPct val="100000"/>
              </a:lnSpc>
              <a:spcBef>
                <a:spcPts val="525"/>
              </a:spcBef>
              <a:buClr>
                <a:srgbClr val="009DD9"/>
              </a:buClr>
              <a:buSzPct val="69047"/>
              <a:buFont typeface="Wingdings 2"/>
              <a:buChar char=""/>
              <a:tabLst>
                <a:tab pos="927100" algn="l"/>
                <a:tab pos="927735" algn="l"/>
              </a:tabLst>
            </a:pPr>
            <a:r>
              <a:rPr dirty="0" sz="2100" spc="-10" b="1">
                <a:latin typeface="Constantia"/>
                <a:cs typeface="Constantia"/>
              </a:rPr>
              <a:t>hacker</a:t>
            </a:r>
            <a:endParaRPr sz="2100">
              <a:latin typeface="Constantia"/>
              <a:cs typeface="Constantia"/>
            </a:endParaRPr>
          </a:p>
          <a:p>
            <a:pPr marL="927100">
              <a:lnSpc>
                <a:spcPct val="100000"/>
              </a:lnSpc>
              <a:spcBef>
                <a:spcPts val="505"/>
              </a:spcBef>
            </a:pPr>
            <a:r>
              <a:rPr dirty="0" sz="2100">
                <a:latin typeface="Constantia"/>
                <a:cs typeface="Constantia"/>
              </a:rPr>
              <a:t>Someone</a:t>
            </a:r>
            <a:r>
              <a:rPr dirty="0" sz="2100" spc="-114">
                <a:latin typeface="Constantia"/>
                <a:cs typeface="Constantia"/>
              </a:rPr>
              <a:t> </a:t>
            </a:r>
            <a:r>
              <a:rPr dirty="0" sz="2100" spc="-10">
                <a:latin typeface="Constantia"/>
                <a:cs typeface="Constantia"/>
              </a:rPr>
              <a:t>who</a:t>
            </a:r>
            <a:r>
              <a:rPr dirty="0" sz="2100" spc="-100">
                <a:latin typeface="Constantia"/>
                <a:cs typeface="Constantia"/>
              </a:rPr>
              <a:t> </a:t>
            </a:r>
            <a:r>
              <a:rPr dirty="0" sz="2100" spc="-5">
                <a:latin typeface="Constantia"/>
                <a:cs typeface="Constantia"/>
              </a:rPr>
              <a:t>gains</a:t>
            </a:r>
            <a:r>
              <a:rPr dirty="0" sz="2100" spc="-80">
                <a:latin typeface="Constantia"/>
                <a:cs typeface="Constantia"/>
              </a:rPr>
              <a:t> </a:t>
            </a:r>
            <a:r>
              <a:rPr dirty="0" sz="2100" spc="-5">
                <a:latin typeface="Constantia"/>
                <a:cs typeface="Constantia"/>
              </a:rPr>
              <a:t>unauthorized</a:t>
            </a:r>
            <a:r>
              <a:rPr dirty="0" sz="2100" spc="-75">
                <a:latin typeface="Constantia"/>
                <a:cs typeface="Constantia"/>
              </a:rPr>
              <a:t> </a:t>
            </a:r>
            <a:r>
              <a:rPr dirty="0" sz="2100" spc="-15">
                <a:latin typeface="Constantia"/>
                <a:cs typeface="Constantia"/>
              </a:rPr>
              <a:t>access</a:t>
            </a:r>
            <a:r>
              <a:rPr dirty="0" sz="2100" spc="-70">
                <a:latin typeface="Constantia"/>
                <a:cs typeface="Constantia"/>
              </a:rPr>
              <a:t> </a:t>
            </a:r>
            <a:r>
              <a:rPr dirty="0" sz="2100" spc="-20">
                <a:latin typeface="Constantia"/>
                <a:cs typeface="Constantia"/>
              </a:rPr>
              <a:t>to</a:t>
            </a:r>
            <a:r>
              <a:rPr dirty="0" sz="2100" spc="-100">
                <a:latin typeface="Constantia"/>
                <a:cs typeface="Constantia"/>
              </a:rPr>
              <a:t> </a:t>
            </a:r>
            <a:r>
              <a:rPr dirty="0" sz="2100">
                <a:latin typeface="Constantia"/>
                <a:cs typeface="Constantia"/>
              </a:rPr>
              <a:t>a</a:t>
            </a:r>
            <a:r>
              <a:rPr dirty="0" sz="2100" spc="-110">
                <a:latin typeface="Constantia"/>
                <a:cs typeface="Constantia"/>
              </a:rPr>
              <a:t> </a:t>
            </a:r>
            <a:r>
              <a:rPr dirty="0" sz="2100" spc="-10">
                <a:latin typeface="Constantia"/>
                <a:cs typeface="Constantia"/>
              </a:rPr>
              <a:t>computer</a:t>
            </a:r>
            <a:endParaRPr sz="2100">
              <a:latin typeface="Constantia"/>
              <a:cs typeface="Constantia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dirty="0" sz="2100" spc="-10">
                <a:latin typeface="Constantia"/>
                <a:cs typeface="Constantia"/>
              </a:rPr>
              <a:t>system</a:t>
            </a:r>
            <a:endParaRPr sz="2100">
              <a:latin typeface="Constantia"/>
              <a:cs typeface="Constantia"/>
            </a:endParaRPr>
          </a:p>
          <a:p>
            <a:pPr lvl="2" marL="927100" indent="-247650">
              <a:lnSpc>
                <a:spcPct val="100000"/>
              </a:lnSpc>
              <a:spcBef>
                <a:spcPts val="500"/>
              </a:spcBef>
              <a:buClr>
                <a:srgbClr val="009DD9"/>
              </a:buClr>
              <a:buSzPct val="69047"/>
              <a:buFont typeface="Wingdings 2"/>
              <a:buChar char=""/>
              <a:tabLst>
                <a:tab pos="927100" algn="l"/>
                <a:tab pos="927735" algn="l"/>
              </a:tabLst>
            </a:pPr>
            <a:r>
              <a:rPr dirty="0" sz="2100" spc="-15" b="1">
                <a:latin typeface="Constantia"/>
                <a:cs typeface="Constantia"/>
              </a:rPr>
              <a:t>cracker</a:t>
            </a:r>
            <a:endParaRPr sz="2100">
              <a:latin typeface="Constantia"/>
              <a:cs typeface="Constantia"/>
            </a:endParaRPr>
          </a:p>
          <a:p>
            <a:pPr marL="927100">
              <a:lnSpc>
                <a:spcPct val="100000"/>
              </a:lnSpc>
              <a:spcBef>
                <a:spcPts val="505"/>
              </a:spcBef>
            </a:pPr>
            <a:r>
              <a:rPr dirty="0" sz="2100">
                <a:latin typeface="Constantia"/>
                <a:cs typeface="Constantia"/>
              </a:rPr>
              <a:t>A</a:t>
            </a:r>
            <a:r>
              <a:rPr dirty="0" sz="2100" spc="-45">
                <a:latin typeface="Constantia"/>
                <a:cs typeface="Constantia"/>
              </a:rPr>
              <a:t> </a:t>
            </a:r>
            <a:r>
              <a:rPr dirty="0" sz="2100">
                <a:latin typeface="Constantia"/>
                <a:cs typeface="Constantia"/>
              </a:rPr>
              <a:t>malicious</a:t>
            </a:r>
            <a:r>
              <a:rPr dirty="0" sz="2100" spc="-45">
                <a:latin typeface="Constantia"/>
                <a:cs typeface="Constantia"/>
              </a:rPr>
              <a:t> </a:t>
            </a:r>
            <a:r>
              <a:rPr dirty="0" sz="2100" spc="-35">
                <a:latin typeface="Constantia"/>
                <a:cs typeface="Constantia"/>
              </a:rPr>
              <a:t>hacker,</a:t>
            </a:r>
            <a:r>
              <a:rPr dirty="0" sz="2100" spc="-40">
                <a:latin typeface="Constantia"/>
                <a:cs typeface="Constantia"/>
              </a:rPr>
              <a:t> </a:t>
            </a:r>
            <a:r>
              <a:rPr dirty="0" sz="2100" spc="-5">
                <a:latin typeface="Constantia"/>
                <a:cs typeface="Constantia"/>
              </a:rPr>
              <a:t>such</a:t>
            </a:r>
            <a:r>
              <a:rPr dirty="0" sz="2100" spc="-85">
                <a:latin typeface="Constantia"/>
                <a:cs typeface="Constantia"/>
              </a:rPr>
              <a:t> </a:t>
            </a:r>
            <a:r>
              <a:rPr dirty="0" sz="2100">
                <a:latin typeface="Constantia"/>
                <a:cs typeface="Constantia"/>
              </a:rPr>
              <a:t>as</a:t>
            </a:r>
            <a:r>
              <a:rPr dirty="0" sz="2100" spc="-50">
                <a:latin typeface="Constantia"/>
                <a:cs typeface="Constantia"/>
              </a:rPr>
              <a:t> </a:t>
            </a:r>
            <a:r>
              <a:rPr dirty="0" sz="2100" spc="-10">
                <a:latin typeface="Constantia"/>
                <a:cs typeface="Constantia"/>
              </a:rPr>
              <a:t>Maxwell,</a:t>
            </a:r>
            <a:r>
              <a:rPr dirty="0" sz="2100">
                <a:latin typeface="Constantia"/>
                <a:cs typeface="Constantia"/>
              </a:rPr>
              <a:t> in</a:t>
            </a:r>
            <a:r>
              <a:rPr dirty="0" sz="2100" spc="-65">
                <a:latin typeface="Constantia"/>
                <a:cs typeface="Constantia"/>
              </a:rPr>
              <a:t> </a:t>
            </a:r>
            <a:r>
              <a:rPr dirty="0" sz="2100" spc="-5">
                <a:latin typeface="Constantia"/>
                <a:cs typeface="Constantia"/>
              </a:rPr>
              <a:t>the</a:t>
            </a:r>
            <a:r>
              <a:rPr dirty="0" sz="2100" spc="-120">
                <a:latin typeface="Constantia"/>
                <a:cs typeface="Constantia"/>
              </a:rPr>
              <a:t> </a:t>
            </a:r>
            <a:r>
              <a:rPr dirty="0" sz="2100">
                <a:latin typeface="Constantia"/>
                <a:cs typeface="Constantia"/>
              </a:rPr>
              <a:t>opening</a:t>
            </a:r>
            <a:r>
              <a:rPr dirty="0" sz="2100" spc="-75">
                <a:latin typeface="Constantia"/>
                <a:cs typeface="Constantia"/>
              </a:rPr>
              <a:t> </a:t>
            </a:r>
            <a:r>
              <a:rPr dirty="0" sz="2100" spc="-5">
                <a:latin typeface="Constantia"/>
                <a:cs typeface="Constantia"/>
              </a:rPr>
              <a:t>case,</a:t>
            </a:r>
            <a:r>
              <a:rPr dirty="0" sz="2100" spc="-60">
                <a:latin typeface="Constantia"/>
                <a:cs typeface="Constantia"/>
              </a:rPr>
              <a:t> </a:t>
            </a:r>
            <a:r>
              <a:rPr dirty="0" sz="2100" spc="-10">
                <a:latin typeface="Constantia"/>
                <a:cs typeface="Constantia"/>
              </a:rPr>
              <a:t>who</a:t>
            </a:r>
            <a:endParaRPr sz="2100">
              <a:latin typeface="Constantia"/>
              <a:cs typeface="Constantia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dirty="0" sz="2100" spc="-15">
                <a:latin typeface="Constantia"/>
                <a:cs typeface="Constantia"/>
              </a:rPr>
              <a:t>may</a:t>
            </a:r>
            <a:r>
              <a:rPr dirty="0" sz="2100" spc="-95">
                <a:latin typeface="Constantia"/>
                <a:cs typeface="Constantia"/>
              </a:rPr>
              <a:t> </a:t>
            </a:r>
            <a:r>
              <a:rPr dirty="0" sz="2100" spc="-10">
                <a:latin typeface="Constantia"/>
                <a:cs typeface="Constantia"/>
              </a:rPr>
              <a:t>represent</a:t>
            </a:r>
            <a:r>
              <a:rPr dirty="0" sz="2100" spc="-130">
                <a:latin typeface="Constantia"/>
                <a:cs typeface="Constantia"/>
              </a:rPr>
              <a:t> </a:t>
            </a:r>
            <a:r>
              <a:rPr dirty="0" sz="2100">
                <a:latin typeface="Constantia"/>
                <a:cs typeface="Constantia"/>
              </a:rPr>
              <a:t>a</a:t>
            </a:r>
            <a:r>
              <a:rPr dirty="0" sz="2100" spc="-100">
                <a:latin typeface="Constantia"/>
                <a:cs typeface="Constantia"/>
              </a:rPr>
              <a:t> </a:t>
            </a:r>
            <a:r>
              <a:rPr dirty="0" sz="2100">
                <a:latin typeface="Constantia"/>
                <a:cs typeface="Constantia"/>
              </a:rPr>
              <a:t>serious</a:t>
            </a:r>
            <a:r>
              <a:rPr dirty="0" sz="2100" spc="-85">
                <a:latin typeface="Constantia"/>
                <a:cs typeface="Constantia"/>
              </a:rPr>
              <a:t> </a:t>
            </a:r>
            <a:r>
              <a:rPr dirty="0" sz="2100" spc="-5">
                <a:latin typeface="Constantia"/>
                <a:cs typeface="Constantia"/>
              </a:rPr>
              <a:t>problem</a:t>
            </a:r>
            <a:r>
              <a:rPr dirty="0" sz="2100" spc="-60">
                <a:latin typeface="Constantia"/>
                <a:cs typeface="Constantia"/>
              </a:rPr>
              <a:t> </a:t>
            </a:r>
            <a:r>
              <a:rPr dirty="0" sz="2100" spc="-5">
                <a:latin typeface="Constantia"/>
                <a:cs typeface="Constantia"/>
              </a:rPr>
              <a:t>for</a:t>
            </a:r>
            <a:r>
              <a:rPr dirty="0" sz="2100" spc="-130">
                <a:latin typeface="Constantia"/>
                <a:cs typeface="Constantia"/>
              </a:rPr>
              <a:t> </a:t>
            </a:r>
            <a:r>
              <a:rPr dirty="0" sz="2100">
                <a:latin typeface="Constantia"/>
                <a:cs typeface="Constantia"/>
              </a:rPr>
              <a:t>a</a:t>
            </a:r>
            <a:r>
              <a:rPr dirty="0" sz="2100" spc="-110">
                <a:latin typeface="Constantia"/>
                <a:cs typeface="Constantia"/>
              </a:rPr>
              <a:t> </a:t>
            </a:r>
            <a:r>
              <a:rPr dirty="0" sz="2100" spc="-5">
                <a:latin typeface="Constantia"/>
                <a:cs typeface="Constantia"/>
              </a:rPr>
              <a:t>corporation</a:t>
            </a:r>
            <a:endParaRPr sz="21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2100" y="313385"/>
            <a:ext cx="7447915" cy="14890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/>
              <a:t>Basic</a:t>
            </a:r>
            <a:r>
              <a:rPr dirty="0" sz="4800" spc="-5"/>
              <a:t> </a:t>
            </a:r>
            <a:r>
              <a:rPr dirty="0" sz="4800" spc="-15"/>
              <a:t>E-Commerce</a:t>
            </a:r>
            <a:endParaRPr sz="4800"/>
          </a:p>
          <a:p>
            <a:pPr marL="12700">
              <a:lnSpc>
                <a:spcPct val="100000"/>
              </a:lnSpc>
            </a:pPr>
            <a:r>
              <a:rPr dirty="0" sz="4800" spc="-5"/>
              <a:t>Security </a:t>
            </a:r>
            <a:r>
              <a:rPr dirty="0" sz="4800"/>
              <a:t>Issues and</a:t>
            </a:r>
            <a:r>
              <a:rPr dirty="0" sz="4800" spc="-80"/>
              <a:t> </a:t>
            </a:r>
            <a:r>
              <a:rPr dirty="0" sz="4800" spc="-10"/>
              <a:t>Landscape</a:t>
            </a:r>
            <a:endParaRPr sz="4800"/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407400" y="6556200"/>
            <a:ext cx="30734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045C75"/>
                </a:solidFill>
                <a:latin typeface="Constantia"/>
                <a:cs typeface="Constantia"/>
              </a:rPr>
              <a:t>9-</a:t>
            </a:r>
            <a:r>
              <a:rPr dirty="0" sz="1200">
                <a:solidFill>
                  <a:srgbClr val="045C75"/>
                </a:solidFill>
                <a:latin typeface="Constantia"/>
                <a:cs typeface="Constantia"/>
              </a:rPr>
              <a:t>14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947418"/>
            <a:ext cx="8006715" cy="30086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dirty="0" sz="2600" spc="-5" b="1">
                <a:latin typeface="Constantia"/>
                <a:cs typeface="Constantia"/>
              </a:rPr>
              <a:t>THE </a:t>
            </a:r>
            <a:r>
              <a:rPr dirty="0" sz="2600" spc="-35" b="1">
                <a:latin typeface="Constantia"/>
                <a:cs typeface="Constantia"/>
              </a:rPr>
              <a:t>TARGETS </a:t>
            </a:r>
            <a:r>
              <a:rPr dirty="0" sz="2600" b="1">
                <a:latin typeface="Constantia"/>
                <a:cs typeface="Constantia"/>
              </a:rPr>
              <a:t>OF </a:t>
            </a:r>
            <a:r>
              <a:rPr dirty="0" sz="2600" spc="-5" b="1">
                <a:latin typeface="Constantia"/>
                <a:cs typeface="Constantia"/>
              </a:rPr>
              <a:t>THE </a:t>
            </a:r>
            <a:r>
              <a:rPr dirty="0" sz="2600" spc="-50" b="1">
                <a:latin typeface="Constantia"/>
                <a:cs typeface="Constantia"/>
              </a:rPr>
              <a:t>ATTACKS </a:t>
            </a:r>
            <a:r>
              <a:rPr dirty="0" sz="2600" b="1">
                <a:latin typeface="Constantia"/>
                <a:cs typeface="Constantia"/>
              </a:rPr>
              <a:t>IN</a:t>
            </a:r>
            <a:r>
              <a:rPr dirty="0" sz="2600" spc="-210" b="1">
                <a:latin typeface="Constantia"/>
                <a:cs typeface="Constantia"/>
              </a:rPr>
              <a:t> </a:t>
            </a:r>
            <a:r>
              <a:rPr dirty="0" sz="2600" spc="-5" b="1">
                <a:latin typeface="Constantia"/>
                <a:cs typeface="Constantia"/>
              </a:rPr>
              <a:t>VULNERABLE  AREAS</a:t>
            </a:r>
            <a:endParaRPr sz="26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spc="-15" b="1">
                <a:latin typeface="Constantia"/>
                <a:cs typeface="Constantia"/>
              </a:rPr>
              <a:t>Vulnerable </a:t>
            </a:r>
            <a:r>
              <a:rPr dirty="0" sz="2400" spc="-10" b="1">
                <a:latin typeface="Constantia"/>
                <a:cs typeface="Constantia"/>
              </a:rPr>
              <a:t>Areas </a:t>
            </a:r>
            <a:r>
              <a:rPr dirty="0" sz="2400" spc="-15" b="1">
                <a:latin typeface="Constantia"/>
                <a:cs typeface="Constantia"/>
              </a:rPr>
              <a:t>Are </a:t>
            </a:r>
            <a:r>
              <a:rPr dirty="0" sz="2400" spc="-5" b="1">
                <a:latin typeface="Constantia"/>
                <a:cs typeface="Constantia"/>
              </a:rPr>
              <a:t>Being</a:t>
            </a:r>
            <a:r>
              <a:rPr dirty="0" sz="2400" spc="-280" b="1">
                <a:latin typeface="Constantia"/>
                <a:cs typeface="Constantia"/>
              </a:rPr>
              <a:t> </a:t>
            </a:r>
            <a:r>
              <a:rPr dirty="0" sz="2400" spc="-15" b="1">
                <a:latin typeface="Constantia"/>
                <a:cs typeface="Constantia"/>
              </a:rPr>
              <a:t>Attacked</a:t>
            </a:r>
            <a:endParaRPr sz="24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spc="-5" b="1">
                <a:latin typeface="Constantia"/>
                <a:cs typeface="Constantia"/>
              </a:rPr>
              <a:t>The </a:t>
            </a:r>
            <a:r>
              <a:rPr dirty="0" sz="2400" spc="-10" b="1">
                <a:latin typeface="Constantia"/>
                <a:cs typeface="Constantia"/>
              </a:rPr>
              <a:t>Vulnerabilities </a:t>
            </a:r>
            <a:r>
              <a:rPr dirty="0" sz="2400" b="1">
                <a:latin typeface="Constantia"/>
                <a:cs typeface="Constantia"/>
              </a:rPr>
              <a:t>in </a:t>
            </a:r>
            <a:r>
              <a:rPr dirty="0" sz="2400" spc="-5" b="1">
                <a:latin typeface="Constantia"/>
                <a:cs typeface="Constantia"/>
              </a:rPr>
              <a:t>Business </a:t>
            </a:r>
            <a:r>
              <a:rPr dirty="0" sz="2400" b="1">
                <a:latin typeface="Constantia"/>
                <a:cs typeface="Constantia"/>
              </a:rPr>
              <a:t>IT and </a:t>
            </a:r>
            <a:r>
              <a:rPr dirty="0" sz="2400" spc="-30" b="1">
                <a:latin typeface="Constantia"/>
                <a:cs typeface="Constantia"/>
              </a:rPr>
              <a:t>EC</a:t>
            </a:r>
            <a:r>
              <a:rPr dirty="0" sz="2400" spc="-380" b="1">
                <a:latin typeface="Constantia"/>
                <a:cs typeface="Constantia"/>
              </a:rPr>
              <a:t> </a:t>
            </a:r>
            <a:r>
              <a:rPr dirty="0" sz="2400" spc="-20" b="1">
                <a:latin typeface="Constantia"/>
                <a:cs typeface="Constantia"/>
              </a:rPr>
              <a:t>Systems</a:t>
            </a:r>
            <a:endParaRPr sz="2400">
              <a:latin typeface="Constantia"/>
              <a:cs typeface="Constantia"/>
            </a:endParaRPr>
          </a:p>
          <a:p>
            <a:pPr marL="285115" marR="167640" indent="-273050">
              <a:lnSpc>
                <a:spcPct val="100000"/>
              </a:lnSpc>
              <a:spcBef>
                <a:spcPts val="61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dirty="0" sz="2600" b="1">
                <a:latin typeface="Constantia"/>
                <a:cs typeface="Constantia"/>
              </a:rPr>
              <a:t>SECURITY </a:t>
            </a:r>
            <a:r>
              <a:rPr dirty="0" sz="2600" spc="-5" b="1">
                <a:latin typeface="Constantia"/>
                <a:cs typeface="Constantia"/>
              </a:rPr>
              <a:t>SCENARIOS AND </a:t>
            </a:r>
            <a:r>
              <a:rPr dirty="0" sz="2600" spc="-10" b="1">
                <a:latin typeface="Constantia"/>
                <a:cs typeface="Constantia"/>
              </a:rPr>
              <a:t>REQUIREMENTS</a:t>
            </a:r>
            <a:r>
              <a:rPr dirty="0" sz="2600" spc="-185" b="1">
                <a:latin typeface="Constantia"/>
                <a:cs typeface="Constantia"/>
              </a:rPr>
              <a:t> </a:t>
            </a:r>
            <a:r>
              <a:rPr dirty="0" sz="2600" b="1">
                <a:latin typeface="Constantia"/>
                <a:cs typeface="Constantia"/>
              </a:rPr>
              <a:t>IN  </a:t>
            </a:r>
            <a:r>
              <a:rPr dirty="0" sz="2600" spc="-15" b="1">
                <a:latin typeface="Constantia"/>
                <a:cs typeface="Constantia"/>
              </a:rPr>
              <a:t>E-COMMERCE</a:t>
            </a:r>
            <a:endParaRPr sz="26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spc="-5" b="1">
                <a:latin typeface="Constantia"/>
                <a:cs typeface="Constantia"/>
              </a:rPr>
              <a:t>The </a:t>
            </a:r>
            <a:r>
              <a:rPr dirty="0" sz="2400" spc="-10" b="1">
                <a:latin typeface="Constantia"/>
                <a:cs typeface="Constantia"/>
              </a:rPr>
              <a:t>Content </a:t>
            </a:r>
            <a:r>
              <a:rPr dirty="0" sz="2400" b="1">
                <a:latin typeface="Constantia"/>
                <a:cs typeface="Constantia"/>
              </a:rPr>
              <a:t>of </a:t>
            </a:r>
            <a:r>
              <a:rPr dirty="0" sz="2400" spc="-5" b="1">
                <a:latin typeface="Constantia"/>
                <a:cs typeface="Constantia"/>
              </a:rPr>
              <a:t>Information</a:t>
            </a:r>
            <a:r>
              <a:rPr dirty="0" sz="2400" spc="-155" b="1">
                <a:latin typeface="Constantia"/>
                <a:cs typeface="Constantia"/>
              </a:rPr>
              <a:t> </a:t>
            </a:r>
            <a:r>
              <a:rPr dirty="0" sz="2400" spc="-5" b="1">
                <a:latin typeface="Constantia"/>
                <a:cs typeface="Constantia"/>
              </a:rPr>
              <a:t>Security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2100" y="179273"/>
            <a:ext cx="6983730" cy="1397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Basic</a:t>
            </a:r>
            <a:r>
              <a:rPr dirty="0" spc="-25"/>
              <a:t> </a:t>
            </a:r>
            <a:r>
              <a:rPr dirty="0" spc="-10"/>
              <a:t>E-Commerce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Security Issues </a:t>
            </a:r>
            <a:r>
              <a:rPr dirty="0"/>
              <a:t>and</a:t>
            </a:r>
            <a:r>
              <a:rPr dirty="0" spc="-110"/>
              <a:t> </a:t>
            </a:r>
            <a:r>
              <a:rPr dirty="0" spc="-5"/>
              <a:t>Landscape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407400" y="6556200"/>
            <a:ext cx="30734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045C75"/>
                </a:solidFill>
                <a:latin typeface="Constantia"/>
                <a:cs typeface="Constantia"/>
              </a:rPr>
              <a:t>9-</a:t>
            </a:r>
            <a:r>
              <a:rPr dirty="0" sz="1200">
                <a:solidFill>
                  <a:srgbClr val="045C75"/>
                </a:solidFill>
                <a:latin typeface="Constantia"/>
                <a:cs typeface="Constantia"/>
              </a:rPr>
              <a:t>15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9436" y="1537095"/>
            <a:ext cx="7595870" cy="4504690"/>
          </a:xfrm>
          <a:prstGeom prst="rect">
            <a:avLst/>
          </a:prstGeom>
        </p:spPr>
        <p:txBody>
          <a:bodyPr wrap="square" lIns="0" tIns="89535" rIns="0" bIns="0" rtlCol="0" vert="horz">
            <a:spAutoFit/>
          </a:bodyPr>
          <a:lstStyle/>
          <a:p>
            <a:pPr marL="259079" indent="-247015">
              <a:lnSpc>
                <a:spcPct val="100000"/>
              </a:lnSpc>
              <a:spcBef>
                <a:spcPts val="70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259715" algn="l"/>
              </a:tabLst>
            </a:pPr>
            <a:r>
              <a:rPr dirty="0" sz="2400" spc="-30" b="1">
                <a:latin typeface="Constantia"/>
                <a:cs typeface="Constantia"/>
              </a:rPr>
              <a:t>EC </a:t>
            </a:r>
            <a:r>
              <a:rPr dirty="0" sz="2400" spc="-5" b="1">
                <a:latin typeface="Constantia"/>
                <a:cs typeface="Constantia"/>
              </a:rPr>
              <a:t>Security</a:t>
            </a:r>
            <a:r>
              <a:rPr dirty="0" sz="2400" spc="-65" b="1">
                <a:latin typeface="Constantia"/>
                <a:cs typeface="Constantia"/>
              </a:rPr>
              <a:t> </a:t>
            </a:r>
            <a:r>
              <a:rPr dirty="0" sz="2400" spc="-10" b="1">
                <a:latin typeface="Constantia"/>
                <a:cs typeface="Constantia"/>
              </a:rPr>
              <a:t>Requirements</a:t>
            </a:r>
            <a:endParaRPr sz="2400">
              <a:latin typeface="Constantia"/>
              <a:cs typeface="Constantia"/>
            </a:endParaRPr>
          </a:p>
          <a:p>
            <a:pPr lvl="1" marL="533400" indent="-247015">
              <a:lnSpc>
                <a:spcPct val="100000"/>
              </a:lnSpc>
              <a:spcBef>
                <a:spcPts val="525"/>
              </a:spcBef>
              <a:buClr>
                <a:srgbClr val="009DD9"/>
              </a:buClr>
              <a:buSzPct val="69047"/>
              <a:buFont typeface="Wingdings 2"/>
              <a:buChar char=""/>
              <a:tabLst>
                <a:tab pos="533400" algn="l"/>
                <a:tab pos="534035" algn="l"/>
              </a:tabLst>
            </a:pPr>
            <a:r>
              <a:rPr dirty="0" sz="2100" spc="-5" b="1">
                <a:latin typeface="Constantia"/>
                <a:cs typeface="Constantia"/>
              </a:rPr>
              <a:t>authentication</a:t>
            </a:r>
            <a:endParaRPr sz="2100">
              <a:latin typeface="Constantia"/>
              <a:cs typeface="Constantia"/>
            </a:endParaRPr>
          </a:p>
          <a:p>
            <a:pPr marL="533400" marR="404495">
              <a:lnSpc>
                <a:spcPct val="100000"/>
              </a:lnSpc>
              <a:spcBef>
                <a:spcPts val="505"/>
              </a:spcBef>
            </a:pPr>
            <a:r>
              <a:rPr dirty="0" sz="2100" spc="-10">
                <a:latin typeface="Constantia"/>
                <a:cs typeface="Constantia"/>
              </a:rPr>
              <a:t>Process</a:t>
            </a:r>
            <a:r>
              <a:rPr dirty="0" sz="2100" spc="-85">
                <a:latin typeface="Constantia"/>
                <a:cs typeface="Constantia"/>
              </a:rPr>
              <a:t> </a:t>
            </a:r>
            <a:r>
              <a:rPr dirty="0" sz="2100" spc="-20">
                <a:latin typeface="Constantia"/>
                <a:cs typeface="Constantia"/>
              </a:rPr>
              <a:t>to</a:t>
            </a:r>
            <a:r>
              <a:rPr dirty="0" sz="2100" spc="-120">
                <a:latin typeface="Constantia"/>
                <a:cs typeface="Constantia"/>
              </a:rPr>
              <a:t> </a:t>
            </a:r>
            <a:r>
              <a:rPr dirty="0" sz="2100">
                <a:latin typeface="Constantia"/>
                <a:cs typeface="Constantia"/>
              </a:rPr>
              <a:t>verify</a:t>
            </a:r>
            <a:r>
              <a:rPr dirty="0" sz="2100" spc="-70">
                <a:latin typeface="Constantia"/>
                <a:cs typeface="Constantia"/>
              </a:rPr>
              <a:t> </a:t>
            </a:r>
            <a:r>
              <a:rPr dirty="0" sz="2100" spc="-5">
                <a:latin typeface="Constantia"/>
                <a:cs typeface="Constantia"/>
              </a:rPr>
              <a:t>(assure)</a:t>
            </a:r>
            <a:r>
              <a:rPr dirty="0" sz="2100" spc="-45">
                <a:latin typeface="Constantia"/>
                <a:cs typeface="Constantia"/>
              </a:rPr>
              <a:t> </a:t>
            </a:r>
            <a:r>
              <a:rPr dirty="0" sz="2100" spc="-5">
                <a:latin typeface="Constantia"/>
                <a:cs typeface="Constantia"/>
              </a:rPr>
              <a:t>the</a:t>
            </a:r>
            <a:r>
              <a:rPr dirty="0" sz="2100" spc="-100">
                <a:latin typeface="Constantia"/>
                <a:cs typeface="Constantia"/>
              </a:rPr>
              <a:t> </a:t>
            </a:r>
            <a:r>
              <a:rPr dirty="0" sz="2100" spc="-10">
                <a:latin typeface="Constantia"/>
                <a:cs typeface="Constantia"/>
              </a:rPr>
              <a:t>real</a:t>
            </a:r>
            <a:r>
              <a:rPr dirty="0" sz="2100" spc="-20">
                <a:latin typeface="Constantia"/>
                <a:cs typeface="Constantia"/>
              </a:rPr>
              <a:t> </a:t>
            </a:r>
            <a:r>
              <a:rPr dirty="0" sz="2100" spc="-5">
                <a:latin typeface="Constantia"/>
                <a:cs typeface="Constantia"/>
              </a:rPr>
              <a:t>identity</a:t>
            </a:r>
            <a:r>
              <a:rPr dirty="0" sz="2100" spc="-125">
                <a:latin typeface="Constantia"/>
                <a:cs typeface="Constantia"/>
              </a:rPr>
              <a:t> </a:t>
            </a:r>
            <a:r>
              <a:rPr dirty="0" sz="2100">
                <a:latin typeface="Constantia"/>
                <a:cs typeface="Constantia"/>
              </a:rPr>
              <a:t>of an</a:t>
            </a:r>
            <a:r>
              <a:rPr dirty="0" sz="2100" spc="-30">
                <a:latin typeface="Constantia"/>
                <a:cs typeface="Constantia"/>
              </a:rPr>
              <a:t> </a:t>
            </a:r>
            <a:r>
              <a:rPr dirty="0" sz="2100" spc="-5">
                <a:latin typeface="Constantia"/>
                <a:cs typeface="Constantia"/>
              </a:rPr>
              <a:t>individual,  </a:t>
            </a:r>
            <a:r>
              <a:rPr dirty="0" sz="2100" spc="-30">
                <a:latin typeface="Constantia"/>
                <a:cs typeface="Constantia"/>
              </a:rPr>
              <a:t>computer, </a:t>
            </a:r>
            <a:r>
              <a:rPr dirty="0" sz="2100" spc="-10">
                <a:latin typeface="Constantia"/>
                <a:cs typeface="Constantia"/>
              </a:rPr>
              <a:t>computer program, </a:t>
            </a:r>
            <a:r>
              <a:rPr dirty="0" sz="2100">
                <a:latin typeface="Constantia"/>
                <a:cs typeface="Constantia"/>
              </a:rPr>
              <a:t>or </a:t>
            </a:r>
            <a:r>
              <a:rPr dirty="0" sz="2100" spc="-20">
                <a:latin typeface="Constantia"/>
                <a:cs typeface="Constantia"/>
              </a:rPr>
              <a:t>EC</a:t>
            </a:r>
            <a:r>
              <a:rPr dirty="0" sz="2100" spc="-360">
                <a:latin typeface="Constantia"/>
                <a:cs typeface="Constantia"/>
              </a:rPr>
              <a:t> </a:t>
            </a:r>
            <a:r>
              <a:rPr dirty="0" sz="2100" spc="-15">
                <a:latin typeface="Constantia"/>
                <a:cs typeface="Constantia"/>
              </a:rPr>
              <a:t>website</a:t>
            </a:r>
            <a:endParaRPr sz="2100">
              <a:latin typeface="Constantia"/>
              <a:cs typeface="Constantia"/>
            </a:endParaRPr>
          </a:p>
          <a:p>
            <a:pPr lvl="1" marL="533400" indent="-247015">
              <a:lnSpc>
                <a:spcPct val="100000"/>
              </a:lnSpc>
              <a:spcBef>
                <a:spcPts val="505"/>
              </a:spcBef>
              <a:buClr>
                <a:srgbClr val="009DD9"/>
              </a:buClr>
              <a:buSzPct val="69047"/>
              <a:buFont typeface="Wingdings 2"/>
              <a:buChar char=""/>
              <a:tabLst>
                <a:tab pos="533400" algn="l"/>
                <a:tab pos="534035" algn="l"/>
              </a:tabLst>
            </a:pPr>
            <a:r>
              <a:rPr dirty="0" sz="2100" b="1">
                <a:latin typeface="Constantia"/>
                <a:cs typeface="Constantia"/>
              </a:rPr>
              <a:t>authorization</a:t>
            </a:r>
            <a:endParaRPr sz="2100">
              <a:latin typeface="Constantia"/>
              <a:cs typeface="Constantia"/>
            </a:endParaRPr>
          </a:p>
          <a:p>
            <a:pPr marL="533400" marR="5080">
              <a:lnSpc>
                <a:spcPct val="100000"/>
              </a:lnSpc>
              <a:spcBef>
                <a:spcPts val="505"/>
              </a:spcBef>
            </a:pPr>
            <a:r>
              <a:rPr dirty="0" sz="2100" spc="-10">
                <a:latin typeface="Constantia"/>
                <a:cs typeface="Constantia"/>
              </a:rPr>
              <a:t>Process </a:t>
            </a:r>
            <a:r>
              <a:rPr dirty="0" sz="2100">
                <a:latin typeface="Constantia"/>
                <a:cs typeface="Constantia"/>
              </a:rPr>
              <a:t>of </a:t>
            </a:r>
            <a:r>
              <a:rPr dirty="0" sz="2100" spc="-5">
                <a:latin typeface="Constantia"/>
                <a:cs typeface="Constantia"/>
              </a:rPr>
              <a:t>determining </a:t>
            </a:r>
            <a:r>
              <a:rPr dirty="0" sz="2100" spc="-10">
                <a:latin typeface="Constantia"/>
                <a:cs typeface="Constantia"/>
              </a:rPr>
              <a:t>what </a:t>
            </a:r>
            <a:r>
              <a:rPr dirty="0" sz="2100" spc="-5">
                <a:latin typeface="Constantia"/>
                <a:cs typeface="Constantia"/>
              </a:rPr>
              <a:t>the authenticated </a:t>
            </a:r>
            <a:r>
              <a:rPr dirty="0" sz="2100">
                <a:latin typeface="Constantia"/>
                <a:cs typeface="Constantia"/>
              </a:rPr>
              <a:t>entity </a:t>
            </a:r>
            <a:r>
              <a:rPr dirty="0" sz="2100" spc="-5">
                <a:latin typeface="Constantia"/>
                <a:cs typeface="Constantia"/>
              </a:rPr>
              <a:t>is  </a:t>
            </a:r>
            <a:r>
              <a:rPr dirty="0" sz="2100" spc="-15">
                <a:latin typeface="Constantia"/>
                <a:cs typeface="Constantia"/>
              </a:rPr>
              <a:t>allowed</a:t>
            </a:r>
            <a:r>
              <a:rPr dirty="0" sz="2100" spc="-40">
                <a:latin typeface="Constantia"/>
                <a:cs typeface="Constantia"/>
              </a:rPr>
              <a:t> </a:t>
            </a:r>
            <a:r>
              <a:rPr dirty="0" sz="2100" spc="-20">
                <a:latin typeface="Constantia"/>
                <a:cs typeface="Constantia"/>
              </a:rPr>
              <a:t>to</a:t>
            </a:r>
            <a:r>
              <a:rPr dirty="0" sz="2100" spc="-105">
                <a:latin typeface="Constantia"/>
                <a:cs typeface="Constantia"/>
              </a:rPr>
              <a:t> </a:t>
            </a:r>
            <a:r>
              <a:rPr dirty="0" sz="2100" spc="-15">
                <a:latin typeface="Constantia"/>
                <a:cs typeface="Constantia"/>
              </a:rPr>
              <a:t>access</a:t>
            </a:r>
            <a:r>
              <a:rPr dirty="0" sz="2100" spc="-100">
                <a:latin typeface="Constantia"/>
                <a:cs typeface="Constantia"/>
              </a:rPr>
              <a:t> </a:t>
            </a:r>
            <a:r>
              <a:rPr dirty="0" sz="2100">
                <a:latin typeface="Constantia"/>
                <a:cs typeface="Constantia"/>
              </a:rPr>
              <a:t>and</a:t>
            </a:r>
            <a:r>
              <a:rPr dirty="0" sz="2100" spc="-50">
                <a:latin typeface="Constantia"/>
                <a:cs typeface="Constantia"/>
              </a:rPr>
              <a:t> </a:t>
            </a:r>
            <a:r>
              <a:rPr dirty="0" sz="2100" spc="-10">
                <a:latin typeface="Constantia"/>
                <a:cs typeface="Constantia"/>
              </a:rPr>
              <a:t>what</a:t>
            </a:r>
            <a:r>
              <a:rPr dirty="0" sz="2100" spc="-105">
                <a:latin typeface="Constantia"/>
                <a:cs typeface="Constantia"/>
              </a:rPr>
              <a:t> </a:t>
            </a:r>
            <a:r>
              <a:rPr dirty="0" sz="2100" spc="-5">
                <a:latin typeface="Constantia"/>
                <a:cs typeface="Constantia"/>
              </a:rPr>
              <a:t>operations</a:t>
            </a:r>
            <a:r>
              <a:rPr dirty="0" sz="2100" spc="-55">
                <a:latin typeface="Constantia"/>
                <a:cs typeface="Constantia"/>
              </a:rPr>
              <a:t> </a:t>
            </a:r>
            <a:r>
              <a:rPr dirty="0" sz="2100" spc="-5">
                <a:latin typeface="Constantia"/>
                <a:cs typeface="Constantia"/>
              </a:rPr>
              <a:t>it</a:t>
            </a:r>
            <a:r>
              <a:rPr dirty="0" sz="2100" spc="-50">
                <a:latin typeface="Constantia"/>
                <a:cs typeface="Constantia"/>
              </a:rPr>
              <a:t> </a:t>
            </a:r>
            <a:r>
              <a:rPr dirty="0" sz="2100" spc="-5">
                <a:latin typeface="Constantia"/>
                <a:cs typeface="Constantia"/>
              </a:rPr>
              <a:t>is</a:t>
            </a:r>
            <a:r>
              <a:rPr dirty="0" sz="2100" spc="-105">
                <a:latin typeface="Constantia"/>
                <a:cs typeface="Constantia"/>
              </a:rPr>
              <a:t> </a:t>
            </a:r>
            <a:r>
              <a:rPr dirty="0" sz="2100" spc="-15">
                <a:latin typeface="Constantia"/>
                <a:cs typeface="Constantia"/>
              </a:rPr>
              <a:t>allowed</a:t>
            </a:r>
            <a:r>
              <a:rPr dirty="0" sz="2100" spc="-35">
                <a:latin typeface="Constantia"/>
                <a:cs typeface="Constantia"/>
              </a:rPr>
              <a:t> </a:t>
            </a:r>
            <a:r>
              <a:rPr dirty="0" sz="2100" spc="-20">
                <a:latin typeface="Constantia"/>
                <a:cs typeface="Constantia"/>
              </a:rPr>
              <a:t>to</a:t>
            </a:r>
            <a:r>
              <a:rPr dirty="0" sz="2100" spc="-80">
                <a:latin typeface="Constantia"/>
                <a:cs typeface="Constantia"/>
              </a:rPr>
              <a:t> </a:t>
            </a:r>
            <a:r>
              <a:rPr dirty="0" sz="2100" spc="-5">
                <a:latin typeface="Constantia"/>
                <a:cs typeface="Constantia"/>
              </a:rPr>
              <a:t>perform</a:t>
            </a:r>
            <a:endParaRPr sz="2100">
              <a:latin typeface="Constantia"/>
              <a:cs typeface="Constantia"/>
            </a:endParaRPr>
          </a:p>
          <a:p>
            <a:pPr lvl="1" marL="533400" indent="-247015">
              <a:lnSpc>
                <a:spcPct val="100000"/>
              </a:lnSpc>
              <a:spcBef>
                <a:spcPts val="505"/>
              </a:spcBef>
              <a:buClr>
                <a:srgbClr val="009DD9"/>
              </a:buClr>
              <a:buSzPct val="69047"/>
              <a:buFont typeface="Wingdings 2"/>
              <a:buChar char=""/>
              <a:tabLst>
                <a:tab pos="533400" algn="l"/>
                <a:tab pos="534035" algn="l"/>
              </a:tabLst>
            </a:pPr>
            <a:r>
              <a:rPr dirty="0" sz="2100" spc="-5" b="1">
                <a:latin typeface="Constantia"/>
                <a:cs typeface="Constantia"/>
              </a:rPr>
              <a:t>Auditing</a:t>
            </a:r>
            <a:endParaRPr sz="2100">
              <a:latin typeface="Constantia"/>
              <a:cs typeface="Constantia"/>
            </a:endParaRPr>
          </a:p>
          <a:p>
            <a:pPr lvl="1" marL="533400" indent="-247015">
              <a:lnSpc>
                <a:spcPct val="100000"/>
              </a:lnSpc>
              <a:spcBef>
                <a:spcPts val="505"/>
              </a:spcBef>
              <a:buClr>
                <a:srgbClr val="009DD9"/>
              </a:buClr>
              <a:buSzPct val="69047"/>
              <a:buFont typeface="Wingdings 2"/>
              <a:buChar char=""/>
              <a:tabLst>
                <a:tab pos="533400" algn="l"/>
                <a:tab pos="534035" algn="l"/>
              </a:tabLst>
            </a:pPr>
            <a:r>
              <a:rPr dirty="0" sz="2100" spc="-15" b="1">
                <a:latin typeface="Constantia"/>
                <a:cs typeface="Constantia"/>
              </a:rPr>
              <a:t>Availability</a:t>
            </a:r>
            <a:endParaRPr sz="2100">
              <a:latin typeface="Constantia"/>
              <a:cs typeface="Constantia"/>
            </a:endParaRPr>
          </a:p>
          <a:p>
            <a:pPr lvl="1" marL="533400" indent="-247015">
              <a:lnSpc>
                <a:spcPct val="100000"/>
              </a:lnSpc>
              <a:spcBef>
                <a:spcPts val="505"/>
              </a:spcBef>
              <a:buClr>
                <a:srgbClr val="009DD9"/>
              </a:buClr>
              <a:buSzPct val="69047"/>
              <a:buFont typeface="Wingdings 2"/>
              <a:buChar char=""/>
              <a:tabLst>
                <a:tab pos="533400" algn="l"/>
                <a:tab pos="534035" algn="l"/>
              </a:tabLst>
            </a:pPr>
            <a:r>
              <a:rPr dirty="0" sz="2100" spc="-5" b="1">
                <a:latin typeface="Constantia"/>
                <a:cs typeface="Constantia"/>
              </a:rPr>
              <a:t>nonrepudiation</a:t>
            </a:r>
            <a:endParaRPr sz="2100">
              <a:latin typeface="Constantia"/>
              <a:cs typeface="Constantia"/>
            </a:endParaRPr>
          </a:p>
          <a:p>
            <a:pPr marL="533400" marR="248285">
              <a:lnSpc>
                <a:spcPct val="100000"/>
              </a:lnSpc>
              <a:spcBef>
                <a:spcPts val="505"/>
              </a:spcBef>
            </a:pPr>
            <a:r>
              <a:rPr dirty="0" sz="2100" spc="-10">
                <a:latin typeface="Constantia"/>
                <a:cs typeface="Constantia"/>
              </a:rPr>
              <a:t>Assurance</a:t>
            </a:r>
            <a:r>
              <a:rPr dirty="0" sz="2100" spc="-100">
                <a:latin typeface="Constantia"/>
                <a:cs typeface="Constantia"/>
              </a:rPr>
              <a:t> </a:t>
            </a:r>
            <a:r>
              <a:rPr dirty="0" sz="2100" spc="-5">
                <a:latin typeface="Constantia"/>
                <a:cs typeface="Constantia"/>
              </a:rPr>
              <a:t>that</a:t>
            </a:r>
            <a:r>
              <a:rPr dirty="0" sz="2100" spc="-114">
                <a:latin typeface="Constantia"/>
                <a:cs typeface="Constantia"/>
              </a:rPr>
              <a:t> </a:t>
            </a:r>
            <a:r>
              <a:rPr dirty="0" sz="2100">
                <a:latin typeface="Constantia"/>
                <a:cs typeface="Constantia"/>
              </a:rPr>
              <a:t>online</a:t>
            </a:r>
            <a:r>
              <a:rPr dirty="0" sz="2100" spc="-120">
                <a:latin typeface="Constantia"/>
                <a:cs typeface="Constantia"/>
              </a:rPr>
              <a:t> </a:t>
            </a:r>
            <a:r>
              <a:rPr dirty="0" sz="2100" spc="-5">
                <a:latin typeface="Constantia"/>
                <a:cs typeface="Constantia"/>
              </a:rPr>
              <a:t>customers</a:t>
            </a:r>
            <a:r>
              <a:rPr dirty="0" sz="2100" spc="-110">
                <a:latin typeface="Constantia"/>
                <a:cs typeface="Constantia"/>
              </a:rPr>
              <a:t> </a:t>
            </a:r>
            <a:r>
              <a:rPr dirty="0" sz="2100">
                <a:latin typeface="Constantia"/>
                <a:cs typeface="Constantia"/>
              </a:rPr>
              <a:t>or</a:t>
            </a:r>
            <a:r>
              <a:rPr dirty="0" sz="2100" spc="-95">
                <a:latin typeface="Constantia"/>
                <a:cs typeface="Constantia"/>
              </a:rPr>
              <a:t> </a:t>
            </a:r>
            <a:r>
              <a:rPr dirty="0" sz="2100" spc="-10">
                <a:latin typeface="Constantia"/>
                <a:cs typeface="Constantia"/>
              </a:rPr>
              <a:t>trading</a:t>
            </a:r>
            <a:r>
              <a:rPr dirty="0" sz="2100" spc="-50">
                <a:latin typeface="Constantia"/>
                <a:cs typeface="Constantia"/>
              </a:rPr>
              <a:t> </a:t>
            </a:r>
            <a:r>
              <a:rPr dirty="0" sz="2100">
                <a:latin typeface="Constantia"/>
                <a:cs typeface="Constantia"/>
              </a:rPr>
              <a:t>partners</a:t>
            </a:r>
            <a:r>
              <a:rPr dirty="0" sz="2100" spc="-114">
                <a:latin typeface="Constantia"/>
                <a:cs typeface="Constantia"/>
              </a:rPr>
              <a:t> </a:t>
            </a:r>
            <a:r>
              <a:rPr dirty="0" sz="2100" spc="-5">
                <a:latin typeface="Constantia"/>
                <a:cs typeface="Constantia"/>
              </a:rPr>
              <a:t>cannot  falsely</a:t>
            </a:r>
            <a:r>
              <a:rPr dirty="0" sz="2100" spc="-120">
                <a:latin typeface="Constantia"/>
                <a:cs typeface="Constantia"/>
              </a:rPr>
              <a:t> </a:t>
            </a:r>
            <a:r>
              <a:rPr dirty="0" sz="2100" spc="-15">
                <a:latin typeface="Constantia"/>
                <a:cs typeface="Constantia"/>
              </a:rPr>
              <a:t>deny</a:t>
            </a:r>
            <a:r>
              <a:rPr dirty="0" sz="2100" spc="-55">
                <a:latin typeface="Constantia"/>
                <a:cs typeface="Constantia"/>
              </a:rPr>
              <a:t> </a:t>
            </a:r>
            <a:r>
              <a:rPr dirty="0" sz="2100" spc="-10">
                <a:latin typeface="Constantia"/>
                <a:cs typeface="Constantia"/>
              </a:rPr>
              <a:t>(repudiate)</a:t>
            </a:r>
            <a:r>
              <a:rPr dirty="0" sz="2100" spc="-45">
                <a:latin typeface="Constantia"/>
                <a:cs typeface="Constantia"/>
              </a:rPr>
              <a:t> </a:t>
            </a:r>
            <a:r>
              <a:rPr dirty="0" sz="2100" spc="-5">
                <a:latin typeface="Constantia"/>
                <a:cs typeface="Constantia"/>
              </a:rPr>
              <a:t>their</a:t>
            </a:r>
            <a:r>
              <a:rPr dirty="0" sz="2100" spc="-114">
                <a:latin typeface="Constantia"/>
                <a:cs typeface="Constantia"/>
              </a:rPr>
              <a:t> </a:t>
            </a:r>
            <a:r>
              <a:rPr dirty="0" sz="2100" spc="-10">
                <a:latin typeface="Constantia"/>
                <a:cs typeface="Constantia"/>
              </a:rPr>
              <a:t>purchase</a:t>
            </a:r>
            <a:r>
              <a:rPr dirty="0" sz="2100" spc="-110">
                <a:latin typeface="Constantia"/>
                <a:cs typeface="Constantia"/>
              </a:rPr>
              <a:t> </a:t>
            </a:r>
            <a:r>
              <a:rPr dirty="0" sz="2100">
                <a:latin typeface="Constantia"/>
                <a:cs typeface="Constantia"/>
              </a:rPr>
              <a:t>or</a:t>
            </a:r>
            <a:r>
              <a:rPr dirty="0" sz="2100" spc="-105">
                <a:latin typeface="Constantia"/>
                <a:cs typeface="Constantia"/>
              </a:rPr>
              <a:t> </a:t>
            </a:r>
            <a:r>
              <a:rPr dirty="0" sz="2100" spc="-5">
                <a:latin typeface="Constantia"/>
                <a:cs typeface="Constantia"/>
              </a:rPr>
              <a:t>transaction</a:t>
            </a:r>
            <a:endParaRPr sz="21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2100" y="313385"/>
            <a:ext cx="7447915" cy="14890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/>
              <a:t>Basic</a:t>
            </a:r>
            <a:r>
              <a:rPr dirty="0" sz="4800" spc="-5"/>
              <a:t> </a:t>
            </a:r>
            <a:r>
              <a:rPr dirty="0" sz="4800" spc="-15"/>
              <a:t>E-Commerce</a:t>
            </a:r>
            <a:endParaRPr sz="4800"/>
          </a:p>
          <a:p>
            <a:pPr marL="12700">
              <a:lnSpc>
                <a:spcPct val="100000"/>
              </a:lnSpc>
            </a:pPr>
            <a:r>
              <a:rPr dirty="0" sz="4800" spc="-5"/>
              <a:t>Security </a:t>
            </a:r>
            <a:r>
              <a:rPr dirty="0" sz="4800"/>
              <a:t>Issues and</a:t>
            </a:r>
            <a:r>
              <a:rPr dirty="0" sz="4800" spc="-80"/>
              <a:t> </a:t>
            </a:r>
            <a:r>
              <a:rPr dirty="0" sz="4800" spc="-10"/>
              <a:t>Landscape</a:t>
            </a:r>
            <a:endParaRPr sz="4800"/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407400" y="6556200"/>
            <a:ext cx="30734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045C75"/>
                </a:solidFill>
                <a:latin typeface="Constantia"/>
                <a:cs typeface="Constantia"/>
              </a:rPr>
              <a:t>9-</a:t>
            </a:r>
            <a:r>
              <a:rPr dirty="0" sz="1200">
                <a:solidFill>
                  <a:srgbClr val="045C75"/>
                </a:solidFill>
                <a:latin typeface="Constantia"/>
                <a:cs typeface="Constantia"/>
              </a:rPr>
              <a:t>16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948941"/>
            <a:ext cx="7976234" cy="4381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5115" marR="1158240" indent="-27305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5750" algn="l"/>
              </a:tabLst>
            </a:pPr>
            <a:r>
              <a:rPr dirty="0" sz="2400" spc="-5" b="1">
                <a:latin typeface="Constantia"/>
                <a:cs typeface="Constantia"/>
              </a:rPr>
              <a:t>THE DEFENSE: DEFENDERS, </a:t>
            </a:r>
            <a:r>
              <a:rPr dirty="0" sz="2400" spc="-50" b="1">
                <a:latin typeface="Constantia"/>
                <a:cs typeface="Constantia"/>
              </a:rPr>
              <a:t>STRATEGY, </a:t>
            </a:r>
            <a:r>
              <a:rPr dirty="0" sz="2400" spc="-5" b="1">
                <a:latin typeface="Constantia"/>
                <a:cs typeface="Constantia"/>
              </a:rPr>
              <a:t>AND  METHODS</a:t>
            </a:r>
            <a:endParaRPr sz="24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45"/>
              </a:spcBef>
              <a:buClr>
                <a:srgbClr val="0E6EC5"/>
              </a:buClr>
              <a:buSzPct val="84090"/>
              <a:buFont typeface="Wingdings 2"/>
              <a:buChar char=""/>
              <a:tabLst>
                <a:tab pos="653415" algn="l"/>
              </a:tabLst>
            </a:pPr>
            <a:r>
              <a:rPr dirty="0" sz="2200" spc="-30" b="1">
                <a:latin typeface="Constantia"/>
                <a:cs typeface="Constantia"/>
              </a:rPr>
              <a:t>EC </a:t>
            </a:r>
            <a:r>
              <a:rPr dirty="0" sz="2200" spc="-5" b="1">
                <a:latin typeface="Constantia"/>
                <a:cs typeface="Constantia"/>
              </a:rPr>
              <a:t>security</a:t>
            </a:r>
            <a:r>
              <a:rPr dirty="0" sz="2200" spc="-145" b="1">
                <a:latin typeface="Constantia"/>
                <a:cs typeface="Constantia"/>
              </a:rPr>
              <a:t> </a:t>
            </a:r>
            <a:r>
              <a:rPr dirty="0" sz="2200" spc="-10" b="1">
                <a:latin typeface="Constantia"/>
                <a:cs typeface="Constantia"/>
              </a:rPr>
              <a:t>strategy</a:t>
            </a:r>
            <a:endParaRPr sz="2200">
              <a:latin typeface="Constantia"/>
              <a:cs typeface="Constantia"/>
            </a:endParaRPr>
          </a:p>
          <a:p>
            <a:pPr marL="652780" marR="45720">
              <a:lnSpc>
                <a:spcPct val="100000"/>
              </a:lnSpc>
              <a:spcBef>
                <a:spcPts val="535"/>
              </a:spcBef>
            </a:pPr>
            <a:r>
              <a:rPr dirty="0" sz="2200" spc="-5">
                <a:latin typeface="Constantia"/>
                <a:cs typeface="Constantia"/>
              </a:rPr>
              <a:t>A</a:t>
            </a:r>
            <a:r>
              <a:rPr dirty="0" sz="2200" spc="-70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strategy</a:t>
            </a:r>
            <a:r>
              <a:rPr dirty="0" sz="2200" spc="-105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that</a:t>
            </a:r>
            <a:r>
              <a:rPr dirty="0" sz="2200" spc="-130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views</a:t>
            </a:r>
            <a:r>
              <a:rPr dirty="0" sz="2200" spc="-40">
                <a:latin typeface="Constantia"/>
                <a:cs typeface="Constantia"/>
              </a:rPr>
              <a:t> </a:t>
            </a:r>
            <a:r>
              <a:rPr dirty="0" sz="2200" spc="-30">
                <a:latin typeface="Constantia"/>
                <a:cs typeface="Constantia"/>
              </a:rPr>
              <a:t>EC</a:t>
            </a:r>
            <a:r>
              <a:rPr dirty="0" sz="2200" spc="-55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security</a:t>
            </a:r>
            <a:r>
              <a:rPr dirty="0" sz="2200" spc="-105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as</a:t>
            </a:r>
            <a:r>
              <a:rPr dirty="0" sz="2200" spc="-90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the</a:t>
            </a:r>
            <a:r>
              <a:rPr dirty="0" sz="2200" spc="-75">
                <a:latin typeface="Constantia"/>
                <a:cs typeface="Constantia"/>
              </a:rPr>
              <a:t> </a:t>
            </a:r>
            <a:r>
              <a:rPr dirty="0" sz="2200" spc="-20">
                <a:latin typeface="Constantia"/>
                <a:cs typeface="Constantia"/>
              </a:rPr>
              <a:t>process</a:t>
            </a:r>
            <a:r>
              <a:rPr dirty="0" sz="2200" spc="-100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of</a:t>
            </a:r>
            <a:r>
              <a:rPr dirty="0" sz="2200" spc="15">
                <a:latin typeface="Constantia"/>
                <a:cs typeface="Constantia"/>
              </a:rPr>
              <a:t> </a:t>
            </a:r>
            <a:r>
              <a:rPr dirty="0" sz="2200" spc="-15">
                <a:latin typeface="Constantia"/>
                <a:cs typeface="Constantia"/>
              </a:rPr>
              <a:t>preventing  </a:t>
            </a:r>
            <a:r>
              <a:rPr dirty="0" sz="2200" spc="-5">
                <a:latin typeface="Constantia"/>
                <a:cs typeface="Constantia"/>
              </a:rPr>
              <a:t>and </a:t>
            </a:r>
            <a:r>
              <a:rPr dirty="0" sz="2200" spc="-10">
                <a:latin typeface="Constantia"/>
                <a:cs typeface="Constantia"/>
              </a:rPr>
              <a:t>detecting </a:t>
            </a:r>
            <a:r>
              <a:rPr dirty="0" sz="2200" spc="-5">
                <a:latin typeface="Constantia"/>
                <a:cs typeface="Constantia"/>
              </a:rPr>
              <a:t>unauthorized </a:t>
            </a:r>
            <a:r>
              <a:rPr dirty="0" sz="2200" spc="-10">
                <a:latin typeface="Constantia"/>
                <a:cs typeface="Constantia"/>
              </a:rPr>
              <a:t>use </a:t>
            </a:r>
            <a:r>
              <a:rPr dirty="0" sz="2200" spc="-5">
                <a:latin typeface="Constantia"/>
                <a:cs typeface="Constantia"/>
              </a:rPr>
              <a:t>of </a:t>
            </a:r>
            <a:r>
              <a:rPr dirty="0" sz="2200" spc="-10">
                <a:latin typeface="Constantia"/>
                <a:cs typeface="Constantia"/>
              </a:rPr>
              <a:t>the </a:t>
            </a:r>
            <a:r>
              <a:rPr dirty="0" sz="2200" spc="-20">
                <a:latin typeface="Constantia"/>
                <a:cs typeface="Constantia"/>
              </a:rPr>
              <a:t>organization’s </a:t>
            </a:r>
            <a:r>
              <a:rPr dirty="0" sz="2200" spc="-15">
                <a:latin typeface="Constantia"/>
                <a:cs typeface="Constantia"/>
              </a:rPr>
              <a:t>brand,  </a:t>
            </a:r>
            <a:r>
              <a:rPr dirty="0" sz="2200" spc="-25">
                <a:latin typeface="Constantia"/>
                <a:cs typeface="Constantia"/>
              </a:rPr>
              <a:t>identity, </a:t>
            </a:r>
            <a:r>
              <a:rPr dirty="0" sz="2200" spc="-15">
                <a:latin typeface="Constantia"/>
                <a:cs typeface="Constantia"/>
              </a:rPr>
              <a:t>website, </a:t>
            </a:r>
            <a:r>
              <a:rPr dirty="0" sz="2200" spc="-5">
                <a:latin typeface="Constantia"/>
                <a:cs typeface="Constantia"/>
              </a:rPr>
              <a:t>e-mail, information, or other asset and  </a:t>
            </a:r>
            <a:r>
              <a:rPr dirty="0" sz="2200" spc="-10">
                <a:latin typeface="Constantia"/>
                <a:cs typeface="Constantia"/>
              </a:rPr>
              <a:t>attempts </a:t>
            </a:r>
            <a:r>
              <a:rPr dirty="0" sz="2200" spc="-20">
                <a:latin typeface="Constantia"/>
                <a:cs typeface="Constantia"/>
              </a:rPr>
              <a:t>to </a:t>
            </a:r>
            <a:r>
              <a:rPr dirty="0" sz="2200" spc="-10">
                <a:latin typeface="Constantia"/>
                <a:cs typeface="Constantia"/>
              </a:rPr>
              <a:t>defraud the organization, </a:t>
            </a:r>
            <a:r>
              <a:rPr dirty="0" sz="2200" spc="-5">
                <a:latin typeface="Constantia"/>
                <a:cs typeface="Constantia"/>
              </a:rPr>
              <a:t>its </a:t>
            </a:r>
            <a:r>
              <a:rPr dirty="0" sz="2200" spc="-15">
                <a:latin typeface="Constantia"/>
                <a:cs typeface="Constantia"/>
              </a:rPr>
              <a:t>customers, </a:t>
            </a:r>
            <a:r>
              <a:rPr dirty="0" sz="2200" spc="-5">
                <a:latin typeface="Constantia"/>
                <a:cs typeface="Constantia"/>
              </a:rPr>
              <a:t>and  </a:t>
            </a:r>
            <a:r>
              <a:rPr dirty="0" sz="2200" spc="-15">
                <a:latin typeface="Constantia"/>
                <a:cs typeface="Constantia"/>
              </a:rPr>
              <a:t>employees</a:t>
            </a:r>
            <a:endParaRPr sz="22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30"/>
              </a:spcBef>
              <a:buClr>
                <a:srgbClr val="0E6EC5"/>
              </a:buClr>
              <a:buSzPct val="84090"/>
              <a:buFont typeface="Wingdings 2"/>
              <a:buChar char=""/>
              <a:tabLst>
                <a:tab pos="653415" algn="l"/>
              </a:tabLst>
            </a:pPr>
            <a:r>
              <a:rPr dirty="0" sz="2200" spc="-15" b="1">
                <a:latin typeface="Constantia"/>
                <a:cs typeface="Constantia"/>
              </a:rPr>
              <a:t>deterring</a:t>
            </a:r>
            <a:r>
              <a:rPr dirty="0" sz="2200" spc="40" b="1">
                <a:latin typeface="Constantia"/>
                <a:cs typeface="Constantia"/>
              </a:rPr>
              <a:t> </a:t>
            </a:r>
            <a:r>
              <a:rPr dirty="0" sz="2200" spc="-10" b="1">
                <a:latin typeface="Constantia"/>
                <a:cs typeface="Constantia"/>
              </a:rPr>
              <a:t>measures</a:t>
            </a:r>
            <a:endParaRPr sz="2200">
              <a:latin typeface="Constantia"/>
              <a:cs typeface="Constantia"/>
            </a:endParaRPr>
          </a:p>
          <a:p>
            <a:pPr marL="652780" marR="5080">
              <a:lnSpc>
                <a:spcPct val="100000"/>
              </a:lnSpc>
              <a:spcBef>
                <a:spcPts val="525"/>
              </a:spcBef>
            </a:pPr>
            <a:r>
              <a:rPr dirty="0" sz="2200" spc="-10">
                <a:latin typeface="Constantia"/>
                <a:cs typeface="Constantia"/>
              </a:rPr>
              <a:t>Actions that </a:t>
            </a:r>
            <a:r>
              <a:rPr dirty="0" sz="2200" spc="-5">
                <a:latin typeface="Constantia"/>
                <a:cs typeface="Constantia"/>
              </a:rPr>
              <a:t>will </a:t>
            </a:r>
            <a:r>
              <a:rPr dirty="0" sz="2200" spc="-15">
                <a:latin typeface="Constantia"/>
                <a:cs typeface="Constantia"/>
              </a:rPr>
              <a:t>make </a:t>
            </a:r>
            <a:r>
              <a:rPr dirty="0" sz="2200" spc="-5">
                <a:latin typeface="Constantia"/>
                <a:cs typeface="Constantia"/>
              </a:rPr>
              <a:t>criminals abandon their idea of  </a:t>
            </a:r>
            <a:r>
              <a:rPr dirty="0" sz="2200" spc="-10">
                <a:latin typeface="Constantia"/>
                <a:cs typeface="Constantia"/>
              </a:rPr>
              <a:t>attacking</a:t>
            </a:r>
            <a:r>
              <a:rPr dirty="0" sz="2200" spc="-80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a</a:t>
            </a:r>
            <a:r>
              <a:rPr dirty="0" sz="2200" spc="-105">
                <a:latin typeface="Constantia"/>
                <a:cs typeface="Constantia"/>
              </a:rPr>
              <a:t> </a:t>
            </a:r>
            <a:r>
              <a:rPr dirty="0" sz="2200">
                <a:latin typeface="Constantia"/>
                <a:cs typeface="Constantia"/>
              </a:rPr>
              <a:t>specific</a:t>
            </a:r>
            <a:r>
              <a:rPr dirty="0" sz="2200" spc="-100">
                <a:latin typeface="Constantia"/>
                <a:cs typeface="Constantia"/>
              </a:rPr>
              <a:t> </a:t>
            </a:r>
            <a:r>
              <a:rPr dirty="0" sz="2200" spc="-15">
                <a:latin typeface="Constantia"/>
                <a:cs typeface="Constantia"/>
              </a:rPr>
              <a:t>system</a:t>
            </a:r>
            <a:r>
              <a:rPr dirty="0" sz="2200" spc="-25">
                <a:latin typeface="Constantia"/>
                <a:cs typeface="Constantia"/>
              </a:rPr>
              <a:t> </a:t>
            </a:r>
            <a:r>
              <a:rPr dirty="0" sz="2200" spc="-10">
                <a:latin typeface="Constantia"/>
                <a:cs typeface="Constantia"/>
              </a:rPr>
              <a:t>(e.g.,</a:t>
            </a:r>
            <a:r>
              <a:rPr dirty="0" sz="2200" spc="-30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the</a:t>
            </a:r>
            <a:r>
              <a:rPr dirty="0" sz="2200" spc="-95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possibility</a:t>
            </a:r>
            <a:r>
              <a:rPr dirty="0" sz="2200" spc="-90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of</a:t>
            </a:r>
            <a:r>
              <a:rPr dirty="0" sz="2200" spc="35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losing</a:t>
            </a:r>
            <a:r>
              <a:rPr dirty="0" sz="2200" spc="-65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a</a:t>
            </a:r>
            <a:r>
              <a:rPr dirty="0" sz="2200" spc="-55">
                <a:latin typeface="Constantia"/>
                <a:cs typeface="Constantia"/>
              </a:rPr>
              <a:t> </a:t>
            </a:r>
            <a:r>
              <a:rPr dirty="0" sz="2200" spc="-10">
                <a:latin typeface="Constantia"/>
                <a:cs typeface="Constantia"/>
              </a:rPr>
              <a:t>job  </a:t>
            </a:r>
            <a:r>
              <a:rPr dirty="0" sz="2200" spc="-5">
                <a:latin typeface="Constantia"/>
                <a:cs typeface="Constantia"/>
              </a:rPr>
              <a:t>for</a:t>
            </a:r>
            <a:r>
              <a:rPr dirty="0" sz="2200" spc="-105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insiders)</a:t>
            </a:r>
            <a:endParaRPr sz="22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2100" y="179273"/>
            <a:ext cx="6983730" cy="1397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Basic</a:t>
            </a:r>
            <a:r>
              <a:rPr dirty="0" spc="-25"/>
              <a:t> </a:t>
            </a:r>
            <a:r>
              <a:rPr dirty="0" spc="-10"/>
              <a:t>E-Commerce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Security Issues </a:t>
            </a:r>
            <a:r>
              <a:rPr dirty="0"/>
              <a:t>and</a:t>
            </a:r>
            <a:r>
              <a:rPr dirty="0" spc="-110"/>
              <a:t> </a:t>
            </a:r>
            <a:r>
              <a:rPr dirty="0" spc="-5"/>
              <a:t>Landscape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9-</a:t>
            </a:r>
            <a:r>
              <a:rPr dirty="0"/>
              <a:t>17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0010" rIns="0" bIns="0" rtlCol="0" vert="horz">
            <a:spAutoFit/>
          </a:bodyPr>
          <a:lstStyle/>
          <a:p>
            <a:pPr marL="259079" indent="-247015">
              <a:lnSpc>
                <a:spcPct val="100000"/>
              </a:lnSpc>
              <a:spcBef>
                <a:spcPts val="630"/>
              </a:spcBef>
              <a:buClr>
                <a:srgbClr val="0E6EC5"/>
              </a:buClr>
              <a:buSzPct val="84090"/>
              <a:buFont typeface="Wingdings 2"/>
              <a:buChar char=""/>
              <a:tabLst>
                <a:tab pos="259715" algn="l"/>
              </a:tabLst>
            </a:pPr>
            <a:r>
              <a:rPr dirty="0" spc="-15"/>
              <a:t>prevention</a:t>
            </a:r>
            <a:r>
              <a:rPr dirty="0" spc="-5"/>
              <a:t> </a:t>
            </a:r>
            <a:r>
              <a:rPr dirty="0" spc="-10"/>
              <a:t>measures</a:t>
            </a:r>
          </a:p>
          <a:p>
            <a:pPr marL="259079" marR="1036955">
              <a:lnSpc>
                <a:spcPct val="100000"/>
              </a:lnSpc>
              <a:spcBef>
                <a:spcPts val="530"/>
              </a:spcBef>
            </a:pPr>
            <a:r>
              <a:rPr dirty="0" spc="-60" b="0">
                <a:latin typeface="Constantia"/>
                <a:cs typeface="Constantia"/>
              </a:rPr>
              <a:t>Ways </a:t>
            </a:r>
            <a:r>
              <a:rPr dirty="0" spc="-20" b="0">
                <a:latin typeface="Constantia"/>
                <a:cs typeface="Constantia"/>
              </a:rPr>
              <a:t>to</a:t>
            </a:r>
            <a:r>
              <a:rPr dirty="0" spc="-60" b="0">
                <a:latin typeface="Constantia"/>
                <a:cs typeface="Constantia"/>
              </a:rPr>
              <a:t> </a:t>
            </a:r>
            <a:r>
              <a:rPr dirty="0" spc="-5" b="0">
                <a:latin typeface="Constantia"/>
                <a:cs typeface="Constantia"/>
              </a:rPr>
              <a:t>help</a:t>
            </a:r>
            <a:r>
              <a:rPr dirty="0" spc="-105" b="0">
                <a:latin typeface="Constantia"/>
                <a:cs typeface="Constantia"/>
              </a:rPr>
              <a:t> </a:t>
            </a:r>
            <a:r>
              <a:rPr dirty="0" spc="-15" b="0">
                <a:latin typeface="Constantia"/>
                <a:cs typeface="Constantia"/>
              </a:rPr>
              <a:t>stop</a:t>
            </a:r>
            <a:r>
              <a:rPr dirty="0" spc="-100" b="0">
                <a:latin typeface="Constantia"/>
                <a:cs typeface="Constantia"/>
              </a:rPr>
              <a:t> </a:t>
            </a:r>
            <a:r>
              <a:rPr dirty="0" spc="-5" b="0">
                <a:latin typeface="Constantia"/>
                <a:cs typeface="Constantia"/>
              </a:rPr>
              <a:t>unauthorized</a:t>
            </a:r>
            <a:r>
              <a:rPr dirty="0" spc="-60" b="0">
                <a:latin typeface="Constantia"/>
                <a:cs typeface="Constantia"/>
              </a:rPr>
              <a:t> </a:t>
            </a:r>
            <a:r>
              <a:rPr dirty="0" spc="-10" b="0">
                <a:latin typeface="Constantia"/>
                <a:cs typeface="Constantia"/>
              </a:rPr>
              <a:t>users</a:t>
            </a:r>
            <a:r>
              <a:rPr dirty="0" spc="-50" b="0">
                <a:latin typeface="Constantia"/>
                <a:cs typeface="Constantia"/>
              </a:rPr>
              <a:t> </a:t>
            </a:r>
            <a:r>
              <a:rPr dirty="0" spc="-5" b="0">
                <a:latin typeface="Constantia"/>
                <a:cs typeface="Constantia"/>
              </a:rPr>
              <a:t>(also</a:t>
            </a:r>
            <a:r>
              <a:rPr dirty="0" spc="-65" b="0">
                <a:latin typeface="Constantia"/>
                <a:cs typeface="Constantia"/>
              </a:rPr>
              <a:t> </a:t>
            </a:r>
            <a:r>
              <a:rPr dirty="0" spc="-15" b="0">
                <a:latin typeface="Constantia"/>
                <a:cs typeface="Constantia"/>
              </a:rPr>
              <a:t>known</a:t>
            </a:r>
            <a:r>
              <a:rPr dirty="0" spc="-90" b="0">
                <a:latin typeface="Constantia"/>
                <a:cs typeface="Constantia"/>
              </a:rPr>
              <a:t> </a:t>
            </a:r>
            <a:r>
              <a:rPr dirty="0" spc="-5" b="0">
                <a:latin typeface="Constantia"/>
                <a:cs typeface="Constantia"/>
              </a:rPr>
              <a:t>as  </a:t>
            </a:r>
            <a:r>
              <a:rPr dirty="0" spc="-10" b="0">
                <a:latin typeface="Constantia"/>
                <a:cs typeface="Constantia"/>
              </a:rPr>
              <a:t>“intruders”) </a:t>
            </a:r>
            <a:r>
              <a:rPr dirty="0" spc="-15" b="0">
                <a:latin typeface="Constantia"/>
                <a:cs typeface="Constantia"/>
              </a:rPr>
              <a:t>from accessing any </a:t>
            </a:r>
            <a:r>
              <a:rPr dirty="0" spc="-5" b="0">
                <a:latin typeface="Constantia"/>
                <a:cs typeface="Constantia"/>
              </a:rPr>
              <a:t>part of </a:t>
            </a:r>
            <a:r>
              <a:rPr dirty="0" spc="-10" b="0">
                <a:latin typeface="Constantia"/>
                <a:cs typeface="Constantia"/>
              </a:rPr>
              <a:t>the </a:t>
            </a:r>
            <a:r>
              <a:rPr dirty="0" spc="-30" b="0">
                <a:latin typeface="Constantia"/>
                <a:cs typeface="Constantia"/>
              </a:rPr>
              <a:t>EC</a:t>
            </a:r>
            <a:r>
              <a:rPr dirty="0" spc="-390" b="0">
                <a:latin typeface="Constantia"/>
                <a:cs typeface="Constantia"/>
              </a:rPr>
              <a:t> </a:t>
            </a:r>
            <a:r>
              <a:rPr dirty="0" spc="-15" b="0">
                <a:latin typeface="Constantia"/>
                <a:cs typeface="Constantia"/>
              </a:rPr>
              <a:t>system</a:t>
            </a:r>
          </a:p>
          <a:p>
            <a:pPr marL="259079" indent="-247015">
              <a:lnSpc>
                <a:spcPct val="100000"/>
              </a:lnSpc>
              <a:spcBef>
                <a:spcPts val="530"/>
              </a:spcBef>
              <a:buClr>
                <a:srgbClr val="0E6EC5"/>
              </a:buClr>
              <a:buSzPct val="84090"/>
              <a:buFont typeface="Wingdings 2"/>
              <a:buChar char=""/>
              <a:tabLst>
                <a:tab pos="259715" algn="l"/>
              </a:tabLst>
            </a:pPr>
            <a:r>
              <a:rPr dirty="0" spc="-10"/>
              <a:t>detection</a:t>
            </a:r>
            <a:r>
              <a:rPr dirty="0" spc="-5"/>
              <a:t> </a:t>
            </a:r>
            <a:r>
              <a:rPr dirty="0" spc="-10"/>
              <a:t>measures</a:t>
            </a:r>
          </a:p>
          <a:p>
            <a:pPr marL="259079" marR="5080">
              <a:lnSpc>
                <a:spcPct val="100000"/>
              </a:lnSpc>
              <a:spcBef>
                <a:spcPts val="530"/>
              </a:spcBef>
            </a:pPr>
            <a:r>
              <a:rPr dirty="0" spc="-60" b="0">
                <a:latin typeface="Constantia"/>
                <a:cs typeface="Constantia"/>
              </a:rPr>
              <a:t>Ways</a:t>
            </a:r>
            <a:r>
              <a:rPr dirty="0" spc="-65" b="0">
                <a:latin typeface="Constantia"/>
                <a:cs typeface="Constantia"/>
              </a:rPr>
              <a:t> </a:t>
            </a:r>
            <a:r>
              <a:rPr dirty="0" spc="-20" b="0">
                <a:latin typeface="Constantia"/>
                <a:cs typeface="Constantia"/>
              </a:rPr>
              <a:t>to</a:t>
            </a:r>
            <a:r>
              <a:rPr dirty="0" spc="-110" b="0">
                <a:latin typeface="Constantia"/>
                <a:cs typeface="Constantia"/>
              </a:rPr>
              <a:t> </a:t>
            </a:r>
            <a:r>
              <a:rPr dirty="0" spc="-10" b="0">
                <a:latin typeface="Constantia"/>
                <a:cs typeface="Constantia"/>
              </a:rPr>
              <a:t>determine</a:t>
            </a:r>
            <a:r>
              <a:rPr dirty="0" spc="-135" b="0">
                <a:latin typeface="Constantia"/>
                <a:cs typeface="Constantia"/>
              </a:rPr>
              <a:t> </a:t>
            </a:r>
            <a:r>
              <a:rPr dirty="0" spc="-5" b="0">
                <a:latin typeface="Constantia"/>
                <a:cs typeface="Constantia"/>
              </a:rPr>
              <a:t>whether</a:t>
            </a:r>
            <a:r>
              <a:rPr dirty="0" spc="-85" b="0">
                <a:latin typeface="Constantia"/>
                <a:cs typeface="Constantia"/>
              </a:rPr>
              <a:t> </a:t>
            </a:r>
            <a:r>
              <a:rPr dirty="0" spc="-5" b="0">
                <a:latin typeface="Constantia"/>
                <a:cs typeface="Constantia"/>
              </a:rPr>
              <a:t>intruders</a:t>
            </a:r>
            <a:r>
              <a:rPr dirty="0" spc="-130" b="0">
                <a:latin typeface="Constantia"/>
                <a:cs typeface="Constantia"/>
              </a:rPr>
              <a:t> </a:t>
            </a:r>
            <a:r>
              <a:rPr dirty="0" spc="-15" b="0">
                <a:latin typeface="Constantia"/>
                <a:cs typeface="Constantia"/>
              </a:rPr>
              <a:t>attempted</a:t>
            </a:r>
            <a:r>
              <a:rPr dirty="0" spc="-45" b="0">
                <a:latin typeface="Constantia"/>
                <a:cs typeface="Constantia"/>
              </a:rPr>
              <a:t> </a:t>
            </a:r>
            <a:r>
              <a:rPr dirty="0" spc="-20" b="0">
                <a:latin typeface="Constantia"/>
                <a:cs typeface="Constantia"/>
              </a:rPr>
              <a:t>to</a:t>
            </a:r>
            <a:r>
              <a:rPr dirty="0" spc="-60" b="0">
                <a:latin typeface="Constantia"/>
                <a:cs typeface="Constantia"/>
              </a:rPr>
              <a:t> </a:t>
            </a:r>
            <a:r>
              <a:rPr dirty="0" spc="-10" b="0">
                <a:latin typeface="Constantia"/>
                <a:cs typeface="Constantia"/>
              </a:rPr>
              <a:t>break</a:t>
            </a:r>
            <a:r>
              <a:rPr dirty="0" spc="-35" b="0">
                <a:latin typeface="Constantia"/>
                <a:cs typeface="Constantia"/>
              </a:rPr>
              <a:t> </a:t>
            </a:r>
            <a:r>
              <a:rPr dirty="0" spc="-15" b="0">
                <a:latin typeface="Constantia"/>
                <a:cs typeface="Constantia"/>
              </a:rPr>
              <a:t>into  </a:t>
            </a:r>
            <a:r>
              <a:rPr dirty="0" spc="-10" b="0">
                <a:latin typeface="Constantia"/>
                <a:cs typeface="Constantia"/>
              </a:rPr>
              <a:t>the </a:t>
            </a:r>
            <a:r>
              <a:rPr dirty="0" spc="-30" b="0">
                <a:latin typeface="Constantia"/>
                <a:cs typeface="Constantia"/>
              </a:rPr>
              <a:t>EC </a:t>
            </a:r>
            <a:r>
              <a:rPr dirty="0" spc="-10" b="0">
                <a:latin typeface="Constantia"/>
                <a:cs typeface="Constantia"/>
              </a:rPr>
              <a:t>system; </a:t>
            </a:r>
            <a:r>
              <a:rPr dirty="0" spc="-5" b="0">
                <a:latin typeface="Constantia"/>
                <a:cs typeface="Constantia"/>
              </a:rPr>
              <a:t>whether they </a:t>
            </a:r>
            <a:r>
              <a:rPr dirty="0" spc="-25" b="0">
                <a:latin typeface="Constantia"/>
                <a:cs typeface="Constantia"/>
              </a:rPr>
              <a:t>were </a:t>
            </a:r>
            <a:r>
              <a:rPr dirty="0" spc="-15" b="0">
                <a:latin typeface="Constantia"/>
                <a:cs typeface="Constantia"/>
              </a:rPr>
              <a:t>successful; </a:t>
            </a:r>
            <a:r>
              <a:rPr dirty="0" spc="-5" b="0">
                <a:latin typeface="Constantia"/>
                <a:cs typeface="Constantia"/>
              </a:rPr>
              <a:t>and </a:t>
            </a:r>
            <a:r>
              <a:rPr dirty="0" spc="-10" b="0">
                <a:latin typeface="Constantia"/>
                <a:cs typeface="Constantia"/>
              </a:rPr>
              <a:t>what </a:t>
            </a:r>
            <a:r>
              <a:rPr dirty="0" spc="-5" b="0">
                <a:latin typeface="Constantia"/>
                <a:cs typeface="Constantia"/>
              </a:rPr>
              <a:t>they  </a:t>
            </a:r>
            <a:r>
              <a:rPr dirty="0" spc="-20" b="0">
                <a:latin typeface="Constantia"/>
                <a:cs typeface="Constantia"/>
              </a:rPr>
              <a:t>may </a:t>
            </a:r>
            <a:r>
              <a:rPr dirty="0" spc="-30" b="0">
                <a:latin typeface="Constantia"/>
                <a:cs typeface="Constantia"/>
              </a:rPr>
              <a:t>have</a:t>
            </a:r>
            <a:r>
              <a:rPr dirty="0" spc="-170" b="0">
                <a:latin typeface="Constantia"/>
                <a:cs typeface="Constantia"/>
              </a:rPr>
              <a:t> </a:t>
            </a:r>
            <a:r>
              <a:rPr dirty="0" spc="-5" b="0">
                <a:latin typeface="Constantia"/>
                <a:cs typeface="Constantia"/>
              </a:rPr>
              <a:t>done</a:t>
            </a:r>
          </a:p>
          <a:p>
            <a:pPr marL="259079" indent="-247015">
              <a:lnSpc>
                <a:spcPct val="100000"/>
              </a:lnSpc>
              <a:spcBef>
                <a:spcPts val="530"/>
              </a:spcBef>
              <a:buClr>
                <a:srgbClr val="0E6EC5"/>
              </a:buClr>
              <a:buSzPct val="84090"/>
              <a:buFont typeface="Wingdings 2"/>
              <a:buChar char=""/>
              <a:tabLst>
                <a:tab pos="259715" algn="l"/>
              </a:tabLst>
            </a:pPr>
            <a:r>
              <a:rPr dirty="0" spc="-5"/>
              <a:t>information </a:t>
            </a:r>
            <a:r>
              <a:rPr dirty="0" spc="-15"/>
              <a:t>assurance</a:t>
            </a:r>
            <a:r>
              <a:rPr dirty="0" spc="-150"/>
              <a:t> </a:t>
            </a:r>
            <a:r>
              <a:rPr dirty="0" spc="-5"/>
              <a:t>(IA)</a:t>
            </a:r>
          </a:p>
          <a:p>
            <a:pPr marL="259079" marR="166370">
              <a:lnSpc>
                <a:spcPct val="100000"/>
              </a:lnSpc>
              <a:spcBef>
                <a:spcPts val="530"/>
              </a:spcBef>
            </a:pPr>
            <a:r>
              <a:rPr dirty="0" spc="-10" b="0">
                <a:latin typeface="Constantia"/>
                <a:cs typeface="Constantia"/>
              </a:rPr>
              <a:t>The</a:t>
            </a:r>
            <a:r>
              <a:rPr dirty="0" spc="-90" b="0">
                <a:latin typeface="Constantia"/>
                <a:cs typeface="Constantia"/>
              </a:rPr>
              <a:t> </a:t>
            </a:r>
            <a:r>
              <a:rPr dirty="0" spc="-10" b="0">
                <a:latin typeface="Constantia"/>
                <a:cs typeface="Constantia"/>
              </a:rPr>
              <a:t>protection</a:t>
            </a:r>
            <a:r>
              <a:rPr dirty="0" spc="-95" b="0">
                <a:latin typeface="Constantia"/>
                <a:cs typeface="Constantia"/>
              </a:rPr>
              <a:t> </a:t>
            </a:r>
            <a:r>
              <a:rPr dirty="0" spc="-5" b="0">
                <a:latin typeface="Constantia"/>
                <a:cs typeface="Constantia"/>
              </a:rPr>
              <a:t>of</a:t>
            </a:r>
            <a:r>
              <a:rPr dirty="0" spc="30" b="0">
                <a:latin typeface="Constantia"/>
                <a:cs typeface="Constantia"/>
              </a:rPr>
              <a:t> </a:t>
            </a:r>
            <a:r>
              <a:rPr dirty="0" spc="-5" b="0">
                <a:latin typeface="Constantia"/>
                <a:cs typeface="Constantia"/>
              </a:rPr>
              <a:t>information</a:t>
            </a:r>
            <a:r>
              <a:rPr dirty="0" spc="-125" b="0">
                <a:latin typeface="Constantia"/>
                <a:cs typeface="Constantia"/>
              </a:rPr>
              <a:t> </a:t>
            </a:r>
            <a:r>
              <a:rPr dirty="0" spc="-10" b="0">
                <a:latin typeface="Constantia"/>
                <a:cs typeface="Constantia"/>
              </a:rPr>
              <a:t>systems</a:t>
            </a:r>
            <a:r>
              <a:rPr dirty="0" spc="-110" b="0">
                <a:latin typeface="Constantia"/>
                <a:cs typeface="Constantia"/>
              </a:rPr>
              <a:t> </a:t>
            </a:r>
            <a:r>
              <a:rPr dirty="0" spc="-5" b="0">
                <a:latin typeface="Constantia"/>
                <a:cs typeface="Constantia"/>
              </a:rPr>
              <a:t>against</a:t>
            </a:r>
            <a:r>
              <a:rPr dirty="0" spc="-105" b="0">
                <a:latin typeface="Constantia"/>
                <a:cs typeface="Constantia"/>
              </a:rPr>
              <a:t> </a:t>
            </a:r>
            <a:r>
              <a:rPr dirty="0" spc="-5" b="0">
                <a:latin typeface="Constantia"/>
                <a:cs typeface="Constantia"/>
              </a:rPr>
              <a:t>unauthorized  </a:t>
            </a:r>
            <a:r>
              <a:rPr dirty="0" spc="-25" b="0">
                <a:latin typeface="Constantia"/>
                <a:cs typeface="Constantia"/>
              </a:rPr>
              <a:t>access </a:t>
            </a:r>
            <a:r>
              <a:rPr dirty="0" spc="-20" b="0">
                <a:latin typeface="Constantia"/>
                <a:cs typeface="Constantia"/>
              </a:rPr>
              <a:t>to </a:t>
            </a:r>
            <a:r>
              <a:rPr dirty="0" spc="-5" b="0">
                <a:latin typeface="Constantia"/>
                <a:cs typeface="Constantia"/>
              </a:rPr>
              <a:t>or </a:t>
            </a:r>
            <a:r>
              <a:rPr dirty="0" b="0">
                <a:latin typeface="Constantia"/>
                <a:cs typeface="Constantia"/>
              </a:rPr>
              <a:t>modification </a:t>
            </a:r>
            <a:r>
              <a:rPr dirty="0" spc="-5" b="0">
                <a:latin typeface="Constantia"/>
                <a:cs typeface="Constantia"/>
              </a:rPr>
              <a:t>of information whether in </a:t>
            </a:r>
            <a:r>
              <a:rPr dirty="0" spc="-20" b="0">
                <a:latin typeface="Constantia"/>
                <a:cs typeface="Constantia"/>
              </a:rPr>
              <a:t>storage,  </a:t>
            </a:r>
            <a:r>
              <a:rPr dirty="0" spc="-15" b="0">
                <a:latin typeface="Constantia"/>
                <a:cs typeface="Constantia"/>
              </a:rPr>
              <a:t>processing, </a:t>
            </a:r>
            <a:r>
              <a:rPr dirty="0" spc="-5" b="0">
                <a:latin typeface="Constantia"/>
                <a:cs typeface="Constantia"/>
              </a:rPr>
              <a:t>or </a:t>
            </a:r>
            <a:r>
              <a:rPr dirty="0" spc="-10" b="0">
                <a:latin typeface="Constantia"/>
                <a:cs typeface="Constantia"/>
              </a:rPr>
              <a:t>transit, </a:t>
            </a:r>
            <a:r>
              <a:rPr dirty="0" spc="-5" b="0">
                <a:latin typeface="Constantia"/>
                <a:cs typeface="Constantia"/>
              </a:rPr>
              <a:t>and against </a:t>
            </a:r>
            <a:r>
              <a:rPr dirty="0" spc="-10" b="0">
                <a:latin typeface="Constantia"/>
                <a:cs typeface="Constantia"/>
              </a:rPr>
              <a:t>the </a:t>
            </a:r>
            <a:r>
              <a:rPr dirty="0" spc="-5" b="0">
                <a:latin typeface="Constantia"/>
                <a:cs typeface="Constantia"/>
              </a:rPr>
              <a:t>denial of service </a:t>
            </a:r>
            <a:r>
              <a:rPr dirty="0" spc="-20" b="0">
                <a:latin typeface="Constantia"/>
                <a:cs typeface="Constantia"/>
              </a:rPr>
              <a:t>to  </a:t>
            </a:r>
            <a:r>
              <a:rPr dirty="0" spc="-5" b="0">
                <a:latin typeface="Constantia"/>
                <a:cs typeface="Constantia"/>
              </a:rPr>
              <a:t>authorized </a:t>
            </a:r>
            <a:r>
              <a:rPr dirty="0" spc="-10" b="0">
                <a:latin typeface="Constantia"/>
                <a:cs typeface="Constantia"/>
              </a:rPr>
              <a:t>users, including </a:t>
            </a:r>
            <a:r>
              <a:rPr dirty="0" spc="-5" b="0">
                <a:latin typeface="Constantia"/>
                <a:cs typeface="Constantia"/>
              </a:rPr>
              <a:t>those </a:t>
            </a:r>
            <a:r>
              <a:rPr dirty="0" spc="-10" b="0">
                <a:latin typeface="Constantia"/>
                <a:cs typeface="Constantia"/>
              </a:rPr>
              <a:t>measures </a:t>
            </a:r>
            <a:r>
              <a:rPr dirty="0" spc="-5" b="0">
                <a:latin typeface="Constantia"/>
                <a:cs typeface="Constantia"/>
              </a:rPr>
              <a:t>necessary </a:t>
            </a:r>
            <a:r>
              <a:rPr dirty="0" spc="-20" b="0">
                <a:latin typeface="Constantia"/>
                <a:cs typeface="Constantia"/>
              </a:rPr>
              <a:t>to  </a:t>
            </a:r>
            <a:r>
              <a:rPr dirty="0" spc="-10" b="0">
                <a:latin typeface="Constantia"/>
                <a:cs typeface="Constantia"/>
              </a:rPr>
              <a:t>detect, </a:t>
            </a:r>
            <a:r>
              <a:rPr dirty="0" spc="-5" b="0">
                <a:latin typeface="Constantia"/>
                <a:cs typeface="Constantia"/>
              </a:rPr>
              <a:t>document, and </a:t>
            </a:r>
            <a:r>
              <a:rPr dirty="0" spc="-15" b="0">
                <a:latin typeface="Constantia"/>
                <a:cs typeface="Constantia"/>
              </a:rPr>
              <a:t>counter </a:t>
            </a:r>
            <a:r>
              <a:rPr dirty="0" spc="-5" b="0">
                <a:latin typeface="Constantia"/>
                <a:cs typeface="Constantia"/>
              </a:rPr>
              <a:t>such</a:t>
            </a:r>
            <a:r>
              <a:rPr dirty="0" spc="-360" b="0">
                <a:latin typeface="Constantia"/>
                <a:cs typeface="Constantia"/>
              </a:rPr>
              <a:t> </a:t>
            </a:r>
            <a:r>
              <a:rPr dirty="0" spc="-10" b="0">
                <a:latin typeface="Constantia"/>
                <a:cs typeface="Constantia"/>
              </a:rPr>
              <a:t>threats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7200" y="1142936"/>
            <a:ext cx="8335899" cy="46149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9-</a:t>
            </a:r>
            <a:r>
              <a:rPr dirty="0"/>
              <a:t>18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1032205"/>
            <a:ext cx="5080000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0" spc="-5"/>
              <a:t>Learning</a:t>
            </a:r>
            <a:r>
              <a:rPr dirty="0" sz="5000" spc="-85"/>
              <a:t> </a:t>
            </a:r>
            <a:r>
              <a:rPr dirty="0" sz="5000" spc="-10"/>
              <a:t>Objectives</a:t>
            </a:r>
            <a:endParaRPr sz="5000"/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463788" y="6556200"/>
            <a:ext cx="25082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045C75"/>
                </a:solidFill>
                <a:latin typeface="Constantia"/>
                <a:cs typeface="Constantia"/>
              </a:rPr>
              <a:t>9-</a:t>
            </a:r>
            <a:r>
              <a:rPr dirty="0" sz="1200">
                <a:solidFill>
                  <a:srgbClr val="045C75"/>
                </a:solidFill>
                <a:latin typeface="Constantia"/>
                <a:cs typeface="Constantia"/>
              </a:rPr>
              <a:t>1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948941"/>
            <a:ext cx="8035925" cy="40500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778510" indent="-457834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AutoNum type="arabicPeriod"/>
              <a:tabLst>
                <a:tab pos="469900" algn="l"/>
                <a:tab pos="470534" algn="l"/>
              </a:tabLst>
            </a:pPr>
            <a:r>
              <a:rPr dirty="0" sz="2400" spc="-10">
                <a:latin typeface="Constantia"/>
                <a:cs typeface="Constantia"/>
              </a:rPr>
              <a:t>Understand</a:t>
            </a:r>
            <a:r>
              <a:rPr dirty="0" sz="2400" spc="-2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the</a:t>
            </a:r>
            <a:r>
              <a:rPr dirty="0" sz="2400" spc="-60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importance</a:t>
            </a:r>
            <a:r>
              <a:rPr dirty="0" sz="2400" spc="-12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and</a:t>
            </a:r>
            <a:r>
              <a:rPr dirty="0" sz="2400" spc="-55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scope</a:t>
            </a:r>
            <a:r>
              <a:rPr dirty="0" sz="2400" spc="-114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of security</a:t>
            </a:r>
            <a:r>
              <a:rPr dirty="0" sz="2400" spc="-14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of  </a:t>
            </a:r>
            <a:r>
              <a:rPr dirty="0" sz="2400" spc="-5">
                <a:latin typeface="Constantia"/>
                <a:cs typeface="Constantia"/>
              </a:rPr>
              <a:t>information </a:t>
            </a:r>
            <a:r>
              <a:rPr dirty="0" sz="2400" spc="-10">
                <a:latin typeface="Constantia"/>
                <a:cs typeface="Constantia"/>
              </a:rPr>
              <a:t>systems </a:t>
            </a:r>
            <a:r>
              <a:rPr dirty="0" sz="2400" spc="-5">
                <a:latin typeface="Constantia"/>
                <a:cs typeface="Constantia"/>
              </a:rPr>
              <a:t>for</a:t>
            </a:r>
            <a:r>
              <a:rPr dirty="0" sz="2400" spc="-240">
                <a:latin typeface="Constantia"/>
                <a:cs typeface="Constantia"/>
              </a:rPr>
              <a:t> </a:t>
            </a:r>
            <a:r>
              <a:rPr dirty="0" sz="2400" spc="-20">
                <a:latin typeface="Constantia"/>
                <a:cs typeface="Constantia"/>
              </a:rPr>
              <a:t>EC.</a:t>
            </a:r>
            <a:endParaRPr sz="2400">
              <a:latin typeface="Constantia"/>
              <a:cs typeface="Constantia"/>
            </a:endParaRPr>
          </a:p>
          <a:p>
            <a:pPr marL="469900" marR="819785" indent="-457834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AutoNum type="arabicPeriod"/>
              <a:tabLst>
                <a:tab pos="469900" algn="l"/>
                <a:tab pos="470534" algn="l"/>
              </a:tabLst>
            </a:pPr>
            <a:r>
              <a:rPr dirty="0" sz="2400" spc="-5">
                <a:latin typeface="Constantia"/>
                <a:cs typeface="Constantia"/>
              </a:rPr>
              <a:t>Describe</a:t>
            </a:r>
            <a:r>
              <a:rPr dirty="0" sz="2400" spc="-8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the</a:t>
            </a:r>
            <a:r>
              <a:rPr dirty="0" sz="2400" spc="-7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major</a:t>
            </a:r>
            <a:r>
              <a:rPr dirty="0" sz="2400" spc="-135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concepts</a:t>
            </a:r>
            <a:r>
              <a:rPr dirty="0" sz="2400" spc="-9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and</a:t>
            </a:r>
            <a:r>
              <a:rPr dirty="0" sz="2400" spc="-3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terminology</a:t>
            </a:r>
            <a:r>
              <a:rPr dirty="0" sz="2400" spc="-114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of</a:t>
            </a:r>
            <a:r>
              <a:rPr dirty="0" sz="2400" spc="35">
                <a:latin typeface="Constantia"/>
                <a:cs typeface="Constantia"/>
              </a:rPr>
              <a:t> </a:t>
            </a:r>
            <a:r>
              <a:rPr dirty="0" sz="2400" spc="-25">
                <a:latin typeface="Constantia"/>
                <a:cs typeface="Constantia"/>
              </a:rPr>
              <a:t>EC  </a:t>
            </a:r>
            <a:r>
              <a:rPr dirty="0" sz="2400" spc="-30">
                <a:latin typeface="Constantia"/>
                <a:cs typeface="Constantia"/>
              </a:rPr>
              <a:t>security.</a:t>
            </a:r>
            <a:endParaRPr sz="2400">
              <a:latin typeface="Constantia"/>
              <a:cs typeface="Constantia"/>
            </a:endParaRPr>
          </a:p>
          <a:p>
            <a:pPr marL="469900" marR="5080" indent="-457834">
              <a:lnSpc>
                <a:spcPct val="100000"/>
              </a:lnSpc>
              <a:spcBef>
                <a:spcPts val="580"/>
              </a:spcBef>
              <a:buClr>
                <a:srgbClr val="0AD0D9"/>
              </a:buClr>
              <a:buSzPct val="93750"/>
              <a:buAutoNum type="arabicPeriod"/>
              <a:tabLst>
                <a:tab pos="469900" algn="l"/>
                <a:tab pos="470534" algn="l"/>
              </a:tabLst>
            </a:pPr>
            <a:r>
              <a:rPr dirty="0" sz="2400">
                <a:latin typeface="Constantia"/>
                <a:cs typeface="Constantia"/>
              </a:rPr>
              <a:t>Learn</a:t>
            </a:r>
            <a:r>
              <a:rPr dirty="0" sz="2400" spc="-8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about</a:t>
            </a:r>
            <a:r>
              <a:rPr dirty="0" sz="2400" spc="-8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the</a:t>
            </a:r>
            <a:r>
              <a:rPr dirty="0" sz="2400" spc="-7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major</a:t>
            </a:r>
            <a:r>
              <a:rPr dirty="0" sz="2400" spc="-80">
                <a:latin typeface="Constantia"/>
                <a:cs typeface="Constantia"/>
              </a:rPr>
              <a:t> </a:t>
            </a:r>
            <a:r>
              <a:rPr dirty="0" sz="2400" spc="-25">
                <a:latin typeface="Constantia"/>
                <a:cs typeface="Constantia"/>
              </a:rPr>
              <a:t>EC</a:t>
            </a:r>
            <a:r>
              <a:rPr dirty="0" sz="2400" spc="-8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security</a:t>
            </a:r>
            <a:r>
              <a:rPr dirty="0" sz="2400" spc="-105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threats,</a:t>
            </a:r>
            <a:r>
              <a:rPr dirty="0" sz="2400" spc="-8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vulnerabilities,  </a:t>
            </a:r>
            <a:r>
              <a:rPr dirty="0" sz="2400">
                <a:latin typeface="Constantia"/>
                <a:cs typeface="Constantia"/>
              </a:rPr>
              <a:t>and </a:t>
            </a:r>
            <a:r>
              <a:rPr dirty="0" sz="2400" spc="-5">
                <a:latin typeface="Constantia"/>
                <a:cs typeface="Constantia"/>
              </a:rPr>
              <a:t>technical</a:t>
            </a:r>
            <a:r>
              <a:rPr dirty="0" sz="2400" spc="-90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attacks.</a:t>
            </a:r>
            <a:endParaRPr sz="2400">
              <a:latin typeface="Constantia"/>
              <a:cs typeface="Constantia"/>
            </a:endParaRPr>
          </a:p>
          <a:p>
            <a:pPr marL="469900" indent="-457834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AutoNum type="arabicPeriod"/>
              <a:tabLst>
                <a:tab pos="469900" algn="l"/>
                <a:tab pos="470534" algn="l"/>
              </a:tabLst>
            </a:pPr>
            <a:r>
              <a:rPr dirty="0" sz="2400" spc="-10">
                <a:latin typeface="Constantia"/>
                <a:cs typeface="Constantia"/>
              </a:rPr>
              <a:t>Understand </a:t>
            </a:r>
            <a:r>
              <a:rPr dirty="0" sz="2400" spc="-5">
                <a:latin typeface="Constantia"/>
                <a:cs typeface="Constantia"/>
              </a:rPr>
              <a:t>Internet fraud, phishing, and</a:t>
            </a:r>
            <a:r>
              <a:rPr dirty="0" sz="2400" spc="-21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spam.</a:t>
            </a:r>
            <a:endParaRPr sz="2400">
              <a:latin typeface="Constantia"/>
              <a:cs typeface="Constantia"/>
            </a:endParaRPr>
          </a:p>
          <a:p>
            <a:pPr marL="469900" indent="-457834">
              <a:lnSpc>
                <a:spcPct val="100000"/>
              </a:lnSpc>
              <a:spcBef>
                <a:spcPts val="580"/>
              </a:spcBef>
              <a:buClr>
                <a:srgbClr val="0AD0D9"/>
              </a:buClr>
              <a:buSzPct val="93750"/>
              <a:buAutoNum type="arabicPeriod"/>
              <a:tabLst>
                <a:tab pos="469900" algn="l"/>
                <a:tab pos="470534" algn="l"/>
              </a:tabLst>
            </a:pPr>
            <a:r>
              <a:rPr dirty="0" sz="2400" spc="-5">
                <a:latin typeface="Constantia"/>
                <a:cs typeface="Constantia"/>
              </a:rPr>
              <a:t>Describe the information </a:t>
            </a:r>
            <a:r>
              <a:rPr dirty="0" sz="2400" spc="-10">
                <a:latin typeface="Constantia"/>
                <a:cs typeface="Constantia"/>
              </a:rPr>
              <a:t>assurance </a:t>
            </a:r>
            <a:r>
              <a:rPr dirty="0" sz="2400">
                <a:latin typeface="Constantia"/>
                <a:cs typeface="Constantia"/>
              </a:rPr>
              <a:t>security</a:t>
            </a:r>
            <a:r>
              <a:rPr dirty="0" sz="2400" spc="-440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principles.</a:t>
            </a:r>
            <a:endParaRPr sz="2400">
              <a:latin typeface="Constantia"/>
              <a:cs typeface="Constantia"/>
            </a:endParaRPr>
          </a:p>
          <a:p>
            <a:pPr marL="469900" marR="293370" indent="-457834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AutoNum type="arabicPeriod"/>
              <a:tabLst>
                <a:tab pos="469900" algn="l"/>
                <a:tab pos="470534" algn="l"/>
              </a:tabLst>
            </a:pPr>
            <a:r>
              <a:rPr dirty="0" sz="2400">
                <a:latin typeface="Constantia"/>
                <a:cs typeface="Constantia"/>
              </a:rPr>
              <a:t>Identify</a:t>
            </a:r>
            <a:r>
              <a:rPr dirty="0" sz="2400" spc="-15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and</a:t>
            </a:r>
            <a:r>
              <a:rPr dirty="0" sz="2400" spc="-7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assess</a:t>
            </a:r>
            <a:r>
              <a:rPr dirty="0" sz="2400" spc="-5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major</a:t>
            </a:r>
            <a:r>
              <a:rPr dirty="0" sz="2400" spc="-11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technologies</a:t>
            </a:r>
            <a:r>
              <a:rPr dirty="0" sz="2400" spc="-10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and</a:t>
            </a:r>
            <a:r>
              <a:rPr dirty="0" sz="2400" spc="-1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methods</a:t>
            </a:r>
            <a:r>
              <a:rPr dirty="0" sz="2400" spc="-6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for  </a:t>
            </a:r>
            <a:r>
              <a:rPr dirty="0" sz="2400">
                <a:latin typeface="Constantia"/>
                <a:cs typeface="Constantia"/>
              </a:rPr>
              <a:t>securing </a:t>
            </a:r>
            <a:r>
              <a:rPr dirty="0" sz="2400" spc="-25">
                <a:latin typeface="Constantia"/>
                <a:cs typeface="Constantia"/>
              </a:rPr>
              <a:t>EC </a:t>
            </a:r>
            <a:r>
              <a:rPr dirty="0" sz="2400" spc="-20">
                <a:latin typeface="Constantia"/>
                <a:cs typeface="Constantia"/>
              </a:rPr>
              <a:t>access </a:t>
            </a:r>
            <a:r>
              <a:rPr dirty="0" sz="2400" spc="-5">
                <a:latin typeface="Constantia"/>
                <a:cs typeface="Constantia"/>
              </a:rPr>
              <a:t>and</a:t>
            </a:r>
            <a:r>
              <a:rPr dirty="0" sz="2400" spc="-195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communications.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2100" y="407873"/>
            <a:ext cx="7662545" cy="1397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0"/>
              <a:t>Technical </a:t>
            </a:r>
            <a:r>
              <a:rPr dirty="0" spc="-40"/>
              <a:t>Attack</a:t>
            </a:r>
            <a:r>
              <a:rPr dirty="0" spc="-5"/>
              <a:t> Methods:</a:t>
            </a:r>
          </a:p>
          <a:p>
            <a:pPr marL="12700">
              <a:lnSpc>
                <a:spcPct val="100000"/>
              </a:lnSpc>
            </a:pPr>
            <a:r>
              <a:rPr dirty="0" spc="-25"/>
              <a:t>From </a:t>
            </a:r>
            <a:r>
              <a:rPr dirty="0" spc="-5"/>
              <a:t>Viruses </a:t>
            </a:r>
            <a:r>
              <a:rPr dirty="0" spc="-30"/>
              <a:t>to </a:t>
            </a:r>
            <a:r>
              <a:rPr dirty="0" spc="-5"/>
              <a:t>Denial of </a:t>
            </a:r>
            <a:r>
              <a:rPr dirty="0"/>
              <a:t>Service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9-</a:t>
            </a:r>
            <a:r>
              <a:rPr dirty="0"/>
              <a:t>19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947418"/>
            <a:ext cx="8061959" cy="44049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85115" marR="946785" indent="-27305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dirty="0" sz="2600" spc="-5" b="1">
                <a:latin typeface="Constantia"/>
                <a:cs typeface="Constantia"/>
              </a:rPr>
              <a:t>MALICIOUS </a:t>
            </a:r>
            <a:r>
              <a:rPr dirty="0" sz="2600" spc="-20" b="1">
                <a:latin typeface="Constantia"/>
                <a:cs typeface="Constantia"/>
              </a:rPr>
              <a:t>CODE: </a:t>
            </a:r>
            <a:r>
              <a:rPr dirty="0" sz="2600" spc="-15" b="1">
                <a:latin typeface="Constantia"/>
                <a:cs typeface="Constantia"/>
              </a:rPr>
              <a:t>VIRUSES, </a:t>
            </a:r>
            <a:r>
              <a:rPr dirty="0" sz="2600" spc="-20" b="1">
                <a:latin typeface="Constantia"/>
                <a:cs typeface="Constantia"/>
              </a:rPr>
              <a:t>WORMS,</a:t>
            </a:r>
            <a:r>
              <a:rPr dirty="0" sz="2600" spc="-170" b="1">
                <a:latin typeface="Constantia"/>
                <a:cs typeface="Constantia"/>
              </a:rPr>
              <a:t> </a:t>
            </a:r>
            <a:r>
              <a:rPr dirty="0" sz="2600" spc="-5" b="1">
                <a:latin typeface="Constantia"/>
                <a:cs typeface="Constantia"/>
              </a:rPr>
              <a:t>AND  </a:t>
            </a:r>
            <a:r>
              <a:rPr dirty="0" sz="2600" spc="-10" b="1">
                <a:latin typeface="Constantia"/>
                <a:cs typeface="Constantia"/>
              </a:rPr>
              <a:t>TROJAN</a:t>
            </a:r>
            <a:r>
              <a:rPr dirty="0" sz="2600" spc="-25" b="1">
                <a:latin typeface="Constantia"/>
                <a:cs typeface="Constantia"/>
              </a:rPr>
              <a:t> </a:t>
            </a:r>
            <a:r>
              <a:rPr dirty="0" sz="2600" b="1">
                <a:latin typeface="Constantia"/>
                <a:cs typeface="Constantia"/>
              </a:rPr>
              <a:t>HORSES</a:t>
            </a:r>
            <a:endParaRPr sz="26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spc="-5" b="1">
                <a:latin typeface="Constantia"/>
                <a:cs typeface="Constantia"/>
              </a:rPr>
              <a:t>virus</a:t>
            </a:r>
            <a:endParaRPr sz="2400">
              <a:latin typeface="Constantia"/>
              <a:cs typeface="Constantia"/>
            </a:endParaRPr>
          </a:p>
          <a:p>
            <a:pPr marL="652780" marR="231140">
              <a:lnSpc>
                <a:spcPct val="100000"/>
              </a:lnSpc>
              <a:spcBef>
                <a:spcPts val="580"/>
              </a:spcBef>
            </a:pPr>
            <a:r>
              <a:rPr dirty="0" sz="2400">
                <a:latin typeface="Constantia"/>
                <a:cs typeface="Constantia"/>
              </a:rPr>
              <a:t>A </a:t>
            </a:r>
            <a:r>
              <a:rPr dirty="0" sz="2400" spc="-10">
                <a:latin typeface="Constantia"/>
                <a:cs typeface="Constantia"/>
              </a:rPr>
              <a:t>piece </a:t>
            </a:r>
            <a:r>
              <a:rPr dirty="0" sz="2400">
                <a:latin typeface="Constantia"/>
                <a:cs typeface="Constantia"/>
              </a:rPr>
              <a:t>of </a:t>
            </a:r>
            <a:r>
              <a:rPr dirty="0" sz="2400" spc="-10">
                <a:latin typeface="Constantia"/>
                <a:cs typeface="Constantia"/>
              </a:rPr>
              <a:t>software </a:t>
            </a:r>
            <a:r>
              <a:rPr dirty="0" sz="2400" spc="-20">
                <a:latin typeface="Constantia"/>
                <a:cs typeface="Constantia"/>
              </a:rPr>
              <a:t>code </a:t>
            </a:r>
            <a:r>
              <a:rPr dirty="0" sz="2400" spc="-5">
                <a:latin typeface="Constantia"/>
                <a:cs typeface="Constantia"/>
              </a:rPr>
              <a:t>that inserts itself </a:t>
            </a:r>
            <a:r>
              <a:rPr dirty="0" sz="2400" spc="-15">
                <a:latin typeface="Constantia"/>
                <a:cs typeface="Constantia"/>
              </a:rPr>
              <a:t>into </a:t>
            </a:r>
            <a:r>
              <a:rPr dirty="0" sz="2400">
                <a:latin typeface="Constantia"/>
                <a:cs typeface="Constantia"/>
              </a:rPr>
              <a:t>a host,  </a:t>
            </a:r>
            <a:r>
              <a:rPr dirty="0" sz="2400" spc="-5">
                <a:latin typeface="Constantia"/>
                <a:cs typeface="Constantia"/>
              </a:rPr>
              <a:t>including the operating </a:t>
            </a:r>
            <a:r>
              <a:rPr dirty="0" sz="2400" spc="-15">
                <a:latin typeface="Constantia"/>
                <a:cs typeface="Constantia"/>
              </a:rPr>
              <a:t>systems, </a:t>
            </a:r>
            <a:r>
              <a:rPr dirty="0" sz="2400" spc="-5">
                <a:latin typeface="Constantia"/>
                <a:cs typeface="Constantia"/>
              </a:rPr>
              <a:t>in </a:t>
            </a:r>
            <a:r>
              <a:rPr dirty="0" sz="2400" spc="-10">
                <a:latin typeface="Constantia"/>
                <a:cs typeface="Constantia"/>
              </a:rPr>
              <a:t>order</a:t>
            </a:r>
            <a:r>
              <a:rPr dirty="0" sz="2400" spc="-445">
                <a:latin typeface="Constantia"/>
                <a:cs typeface="Constantia"/>
              </a:rPr>
              <a:t> </a:t>
            </a:r>
            <a:r>
              <a:rPr dirty="0" sz="2400" spc="-20">
                <a:latin typeface="Constantia"/>
                <a:cs typeface="Constantia"/>
              </a:rPr>
              <a:t>to </a:t>
            </a:r>
            <a:r>
              <a:rPr dirty="0" sz="2400" spc="-10">
                <a:latin typeface="Constantia"/>
                <a:cs typeface="Constantia"/>
              </a:rPr>
              <a:t>propagate;  </a:t>
            </a:r>
            <a:r>
              <a:rPr dirty="0" sz="2400" spc="-5">
                <a:latin typeface="Constantia"/>
                <a:cs typeface="Constantia"/>
              </a:rPr>
              <a:t>it</a:t>
            </a:r>
            <a:r>
              <a:rPr dirty="0" sz="2400" spc="-110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requires</a:t>
            </a:r>
            <a:r>
              <a:rPr dirty="0" sz="2400" spc="-9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that</a:t>
            </a:r>
            <a:r>
              <a:rPr dirty="0" sz="2400" spc="-7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its</a:t>
            </a:r>
            <a:r>
              <a:rPr dirty="0" sz="2400" spc="-5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host</a:t>
            </a:r>
            <a:r>
              <a:rPr dirty="0" sz="2400" spc="-105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program</a:t>
            </a:r>
            <a:r>
              <a:rPr dirty="0" sz="2400" spc="-6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be</a:t>
            </a:r>
            <a:r>
              <a:rPr dirty="0" sz="2400" spc="-9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run</a:t>
            </a:r>
            <a:r>
              <a:rPr dirty="0" sz="2400" spc="-65">
                <a:latin typeface="Constantia"/>
                <a:cs typeface="Constantia"/>
              </a:rPr>
              <a:t> </a:t>
            </a:r>
            <a:r>
              <a:rPr dirty="0" sz="2400" spc="-20">
                <a:latin typeface="Constantia"/>
                <a:cs typeface="Constantia"/>
              </a:rPr>
              <a:t>to</a:t>
            </a:r>
            <a:r>
              <a:rPr dirty="0" sz="2400" spc="-120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activate</a:t>
            </a:r>
            <a:r>
              <a:rPr dirty="0" sz="2400" spc="-8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it</a:t>
            </a:r>
            <a:endParaRPr sz="24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spc="-15" b="1">
                <a:latin typeface="Constantia"/>
                <a:cs typeface="Constantia"/>
              </a:rPr>
              <a:t>worm</a:t>
            </a:r>
            <a:endParaRPr sz="2400">
              <a:latin typeface="Constantia"/>
              <a:cs typeface="Constantia"/>
            </a:endParaRPr>
          </a:p>
          <a:p>
            <a:pPr marL="652780" marR="508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Constantia"/>
                <a:cs typeface="Constantia"/>
              </a:rPr>
              <a:t>A </a:t>
            </a:r>
            <a:r>
              <a:rPr dirty="0" sz="2400" spc="-10">
                <a:latin typeface="Constantia"/>
                <a:cs typeface="Constantia"/>
              </a:rPr>
              <a:t>software program </a:t>
            </a:r>
            <a:r>
              <a:rPr dirty="0" sz="2400" spc="-5">
                <a:latin typeface="Constantia"/>
                <a:cs typeface="Constantia"/>
              </a:rPr>
              <a:t>that runs </a:t>
            </a:r>
            <a:r>
              <a:rPr dirty="0" sz="2400" spc="-25">
                <a:latin typeface="Constantia"/>
                <a:cs typeface="Constantia"/>
              </a:rPr>
              <a:t>independently,</a:t>
            </a:r>
            <a:r>
              <a:rPr dirty="0" sz="2400" spc="-405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consuming  </a:t>
            </a:r>
            <a:r>
              <a:rPr dirty="0" sz="2400" spc="-5">
                <a:latin typeface="Constantia"/>
                <a:cs typeface="Constantia"/>
              </a:rPr>
              <a:t>the </a:t>
            </a:r>
            <a:r>
              <a:rPr dirty="0" sz="2400" spc="-15">
                <a:latin typeface="Constantia"/>
                <a:cs typeface="Constantia"/>
              </a:rPr>
              <a:t>resources </a:t>
            </a:r>
            <a:r>
              <a:rPr dirty="0" sz="2400">
                <a:latin typeface="Constantia"/>
                <a:cs typeface="Constantia"/>
              </a:rPr>
              <a:t>of </a:t>
            </a:r>
            <a:r>
              <a:rPr dirty="0" sz="2400" spc="-5">
                <a:latin typeface="Constantia"/>
                <a:cs typeface="Constantia"/>
              </a:rPr>
              <a:t>its </a:t>
            </a:r>
            <a:r>
              <a:rPr dirty="0" sz="2400">
                <a:latin typeface="Constantia"/>
                <a:cs typeface="Constantia"/>
              </a:rPr>
              <a:t>host </a:t>
            </a:r>
            <a:r>
              <a:rPr dirty="0" sz="2400" spc="-5">
                <a:latin typeface="Constantia"/>
                <a:cs typeface="Constantia"/>
              </a:rPr>
              <a:t>in </a:t>
            </a:r>
            <a:r>
              <a:rPr dirty="0" sz="2400" spc="-10">
                <a:latin typeface="Constantia"/>
                <a:cs typeface="Constantia"/>
              </a:rPr>
              <a:t>order </a:t>
            </a:r>
            <a:r>
              <a:rPr dirty="0" sz="2400" spc="-20">
                <a:latin typeface="Constantia"/>
                <a:cs typeface="Constantia"/>
              </a:rPr>
              <a:t>to </a:t>
            </a:r>
            <a:r>
              <a:rPr dirty="0" sz="2400" spc="-5">
                <a:latin typeface="Constantia"/>
                <a:cs typeface="Constantia"/>
              </a:rPr>
              <a:t>maintain </a:t>
            </a:r>
            <a:r>
              <a:rPr dirty="0" sz="2400" spc="-10">
                <a:latin typeface="Constantia"/>
                <a:cs typeface="Constantia"/>
              </a:rPr>
              <a:t>itself, </a:t>
            </a:r>
            <a:r>
              <a:rPr dirty="0" sz="2400" spc="-5">
                <a:latin typeface="Constantia"/>
                <a:cs typeface="Constantia"/>
              </a:rPr>
              <a:t>that  is capable </a:t>
            </a:r>
            <a:r>
              <a:rPr dirty="0" sz="2400">
                <a:latin typeface="Constantia"/>
                <a:cs typeface="Constantia"/>
              </a:rPr>
              <a:t>of </a:t>
            </a:r>
            <a:r>
              <a:rPr dirty="0" sz="2400" spc="-5">
                <a:latin typeface="Constantia"/>
                <a:cs typeface="Constantia"/>
              </a:rPr>
              <a:t>propagating </a:t>
            </a:r>
            <a:r>
              <a:rPr dirty="0" sz="2400">
                <a:latin typeface="Constantia"/>
                <a:cs typeface="Constantia"/>
              </a:rPr>
              <a:t>a </a:t>
            </a:r>
            <a:r>
              <a:rPr dirty="0" sz="2400" spc="-15">
                <a:latin typeface="Constantia"/>
                <a:cs typeface="Constantia"/>
              </a:rPr>
              <a:t>complete working </a:t>
            </a:r>
            <a:r>
              <a:rPr dirty="0" sz="2400" spc="-10">
                <a:latin typeface="Constantia"/>
                <a:cs typeface="Constantia"/>
              </a:rPr>
              <a:t>version </a:t>
            </a:r>
            <a:r>
              <a:rPr dirty="0" sz="2400">
                <a:latin typeface="Constantia"/>
                <a:cs typeface="Constantia"/>
              </a:rPr>
              <a:t>of  itself </a:t>
            </a:r>
            <a:r>
              <a:rPr dirty="0" sz="2400" spc="-15">
                <a:latin typeface="Constantia"/>
                <a:cs typeface="Constantia"/>
              </a:rPr>
              <a:t>onto </a:t>
            </a:r>
            <a:r>
              <a:rPr dirty="0" sz="2400" spc="-5">
                <a:latin typeface="Constantia"/>
                <a:cs typeface="Constantia"/>
              </a:rPr>
              <a:t>another</a:t>
            </a:r>
            <a:r>
              <a:rPr dirty="0" sz="2400" spc="-20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machine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90600" y="457200"/>
            <a:ext cx="7100951" cy="57435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9-</a:t>
            </a:r>
            <a:r>
              <a:rPr dirty="0"/>
              <a:t>20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2100" y="407873"/>
            <a:ext cx="7662545" cy="1397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0"/>
              <a:t>Technical </a:t>
            </a:r>
            <a:r>
              <a:rPr dirty="0" spc="-40"/>
              <a:t>Attack</a:t>
            </a:r>
            <a:r>
              <a:rPr dirty="0" spc="-5"/>
              <a:t> Methods:</a:t>
            </a:r>
          </a:p>
          <a:p>
            <a:pPr marL="12700">
              <a:lnSpc>
                <a:spcPct val="100000"/>
              </a:lnSpc>
            </a:pPr>
            <a:r>
              <a:rPr dirty="0" spc="-25"/>
              <a:t>From </a:t>
            </a:r>
            <a:r>
              <a:rPr dirty="0" spc="-5"/>
              <a:t>Viruses </a:t>
            </a:r>
            <a:r>
              <a:rPr dirty="0" spc="-30"/>
              <a:t>to </a:t>
            </a:r>
            <a:r>
              <a:rPr dirty="0" spc="-5"/>
              <a:t>Denial of </a:t>
            </a:r>
            <a:r>
              <a:rPr dirty="0"/>
              <a:t>Service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9-</a:t>
            </a:r>
            <a:r>
              <a:rPr dirty="0"/>
              <a:t>21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03756" y="1887982"/>
            <a:ext cx="7309484" cy="3610610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259079" indent="-247015">
              <a:lnSpc>
                <a:spcPct val="100000"/>
              </a:lnSpc>
              <a:spcBef>
                <a:spcPts val="600"/>
              </a:spcBef>
              <a:buClr>
                <a:srgbClr val="009DD9"/>
              </a:buClr>
              <a:buSzPct val="69047"/>
              <a:buFont typeface="Wingdings 2"/>
              <a:buChar char=""/>
              <a:tabLst>
                <a:tab pos="259079" algn="l"/>
                <a:tab pos="259715" algn="l"/>
              </a:tabLst>
            </a:pPr>
            <a:r>
              <a:rPr dirty="0" sz="2100" spc="-10" b="1">
                <a:latin typeface="Constantia"/>
                <a:cs typeface="Constantia"/>
              </a:rPr>
              <a:t>macro </a:t>
            </a:r>
            <a:r>
              <a:rPr dirty="0" sz="2100" spc="-5" b="1">
                <a:latin typeface="Constantia"/>
                <a:cs typeface="Constantia"/>
              </a:rPr>
              <a:t>virus (macro</a:t>
            </a:r>
            <a:r>
              <a:rPr dirty="0" sz="2100" spc="-275" b="1">
                <a:latin typeface="Constantia"/>
                <a:cs typeface="Constantia"/>
              </a:rPr>
              <a:t> </a:t>
            </a:r>
            <a:r>
              <a:rPr dirty="0" sz="2100" spc="-10" b="1">
                <a:latin typeface="Constantia"/>
                <a:cs typeface="Constantia"/>
              </a:rPr>
              <a:t>worm)</a:t>
            </a:r>
            <a:endParaRPr sz="2100">
              <a:latin typeface="Constantia"/>
              <a:cs typeface="Constantia"/>
            </a:endParaRPr>
          </a:p>
          <a:p>
            <a:pPr marL="259079" marR="556260">
              <a:lnSpc>
                <a:spcPct val="100000"/>
              </a:lnSpc>
              <a:spcBef>
                <a:spcPts val="505"/>
              </a:spcBef>
            </a:pPr>
            <a:r>
              <a:rPr dirty="0" sz="2100">
                <a:latin typeface="Constantia"/>
                <a:cs typeface="Constantia"/>
              </a:rPr>
              <a:t>A </a:t>
            </a:r>
            <a:r>
              <a:rPr dirty="0" sz="2100" spc="-10">
                <a:latin typeface="Constantia"/>
                <a:cs typeface="Constantia"/>
              </a:rPr>
              <a:t>macro </a:t>
            </a:r>
            <a:r>
              <a:rPr dirty="0" sz="2100" spc="-5">
                <a:latin typeface="Constantia"/>
                <a:cs typeface="Constantia"/>
              </a:rPr>
              <a:t>virus </a:t>
            </a:r>
            <a:r>
              <a:rPr dirty="0" sz="2100">
                <a:latin typeface="Constantia"/>
                <a:cs typeface="Constantia"/>
              </a:rPr>
              <a:t>or </a:t>
            </a:r>
            <a:r>
              <a:rPr dirty="0" sz="2100" spc="-10">
                <a:latin typeface="Constantia"/>
                <a:cs typeface="Constantia"/>
              </a:rPr>
              <a:t>macro </a:t>
            </a:r>
            <a:r>
              <a:rPr dirty="0" sz="2100" spc="-15">
                <a:latin typeface="Constantia"/>
                <a:cs typeface="Constantia"/>
              </a:rPr>
              <a:t>worm </a:t>
            </a:r>
            <a:r>
              <a:rPr dirty="0" sz="2100" spc="-5">
                <a:latin typeface="Constantia"/>
                <a:cs typeface="Constantia"/>
              </a:rPr>
              <a:t>is </a:t>
            </a:r>
            <a:r>
              <a:rPr dirty="0" sz="2100" spc="-10">
                <a:latin typeface="Constantia"/>
                <a:cs typeface="Constantia"/>
              </a:rPr>
              <a:t>executed when </a:t>
            </a:r>
            <a:r>
              <a:rPr dirty="0" sz="2100" spc="-5">
                <a:latin typeface="Constantia"/>
                <a:cs typeface="Constantia"/>
              </a:rPr>
              <a:t>the  </a:t>
            </a:r>
            <a:r>
              <a:rPr dirty="0" sz="2100">
                <a:latin typeface="Constantia"/>
                <a:cs typeface="Constantia"/>
              </a:rPr>
              <a:t>application</a:t>
            </a:r>
            <a:r>
              <a:rPr dirty="0" sz="2100" spc="-80">
                <a:latin typeface="Constantia"/>
                <a:cs typeface="Constantia"/>
              </a:rPr>
              <a:t> </a:t>
            </a:r>
            <a:r>
              <a:rPr dirty="0" sz="2100" spc="-5">
                <a:latin typeface="Constantia"/>
                <a:cs typeface="Constantia"/>
              </a:rPr>
              <a:t>object</a:t>
            </a:r>
            <a:r>
              <a:rPr dirty="0" sz="2100" spc="-85">
                <a:latin typeface="Constantia"/>
                <a:cs typeface="Constantia"/>
              </a:rPr>
              <a:t> </a:t>
            </a:r>
            <a:r>
              <a:rPr dirty="0" sz="2100" spc="-5">
                <a:latin typeface="Constantia"/>
                <a:cs typeface="Constantia"/>
              </a:rPr>
              <a:t>that</a:t>
            </a:r>
            <a:r>
              <a:rPr dirty="0" sz="2100" spc="-114">
                <a:latin typeface="Constantia"/>
                <a:cs typeface="Constantia"/>
              </a:rPr>
              <a:t> </a:t>
            </a:r>
            <a:r>
              <a:rPr dirty="0" sz="2100" spc="-5">
                <a:latin typeface="Constantia"/>
                <a:cs typeface="Constantia"/>
              </a:rPr>
              <a:t>contains</a:t>
            </a:r>
            <a:r>
              <a:rPr dirty="0" sz="2100" spc="-75">
                <a:latin typeface="Constantia"/>
                <a:cs typeface="Constantia"/>
              </a:rPr>
              <a:t> </a:t>
            </a:r>
            <a:r>
              <a:rPr dirty="0" sz="2100" spc="-5">
                <a:latin typeface="Constantia"/>
                <a:cs typeface="Constantia"/>
              </a:rPr>
              <a:t>the</a:t>
            </a:r>
            <a:r>
              <a:rPr dirty="0" sz="2100" spc="-75">
                <a:latin typeface="Constantia"/>
                <a:cs typeface="Constantia"/>
              </a:rPr>
              <a:t> </a:t>
            </a:r>
            <a:r>
              <a:rPr dirty="0" sz="2100" spc="-10">
                <a:latin typeface="Constantia"/>
                <a:cs typeface="Constantia"/>
              </a:rPr>
              <a:t>macro</a:t>
            </a:r>
            <a:r>
              <a:rPr dirty="0" sz="2100" spc="-50">
                <a:latin typeface="Constantia"/>
                <a:cs typeface="Constantia"/>
              </a:rPr>
              <a:t> </a:t>
            </a:r>
            <a:r>
              <a:rPr dirty="0" sz="2100">
                <a:latin typeface="Constantia"/>
                <a:cs typeface="Constantia"/>
              </a:rPr>
              <a:t>is</a:t>
            </a:r>
            <a:r>
              <a:rPr dirty="0" sz="2100" spc="-100">
                <a:latin typeface="Constantia"/>
                <a:cs typeface="Constantia"/>
              </a:rPr>
              <a:t> </a:t>
            </a:r>
            <a:r>
              <a:rPr dirty="0" sz="2100">
                <a:latin typeface="Constantia"/>
                <a:cs typeface="Constantia"/>
              </a:rPr>
              <a:t>opened</a:t>
            </a:r>
            <a:r>
              <a:rPr dirty="0" sz="2100" spc="-80">
                <a:latin typeface="Constantia"/>
                <a:cs typeface="Constantia"/>
              </a:rPr>
              <a:t> </a:t>
            </a:r>
            <a:r>
              <a:rPr dirty="0" sz="2100">
                <a:latin typeface="Constantia"/>
                <a:cs typeface="Constantia"/>
              </a:rPr>
              <a:t>or</a:t>
            </a:r>
            <a:r>
              <a:rPr dirty="0" sz="2100" spc="-130">
                <a:latin typeface="Constantia"/>
                <a:cs typeface="Constantia"/>
              </a:rPr>
              <a:t> </a:t>
            </a:r>
            <a:r>
              <a:rPr dirty="0" sz="2100">
                <a:latin typeface="Constantia"/>
                <a:cs typeface="Constantia"/>
              </a:rPr>
              <a:t>a  particular </a:t>
            </a:r>
            <a:r>
              <a:rPr dirty="0" sz="2100" spc="-15">
                <a:latin typeface="Constantia"/>
                <a:cs typeface="Constantia"/>
              </a:rPr>
              <a:t>procedure </a:t>
            </a:r>
            <a:r>
              <a:rPr dirty="0" sz="2100" spc="-5">
                <a:latin typeface="Constantia"/>
                <a:cs typeface="Constantia"/>
              </a:rPr>
              <a:t>is</a:t>
            </a:r>
            <a:r>
              <a:rPr dirty="0" sz="2100" spc="-265">
                <a:latin typeface="Constantia"/>
                <a:cs typeface="Constantia"/>
              </a:rPr>
              <a:t> </a:t>
            </a:r>
            <a:r>
              <a:rPr dirty="0" sz="2100" spc="-10">
                <a:latin typeface="Constantia"/>
                <a:cs typeface="Constantia"/>
              </a:rPr>
              <a:t>executed</a:t>
            </a:r>
            <a:endParaRPr sz="2100">
              <a:latin typeface="Constantia"/>
              <a:cs typeface="Constantia"/>
            </a:endParaRPr>
          </a:p>
          <a:p>
            <a:pPr marL="259079" indent="-247015">
              <a:lnSpc>
                <a:spcPct val="100000"/>
              </a:lnSpc>
              <a:spcBef>
                <a:spcPts val="509"/>
              </a:spcBef>
              <a:buClr>
                <a:srgbClr val="009DD9"/>
              </a:buClr>
              <a:buSzPct val="69047"/>
              <a:buFont typeface="Wingdings 2"/>
              <a:buChar char=""/>
              <a:tabLst>
                <a:tab pos="259079" algn="l"/>
                <a:tab pos="259715" algn="l"/>
              </a:tabLst>
            </a:pPr>
            <a:r>
              <a:rPr dirty="0" sz="2100" spc="-30" b="1">
                <a:latin typeface="Constantia"/>
                <a:cs typeface="Constantia"/>
              </a:rPr>
              <a:t>Trojan</a:t>
            </a:r>
            <a:r>
              <a:rPr dirty="0" sz="2100" spc="-50" b="1">
                <a:latin typeface="Constantia"/>
                <a:cs typeface="Constantia"/>
              </a:rPr>
              <a:t> </a:t>
            </a:r>
            <a:r>
              <a:rPr dirty="0" sz="2100" spc="-5" b="1">
                <a:latin typeface="Constantia"/>
                <a:cs typeface="Constantia"/>
              </a:rPr>
              <a:t>horse</a:t>
            </a:r>
            <a:endParaRPr sz="2100">
              <a:latin typeface="Constantia"/>
              <a:cs typeface="Constantia"/>
            </a:endParaRPr>
          </a:p>
          <a:p>
            <a:pPr marL="259079" marR="495934">
              <a:lnSpc>
                <a:spcPct val="100000"/>
              </a:lnSpc>
              <a:spcBef>
                <a:spcPts val="500"/>
              </a:spcBef>
            </a:pPr>
            <a:r>
              <a:rPr dirty="0" sz="2100">
                <a:latin typeface="Constantia"/>
                <a:cs typeface="Constantia"/>
              </a:rPr>
              <a:t>A</a:t>
            </a:r>
            <a:r>
              <a:rPr dirty="0" sz="2100" spc="-80">
                <a:latin typeface="Constantia"/>
                <a:cs typeface="Constantia"/>
              </a:rPr>
              <a:t> </a:t>
            </a:r>
            <a:r>
              <a:rPr dirty="0" sz="2100" spc="-10">
                <a:latin typeface="Constantia"/>
                <a:cs typeface="Constantia"/>
              </a:rPr>
              <a:t>program</a:t>
            </a:r>
            <a:r>
              <a:rPr dirty="0" sz="2100" spc="-60">
                <a:latin typeface="Constantia"/>
                <a:cs typeface="Constantia"/>
              </a:rPr>
              <a:t> </a:t>
            </a:r>
            <a:r>
              <a:rPr dirty="0" sz="2100" spc="-5">
                <a:latin typeface="Constantia"/>
                <a:cs typeface="Constantia"/>
              </a:rPr>
              <a:t>that</a:t>
            </a:r>
            <a:r>
              <a:rPr dirty="0" sz="2100" spc="-114">
                <a:latin typeface="Constantia"/>
                <a:cs typeface="Constantia"/>
              </a:rPr>
              <a:t> </a:t>
            </a:r>
            <a:r>
              <a:rPr dirty="0" sz="2100">
                <a:latin typeface="Constantia"/>
                <a:cs typeface="Constantia"/>
              </a:rPr>
              <a:t>appears</a:t>
            </a:r>
            <a:r>
              <a:rPr dirty="0" sz="2100" spc="-75">
                <a:latin typeface="Constantia"/>
                <a:cs typeface="Constantia"/>
              </a:rPr>
              <a:t> </a:t>
            </a:r>
            <a:r>
              <a:rPr dirty="0" sz="2100" spc="-20">
                <a:latin typeface="Constantia"/>
                <a:cs typeface="Constantia"/>
              </a:rPr>
              <a:t>to</a:t>
            </a:r>
            <a:r>
              <a:rPr dirty="0" sz="2100" spc="-60">
                <a:latin typeface="Constantia"/>
                <a:cs typeface="Constantia"/>
              </a:rPr>
              <a:t> </a:t>
            </a:r>
            <a:r>
              <a:rPr dirty="0" sz="2100" spc="-25">
                <a:latin typeface="Constantia"/>
                <a:cs typeface="Constantia"/>
              </a:rPr>
              <a:t>have</a:t>
            </a:r>
            <a:r>
              <a:rPr dirty="0" sz="2100" spc="-125">
                <a:latin typeface="Constantia"/>
                <a:cs typeface="Constantia"/>
              </a:rPr>
              <a:t> </a:t>
            </a:r>
            <a:r>
              <a:rPr dirty="0" sz="2100">
                <a:latin typeface="Constantia"/>
                <a:cs typeface="Constantia"/>
              </a:rPr>
              <a:t>a</a:t>
            </a:r>
            <a:r>
              <a:rPr dirty="0" sz="2100" spc="-90">
                <a:latin typeface="Constantia"/>
                <a:cs typeface="Constantia"/>
              </a:rPr>
              <a:t> </a:t>
            </a:r>
            <a:r>
              <a:rPr dirty="0" sz="2100" spc="-5">
                <a:latin typeface="Constantia"/>
                <a:cs typeface="Constantia"/>
              </a:rPr>
              <a:t>useful</a:t>
            </a:r>
            <a:r>
              <a:rPr dirty="0" sz="2100" spc="-30">
                <a:latin typeface="Constantia"/>
                <a:cs typeface="Constantia"/>
              </a:rPr>
              <a:t> </a:t>
            </a:r>
            <a:r>
              <a:rPr dirty="0" sz="2100">
                <a:latin typeface="Constantia"/>
                <a:cs typeface="Constantia"/>
              </a:rPr>
              <a:t>function</a:t>
            </a:r>
            <a:r>
              <a:rPr dirty="0" sz="2100" spc="-35">
                <a:latin typeface="Constantia"/>
                <a:cs typeface="Constantia"/>
              </a:rPr>
              <a:t> </a:t>
            </a:r>
            <a:r>
              <a:rPr dirty="0" sz="2100" spc="-5">
                <a:latin typeface="Constantia"/>
                <a:cs typeface="Constantia"/>
              </a:rPr>
              <a:t>but</a:t>
            </a:r>
            <a:r>
              <a:rPr dirty="0" sz="2100" spc="-85">
                <a:latin typeface="Constantia"/>
                <a:cs typeface="Constantia"/>
              </a:rPr>
              <a:t> </a:t>
            </a:r>
            <a:r>
              <a:rPr dirty="0" sz="2100" spc="-5">
                <a:latin typeface="Constantia"/>
                <a:cs typeface="Constantia"/>
              </a:rPr>
              <a:t>that  contains</a:t>
            </a:r>
            <a:r>
              <a:rPr dirty="0" sz="2100" spc="-110">
                <a:latin typeface="Constantia"/>
                <a:cs typeface="Constantia"/>
              </a:rPr>
              <a:t> </a:t>
            </a:r>
            <a:r>
              <a:rPr dirty="0" sz="2100">
                <a:latin typeface="Constantia"/>
                <a:cs typeface="Constantia"/>
              </a:rPr>
              <a:t>a</a:t>
            </a:r>
            <a:r>
              <a:rPr dirty="0" sz="2100" spc="-50">
                <a:latin typeface="Constantia"/>
                <a:cs typeface="Constantia"/>
              </a:rPr>
              <a:t> </a:t>
            </a:r>
            <a:r>
              <a:rPr dirty="0" sz="2100">
                <a:latin typeface="Constantia"/>
                <a:cs typeface="Constantia"/>
              </a:rPr>
              <a:t>hidden</a:t>
            </a:r>
            <a:r>
              <a:rPr dirty="0" sz="2100" spc="-55">
                <a:latin typeface="Constantia"/>
                <a:cs typeface="Constantia"/>
              </a:rPr>
              <a:t> </a:t>
            </a:r>
            <a:r>
              <a:rPr dirty="0" sz="2100">
                <a:latin typeface="Constantia"/>
                <a:cs typeface="Constantia"/>
              </a:rPr>
              <a:t>function</a:t>
            </a:r>
            <a:r>
              <a:rPr dirty="0" sz="2100" spc="-55">
                <a:latin typeface="Constantia"/>
                <a:cs typeface="Constantia"/>
              </a:rPr>
              <a:t> </a:t>
            </a:r>
            <a:r>
              <a:rPr dirty="0" sz="2100" spc="-5">
                <a:latin typeface="Constantia"/>
                <a:cs typeface="Constantia"/>
              </a:rPr>
              <a:t>that</a:t>
            </a:r>
            <a:r>
              <a:rPr dirty="0" sz="2100" spc="-85">
                <a:latin typeface="Constantia"/>
                <a:cs typeface="Constantia"/>
              </a:rPr>
              <a:t> </a:t>
            </a:r>
            <a:r>
              <a:rPr dirty="0" sz="2100" spc="-5">
                <a:latin typeface="Constantia"/>
                <a:cs typeface="Constantia"/>
              </a:rPr>
              <a:t>presents</a:t>
            </a:r>
            <a:r>
              <a:rPr dirty="0" sz="2100" spc="-135">
                <a:latin typeface="Constantia"/>
                <a:cs typeface="Constantia"/>
              </a:rPr>
              <a:t> </a:t>
            </a:r>
            <a:r>
              <a:rPr dirty="0" sz="2100">
                <a:latin typeface="Constantia"/>
                <a:cs typeface="Constantia"/>
              </a:rPr>
              <a:t>a</a:t>
            </a:r>
            <a:r>
              <a:rPr dirty="0" sz="2100" spc="-85">
                <a:latin typeface="Constantia"/>
                <a:cs typeface="Constantia"/>
              </a:rPr>
              <a:t> </a:t>
            </a:r>
            <a:r>
              <a:rPr dirty="0" sz="2100" spc="-5">
                <a:latin typeface="Constantia"/>
                <a:cs typeface="Constantia"/>
              </a:rPr>
              <a:t>security</a:t>
            </a:r>
            <a:r>
              <a:rPr dirty="0" sz="2100" spc="-100">
                <a:latin typeface="Constantia"/>
                <a:cs typeface="Constantia"/>
              </a:rPr>
              <a:t> </a:t>
            </a:r>
            <a:r>
              <a:rPr dirty="0" sz="2100" spc="-5">
                <a:latin typeface="Constantia"/>
                <a:cs typeface="Constantia"/>
              </a:rPr>
              <a:t>risk</a:t>
            </a:r>
            <a:endParaRPr sz="2100">
              <a:latin typeface="Constantia"/>
              <a:cs typeface="Constantia"/>
            </a:endParaRPr>
          </a:p>
          <a:p>
            <a:pPr marL="259079" indent="-247015">
              <a:lnSpc>
                <a:spcPct val="100000"/>
              </a:lnSpc>
              <a:spcBef>
                <a:spcPts val="509"/>
              </a:spcBef>
              <a:buClr>
                <a:srgbClr val="009DD9"/>
              </a:buClr>
              <a:buSzPct val="69047"/>
              <a:buFont typeface="Wingdings 2"/>
              <a:buChar char=""/>
              <a:tabLst>
                <a:tab pos="259079" algn="l"/>
                <a:tab pos="259715" algn="l"/>
              </a:tabLst>
            </a:pPr>
            <a:r>
              <a:rPr dirty="0" sz="2100" b="1">
                <a:latin typeface="Constantia"/>
                <a:cs typeface="Constantia"/>
              </a:rPr>
              <a:t>banking</a:t>
            </a:r>
            <a:r>
              <a:rPr dirty="0" sz="2100" spc="-85" b="1">
                <a:latin typeface="Constantia"/>
                <a:cs typeface="Constantia"/>
              </a:rPr>
              <a:t> </a:t>
            </a:r>
            <a:r>
              <a:rPr dirty="0" sz="2100" spc="-30" b="1">
                <a:latin typeface="Constantia"/>
                <a:cs typeface="Constantia"/>
              </a:rPr>
              <a:t>Trojan</a:t>
            </a:r>
            <a:endParaRPr sz="2100">
              <a:latin typeface="Constantia"/>
              <a:cs typeface="Constantia"/>
            </a:endParaRPr>
          </a:p>
          <a:p>
            <a:pPr marL="259079" marR="5080">
              <a:lnSpc>
                <a:spcPct val="100000"/>
              </a:lnSpc>
              <a:spcBef>
                <a:spcPts val="500"/>
              </a:spcBef>
            </a:pPr>
            <a:r>
              <a:rPr dirty="0" sz="2100">
                <a:latin typeface="Constantia"/>
                <a:cs typeface="Constantia"/>
              </a:rPr>
              <a:t>A</a:t>
            </a:r>
            <a:r>
              <a:rPr dirty="0" sz="2100" spc="-85">
                <a:latin typeface="Constantia"/>
                <a:cs typeface="Constantia"/>
              </a:rPr>
              <a:t> </a:t>
            </a:r>
            <a:r>
              <a:rPr dirty="0" sz="2100" spc="-30">
                <a:latin typeface="Constantia"/>
                <a:cs typeface="Constantia"/>
              </a:rPr>
              <a:t>Trojan</a:t>
            </a:r>
            <a:r>
              <a:rPr dirty="0" sz="2100" spc="-35">
                <a:latin typeface="Constantia"/>
                <a:cs typeface="Constantia"/>
              </a:rPr>
              <a:t> </a:t>
            </a:r>
            <a:r>
              <a:rPr dirty="0" sz="2100" spc="-5">
                <a:latin typeface="Constantia"/>
                <a:cs typeface="Constantia"/>
              </a:rPr>
              <a:t>that</a:t>
            </a:r>
            <a:r>
              <a:rPr dirty="0" sz="2100" spc="-110">
                <a:latin typeface="Constantia"/>
                <a:cs typeface="Constantia"/>
              </a:rPr>
              <a:t> </a:t>
            </a:r>
            <a:r>
              <a:rPr dirty="0" sz="2100" spc="-10">
                <a:latin typeface="Constantia"/>
                <a:cs typeface="Constantia"/>
              </a:rPr>
              <a:t>comes</a:t>
            </a:r>
            <a:r>
              <a:rPr dirty="0" sz="2100" spc="-75">
                <a:latin typeface="Constantia"/>
                <a:cs typeface="Constantia"/>
              </a:rPr>
              <a:t> </a:t>
            </a:r>
            <a:r>
              <a:rPr dirty="0" sz="2100" spc="-20">
                <a:latin typeface="Constantia"/>
                <a:cs typeface="Constantia"/>
              </a:rPr>
              <a:t>to</a:t>
            </a:r>
            <a:r>
              <a:rPr dirty="0" sz="2100" spc="-55">
                <a:latin typeface="Constantia"/>
                <a:cs typeface="Constantia"/>
              </a:rPr>
              <a:t> </a:t>
            </a:r>
            <a:r>
              <a:rPr dirty="0" sz="2100" spc="-5">
                <a:latin typeface="Constantia"/>
                <a:cs typeface="Constantia"/>
              </a:rPr>
              <a:t>life</a:t>
            </a:r>
            <a:r>
              <a:rPr dirty="0" sz="2100" spc="-105">
                <a:latin typeface="Constantia"/>
                <a:cs typeface="Constantia"/>
              </a:rPr>
              <a:t> </a:t>
            </a:r>
            <a:r>
              <a:rPr dirty="0" sz="2100" spc="-10">
                <a:latin typeface="Constantia"/>
                <a:cs typeface="Constantia"/>
              </a:rPr>
              <a:t>when</a:t>
            </a:r>
            <a:r>
              <a:rPr dirty="0" sz="2100" spc="-100">
                <a:latin typeface="Constantia"/>
                <a:cs typeface="Constantia"/>
              </a:rPr>
              <a:t> </a:t>
            </a:r>
            <a:r>
              <a:rPr dirty="0" sz="2100" spc="-10">
                <a:latin typeface="Constantia"/>
                <a:cs typeface="Constantia"/>
              </a:rPr>
              <a:t>computer</a:t>
            </a:r>
            <a:r>
              <a:rPr dirty="0" sz="2100" spc="-140">
                <a:latin typeface="Constantia"/>
                <a:cs typeface="Constantia"/>
              </a:rPr>
              <a:t> </a:t>
            </a:r>
            <a:r>
              <a:rPr dirty="0" sz="2100" spc="-10">
                <a:latin typeface="Constantia"/>
                <a:cs typeface="Constantia"/>
              </a:rPr>
              <a:t>owners</a:t>
            </a:r>
            <a:r>
              <a:rPr dirty="0" sz="2100" spc="-120">
                <a:latin typeface="Constantia"/>
                <a:cs typeface="Constantia"/>
              </a:rPr>
              <a:t> </a:t>
            </a:r>
            <a:r>
              <a:rPr dirty="0" sz="2100">
                <a:latin typeface="Constantia"/>
                <a:cs typeface="Constantia"/>
              </a:rPr>
              <a:t>visit</a:t>
            </a:r>
            <a:r>
              <a:rPr dirty="0" sz="2100" spc="-120">
                <a:latin typeface="Constantia"/>
                <a:cs typeface="Constantia"/>
              </a:rPr>
              <a:t> </a:t>
            </a:r>
            <a:r>
              <a:rPr dirty="0" sz="2100">
                <a:latin typeface="Constantia"/>
                <a:cs typeface="Constantia"/>
              </a:rPr>
              <a:t>one</a:t>
            </a:r>
            <a:r>
              <a:rPr dirty="0" sz="2100" spc="-114">
                <a:latin typeface="Constantia"/>
                <a:cs typeface="Constantia"/>
              </a:rPr>
              <a:t> </a:t>
            </a:r>
            <a:r>
              <a:rPr dirty="0" sz="2100">
                <a:latin typeface="Constantia"/>
                <a:cs typeface="Constantia"/>
              </a:rPr>
              <a:t>of  a</a:t>
            </a:r>
            <a:r>
              <a:rPr dirty="0" sz="2100" spc="-55">
                <a:latin typeface="Constantia"/>
                <a:cs typeface="Constantia"/>
              </a:rPr>
              <a:t> </a:t>
            </a:r>
            <a:r>
              <a:rPr dirty="0" sz="2100">
                <a:latin typeface="Constantia"/>
                <a:cs typeface="Constantia"/>
              </a:rPr>
              <a:t>number</a:t>
            </a:r>
            <a:r>
              <a:rPr dirty="0" sz="2100" spc="-145">
                <a:latin typeface="Constantia"/>
                <a:cs typeface="Constantia"/>
              </a:rPr>
              <a:t> </a:t>
            </a:r>
            <a:r>
              <a:rPr dirty="0" sz="2100">
                <a:latin typeface="Constantia"/>
                <a:cs typeface="Constantia"/>
              </a:rPr>
              <a:t>of</a:t>
            </a:r>
            <a:r>
              <a:rPr dirty="0" sz="2100" spc="-5">
                <a:latin typeface="Constantia"/>
                <a:cs typeface="Constantia"/>
              </a:rPr>
              <a:t> </a:t>
            </a:r>
            <a:r>
              <a:rPr dirty="0" sz="2100">
                <a:latin typeface="Constantia"/>
                <a:cs typeface="Constantia"/>
              </a:rPr>
              <a:t>online</a:t>
            </a:r>
            <a:r>
              <a:rPr dirty="0" sz="2100" spc="-55">
                <a:latin typeface="Constantia"/>
                <a:cs typeface="Constantia"/>
              </a:rPr>
              <a:t> </a:t>
            </a:r>
            <a:r>
              <a:rPr dirty="0" sz="2100">
                <a:latin typeface="Constantia"/>
                <a:cs typeface="Constantia"/>
              </a:rPr>
              <a:t>banking</a:t>
            </a:r>
            <a:r>
              <a:rPr dirty="0" sz="2100" spc="-65">
                <a:latin typeface="Constantia"/>
                <a:cs typeface="Constantia"/>
              </a:rPr>
              <a:t> </a:t>
            </a:r>
            <a:r>
              <a:rPr dirty="0" sz="2100">
                <a:latin typeface="Constantia"/>
                <a:cs typeface="Constantia"/>
              </a:rPr>
              <a:t>or</a:t>
            </a:r>
            <a:r>
              <a:rPr dirty="0" sz="2100" spc="-130">
                <a:latin typeface="Constantia"/>
                <a:cs typeface="Constantia"/>
              </a:rPr>
              <a:t> </a:t>
            </a:r>
            <a:r>
              <a:rPr dirty="0" sz="2100" spc="-10">
                <a:latin typeface="Constantia"/>
                <a:cs typeface="Constantia"/>
              </a:rPr>
              <a:t>e-commerce</a:t>
            </a:r>
            <a:r>
              <a:rPr dirty="0" sz="2100" spc="-135">
                <a:latin typeface="Constantia"/>
                <a:cs typeface="Constantia"/>
              </a:rPr>
              <a:t> </a:t>
            </a:r>
            <a:r>
              <a:rPr dirty="0" sz="2100" spc="-10">
                <a:latin typeface="Constantia"/>
                <a:cs typeface="Constantia"/>
              </a:rPr>
              <a:t>sites</a:t>
            </a:r>
            <a:endParaRPr sz="21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2100" y="407873"/>
            <a:ext cx="7662545" cy="1397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0"/>
              <a:t>Technical </a:t>
            </a:r>
            <a:r>
              <a:rPr dirty="0" spc="-40"/>
              <a:t>Attack</a:t>
            </a:r>
            <a:r>
              <a:rPr dirty="0" spc="-5"/>
              <a:t> Methods:</a:t>
            </a:r>
          </a:p>
          <a:p>
            <a:pPr marL="12700">
              <a:lnSpc>
                <a:spcPct val="100000"/>
              </a:lnSpc>
            </a:pPr>
            <a:r>
              <a:rPr dirty="0" spc="-25"/>
              <a:t>From </a:t>
            </a:r>
            <a:r>
              <a:rPr dirty="0" spc="-5"/>
              <a:t>Viruses </a:t>
            </a:r>
            <a:r>
              <a:rPr dirty="0" spc="-30"/>
              <a:t>to </a:t>
            </a:r>
            <a:r>
              <a:rPr dirty="0" spc="-5"/>
              <a:t>Denial of </a:t>
            </a:r>
            <a:r>
              <a:rPr dirty="0"/>
              <a:t>Service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9-</a:t>
            </a:r>
            <a:r>
              <a:rPr dirty="0"/>
              <a:t>22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29436" y="1875789"/>
            <a:ext cx="7303134" cy="397637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259079" indent="-247015">
              <a:lnSpc>
                <a:spcPct val="100000"/>
              </a:lnSpc>
              <a:spcBef>
                <a:spcPts val="6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259715" algn="l"/>
              </a:tabLst>
            </a:pPr>
            <a:r>
              <a:rPr dirty="0" sz="2400" spc="-5" b="1">
                <a:latin typeface="Constantia"/>
                <a:cs typeface="Constantia"/>
              </a:rPr>
              <a:t>denial-of-service </a:t>
            </a:r>
            <a:r>
              <a:rPr dirty="0" sz="2400" b="1">
                <a:latin typeface="Constantia"/>
                <a:cs typeface="Constantia"/>
              </a:rPr>
              <a:t>(DoS)</a:t>
            </a:r>
            <a:r>
              <a:rPr dirty="0" sz="2400" spc="-145" b="1">
                <a:latin typeface="Constantia"/>
                <a:cs typeface="Constantia"/>
              </a:rPr>
              <a:t> </a:t>
            </a:r>
            <a:r>
              <a:rPr dirty="0" sz="2400" spc="-10" b="1">
                <a:latin typeface="Constantia"/>
                <a:cs typeface="Constantia"/>
              </a:rPr>
              <a:t>attack</a:t>
            </a:r>
            <a:endParaRPr sz="2400">
              <a:latin typeface="Constantia"/>
              <a:cs typeface="Constantia"/>
            </a:endParaRPr>
          </a:p>
          <a:p>
            <a:pPr marL="259079" marR="26670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latin typeface="Constantia"/>
                <a:cs typeface="Constantia"/>
              </a:rPr>
              <a:t>An </a:t>
            </a:r>
            <a:r>
              <a:rPr dirty="0" sz="2400" spc="-10">
                <a:latin typeface="Constantia"/>
                <a:cs typeface="Constantia"/>
              </a:rPr>
              <a:t>attack </a:t>
            </a:r>
            <a:r>
              <a:rPr dirty="0" sz="2400">
                <a:latin typeface="Constantia"/>
                <a:cs typeface="Constantia"/>
              </a:rPr>
              <a:t>on a </a:t>
            </a:r>
            <a:r>
              <a:rPr dirty="0" sz="2400" spc="-15">
                <a:latin typeface="Constantia"/>
                <a:cs typeface="Constantia"/>
              </a:rPr>
              <a:t>website </a:t>
            </a:r>
            <a:r>
              <a:rPr dirty="0" sz="2400" spc="-5">
                <a:latin typeface="Constantia"/>
                <a:cs typeface="Constantia"/>
              </a:rPr>
              <a:t>in </a:t>
            </a:r>
            <a:r>
              <a:rPr dirty="0" sz="2400" spc="-10">
                <a:latin typeface="Constantia"/>
                <a:cs typeface="Constantia"/>
              </a:rPr>
              <a:t>which </a:t>
            </a:r>
            <a:r>
              <a:rPr dirty="0" sz="2400">
                <a:latin typeface="Constantia"/>
                <a:cs typeface="Constantia"/>
              </a:rPr>
              <a:t>an </a:t>
            </a:r>
            <a:r>
              <a:rPr dirty="0" sz="2400" spc="-15">
                <a:latin typeface="Constantia"/>
                <a:cs typeface="Constantia"/>
              </a:rPr>
              <a:t>attacker </a:t>
            </a:r>
            <a:r>
              <a:rPr dirty="0" sz="2400" spc="-5">
                <a:latin typeface="Constantia"/>
                <a:cs typeface="Constantia"/>
              </a:rPr>
              <a:t>uses  specialized</a:t>
            </a:r>
            <a:r>
              <a:rPr dirty="0" sz="2400" spc="-65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software</a:t>
            </a:r>
            <a:r>
              <a:rPr dirty="0" sz="2400" spc="-85">
                <a:latin typeface="Constantia"/>
                <a:cs typeface="Constantia"/>
              </a:rPr>
              <a:t> </a:t>
            </a:r>
            <a:r>
              <a:rPr dirty="0" sz="2400" spc="-20">
                <a:latin typeface="Constantia"/>
                <a:cs typeface="Constantia"/>
              </a:rPr>
              <a:t>to</a:t>
            </a:r>
            <a:r>
              <a:rPr dirty="0" sz="2400" spc="-10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send</a:t>
            </a:r>
            <a:r>
              <a:rPr dirty="0" sz="2400" spc="-6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 spc="-75">
                <a:latin typeface="Constantia"/>
                <a:cs typeface="Constantia"/>
              </a:rPr>
              <a:t> </a:t>
            </a:r>
            <a:r>
              <a:rPr dirty="0" sz="2400" spc="35">
                <a:latin typeface="Constantia"/>
                <a:cs typeface="Constantia"/>
              </a:rPr>
              <a:t>flood</a:t>
            </a:r>
            <a:r>
              <a:rPr dirty="0" sz="2400" spc="-6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of</a:t>
            </a:r>
            <a:r>
              <a:rPr dirty="0" sz="2400" spc="-1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data</a:t>
            </a:r>
            <a:r>
              <a:rPr dirty="0" sz="2400" spc="-100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packets</a:t>
            </a:r>
            <a:r>
              <a:rPr dirty="0" sz="2400" spc="-75">
                <a:latin typeface="Constantia"/>
                <a:cs typeface="Constantia"/>
              </a:rPr>
              <a:t> </a:t>
            </a:r>
            <a:r>
              <a:rPr dirty="0" sz="2400" spc="-20">
                <a:latin typeface="Constantia"/>
                <a:cs typeface="Constantia"/>
              </a:rPr>
              <a:t>to  </a:t>
            </a:r>
            <a:r>
              <a:rPr dirty="0" sz="2400" spc="-5">
                <a:latin typeface="Constantia"/>
                <a:cs typeface="Constantia"/>
              </a:rPr>
              <a:t>the </a:t>
            </a:r>
            <a:r>
              <a:rPr dirty="0" sz="2400" spc="-15">
                <a:latin typeface="Constantia"/>
                <a:cs typeface="Constantia"/>
              </a:rPr>
              <a:t>target computer </a:t>
            </a:r>
            <a:r>
              <a:rPr dirty="0" sz="2400">
                <a:latin typeface="Constantia"/>
                <a:cs typeface="Constantia"/>
              </a:rPr>
              <a:t>with </a:t>
            </a:r>
            <a:r>
              <a:rPr dirty="0" sz="2400" spc="-5">
                <a:latin typeface="Constantia"/>
                <a:cs typeface="Constantia"/>
              </a:rPr>
              <a:t>the </a:t>
            </a:r>
            <a:r>
              <a:rPr dirty="0" sz="2400">
                <a:latin typeface="Constantia"/>
                <a:cs typeface="Constantia"/>
              </a:rPr>
              <a:t>aim of </a:t>
            </a:r>
            <a:r>
              <a:rPr dirty="0" sz="2400" spc="-15">
                <a:latin typeface="Constantia"/>
                <a:cs typeface="Constantia"/>
              </a:rPr>
              <a:t>overloading </a:t>
            </a:r>
            <a:r>
              <a:rPr dirty="0" sz="2400" spc="-5">
                <a:latin typeface="Constantia"/>
                <a:cs typeface="Constantia"/>
              </a:rPr>
              <a:t>its  </a:t>
            </a:r>
            <a:r>
              <a:rPr dirty="0" sz="2400" spc="-15">
                <a:latin typeface="Constantia"/>
                <a:cs typeface="Constantia"/>
              </a:rPr>
              <a:t>resources</a:t>
            </a:r>
            <a:endParaRPr sz="2400">
              <a:latin typeface="Constantia"/>
              <a:cs typeface="Constantia"/>
            </a:endParaRPr>
          </a:p>
          <a:p>
            <a:pPr marL="259079" indent="-247015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259715" algn="l"/>
              </a:tabLst>
            </a:pPr>
            <a:r>
              <a:rPr dirty="0" sz="2400" spc="-20" b="1">
                <a:latin typeface="Constantia"/>
                <a:cs typeface="Constantia"/>
              </a:rPr>
              <a:t>page</a:t>
            </a:r>
            <a:r>
              <a:rPr dirty="0" sz="2400" spc="-60" b="1">
                <a:latin typeface="Constantia"/>
                <a:cs typeface="Constantia"/>
              </a:rPr>
              <a:t> </a:t>
            </a:r>
            <a:r>
              <a:rPr dirty="0" sz="2400" spc="-10" b="1">
                <a:latin typeface="Constantia"/>
                <a:cs typeface="Constantia"/>
              </a:rPr>
              <a:t>hijacking</a:t>
            </a:r>
            <a:endParaRPr sz="2400">
              <a:latin typeface="Constantia"/>
              <a:cs typeface="Constantia"/>
            </a:endParaRPr>
          </a:p>
          <a:p>
            <a:pPr algn="just" marL="259079" marR="5080">
              <a:lnSpc>
                <a:spcPct val="100000"/>
              </a:lnSpc>
              <a:spcBef>
                <a:spcPts val="580"/>
              </a:spcBef>
            </a:pPr>
            <a:r>
              <a:rPr dirty="0" sz="2400" spc="-10">
                <a:latin typeface="Constantia"/>
                <a:cs typeface="Constantia"/>
              </a:rPr>
              <a:t>Creating</a:t>
            </a:r>
            <a:r>
              <a:rPr dirty="0" sz="2400" spc="-6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 spc="-95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rogue</a:t>
            </a:r>
            <a:r>
              <a:rPr dirty="0" sz="2400" spc="-120">
                <a:latin typeface="Constantia"/>
                <a:cs typeface="Constantia"/>
              </a:rPr>
              <a:t> </a:t>
            </a:r>
            <a:r>
              <a:rPr dirty="0" sz="2400" spc="-20">
                <a:latin typeface="Constantia"/>
                <a:cs typeface="Constantia"/>
              </a:rPr>
              <a:t>copy</a:t>
            </a:r>
            <a:r>
              <a:rPr dirty="0" sz="2400" spc="-12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of</a:t>
            </a:r>
            <a:r>
              <a:rPr dirty="0" sz="2400" spc="-1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 spc="-9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popular</a:t>
            </a:r>
            <a:r>
              <a:rPr dirty="0" sz="2400" spc="-145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website</a:t>
            </a:r>
            <a:r>
              <a:rPr dirty="0" sz="2400" spc="-8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that</a:t>
            </a:r>
            <a:r>
              <a:rPr dirty="0" sz="2400" spc="-110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shows  </a:t>
            </a:r>
            <a:r>
              <a:rPr dirty="0" sz="2400" spc="-15">
                <a:latin typeface="Constantia"/>
                <a:cs typeface="Constantia"/>
              </a:rPr>
              <a:t>contents</a:t>
            </a:r>
            <a:r>
              <a:rPr dirty="0" sz="2400" spc="-8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similar</a:t>
            </a:r>
            <a:r>
              <a:rPr dirty="0" sz="2400" spc="-114">
                <a:latin typeface="Constantia"/>
                <a:cs typeface="Constantia"/>
              </a:rPr>
              <a:t> </a:t>
            </a:r>
            <a:r>
              <a:rPr dirty="0" sz="2400" spc="-20">
                <a:latin typeface="Constantia"/>
                <a:cs typeface="Constantia"/>
              </a:rPr>
              <a:t>to</a:t>
            </a:r>
            <a:r>
              <a:rPr dirty="0" sz="2400" spc="-9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the</a:t>
            </a:r>
            <a:r>
              <a:rPr dirty="0" sz="2400" spc="-13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original</a:t>
            </a:r>
            <a:r>
              <a:rPr dirty="0" sz="2400" spc="-40">
                <a:latin typeface="Constantia"/>
                <a:cs typeface="Constantia"/>
              </a:rPr>
              <a:t> </a:t>
            </a:r>
            <a:r>
              <a:rPr dirty="0" sz="2400" spc="-20">
                <a:latin typeface="Constantia"/>
                <a:cs typeface="Constantia"/>
              </a:rPr>
              <a:t>to</a:t>
            </a:r>
            <a:r>
              <a:rPr dirty="0" sz="2400" spc="-12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 spc="-105">
                <a:latin typeface="Constantia"/>
                <a:cs typeface="Constantia"/>
              </a:rPr>
              <a:t> </a:t>
            </a:r>
            <a:r>
              <a:rPr dirty="0" sz="2400" spc="-60">
                <a:latin typeface="Constantia"/>
                <a:cs typeface="Constantia"/>
              </a:rPr>
              <a:t>Web</a:t>
            </a:r>
            <a:r>
              <a:rPr dirty="0" sz="2400" spc="-125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crawler;</a:t>
            </a:r>
            <a:r>
              <a:rPr dirty="0" sz="2400" spc="-40">
                <a:latin typeface="Constantia"/>
                <a:cs typeface="Constantia"/>
              </a:rPr>
              <a:t> </a:t>
            </a:r>
            <a:r>
              <a:rPr dirty="0" sz="2400" spc="-20">
                <a:latin typeface="Constantia"/>
                <a:cs typeface="Constantia"/>
              </a:rPr>
              <a:t>once  </a:t>
            </a:r>
            <a:r>
              <a:rPr dirty="0" sz="2400" spc="-10">
                <a:latin typeface="Constantia"/>
                <a:cs typeface="Constantia"/>
              </a:rPr>
              <a:t>there, </a:t>
            </a:r>
            <a:r>
              <a:rPr dirty="0" sz="2400">
                <a:latin typeface="Constantia"/>
                <a:cs typeface="Constantia"/>
              </a:rPr>
              <a:t>an </a:t>
            </a:r>
            <a:r>
              <a:rPr dirty="0" sz="2400" spc="-5">
                <a:latin typeface="Constantia"/>
                <a:cs typeface="Constantia"/>
              </a:rPr>
              <a:t>unsuspecting user is </a:t>
            </a:r>
            <a:r>
              <a:rPr dirty="0" sz="2400" spc="-10">
                <a:latin typeface="Constantia"/>
                <a:cs typeface="Constantia"/>
              </a:rPr>
              <a:t>redirected </a:t>
            </a:r>
            <a:r>
              <a:rPr dirty="0" sz="2400" spc="-20">
                <a:latin typeface="Constantia"/>
                <a:cs typeface="Constantia"/>
              </a:rPr>
              <a:t>to </a:t>
            </a:r>
            <a:r>
              <a:rPr dirty="0" sz="2400" spc="-5">
                <a:latin typeface="Constantia"/>
                <a:cs typeface="Constantia"/>
              </a:rPr>
              <a:t>malicious  </a:t>
            </a:r>
            <a:r>
              <a:rPr dirty="0" sz="2400" spc="-15">
                <a:latin typeface="Constantia"/>
                <a:cs typeface="Constantia"/>
              </a:rPr>
              <a:t>websites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2100" y="407873"/>
            <a:ext cx="7662545" cy="1397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0"/>
              <a:t>Technical </a:t>
            </a:r>
            <a:r>
              <a:rPr dirty="0" spc="-40"/>
              <a:t>Attack</a:t>
            </a:r>
            <a:r>
              <a:rPr dirty="0" spc="-5"/>
              <a:t> Methods:</a:t>
            </a:r>
          </a:p>
          <a:p>
            <a:pPr marL="12700">
              <a:lnSpc>
                <a:spcPct val="100000"/>
              </a:lnSpc>
            </a:pPr>
            <a:r>
              <a:rPr dirty="0" spc="-25"/>
              <a:t>From </a:t>
            </a:r>
            <a:r>
              <a:rPr dirty="0" spc="-5"/>
              <a:t>Viruses </a:t>
            </a:r>
            <a:r>
              <a:rPr dirty="0" spc="-30"/>
              <a:t>to </a:t>
            </a:r>
            <a:r>
              <a:rPr dirty="0" spc="-5"/>
              <a:t>Denial of </a:t>
            </a:r>
            <a:r>
              <a:rPr dirty="0"/>
              <a:t>Service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9-</a:t>
            </a:r>
            <a:r>
              <a:rPr dirty="0"/>
              <a:t>23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29436" y="1875789"/>
            <a:ext cx="7163434" cy="244030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259079" indent="-247015">
              <a:lnSpc>
                <a:spcPct val="100000"/>
              </a:lnSpc>
              <a:spcBef>
                <a:spcPts val="6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259715" algn="l"/>
              </a:tabLst>
            </a:pPr>
            <a:r>
              <a:rPr dirty="0" sz="2400" b="1">
                <a:latin typeface="Constantia"/>
                <a:cs typeface="Constantia"/>
              </a:rPr>
              <a:t>botnet</a:t>
            </a:r>
            <a:endParaRPr sz="2400">
              <a:latin typeface="Constantia"/>
              <a:cs typeface="Constantia"/>
            </a:endParaRPr>
          </a:p>
          <a:p>
            <a:pPr marL="259079" marR="508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Constantia"/>
                <a:cs typeface="Constantia"/>
              </a:rPr>
              <a:t>A </a:t>
            </a:r>
            <a:r>
              <a:rPr dirty="0" sz="2400" spc="-15">
                <a:latin typeface="Constantia"/>
                <a:cs typeface="Constantia"/>
              </a:rPr>
              <a:t>huge </a:t>
            </a:r>
            <a:r>
              <a:rPr dirty="0" sz="2400" spc="-5">
                <a:latin typeface="Constantia"/>
                <a:cs typeface="Constantia"/>
              </a:rPr>
              <a:t>number </a:t>
            </a:r>
            <a:r>
              <a:rPr dirty="0" sz="2400" spc="-10">
                <a:latin typeface="Constantia"/>
                <a:cs typeface="Constantia"/>
              </a:rPr>
              <a:t>(e.g., hundreds </a:t>
            </a:r>
            <a:r>
              <a:rPr dirty="0" sz="2400">
                <a:latin typeface="Constantia"/>
                <a:cs typeface="Constantia"/>
              </a:rPr>
              <a:t>of </a:t>
            </a:r>
            <a:r>
              <a:rPr dirty="0" sz="2400" spc="-5">
                <a:latin typeface="Constantia"/>
                <a:cs typeface="Constantia"/>
              </a:rPr>
              <a:t>thousands) </a:t>
            </a:r>
            <a:r>
              <a:rPr dirty="0" sz="2400">
                <a:latin typeface="Constantia"/>
                <a:cs typeface="Constantia"/>
              </a:rPr>
              <a:t>of  </a:t>
            </a:r>
            <a:r>
              <a:rPr dirty="0" sz="2400" spc="-10">
                <a:latin typeface="Constantia"/>
                <a:cs typeface="Constantia"/>
              </a:rPr>
              <a:t>hijacked</a:t>
            </a:r>
            <a:r>
              <a:rPr dirty="0" sz="2400" spc="-5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Internet</a:t>
            </a:r>
            <a:r>
              <a:rPr dirty="0" sz="2400" spc="-110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computers</a:t>
            </a:r>
            <a:r>
              <a:rPr dirty="0" sz="2400" spc="-8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that</a:t>
            </a:r>
            <a:r>
              <a:rPr dirty="0" sz="2400" spc="-65">
                <a:latin typeface="Constantia"/>
                <a:cs typeface="Constantia"/>
              </a:rPr>
              <a:t> </a:t>
            </a:r>
            <a:r>
              <a:rPr dirty="0" sz="2400" spc="-30">
                <a:latin typeface="Constantia"/>
                <a:cs typeface="Constantia"/>
              </a:rPr>
              <a:t>have</a:t>
            </a:r>
            <a:r>
              <a:rPr dirty="0" sz="2400" spc="-6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been</a:t>
            </a:r>
            <a:r>
              <a:rPr dirty="0" sz="2400" spc="-9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set</a:t>
            </a:r>
            <a:r>
              <a:rPr dirty="0" sz="2400" spc="-9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up</a:t>
            </a:r>
            <a:r>
              <a:rPr dirty="0" sz="2400" spc="-100">
                <a:latin typeface="Constantia"/>
                <a:cs typeface="Constantia"/>
              </a:rPr>
              <a:t> </a:t>
            </a:r>
            <a:r>
              <a:rPr dirty="0" sz="2400" spc="-20">
                <a:latin typeface="Constantia"/>
                <a:cs typeface="Constantia"/>
              </a:rPr>
              <a:t>to  </a:t>
            </a:r>
            <a:r>
              <a:rPr dirty="0" sz="2400" spc="-15">
                <a:latin typeface="Constantia"/>
                <a:cs typeface="Constantia"/>
              </a:rPr>
              <a:t>forward </a:t>
            </a:r>
            <a:r>
              <a:rPr dirty="0" sz="2400">
                <a:latin typeface="Constantia"/>
                <a:cs typeface="Constantia"/>
              </a:rPr>
              <a:t>traffic, </a:t>
            </a:r>
            <a:r>
              <a:rPr dirty="0" sz="2400" spc="-5">
                <a:latin typeface="Constantia"/>
                <a:cs typeface="Constantia"/>
              </a:rPr>
              <a:t>including </a:t>
            </a:r>
            <a:r>
              <a:rPr dirty="0" sz="2400">
                <a:latin typeface="Constantia"/>
                <a:cs typeface="Constantia"/>
              </a:rPr>
              <a:t>spam </a:t>
            </a:r>
            <a:r>
              <a:rPr dirty="0" sz="2400" spc="-5">
                <a:latin typeface="Constantia"/>
                <a:cs typeface="Constantia"/>
              </a:rPr>
              <a:t>and viruses, </a:t>
            </a:r>
            <a:r>
              <a:rPr dirty="0" sz="2400" spc="-20">
                <a:latin typeface="Constantia"/>
                <a:cs typeface="Constantia"/>
              </a:rPr>
              <a:t>to </a:t>
            </a:r>
            <a:r>
              <a:rPr dirty="0" sz="2400">
                <a:latin typeface="Constantia"/>
                <a:cs typeface="Constantia"/>
              </a:rPr>
              <a:t>other  </a:t>
            </a:r>
            <a:r>
              <a:rPr dirty="0" sz="2400" spc="-10">
                <a:latin typeface="Constantia"/>
                <a:cs typeface="Constantia"/>
              </a:rPr>
              <a:t>computers </a:t>
            </a:r>
            <a:r>
              <a:rPr dirty="0" sz="2400">
                <a:latin typeface="Constantia"/>
                <a:cs typeface="Constantia"/>
              </a:rPr>
              <a:t>on </a:t>
            </a:r>
            <a:r>
              <a:rPr dirty="0" sz="2400" spc="-5">
                <a:latin typeface="Constantia"/>
                <a:cs typeface="Constantia"/>
              </a:rPr>
              <a:t>the</a:t>
            </a:r>
            <a:r>
              <a:rPr dirty="0" sz="2400" spc="-220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Internet</a:t>
            </a:r>
            <a:endParaRPr sz="2400">
              <a:latin typeface="Constantia"/>
              <a:cs typeface="Constantia"/>
            </a:endParaRPr>
          </a:p>
          <a:p>
            <a:pPr marL="259079" indent="-247015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259715" algn="l"/>
              </a:tabLst>
            </a:pPr>
            <a:r>
              <a:rPr dirty="0" sz="2400" spc="-10" b="1">
                <a:latin typeface="Constantia"/>
                <a:cs typeface="Constantia"/>
              </a:rPr>
              <a:t>Malvertising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7200" y="914400"/>
            <a:ext cx="8359775" cy="518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9-</a:t>
            </a:r>
            <a:r>
              <a:rPr dirty="0"/>
              <a:t>24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2100" y="313385"/>
            <a:ext cx="5810885" cy="14890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4800" spc="-15"/>
              <a:t>Nontechnical </a:t>
            </a:r>
            <a:r>
              <a:rPr dirty="0" sz="4800" spc="-5"/>
              <a:t>Methods:  </a:t>
            </a:r>
            <a:r>
              <a:rPr dirty="0" sz="4800" spc="-25"/>
              <a:t>From </a:t>
            </a:r>
            <a:r>
              <a:rPr dirty="0" sz="4800"/>
              <a:t>Phishing </a:t>
            </a:r>
            <a:r>
              <a:rPr dirty="0" sz="4800" spc="-215"/>
              <a:t>To</a:t>
            </a:r>
            <a:r>
              <a:rPr dirty="0" sz="4800" spc="-45"/>
              <a:t> </a:t>
            </a:r>
            <a:r>
              <a:rPr dirty="0" sz="4800" spc="-5"/>
              <a:t>Spam</a:t>
            </a:r>
            <a:endParaRPr sz="4800"/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9-</a:t>
            </a:r>
            <a:r>
              <a:rPr dirty="0"/>
              <a:t>25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867055"/>
            <a:ext cx="8018145" cy="3707765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3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dirty="0" sz="2600" spc="-5" b="1">
                <a:latin typeface="Constantia"/>
                <a:cs typeface="Constantia"/>
              </a:rPr>
              <a:t>SOCIAL</a:t>
            </a:r>
            <a:r>
              <a:rPr dirty="0" sz="2600" spc="-75" b="1">
                <a:latin typeface="Constantia"/>
                <a:cs typeface="Constantia"/>
              </a:rPr>
              <a:t> </a:t>
            </a:r>
            <a:r>
              <a:rPr dirty="0" sz="2600" spc="-5" b="1">
                <a:latin typeface="Constantia"/>
                <a:cs typeface="Constantia"/>
              </a:rPr>
              <a:t>PHISHING</a:t>
            </a:r>
            <a:endParaRPr sz="26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spc="-10" b="1">
                <a:latin typeface="Constantia"/>
                <a:cs typeface="Constantia"/>
              </a:rPr>
              <a:t>Sophisticated </a:t>
            </a:r>
            <a:r>
              <a:rPr dirty="0" sz="2400" spc="-5" b="1">
                <a:latin typeface="Constantia"/>
                <a:cs typeface="Constantia"/>
              </a:rPr>
              <a:t>Phishing</a:t>
            </a:r>
            <a:r>
              <a:rPr dirty="0" sz="2400" spc="60" b="1">
                <a:latin typeface="Constantia"/>
                <a:cs typeface="Constantia"/>
              </a:rPr>
              <a:t> </a:t>
            </a:r>
            <a:r>
              <a:rPr dirty="0" sz="2400" spc="-10" b="1">
                <a:latin typeface="Constantia"/>
                <a:cs typeface="Constantia"/>
              </a:rPr>
              <a:t>Methods</a:t>
            </a:r>
            <a:endParaRPr sz="24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spcBef>
                <a:spcPts val="61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dirty="0" sz="2600" spc="-15" b="1">
                <a:latin typeface="Constantia"/>
                <a:cs typeface="Constantia"/>
              </a:rPr>
              <a:t>FRAUD </a:t>
            </a:r>
            <a:r>
              <a:rPr dirty="0" sz="2600" b="1">
                <a:latin typeface="Constantia"/>
                <a:cs typeface="Constantia"/>
              </a:rPr>
              <a:t>ON </a:t>
            </a:r>
            <a:r>
              <a:rPr dirty="0" sz="2600" spc="-5" b="1">
                <a:latin typeface="Constantia"/>
                <a:cs typeface="Constantia"/>
              </a:rPr>
              <a:t>THE</a:t>
            </a:r>
            <a:r>
              <a:rPr dirty="0" sz="2600" spc="-95" b="1">
                <a:latin typeface="Constantia"/>
                <a:cs typeface="Constantia"/>
              </a:rPr>
              <a:t> </a:t>
            </a:r>
            <a:r>
              <a:rPr dirty="0" sz="2600" b="1">
                <a:latin typeface="Constantia"/>
                <a:cs typeface="Constantia"/>
              </a:rPr>
              <a:t>INTERNET</a:t>
            </a:r>
            <a:endParaRPr sz="26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spc="-5" b="1">
                <a:latin typeface="Constantia"/>
                <a:cs typeface="Constantia"/>
              </a:rPr>
              <a:t>Examples </a:t>
            </a:r>
            <a:r>
              <a:rPr dirty="0" sz="2400" b="1">
                <a:latin typeface="Constantia"/>
                <a:cs typeface="Constantia"/>
              </a:rPr>
              <a:t>of </a:t>
            </a:r>
            <a:r>
              <a:rPr dirty="0" sz="2400" spc="-30" b="1">
                <a:latin typeface="Constantia"/>
                <a:cs typeface="Constantia"/>
              </a:rPr>
              <a:t>Typical </a:t>
            </a:r>
            <a:r>
              <a:rPr dirty="0" sz="2400" b="1">
                <a:latin typeface="Constantia"/>
                <a:cs typeface="Constantia"/>
              </a:rPr>
              <a:t>Online </a:t>
            </a:r>
            <a:r>
              <a:rPr dirty="0" sz="2400" spc="-20" b="1">
                <a:latin typeface="Constantia"/>
                <a:cs typeface="Constantia"/>
              </a:rPr>
              <a:t>Fraud</a:t>
            </a:r>
            <a:r>
              <a:rPr dirty="0" sz="2400" spc="-190" b="1">
                <a:latin typeface="Constantia"/>
                <a:cs typeface="Constantia"/>
              </a:rPr>
              <a:t> </a:t>
            </a:r>
            <a:r>
              <a:rPr dirty="0" sz="2400" spc="-10" b="1">
                <a:latin typeface="Constantia"/>
                <a:cs typeface="Constantia"/>
              </a:rPr>
              <a:t>Attacks</a:t>
            </a:r>
            <a:endParaRPr sz="24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spc="-10" b="1">
                <a:latin typeface="Constantia"/>
                <a:cs typeface="Constantia"/>
              </a:rPr>
              <a:t>Identity </a:t>
            </a:r>
            <a:r>
              <a:rPr dirty="0" sz="2400" spc="-5" b="1">
                <a:latin typeface="Constantia"/>
                <a:cs typeface="Constantia"/>
              </a:rPr>
              <a:t>Theft </a:t>
            </a:r>
            <a:r>
              <a:rPr dirty="0" sz="2400" b="1">
                <a:latin typeface="Constantia"/>
                <a:cs typeface="Constantia"/>
              </a:rPr>
              <a:t>and Identify</a:t>
            </a:r>
            <a:r>
              <a:rPr dirty="0" sz="2400" spc="-285" b="1">
                <a:latin typeface="Constantia"/>
                <a:cs typeface="Constantia"/>
              </a:rPr>
              <a:t> </a:t>
            </a:r>
            <a:r>
              <a:rPr dirty="0" sz="2400" spc="-20" b="1">
                <a:latin typeface="Constantia"/>
                <a:cs typeface="Constantia"/>
              </a:rPr>
              <a:t>Fraud</a:t>
            </a:r>
            <a:endParaRPr sz="2400">
              <a:latin typeface="Constantia"/>
              <a:cs typeface="Constantia"/>
            </a:endParaRPr>
          </a:p>
          <a:p>
            <a:pPr lvl="2" marL="927100" indent="-247650">
              <a:lnSpc>
                <a:spcPct val="100000"/>
              </a:lnSpc>
              <a:spcBef>
                <a:spcPts val="525"/>
              </a:spcBef>
              <a:buClr>
                <a:srgbClr val="009DD9"/>
              </a:buClr>
              <a:buSzPct val="69047"/>
              <a:buFont typeface="Wingdings 2"/>
              <a:buChar char=""/>
              <a:tabLst>
                <a:tab pos="927100" algn="l"/>
                <a:tab pos="927735" algn="l"/>
              </a:tabLst>
            </a:pPr>
            <a:r>
              <a:rPr dirty="0" sz="2100" b="1">
                <a:latin typeface="Constantia"/>
                <a:cs typeface="Constantia"/>
              </a:rPr>
              <a:t>identity</a:t>
            </a:r>
            <a:r>
              <a:rPr dirty="0" sz="2100" spc="-100" b="1">
                <a:latin typeface="Constantia"/>
                <a:cs typeface="Constantia"/>
              </a:rPr>
              <a:t> </a:t>
            </a:r>
            <a:r>
              <a:rPr dirty="0" sz="2100" b="1">
                <a:latin typeface="Constantia"/>
                <a:cs typeface="Constantia"/>
              </a:rPr>
              <a:t>theft</a:t>
            </a:r>
            <a:endParaRPr sz="2100">
              <a:latin typeface="Constantia"/>
              <a:cs typeface="Constantia"/>
            </a:endParaRPr>
          </a:p>
          <a:p>
            <a:pPr marL="927100" marR="5080">
              <a:lnSpc>
                <a:spcPct val="100000"/>
              </a:lnSpc>
              <a:spcBef>
                <a:spcPts val="505"/>
              </a:spcBef>
            </a:pPr>
            <a:r>
              <a:rPr dirty="0" sz="2100" spc="-20">
                <a:latin typeface="Constantia"/>
                <a:cs typeface="Constantia"/>
              </a:rPr>
              <a:t>Fraud </a:t>
            </a:r>
            <a:r>
              <a:rPr dirty="0" sz="2100" spc="-5">
                <a:latin typeface="Constantia"/>
                <a:cs typeface="Constantia"/>
              </a:rPr>
              <a:t>that </a:t>
            </a:r>
            <a:r>
              <a:rPr dirty="0" sz="2100" spc="-20">
                <a:latin typeface="Constantia"/>
                <a:cs typeface="Constantia"/>
              </a:rPr>
              <a:t>involves </a:t>
            </a:r>
            <a:r>
              <a:rPr dirty="0" sz="2100" spc="-5">
                <a:latin typeface="Constantia"/>
                <a:cs typeface="Constantia"/>
              </a:rPr>
              <a:t>stealing </a:t>
            </a:r>
            <a:r>
              <a:rPr dirty="0" sz="2100">
                <a:latin typeface="Constantia"/>
                <a:cs typeface="Constantia"/>
              </a:rPr>
              <a:t>an </a:t>
            </a:r>
            <a:r>
              <a:rPr dirty="0" sz="2100" spc="-5">
                <a:latin typeface="Constantia"/>
                <a:cs typeface="Constantia"/>
              </a:rPr>
              <a:t>identity </a:t>
            </a:r>
            <a:r>
              <a:rPr dirty="0" sz="2100">
                <a:latin typeface="Constantia"/>
                <a:cs typeface="Constantia"/>
              </a:rPr>
              <a:t>of a person and </a:t>
            </a:r>
            <a:r>
              <a:rPr dirty="0" sz="2100" spc="-5">
                <a:latin typeface="Constantia"/>
                <a:cs typeface="Constantia"/>
              </a:rPr>
              <a:t>then  the</a:t>
            </a:r>
            <a:r>
              <a:rPr dirty="0" sz="2100" spc="-100">
                <a:latin typeface="Constantia"/>
                <a:cs typeface="Constantia"/>
              </a:rPr>
              <a:t> </a:t>
            </a:r>
            <a:r>
              <a:rPr dirty="0" sz="2100" spc="-5">
                <a:latin typeface="Constantia"/>
                <a:cs typeface="Constantia"/>
              </a:rPr>
              <a:t>use</a:t>
            </a:r>
            <a:r>
              <a:rPr dirty="0" sz="2100" spc="-120">
                <a:latin typeface="Constantia"/>
                <a:cs typeface="Constantia"/>
              </a:rPr>
              <a:t> </a:t>
            </a:r>
            <a:r>
              <a:rPr dirty="0" sz="2100">
                <a:latin typeface="Constantia"/>
                <a:cs typeface="Constantia"/>
              </a:rPr>
              <a:t>of</a:t>
            </a:r>
            <a:r>
              <a:rPr dirty="0" sz="2100" spc="20">
                <a:latin typeface="Constantia"/>
                <a:cs typeface="Constantia"/>
              </a:rPr>
              <a:t> </a:t>
            </a:r>
            <a:r>
              <a:rPr dirty="0" sz="2100" spc="-5">
                <a:latin typeface="Constantia"/>
                <a:cs typeface="Constantia"/>
              </a:rPr>
              <a:t>that</a:t>
            </a:r>
            <a:r>
              <a:rPr dirty="0" sz="2100" spc="-60">
                <a:latin typeface="Constantia"/>
                <a:cs typeface="Constantia"/>
              </a:rPr>
              <a:t> </a:t>
            </a:r>
            <a:r>
              <a:rPr dirty="0" sz="2100" spc="-5">
                <a:latin typeface="Constantia"/>
                <a:cs typeface="Constantia"/>
              </a:rPr>
              <a:t>identity</a:t>
            </a:r>
            <a:r>
              <a:rPr dirty="0" sz="2100" spc="-75">
                <a:latin typeface="Constantia"/>
                <a:cs typeface="Constantia"/>
              </a:rPr>
              <a:t> </a:t>
            </a:r>
            <a:r>
              <a:rPr dirty="0" sz="2100" spc="-10">
                <a:latin typeface="Constantia"/>
                <a:cs typeface="Constantia"/>
              </a:rPr>
              <a:t>by</a:t>
            </a:r>
            <a:r>
              <a:rPr dirty="0" sz="2100" spc="-95">
                <a:latin typeface="Constantia"/>
                <a:cs typeface="Constantia"/>
              </a:rPr>
              <a:t> </a:t>
            </a:r>
            <a:r>
              <a:rPr dirty="0" sz="2100">
                <a:latin typeface="Constantia"/>
                <a:cs typeface="Constantia"/>
              </a:rPr>
              <a:t>someone</a:t>
            </a:r>
            <a:r>
              <a:rPr dirty="0" sz="2100" spc="-105">
                <a:latin typeface="Constantia"/>
                <a:cs typeface="Constantia"/>
              </a:rPr>
              <a:t> </a:t>
            </a:r>
            <a:r>
              <a:rPr dirty="0" sz="2100" spc="-10">
                <a:latin typeface="Constantia"/>
                <a:cs typeface="Constantia"/>
              </a:rPr>
              <a:t>pretending</a:t>
            </a:r>
            <a:r>
              <a:rPr dirty="0" sz="2100" spc="-45">
                <a:latin typeface="Constantia"/>
                <a:cs typeface="Constantia"/>
              </a:rPr>
              <a:t> </a:t>
            </a:r>
            <a:r>
              <a:rPr dirty="0" sz="2100" spc="-20">
                <a:latin typeface="Constantia"/>
                <a:cs typeface="Constantia"/>
              </a:rPr>
              <a:t>to</a:t>
            </a:r>
            <a:r>
              <a:rPr dirty="0" sz="2100" spc="-55">
                <a:latin typeface="Constantia"/>
                <a:cs typeface="Constantia"/>
              </a:rPr>
              <a:t> </a:t>
            </a:r>
            <a:r>
              <a:rPr dirty="0" sz="2100">
                <a:latin typeface="Constantia"/>
                <a:cs typeface="Constantia"/>
              </a:rPr>
              <a:t>be</a:t>
            </a:r>
            <a:r>
              <a:rPr dirty="0" sz="2100" spc="-95">
                <a:latin typeface="Constantia"/>
                <a:cs typeface="Constantia"/>
              </a:rPr>
              <a:t> </a:t>
            </a:r>
            <a:r>
              <a:rPr dirty="0" sz="2100">
                <a:latin typeface="Constantia"/>
                <a:cs typeface="Constantia"/>
              </a:rPr>
              <a:t>someone  else</a:t>
            </a:r>
            <a:r>
              <a:rPr dirty="0" sz="2100" spc="-75">
                <a:latin typeface="Constantia"/>
                <a:cs typeface="Constantia"/>
              </a:rPr>
              <a:t> </a:t>
            </a:r>
            <a:r>
              <a:rPr dirty="0" sz="2100" spc="-5">
                <a:latin typeface="Constantia"/>
                <a:cs typeface="Constantia"/>
              </a:rPr>
              <a:t>in</a:t>
            </a:r>
            <a:r>
              <a:rPr dirty="0" sz="2100" spc="-80">
                <a:latin typeface="Constantia"/>
                <a:cs typeface="Constantia"/>
              </a:rPr>
              <a:t> </a:t>
            </a:r>
            <a:r>
              <a:rPr dirty="0" sz="2100" spc="-10">
                <a:latin typeface="Constantia"/>
                <a:cs typeface="Constantia"/>
              </a:rPr>
              <a:t>order</a:t>
            </a:r>
            <a:r>
              <a:rPr dirty="0" sz="2100" spc="-110">
                <a:latin typeface="Constantia"/>
                <a:cs typeface="Constantia"/>
              </a:rPr>
              <a:t> </a:t>
            </a:r>
            <a:r>
              <a:rPr dirty="0" sz="2100" spc="-20">
                <a:latin typeface="Constantia"/>
                <a:cs typeface="Constantia"/>
              </a:rPr>
              <a:t>to</a:t>
            </a:r>
            <a:r>
              <a:rPr dirty="0" sz="2100" spc="-105">
                <a:latin typeface="Constantia"/>
                <a:cs typeface="Constantia"/>
              </a:rPr>
              <a:t> </a:t>
            </a:r>
            <a:r>
              <a:rPr dirty="0" sz="2100" spc="-10">
                <a:latin typeface="Constantia"/>
                <a:cs typeface="Constantia"/>
              </a:rPr>
              <a:t>steal</a:t>
            </a:r>
            <a:r>
              <a:rPr dirty="0" sz="2100" spc="-5">
                <a:latin typeface="Constantia"/>
                <a:cs typeface="Constantia"/>
              </a:rPr>
              <a:t> </a:t>
            </a:r>
            <a:r>
              <a:rPr dirty="0" sz="2100">
                <a:latin typeface="Constantia"/>
                <a:cs typeface="Constantia"/>
              </a:rPr>
              <a:t>money</a:t>
            </a:r>
            <a:r>
              <a:rPr dirty="0" sz="2100" spc="-125">
                <a:latin typeface="Constantia"/>
                <a:cs typeface="Constantia"/>
              </a:rPr>
              <a:t> </a:t>
            </a:r>
            <a:r>
              <a:rPr dirty="0" sz="2100">
                <a:latin typeface="Constantia"/>
                <a:cs typeface="Constantia"/>
              </a:rPr>
              <a:t>or</a:t>
            </a:r>
            <a:r>
              <a:rPr dirty="0" sz="2100" spc="-130">
                <a:latin typeface="Constantia"/>
                <a:cs typeface="Constantia"/>
              </a:rPr>
              <a:t> </a:t>
            </a:r>
            <a:r>
              <a:rPr dirty="0" sz="2100" spc="-20">
                <a:latin typeface="Constantia"/>
                <a:cs typeface="Constantia"/>
              </a:rPr>
              <a:t>get</a:t>
            </a:r>
            <a:r>
              <a:rPr dirty="0" sz="2100" spc="-120">
                <a:latin typeface="Constantia"/>
                <a:cs typeface="Constantia"/>
              </a:rPr>
              <a:t> </a:t>
            </a:r>
            <a:r>
              <a:rPr dirty="0" sz="2100">
                <a:latin typeface="Constantia"/>
                <a:cs typeface="Constantia"/>
              </a:rPr>
              <a:t>other</a:t>
            </a:r>
            <a:r>
              <a:rPr dirty="0" sz="2100" spc="-105">
                <a:latin typeface="Constantia"/>
                <a:cs typeface="Constantia"/>
              </a:rPr>
              <a:t> </a:t>
            </a:r>
            <a:r>
              <a:rPr dirty="0" sz="2100" spc="5">
                <a:latin typeface="Constantia"/>
                <a:cs typeface="Constantia"/>
              </a:rPr>
              <a:t>benefits</a:t>
            </a:r>
            <a:endParaRPr sz="21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1000" y="914400"/>
            <a:ext cx="8429625" cy="51911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9-</a:t>
            </a:r>
            <a:r>
              <a:rPr dirty="0"/>
              <a:t>26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68300" y="179273"/>
            <a:ext cx="5447030" cy="1397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Nontechnical</a:t>
            </a:r>
            <a:r>
              <a:rPr dirty="0" spc="-95"/>
              <a:t> </a:t>
            </a:r>
            <a:r>
              <a:rPr dirty="0" spc="-5"/>
              <a:t>Methods:  </a:t>
            </a:r>
            <a:r>
              <a:rPr dirty="0" spc="-25"/>
              <a:t>From </a:t>
            </a:r>
            <a:r>
              <a:rPr dirty="0"/>
              <a:t>Phishing </a:t>
            </a:r>
            <a:r>
              <a:rPr dirty="0" spc="-195"/>
              <a:t>To</a:t>
            </a:r>
            <a:r>
              <a:rPr dirty="0" spc="-80"/>
              <a:t> </a:t>
            </a:r>
            <a:r>
              <a:rPr dirty="0" spc="-5"/>
              <a:t>Spam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9-</a:t>
            </a:r>
            <a:r>
              <a:rPr dirty="0"/>
              <a:t>27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608044"/>
            <a:ext cx="8009890" cy="4345305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4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dirty="0" sz="2600" b="1">
                <a:latin typeface="Constantia"/>
                <a:cs typeface="Constantia"/>
              </a:rPr>
              <a:t>CYBER </a:t>
            </a:r>
            <a:r>
              <a:rPr dirty="0" sz="2600" spc="-10" b="1">
                <a:latin typeface="Constantia"/>
                <a:cs typeface="Constantia"/>
              </a:rPr>
              <a:t>BANK</a:t>
            </a:r>
            <a:r>
              <a:rPr dirty="0" sz="2600" spc="-45" b="1">
                <a:latin typeface="Constantia"/>
                <a:cs typeface="Constantia"/>
              </a:rPr>
              <a:t> </a:t>
            </a:r>
            <a:r>
              <a:rPr dirty="0" sz="2600" spc="-10" b="1">
                <a:latin typeface="Constantia"/>
                <a:cs typeface="Constantia"/>
              </a:rPr>
              <a:t>ROBBERIES</a:t>
            </a:r>
            <a:endParaRPr sz="26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b="1">
                <a:latin typeface="Constantia"/>
                <a:cs typeface="Constantia"/>
              </a:rPr>
              <a:t>Other </a:t>
            </a:r>
            <a:r>
              <a:rPr dirty="0" sz="2400" spc="-5" b="1">
                <a:latin typeface="Constantia"/>
                <a:cs typeface="Constantia"/>
              </a:rPr>
              <a:t>Financial</a:t>
            </a:r>
            <a:r>
              <a:rPr dirty="0" sz="2400" spc="-85" b="1">
                <a:latin typeface="Constantia"/>
                <a:cs typeface="Constantia"/>
              </a:rPr>
              <a:t> </a:t>
            </a:r>
            <a:r>
              <a:rPr dirty="0" sz="2400" spc="-20" b="1">
                <a:latin typeface="Constantia"/>
                <a:cs typeface="Constantia"/>
              </a:rPr>
              <a:t>Fraud</a:t>
            </a:r>
            <a:endParaRPr sz="24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dirty="0" sz="2600" spc="-55" b="1">
                <a:latin typeface="Constantia"/>
                <a:cs typeface="Constantia"/>
              </a:rPr>
              <a:t>SPAM </a:t>
            </a:r>
            <a:r>
              <a:rPr dirty="0" sz="2600" spc="-5" b="1">
                <a:latin typeface="Constantia"/>
                <a:cs typeface="Constantia"/>
              </a:rPr>
              <a:t>AND </a:t>
            </a:r>
            <a:r>
              <a:rPr dirty="0" sz="2600" spc="-35" b="1">
                <a:latin typeface="Constantia"/>
                <a:cs typeface="Constantia"/>
              </a:rPr>
              <a:t>SPYWARE</a:t>
            </a:r>
            <a:r>
              <a:rPr dirty="0" sz="2600" spc="-75" b="1">
                <a:latin typeface="Constantia"/>
                <a:cs typeface="Constantia"/>
              </a:rPr>
              <a:t> </a:t>
            </a:r>
            <a:r>
              <a:rPr dirty="0" sz="2600" spc="-50" b="1">
                <a:latin typeface="Constantia"/>
                <a:cs typeface="Constantia"/>
              </a:rPr>
              <a:t>ATTACKS</a:t>
            </a:r>
            <a:endParaRPr sz="26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spc="-5" b="1">
                <a:latin typeface="Constantia"/>
                <a:cs typeface="Constantia"/>
              </a:rPr>
              <a:t>e-mail</a:t>
            </a:r>
            <a:r>
              <a:rPr dirty="0" sz="2400" spc="-55" b="1">
                <a:latin typeface="Constantia"/>
                <a:cs typeface="Constantia"/>
              </a:rPr>
              <a:t> </a:t>
            </a:r>
            <a:r>
              <a:rPr dirty="0" sz="2400" spc="-5" b="1">
                <a:latin typeface="Constantia"/>
                <a:cs typeface="Constantia"/>
              </a:rPr>
              <a:t>spam</a:t>
            </a:r>
            <a:endParaRPr sz="2400">
              <a:latin typeface="Constantia"/>
              <a:cs typeface="Constantia"/>
            </a:endParaRPr>
          </a:p>
          <a:p>
            <a:pPr marL="652780" marR="508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Constantia"/>
                <a:cs typeface="Constantia"/>
              </a:rPr>
              <a:t>A subset</a:t>
            </a:r>
            <a:r>
              <a:rPr dirty="0" sz="2400" spc="-459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of spam </a:t>
            </a:r>
            <a:r>
              <a:rPr dirty="0" sz="2400" spc="-5">
                <a:latin typeface="Constantia"/>
                <a:cs typeface="Constantia"/>
              </a:rPr>
              <a:t>that </a:t>
            </a:r>
            <a:r>
              <a:rPr dirty="0" sz="2400" spc="-25">
                <a:latin typeface="Constantia"/>
                <a:cs typeface="Constantia"/>
              </a:rPr>
              <a:t>involves </a:t>
            </a:r>
            <a:r>
              <a:rPr dirty="0" sz="2400" spc="-10">
                <a:latin typeface="Constantia"/>
                <a:cs typeface="Constantia"/>
              </a:rPr>
              <a:t>nearly </a:t>
            </a:r>
            <a:r>
              <a:rPr dirty="0" sz="2400" spc="-5">
                <a:latin typeface="Constantia"/>
                <a:cs typeface="Constantia"/>
              </a:rPr>
              <a:t>identical </a:t>
            </a:r>
            <a:r>
              <a:rPr dirty="0" sz="2400" spc="-15">
                <a:latin typeface="Constantia"/>
                <a:cs typeface="Constantia"/>
              </a:rPr>
              <a:t>messages  </a:t>
            </a:r>
            <a:r>
              <a:rPr dirty="0" sz="2400">
                <a:latin typeface="Constantia"/>
                <a:cs typeface="Constantia"/>
              </a:rPr>
              <a:t>sent </a:t>
            </a:r>
            <a:r>
              <a:rPr dirty="0" sz="2400" spc="-20">
                <a:latin typeface="Constantia"/>
                <a:cs typeface="Constantia"/>
              </a:rPr>
              <a:t>to </a:t>
            </a:r>
            <a:r>
              <a:rPr dirty="0" sz="2400" spc="-10">
                <a:latin typeface="Constantia"/>
                <a:cs typeface="Constantia"/>
              </a:rPr>
              <a:t>numerous </a:t>
            </a:r>
            <a:r>
              <a:rPr dirty="0" sz="2400" spc="-5">
                <a:latin typeface="Constantia"/>
                <a:cs typeface="Constantia"/>
              </a:rPr>
              <a:t>recipients </a:t>
            </a:r>
            <a:r>
              <a:rPr dirty="0" sz="2400" spc="-15">
                <a:latin typeface="Constantia"/>
                <a:cs typeface="Constantia"/>
              </a:rPr>
              <a:t>by</a:t>
            </a:r>
            <a:r>
              <a:rPr dirty="0" sz="2400" spc="-37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e-mail</a:t>
            </a:r>
            <a:endParaRPr sz="24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spc="-35" b="1">
                <a:latin typeface="Constantia"/>
                <a:cs typeface="Constantia"/>
              </a:rPr>
              <a:t>Typical </a:t>
            </a:r>
            <a:r>
              <a:rPr dirty="0" sz="2400" spc="-5" b="1">
                <a:latin typeface="Constantia"/>
                <a:cs typeface="Constantia"/>
              </a:rPr>
              <a:t>Examples </a:t>
            </a:r>
            <a:r>
              <a:rPr dirty="0" sz="2400" b="1">
                <a:latin typeface="Constantia"/>
                <a:cs typeface="Constantia"/>
              </a:rPr>
              <a:t>of</a:t>
            </a:r>
            <a:r>
              <a:rPr dirty="0" sz="2400" spc="-20" b="1">
                <a:latin typeface="Constantia"/>
                <a:cs typeface="Constantia"/>
              </a:rPr>
              <a:t> </a:t>
            </a:r>
            <a:r>
              <a:rPr dirty="0" sz="2400" spc="-5" b="1">
                <a:latin typeface="Constantia"/>
                <a:cs typeface="Constantia"/>
              </a:rPr>
              <a:t>Spamming</a:t>
            </a:r>
            <a:endParaRPr sz="24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spc="-5" b="1">
                <a:latin typeface="Constantia"/>
                <a:cs typeface="Constantia"/>
              </a:rPr>
              <a:t>spyware</a:t>
            </a:r>
            <a:endParaRPr sz="2400">
              <a:latin typeface="Constantia"/>
              <a:cs typeface="Constantia"/>
            </a:endParaRPr>
          </a:p>
          <a:p>
            <a:pPr marL="652780" marR="124460">
              <a:lnSpc>
                <a:spcPct val="100000"/>
              </a:lnSpc>
              <a:spcBef>
                <a:spcPts val="575"/>
              </a:spcBef>
            </a:pPr>
            <a:r>
              <a:rPr dirty="0" sz="2400" spc="-10">
                <a:latin typeface="Constantia"/>
                <a:cs typeface="Constantia"/>
              </a:rPr>
              <a:t>Software</a:t>
            </a:r>
            <a:r>
              <a:rPr dirty="0" sz="2400" spc="-8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that</a:t>
            </a:r>
            <a:r>
              <a:rPr dirty="0" sz="2400" spc="-12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gathers</a:t>
            </a:r>
            <a:r>
              <a:rPr dirty="0" sz="2400" spc="-8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user</a:t>
            </a:r>
            <a:r>
              <a:rPr dirty="0" sz="2400" spc="-8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information</a:t>
            </a:r>
            <a:r>
              <a:rPr dirty="0" sz="2400" spc="-120">
                <a:latin typeface="Constantia"/>
                <a:cs typeface="Constantia"/>
              </a:rPr>
              <a:t> </a:t>
            </a:r>
            <a:r>
              <a:rPr dirty="0" sz="2400" spc="-25">
                <a:latin typeface="Constantia"/>
                <a:cs typeface="Constantia"/>
              </a:rPr>
              <a:t>over</a:t>
            </a:r>
            <a:r>
              <a:rPr dirty="0" sz="2400" spc="-13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an</a:t>
            </a:r>
            <a:r>
              <a:rPr dirty="0" sz="2400" spc="-45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Internet  connection </a:t>
            </a:r>
            <a:r>
              <a:rPr dirty="0" sz="2400">
                <a:latin typeface="Constantia"/>
                <a:cs typeface="Constantia"/>
              </a:rPr>
              <a:t>without </a:t>
            </a:r>
            <a:r>
              <a:rPr dirty="0" sz="2400" spc="-5">
                <a:latin typeface="Constantia"/>
                <a:cs typeface="Constantia"/>
              </a:rPr>
              <a:t>the </a:t>
            </a:r>
            <a:r>
              <a:rPr dirty="0" sz="2400" spc="-15">
                <a:latin typeface="Constantia"/>
                <a:cs typeface="Constantia"/>
              </a:rPr>
              <a:t>user’s</a:t>
            </a:r>
            <a:r>
              <a:rPr dirty="0" sz="2400" spc="-300">
                <a:latin typeface="Constantia"/>
                <a:cs typeface="Constantia"/>
              </a:rPr>
              <a:t> </a:t>
            </a:r>
            <a:r>
              <a:rPr dirty="0" sz="2400" spc="-20">
                <a:latin typeface="Constantia"/>
                <a:cs typeface="Constantia"/>
              </a:rPr>
              <a:t>knowledge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2100" y="313385"/>
            <a:ext cx="5810885" cy="14890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4800" spc="-15"/>
              <a:t>Nontechnical </a:t>
            </a:r>
            <a:r>
              <a:rPr dirty="0" sz="4800" spc="-5"/>
              <a:t>Methods:  </a:t>
            </a:r>
            <a:r>
              <a:rPr dirty="0" sz="4800" spc="-25"/>
              <a:t>From </a:t>
            </a:r>
            <a:r>
              <a:rPr dirty="0" sz="4800"/>
              <a:t>Phishing </a:t>
            </a:r>
            <a:r>
              <a:rPr dirty="0" sz="4800" spc="-215"/>
              <a:t>To</a:t>
            </a:r>
            <a:r>
              <a:rPr dirty="0" sz="4800" spc="-45"/>
              <a:t> </a:t>
            </a:r>
            <a:r>
              <a:rPr dirty="0" sz="4800" spc="-5"/>
              <a:t>Spam</a:t>
            </a:r>
            <a:endParaRPr sz="4800"/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9-</a:t>
            </a:r>
            <a:r>
              <a:rPr dirty="0"/>
              <a:t>28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947418"/>
            <a:ext cx="6955155" cy="2063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85115" marR="536575" indent="-27305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dirty="0" sz="2600" spc="-5" b="1">
                <a:latin typeface="Constantia"/>
                <a:cs typeface="Constantia"/>
              </a:rPr>
              <a:t>SOCIAL </a:t>
            </a:r>
            <a:r>
              <a:rPr dirty="0" sz="2600" spc="-10" b="1">
                <a:latin typeface="Constantia"/>
                <a:cs typeface="Constantia"/>
              </a:rPr>
              <a:t>NETWORKING </a:t>
            </a:r>
            <a:r>
              <a:rPr dirty="0" sz="2600" b="1">
                <a:latin typeface="Constantia"/>
                <a:cs typeface="Constantia"/>
              </a:rPr>
              <a:t>MAKES</a:t>
            </a:r>
            <a:r>
              <a:rPr dirty="0" sz="2600" spc="-140" b="1">
                <a:latin typeface="Constantia"/>
                <a:cs typeface="Constantia"/>
              </a:rPr>
              <a:t> </a:t>
            </a:r>
            <a:r>
              <a:rPr dirty="0" sz="2600" spc="-5" b="1">
                <a:latin typeface="Constantia"/>
                <a:cs typeface="Constantia"/>
              </a:rPr>
              <a:t>SOCIAL  ENGINEERING</a:t>
            </a:r>
            <a:r>
              <a:rPr dirty="0" sz="2600" spc="-45" b="1">
                <a:latin typeface="Constantia"/>
                <a:cs typeface="Constantia"/>
              </a:rPr>
              <a:t> </a:t>
            </a:r>
            <a:r>
              <a:rPr dirty="0" sz="2600" spc="-5" b="1">
                <a:latin typeface="Constantia"/>
                <a:cs typeface="Constantia"/>
              </a:rPr>
              <a:t>EASY</a:t>
            </a:r>
            <a:endParaRPr sz="26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spc="-30" b="1">
                <a:latin typeface="Constantia"/>
                <a:cs typeface="Constantia"/>
              </a:rPr>
              <a:t>How </a:t>
            </a:r>
            <a:r>
              <a:rPr dirty="0" sz="2400" spc="-10" b="1">
                <a:latin typeface="Constantia"/>
                <a:cs typeface="Constantia"/>
              </a:rPr>
              <a:t>Hackers </a:t>
            </a:r>
            <a:r>
              <a:rPr dirty="0" sz="2400" spc="-15" b="1">
                <a:latin typeface="Constantia"/>
                <a:cs typeface="Constantia"/>
              </a:rPr>
              <a:t>Are </a:t>
            </a:r>
            <a:r>
              <a:rPr dirty="0" sz="2400" spc="-5" b="1">
                <a:latin typeface="Constantia"/>
                <a:cs typeface="Constantia"/>
              </a:rPr>
              <a:t>Attacking Social</a:t>
            </a:r>
            <a:r>
              <a:rPr dirty="0" sz="2400" spc="-254" b="1">
                <a:latin typeface="Constantia"/>
                <a:cs typeface="Constantia"/>
              </a:rPr>
              <a:t> </a:t>
            </a:r>
            <a:r>
              <a:rPr dirty="0" sz="2400" spc="-15" b="1">
                <a:latin typeface="Constantia"/>
                <a:cs typeface="Constantia"/>
              </a:rPr>
              <a:t>Networks</a:t>
            </a:r>
            <a:endParaRPr sz="2400">
              <a:latin typeface="Constantia"/>
              <a:cs typeface="Constantia"/>
            </a:endParaRPr>
          </a:p>
          <a:p>
            <a:pPr lvl="1" marL="652780" marR="83820" indent="-247015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spc="-5" b="1">
                <a:latin typeface="Constantia"/>
                <a:cs typeface="Constantia"/>
              </a:rPr>
              <a:t>Spam </a:t>
            </a:r>
            <a:r>
              <a:rPr dirty="0" sz="2400" b="1">
                <a:latin typeface="Constantia"/>
                <a:cs typeface="Constantia"/>
              </a:rPr>
              <a:t>in </a:t>
            </a:r>
            <a:r>
              <a:rPr dirty="0" sz="2400" spc="-5" b="1">
                <a:latin typeface="Constantia"/>
                <a:cs typeface="Constantia"/>
              </a:rPr>
              <a:t>Social </a:t>
            </a:r>
            <a:r>
              <a:rPr dirty="0" sz="2400" spc="-15" b="1">
                <a:latin typeface="Constantia"/>
                <a:cs typeface="Constantia"/>
              </a:rPr>
              <a:t>Networks </a:t>
            </a:r>
            <a:r>
              <a:rPr dirty="0" sz="2400" b="1">
                <a:latin typeface="Constantia"/>
                <a:cs typeface="Constantia"/>
              </a:rPr>
              <a:t>and in the</a:t>
            </a:r>
            <a:r>
              <a:rPr dirty="0" sz="2400" spc="-400" b="1">
                <a:latin typeface="Constantia"/>
                <a:cs typeface="Constantia"/>
              </a:rPr>
              <a:t> </a:t>
            </a:r>
            <a:r>
              <a:rPr dirty="0" sz="2400" spc="-60" b="1">
                <a:latin typeface="Constantia"/>
                <a:cs typeface="Constantia"/>
              </a:rPr>
              <a:t>Web </a:t>
            </a:r>
            <a:r>
              <a:rPr dirty="0" sz="2400" b="1">
                <a:latin typeface="Constantia"/>
                <a:cs typeface="Constantia"/>
              </a:rPr>
              <a:t>2.0  </a:t>
            </a:r>
            <a:r>
              <a:rPr dirty="0" sz="2400" spc="-10" b="1">
                <a:latin typeface="Constantia"/>
                <a:cs typeface="Constantia"/>
              </a:rPr>
              <a:t>Environment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1032205"/>
            <a:ext cx="5080000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0" spc="-5"/>
              <a:t>Learning</a:t>
            </a:r>
            <a:r>
              <a:rPr dirty="0" sz="5000" spc="-85"/>
              <a:t> </a:t>
            </a:r>
            <a:r>
              <a:rPr dirty="0" sz="5000" spc="-10"/>
              <a:t>Objectives</a:t>
            </a:r>
            <a:endParaRPr sz="5000"/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463788" y="6556200"/>
            <a:ext cx="25082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045C75"/>
                </a:solidFill>
                <a:latin typeface="Constantia"/>
                <a:cs typeface="Constantia"/>
              </a:rPr>
              <a:t>9-</a:t>
            </a:r>
            <a:r>
              <a:rPr dirty="0" sz="1200">
                <a:solidFill>
                  <a:srgbClr val="045C75"/>
                </a:solidFill>
                <a:latin typeface="Constantia"/>
                <a:cs typeface="Constantia"/>
              </a:rPr>
              <a:t>2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948941"/>
            <a:ext cx="7493000" cy="4415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127000" indent="-457834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AutoNum type="arabicPeriod" startAt="7"/>
              <a:tabLst>
                <a:tab pos="469900" algn="l"/>
                <a:tab pos="470534" algn="l"/>
              </a:tabLst>
            </a:pPr>
            <a:r>
              <a:rPr dirty="0" sz="2400" spc="-5">
                <a:latin typeface="Constantia"/>
                <a:cs typeface="Constantia"/>
              </a:rPr>
              <a:t>Describe the major technologies for </a:t>
            </a:r>
            <a:r>
              <a:rPr dirty="0" sz="2400" spc="-10">
                <a:latin typeface="Constantia"/>
                <a:cs typeface="Constantia"/>
              </a:rPr>
              <a:t>protection</a:t>
            </a:r>
            <a:r>
              <a:rPr dirty="0" sz="2400" spc="-44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of </a:t>
            </a:r>
            <a:r>
              <a:rPr dirty="0" sz="2400" spc="-30">
                <a:latin typeface="Constantia"/>
                <a:cs typeface="Constantia"/>
              </a:rPr>
              <a:t>EC  </a:t>
            </a:r>
            <a:r>
              <a:rPr dirty="0" sz="2400" spc="-20">
                <a:latin typeface="Constantia"/>
                <a:cs typeface="Constantia"/>
              </a:rPr>
              <a:t>networks.</a:t>
            </a:r>
            <a:endParaRPr sz="2400">
              <a:latin typeface="Constantia"/>
              <a:cs typeface="Constantia"/>
            </a:endParaRPr>
          </a:p>
          <a:p>
            <a:pPr marL="469900" marR="5080" indent="-457834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AutoNum type="arabicPeriod" startAt="7"/>
              <a:tabLst>
                <a:tab pos="469900" algn="l"/>
                <a:tab pos="470534" algn="l"/>
              </a:tabLst>
            </a:pPr>
            <a:r>
              <a:rPr dirty="0" sz="2400" spc="-5">
                <a:latin typeface="Constantia"/>
                <a:cs typeface="Constantia"/>
              </a:rPr>
              <a:t>Describe</a:t>
            </a:r>
            <a:r>
              <a:rPr dirty="0" sz="2400" spc="-13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various</a:t>
            </a:r>
            <a:r>
              <a:rPr dirty="0" sz="2400" spc="-9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types</a:t>
            </a:r>
            <a:r>
              <a:rPr dirty="0" sz="2400" spc="-12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of</a:t>
            </a:r>
            <a:r>
              <a:rPr dirty="0" sz="2400" spc="-10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controls</a:t>
            </a:r>
            <a:r>
              <a:rPr dirty="0" sz="2400" spc="-8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and</a:t>
            </a:r>
            <a:r>
              <a:rPr dirty="0" sz="2400" spc="-5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special</a:t>
            </a:r>
            <a:r>
              <a:rPr dirty="0" sz="2400" spc="-6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defense  </a:t>
            </a:r>
            <a:r>
              <a:rPr dirty="0" sz="2400" spc="-10">
                <a:latin typeface="Constantia"/>
                <a:cs typeface="Constantia"/>
              </a:rPr>
              <a:t>mechanisms.</a:t>
            </a:r>
            <a:endParaRPr sz="2400">
              <a:latin typeface="Constantia"/>
              <a:cs typeface="Constantia"/>
            </a:endParaRPr>
          </a:p>
          <a:p>
            <a:pPr marL="469900" indent="-457834">
              <a:lnSpc>
                <a:spcPct val="100000"/>
              </a:lnSpc>
              <a:spcBef>
                <a:spcPts val="580"/>
              </a:spcBef>
              <a:buClr>
                <a:srgbClr val="0AD0D9"/>
              </a:buClr>
              <a:buSzPct val="93750"/>
              <a:buAutoNum type="arabicPeriod" startAt="7"/>
              <a:tabLst>
                <a:tab pos="469900" algn="l"/>
                <a:tab pos="470534" algn="l"/>
              </a:tabLst>
            </a:pPr>
            <a:r>
              <a:rPr dirty="0" sz="2400" spc="-5">
                <a:latin typeface="Constantia"/>
                <a:cs typeface="Constantia"/>
              </a:rPr>
              <a:t>Describe</a:t>
            </a:r>
            <a:r>
              <a:rPr dirty="0" sz="2400" spc="-114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consumer</a:t>
            </a:r>
            <a:r>
              <a:rPr dirty="0" sz="2400" spc="-13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and</a:t>
            </a:r>
            <a:r>
              <a:rPr dirty="0" sz="2400" spc="-3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seller</a:t>
            </a:r>
            <a:r>
              <a:rPr dirty="0" sz="2400" spc="-120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protection</a:t>
            </a:r>
            <a:r>
              <a:rPr dirty="0" sz="2400" spc="-45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from</a:t>
            </a:r>
            <a:r>
              <a:rPr dirty="0" sz="2400" spc="-50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fraud.</a:t>
            </a:r>
            <a:endParaRPr sz="2400">
              <a:latin typeface="Constantia"/>
              <a:cs typeface="Constantia"/>
            </a:endParaRPr>
          </a:p>
          <a:p>
            <a:pPr marL="469900" marR="187325" indent="-457834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AutoNum type="arabicPeriod" startAt="7"/>
              <a:tabLst>
                <a:tab pos="469900" algn="l"/>
                <a:tab pos="470534" algn="l"/>
              </a:tabLst>
            </a:pPr>
            <a:r>
              <a:rPr dirty="0" sz="2400" spc="-5">
                <a:latin typeface="Constantia"/>
                <a:cs typeface="Constantia"/>
              </a:rPr>
              <a:t>Describe</a:t>
            </a:r>
            <a:r>
              <a:rPr dirty="0" sz="2400" spc="-8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the</a:t>
            </a:r>
            <a:r>
              <a:rPr dirty="0" sz="2400" spc="-105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role</a:t>
            </a:r>
            <a:r>
              <a:rPr dirty="0" sz="2400" spc="-114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of</a:t>
            </a:r>
            <a:r>
              <a:rPr dirty="0" sz="2400" spc="5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business</a:t>
            </a:r>
            <a:r>
              <a:rPr dirty="0" sz="2400" spc="-114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continuity</a:t>
            </a:r>
            <a:r>
              <a:rPr dirty="0" sz="2400" spc="-114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and</a:t>
            </a:r>
            <a:r>
              <a:rPr dirty="0" sz="2400" spc="-60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disaster  </a:t>
            </a:r>
            <a:r>
              <a:rPr dirty="0" sz="2400" spc="-20">
                <a:latin typeface="Constantia"/>
                <a:cs typeface="Constantia"/>
              </a:rPr>
              <a:t>recovery</a:t>
            </a:r>
            <a:r>
              <a:rPr dirty="0" sz="2400" spc="-95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planning.</a:t>
            </a:r>
            <a:endParaRPr sz="2400">
              <a:latin typeface="Constantia"/>
              <a:cs typeface="Constantia"/>
            </a:endParaRPr>
          </a:p>
          <a:p>
            <a:pPr marL="469900" marR="60325" indent="-457834">
              <a:lnSpc>
                <a:spcPct val="100000"/>
              </a:lnSpc>
              <a:spcBef>
                <a:spcPts val="580"/>
              </a:spcBef>
              <a:buClr>
                <a:srgbClr val="0AD0D9"/>
              </a:buClr>
              <a:buSzPct val="93750"/>
              <a:buAutoNum type="arabicPeriod" startAt="7"/>
              <a:tabLst>
                <a:tab pos="469900" algn="l"/>
                <a:tab pos="470534" algn="l"/>
              </a:tabLst>
            </a:pPr>
            <a:r>
              <a:rPr dirty="0" sz="2400">
                <a:latin typeface="Constantia"/>
                <a:cs typeface="Constantia"/>
              </a:rPr>
              <a:t>Discuss </a:t>
            </a:r>
            <a:r>
              <a:rPr dirty="0" sz="2400" spc="-30">
                <a:latin typeface="Constantia"/>
                <a:cs typeface="Constantia"/>
              </a:rPr>
              <a:t>EC </a:t>
            </a:r>
            <a:r>
              <a:rPr dirty="0" sz="2400" spc="-10">
                <a:latin typeface="Constantia"/>
                <a:cs typeface="Constantia"/>
              </a:rPr>
              <a:t>security’s </a:t>
            </a:r>
            <a:r>
              <a:rPr dirty="0" sz="2400" spc="-5">
                <a:latin typeface="Constantia"/>
                <a:cs typeface="Constantia"/>
              </a:rPr>
              <a:t>enterprisewide</a:t>
            </a:r>
            <a:r>
              <a:rPr dirty="0" sz="2400" spc="-25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implementation  </a:t>
            </a:r>
            <a:r>
              <a:rPr dirty="0" sz="2400" spc="-10">
                <a:latin typeface="Constantia"/>
                <a:cs typeface="Constantia"/>
              </a:rPr>
              <a:t>issues.</a:t>
            </a:r>
            <a:endParaRPr sz="2400">
              <a:latin typeface="Constantia"/>
              <a:cs typeface="Constantia"/>
            </a:endParaRPr>
          </a:p>
          <a:p>
            <a:pPr marL="469900" indent="-457834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AutoNum type="arabicPeriod" startAt="7"/>
              <a:tabLst>
                <a:tab pos="469900" algn="l"/>
                <a:tab pos="470534" algn="l"/>
              </a:tabLst>
            </a:pPr>
            <a:r>
              <a:rPr dirty="0" sz="2400" spc="-10">
                <a:latin typeface="Constantia"/>
                <a:cs typeface="Constantia"/>
              </a:rPr>
              <a:t>Understand</a:t>
            </a:r>
            <a:r>
              <a:rPr dirty="0" sz="2400" spc="-50">
                <a:latin typeface="Constantia"/>
                <a:cs typeface="Constantia"/>
              </a:rPr>
              <a:t> </a:t>
            </a:r>
            <a:r>
              <a:rPr dirty="0" sz="2400" spc="-25">
                <a:latin typeface="Constantia"/>
                <a:cs typeface="Constantia"/>
              </a:rPr>
              <a:t>why</a:t>
            </a:r>
            <a:r>
              <a:rPr dirty="0" sz="2400" spc="-5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it</a:t>
            </a:r>
            <a:r>
              <a:rPr dirty="0" sz="2400" spc="-6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is</a:t>
            </a:r>
            <a:r>
              <a:rPr dirty="0" sz="2400" spc="-5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not</a:t>
            </a:r>
            <a:r>
              <a:rPr dirty="0" sz="2400" spc="-8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possible</a:t>
            </a:r>
            <a:r>
              <a:rPr dirty="0" sz="2400" spc="-90">
                <a:latin typeface="Constantia"/>
                <a:cs typeface="Constantia"/>
              </a:rPr>
              <a:t> </a:t>
            </a:r>
            <a:r>
              <a:rPr dirty="0" sz="2400" spc="-20">
                <a:latin typeface="Constantia"/>
                <a:cs typeface="Constantia"/>
              </a:rPr>
              <a:t>to</a:t>
            </a:r>
            <a:r>
              <a:rPr dirty="0" sz="2400" spc="-100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stop</a:t>
            </a:r>
            <a:r>
              <a:rPr dirty="0" sz="2400" spc="-125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computer</a:t>
            </a:r>
            <a:endParaRPr sz="2400">
              <a:latin typeface="Constantia"/>
              <a:cs typeface="Constantia"/>
            </a:endParaRPr>
          </a:p>
          <a:p>
            <a:pPr marL="469900">
              <a:lnSpc>
                <a:spcPct val="100000"/>
              </a:lnSpc>
            </a:pPr>
            <a:r>
              <a:rPr dirty="0" sz="2400" spc="-10">
                <a:latin typeface="Constantia"/>
                <a:cs typeface="Constantia"/>
              </a:rPr>
              <a:t>crimes.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2100" y="313385"/>
            <a:ext cx="5810885" cy="14890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4800" spc="-15"/>
              <a:t>Nontechnical </a:t>
            </a:r>
            <a:r>
              <a:rPr dirty="0" sz="4800" spc="-5"/>
              <a:t>Methods:  </a:t>
            </a:r>
            <a:r>
              <a:rPr dirty="0" sz="4800" spc="-25"/>
              <a:t>From </a:t>
            </a:r>
            <a:r>
              <a:rPr dirty="0" sz="4800"/>
              <a:t>Phishing </a:t>
            </a:r>
            <a:r>
              <a:rPr dirty="0" sz="4800" spc="-215"/>
              <a:t>To</a:t>
            </a:r>
            <a:r>
              <a:rPr dirty="0" sz="4800" spc="-45"/>
              <a:t> </a:t>
            </a:r>
            <a:r>
              <a:rPr dirty="0" sz="4800" spc="-5"/>
              <a:t>Spam</a:t>
            </a:r>
            <a:endParaRPr sz="4800"/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9-</a:t>
            </a:r>
            <a:r>
              <a:rPr dirty="0"/>
              <a:t>29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29436" y="1875789"/>
            <a:ext cx="7632065" cy="448881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259079" indent="-247015">
              <a:lnSpc>
                <a:spcPct val="100000"/>
              </a:lnSpc>
              <a:spcBef>
                <a:spcPts val="6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259715" algn="l"/>
              </a:tabLst>
            </a:pPr>
            <a:r>
              <a:rPr dirty="0" sz="2400" spc="-10" b="1">
                <a:latin typeface="Constantia"/>
                <a:cs typeface="Constantia"/>
              </a:rPr>
              <a:t>search </a:t>
            </a:r>
            <a:r>
              <a:rPr dirty="0" sz="2400" b="1">
                <a:latin typeface="Constantia"/>
                <a:cs typeface="Constantia"/>
              </a:rPr>
              <a:t>engine</a:t>
            </a:r>
            <a:r>
              <a:rPr dirty="0" sz="2400" spc="-200" b="1">
                <a:latin typeface="Constantia"/>
                <a:cs typeface="Constantia"/>
              </a:rPr>
              <a:t> </a:t>
            </a:r>
            <a:r>
              <a:rPr dirty="0" sz="2400" spc="-5" b="1">
                <a:latin typeface="Constantia"/>
                <a:cs typeface="Constantia"/>
              </a:rPr>
              <a:t>spam</a:t>
            </a:r>
            <a:endParaRPr sz="2400">
              <a:latin typeface="Constantia"/>
              <a:cs typeface="Constantia"/>
            </a:endParaRPr>
          </a:p>
          <a:p>
            <a:pPr marL="259079" marR="5080">
              <a:lnSpc>
                <a:spcPct val="100000"/>
              </a:lnSpc>
              <a:spcBef>
                <a:spcPts val="575"/>
              </a:spcBef>
            </a:pPr>
            <a:r>
              <a:rPr dirty="0" sz="2400" spc="-20">
                <a:latin typeface="Constantia"/>
                <a:cs typeface="Constantia"/>
              </a:rPr>
              <a:t>Pages</a:t>
            </a:r>
            <a:r>
              <a:rPr dirty="0" sz="2400" spc="-95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created</a:t>
            </a:r>
            <a:r>
              <a:rPr dirty="0" sz="2400" spc="-50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deliberately</a:t>
            </a:r>
            <a:r>
              <a:rPr dirty="0" sz="2400" spc="-100">
                <a:latin typeface="Constantia"/>
                <a:cs typeface="Constantia"/>
              </a:rPr>
              <a:t> </a:t>
            </a:r>
            <a:r>
              <a:rPr dirty="0" sz="2400" spc="-20">
                <a:latin typeface="Constantia"/>
                <a:cs typeface="Constantia"/>
              </a:rPr>
              <a:t>to</a:t>
            </a:r>
            <a:r>
              <a:rPr dirty="0" sz="2400" spc="-7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trick</a:t>
            </a:r>
            <a:r>
              <a:rPr dirty="0" sz="2400" spc="-4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the</a:t>
            </a:r>
            <a:r>
              <a:rPr dirty="0" sz="2400" spc="-114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search</a:t>
            </a:r>
            <a:r>
              <a:rPr dirty="0" sz="2400" spc="-8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engine</a:t>
            </a:r>
            <a:r>
              <a:rPr dirty="0" sz="2400" spc="-60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into  </a:t>
            </a:r>
            <a:r>
              <a:rPr dirty="0" sz="2400" spc="-5">
                <a:latin typeface="Constantia"/>
                <a:cs typeface="Constantia"/>
              </a:rPr>
              <a:t>offering </a:t>
            </a:r>
            <a:r>
              <a:rPr dirty="0" sz="2400" spc="-10">
                <a:latin typeface="Constantia"/>
                <a:cs typeface="Constantia"/>
              </a:rPr>
              <a:t>inappropriate, </a:t>
            </a:r>
            <a:r>
              <a:rPr dirty="0" sz="2400" spc="-5">
                <a:latin typeface="Constantia"/>
                <a:cs typeface="Constantia"/>
              </a:rPr>
              <a:t>redundant, </a:t>
            </a:r>
            <a:r>
              <a:rPr dirty="0" sz="2400">
                <a:latin typeface="Constantia"/>
                <a:cs typeface="Constantia"/>
              </a:rPr>
              <a:t>or poor-quality  </a:t>
            </a:r>
            <a:r>
              <a:rPr dirty="0" sz="2400" spc="-10">
                <a:latin typeface="Constantia"/>
                <a:cs typeface="Constantia"/>
              </a:rPr>
              <a:t>search</a:t>
            </a:r>
            <a:r>
              <a:rPr dirty="0" sz="2400" spc="-7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results</a:t>
            </a:r>
            <a:endParaRPr sz="2400">
              <a:latin typeface="Constantia"/>
              <a:cs typeface="Constantia"/>
            </a:endParaRPr>
          </a:p>
          <a:p>
            <a:pPr marL="259079" indent="-247015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259715" algn="l"/>
              </a:tabLst>
            </a:pPr>
            <a:r>
              <a:rPr dirty="0" sz="2400" spc="-5" b="1">
                <a:latin typeface="Constantia"/>
                <a:cs typeface="Constantia"/>
              </a:rPr>
              <a:t>spam</a:t>
            </a:r>
            <a:r>
              <a:rPr dirty="0" sz="2400" spc="-80" b="1">
                <a:latin typeface="Constantia"/>
                <a:cs typeface="Constantia"/>
              </a:rPr>
              <a:t> </a:t>
            </a:r>
            <a:r>
              <a:rPr dirty="0" sz="2400" spc="-15" b="1">
                <a:latin typeface="Constantia"/>
                <a:cs typeface="Constantia"/>
              </a:rPr>
              <a:t>site</a:t>
            </a:r>
            <a:endParaRPr sz="2400">
              <a:latin typeface="Constantia"/>
              <a:cs typeface="Constantia"/>
            </a:endParaRPr>
          </a:p>
          <a:p>
            <a:pPr marL="259079" marR="551815">
              <a:lnSpc>
                <a:spcPct val="100000"/>
              </a:lnSpc>
              <a:spcBef>
                <a:spcPts val="575"/>
              </a:spcBef>
            </a:pPr>
            <a:r>
              <a:rPr dirty="0" sz="2400" spc="-25">
                <a:latin typeface="Constantia"/>
                <a:cs typeface="Constantia"/>
              </a:rPr>
              <a:t>Page</a:t>
            </a:r>
            <a:r>
              <a:rPr dirty="0" sz="2400" spc="-8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that</a:t>
            </a:r>
            <a:r>
              <a:rPr dirty="0" sz="2400" spc="-9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uses</a:t>
            </a:r>
            <a:r>
              <a:rPr dirty="0" sz="2400" spc="-7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techniques</a:t>
            </a:r>
            <a:r>
              <a:rPr dirty="0" sz="2400" spc="-8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that</a:t>
            </a:r>
            <a:r>
              <a:rPr dirty="0" sz="2400" spc="-120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deliberately</a:t>
            </a:r>
            <a:r>
              <a:rPr dirty="0" sz="2400" spc="-114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subvert</a:t>
            </a:r>
            <a:r>
              <a:rPr dirty="0" sz="2400" spc="-12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  </a:t>
            </a:r>
            <a:r>
              <a:rPr dirty="0" sz="2400" spc="-10">
                <a:latin typeface="Constantia"/>
                <a:cs typeface="Constantia"/>
              </a:rPr>
              <a:t>search </a:t>
            </a:r>
            <a:r>
              <a:rPr dirty="0" sz="2400" spc="-20">
                <a:latin typeface="Constantia"/>
                <a:cs typeface="Constantia"/>
              </a:rPr>
              <a:t>engine’s </a:t>
            </a:r>
            <a:r>
              <a:rPr dirty="0" sz="2400" spc="-5">
                <a:latin typeface="Constantia"/>
                <a:cs typeface="Constantia"/>
              </a:rPr>
              <a:t>algorithms </a:t>
            </a:r>
            <a:r>
              <a:rPr dirty="0" sz="2400" spc="-20">
                <a:latin typeface="Constantia"/>
                <a:cs typeface="Constantia"/>
              </a:rPr>
              <a:t>to </a:t>
            </a:r>
            <a:r>
              <a:rPr dirty="0" sz="2400">
                <a:latin typeface="Constantia"/>
                <a:cs typeface="Constantia"/>
              </a:rPr>
              <a:t>artificially </a:t>
            </a:r>
            <a:r>
              <a:rPr dirty="0" sz="2400" spc="20">
                <a:latin typeface="Constantia"/>
                <a:cs typeface="Constantia"/>
              </a:rPr>
              <a:t>inflate </a:t>
            </a:r>
            <a:r>
              <a:rPr dirty="0" sz="2400" spc="-5">
                <a:latin typeface="Constantia"/>
                <a:cs typeface="Constantia"/>
              </a:rPr>
              <a:t>the  </a:t>
            </a:r>
            <a:r>
              <a:rPr dirty="0" sz="2400" spc="-35">
                <a:latin typeface="Constantia"/>
                <a:cs typeface="Constantia"/>
              </a:rPr>
              <a:t>page’s</a:t>
            </a:r>
            <a:r>
              <a:rPr dirty="0" sz="2400" spc="-8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rankings</a:t>
            </a:r>
            <a:endParaRPr sz="2400">
              <a:latin typeface="Constantia"/>
              <a:cs typeface="Constantia"/>
            </a:endParaRPr>
          </a:p>
          <a:p>
            <a:pPr marL="259079" indent="-247015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259715" algn="l"/>
              </a:tabLst>
            </a:pPr>
            <a:r>
              <a:rPr dirty="0" sz="2400" b="1">
                <a:latin typeface="Constantia"/>
                <a:cs typeface="Constantia"/>
              </a:rPr>
              <a:t>splog</a:t>
            </a:r>
            <a:endParaRPr sz="2400">
              <a:latin typeface="Constantia"/>
              <a:cs typeface="Constantia"/>
            </a:endParaRPr>
          </a:p>
          <a:p>
            <a:pPr marL="259079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Constantia"/>
                <a:cs typeface="Constantia"/>
              </a:rPr>
              <a:t>Short</a:t>
            </a:r>
            <a:r>
              <a:rPr dirty="0" sz="2400" spc="-7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for</a:t>
            </a:r>
            <a:r>
              <a:rPr dirty="0" sz="2400" spc="-95">
                <a:latin typeface="Constantia"/>
                <a:cs typeface="Constantia"/>
              </a:rPr>
              <a:t> </a:t>
            </a:r>
            <a:r>
              <a:rPr dirty="0" sz="2400" spc="-5" i="1">
                <a:latin typeface="Constantia"/>
                <a:cs typeface="Constantia"/>
              </a:rPr>
              <a:t>spam</a:t>
            </a:r>
            <a:r>
              <a:rPr dirty="0" sz="2400" spc="5" i="1">
                <a:latin typeface="Constantia"/>
                <a:cs typeface="Constantia"/>
              </a:rPr>
              <a:t> </a:t>
            </a:r>
            <a:r>
              <a:rPr dirty="0" sz="2400" spc="-5" i="1">
                <a:latin typeface="Constantia"/>
                <a:cs typeface="Constantia"/>
              </a:rPr>
              <a:t>blog</a:t>
            </a:r>
            <a:r>
              <a:rPr dirty="0" sz="2400" spc="-5">
                <a:latin typeface="Constantia"/>
                <a:cs typeface="Constantia"/>
              </a:rPr>
              <a:t>,</a:t>
            </a:r>
            <a:r>
              <a:rPr dirty="0" sz="2400" spc="-6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 spc="-110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site</a:t>
            </a:r>
            <a:r>
              <a:rPr dirty="0" sz="2400" spc="-114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created</a:t>
            </a:r>
            <a:r>
              <a:rPr dirty="0" sz="2400" spc="-45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solely</a:t>
            </a:r>
            <a:r>
              <a:rPr dirty="0" sz="2400" spc="-60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for</a:t>
            </a:r>
            <a:r>
              <a:rPr dirty="0" sz="2400" spc="-100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marketing</a:t>
            </a:r>
            <a:endParaRPr sz="2400">
              <a:latin typeface="Constantia"/>
              <a:cs typeface="Constantia"/>
            </a:endParaRPr>
          </a:p>
          <a:p>
            <a:pPr marL="259079">
              <a:lnSpc>
                <a:spcPct val="100000"/>
              </a:lnSpc>
            </a:pPr>
            <a:r>
              <a:rPr dirty="0" sz="2400">
                <a:latin typeface="Constantia"/>
                <a:cs typeface="Constantia"/>
              </a:rPr>
              <a:t>purposes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2100" y="313385"/>
            <a:ext cx="5810885" cy="14890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4800" spc="-15"/>
              <a:t>Nontechnical </a:t>
            </a:r>
            <a:r>
              <a:rPr dirty="0" sz="4800" spc="-5"/>
              <a:t>Methods:  </a:t>
            </a:r>
            <a:r>
              <a:rPr dirty="0" sz="4800" spc="-25"/>
              <a:t>From </a:t>
            </a:r>
            <a:r>
              <a:rPr dirty="0" sz="4800"/>
              <a:t>Phishing </a:t>
            </a:r>
            <a:r>
              <a:rPr dirty="0" sz="4800" spc="-215"/>
              <a:t>To</a:t>
            </a:r>
            <a:r>
              <a:rPr dirty="0" sz="4800" spc="-45"/>
              <a:t> </a:t>
            </a:r>
            <a:r>
              <a:rPr dirty="0" sz="4800" spc="-5"/>
              <a:t>Spam</a:t>
            </a:r>
            <a:endParaRPr sz="4800"/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9-</a:t>
            </a:r>
            <a:r>
              <a:rPr dirty="0"/>
              <a:t>30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29436" y="1875789"/>
            <a:ext cx="7498715" cy="163576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259079" indent="-247015">
              <a:lnSpc>
                <a:spcPct val="100000"/>
              </a:lnSpc>
              <a:spcBef>
                <a:spcPts val="6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259715" algn="l"/>
              </a:tabLst>
            </a:pPr>
            <a:r>
              <a:rPr dirty="0" sz="2400" spc="-5" b="1">
                <a:latin typeface="Constantia"/>
                <a:cs typeface="Constantia"/>
              </a:rPr>
              <a:t>data</a:t>
            </a:r>
            <a:r>
              <a:rPr dirty="0" sz="2400" spc="-60" b="1">
                <a:latin typeface="Constantia"/>
                <a:cs typeface="Constantia"/>
              </a:rPr>
              <a:t> </a:t>
            </a:r>
            <a:r>
              <a:rPr dirty="0" sz="2400" spc="-10" b="1">
                <a:latin typeface="Constantia"/>
                <a:cs typeface="Constantia"/>
              </a:rPr>
              <a:t>breach</a:t>
            </a:r>
            <a:endParaRPr sz="2400">
              <a:latin typeface="Constantia"/>
              <a:cs typeface="Constantia"/>
            </a:endParaRPr>
          </a:p>
          <a:p>
            <a:pPr marL="259079" marR="508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Constantia"/>
                <a:cs typeface="Constantia"/>
              </a:rPr>
              <a:t>A security </a:t>
            </a:r>
            <a:r>
              <a:rPr dirty="0" sz="2400" spc="-5">
                <a:latin typeface="Constantia"/>
                <a:cs typeface="Constantia"/>
              </a:rPr>
              <a:t>incident in </a:t>
            </a:r>
            <a:r>
              <a:rPr dirty="0" sz="2400" spc="-10">
                <a:latin typeface="Constantia"/>
                <a:cs typeface="Constantia"/>
              </a:rPr>
              <a:t>which sensitive, </a:t>
            </a:r>
            <a:r>
              <a:rPr dirty="0" sz="2400" spc="-15">
                <a:latin typeface="Constantia"/>
                <a:cs typeface="Constantia"/>
              </a:rPr>
              <a:t>protected, </a:t>
            </a:r>
            <a:r>
              <a:rPr dirty="0" sz="2400">
                <a:latin typeface="Constantia"/>
                <a:cs typeface="Constantia"/>
              </a:rPr>
              <a:t>or  </a:t>
            </a:r>
            <a:r>
              <a:rPr dirty="0" sz="2400" spc="-5">
                <a:latin typeface="Constantia"/>
                <a:cs typeface="Constantia"/>
              </a:rPr>
              <a:t>confidential data is </a:t>
            </a:r>
            <a:r>
              <a:rPr dirty="0" sz="2400" spc="-10">
                <a:latin typeface="Constantia"/>
                <a:cs typeface="Constantia"/>
              </a:rPr>
              <a:t>copied, transmitted, viewed,</a:t>
            </a:r>
            <a:r>
              <a:rPr dirty="0" sz="2400" spc="-375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stolen,  </a:t>
            </a:r>
            <a:r>
              <a:rPr dirty="0" sz="2400">
                <a:latin typeface="Constantia"/>
                <a:cs typeface="Constantia"/>
              </a:rPr>
              <a:t>or</a:t>
            </a:r>
            <a:r>
              <a:rPr dirty="0" sz="2400" spc="-114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used</a:t>
            </a:r>
            <a:r>
              <a:rPr dirty="0" sz="2400" spc="-10">
                <a:latin typeface="Constantia"/>
                <a:cs typeface="Constantia"/>
              </a:rPr>
              <a:t> </a:t>
            </a:r>
            <a:r>
              <a:rPr dirty="0" sz="2400" spc="-20">
                <a:latin typeface="Constantia"/>
                <a:cs typeface="Constantia"/>
              </a:rPr>
              <a:t>by</a:t>
            </a:r>
            <a:r>
              <a:rPr dirty="0" sz="2400" spc="-13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an</a:t>
            </a:r>
            <a:r>
              <a:rPr dirty="0" sz="2400" spc="-4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individual</a:t>
            </a:r>
            <a:r>
              <a:rPr dirty="0" sz="2400" spc="-6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unauthorized</a:t>
            </a:r>
            <a:r>
              <a:rPr dirty="0" sz="2400" spc="-45">
                <a:latin typeface="Constantia"/>
                <a:cs typeface="Constantia"/>
              </a:rPr>
              <a:t> </a:t>
            </a:r>
            <a:r>
              <a:rPr dirty="0" sz="2400" spc="-20">
                <a:latin typeface="Constantia"/>
                <a:cs typeface="Constantia"/>
              </a:rPr>
              <a:t>to</a:t>
            </a:r>
            <a:r>
              <a:rPr dirty="0" sz="2400" spc="-13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do</a:t>
            </a:r>
            <a:r>
              <a:rPr dirty="0" sz="2400" spc="-114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so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The </a:t>
            </a:r>
            <a:r>
              <a:rPr dirty="0" spc="-20"/>
              <a:t>Information </a:t>
            </a:r>
            <a:r>
              <a:rPr dirty="0" spc="-10"/>
              <a:t>Assurance </a:t>
            </a:r>
            <a:r>
              <a:rPr dirty="0"/>
              <a:t>Model  and </a:t>
            </a:r>
            <a:r>
              <a:rPr dirty="0" spc="-25"/>
              <a:t>Defense</a:t>
            </a:r>
            <a:r>
              <a:rPr dirty="0" spc="-35"/>
              <a:t> </a:t>
            </a:r>
            <a:r>
              <a:rPr dirty="0" spc="-25"/>
              <a:t>Strategy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9-</a:t>
            </a:r>
            <a:r>
              <a:rPr dirty="0"/>
              <a:t>31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868779"/>
            <a:ext cx="7940040" cy="2983865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dirty="0" sz="2600" b="1">
                <a:latin typeface="Constantia"/>
                <a:cs typeface="Constantia"/>
              </a:rPr>
              <a:t>CIA security triad (CIA</a:t>
            </a:r>
            <a:r>
              <a:rPr dirty="0" sz="2600" spc="-315" b="1">
                <a:latin typeface="Constantia"/>
                <a:cs typeface="Constantia"/>
              </a:rPr>
              <a:t> </a:t>
            </a:r>
            <a:r>
              <a:rPr dirty="0" sz="2600" b="1">
                <a:latin typeface="Constantia"/>
                <a:cs typeface="Constantia"/>
              </a:rPr>
              <a:t>triad)</a:t>
            </a:r>
            <a:endParaRPr sz="2600">
              <a:latin typeface="Constantia"/>
              <a:cs typeface="Constantia"/>
            </a:endParaRPr>
          </a:p>
          <a:p>
            <a:pPr marL="285115" marR="41910">
              <a:lnSpc>
                <a:spcPct val="100000"/>
              </a:lnSpc>
              <a:spcBef>
                <a:spcPts val="625"/>
              </a:spcBef>
            </a:pPr>
            <a:r>
              <a:rPr dirty="0" sz="2600" spc="-10">
                <a:latin typeface="Constantia"/>
                <a:cs typeface="Constantia"/>
              </a:rPr>
              <a:t>Three </a:t>
            </a:r>
            <a:r>
              <a:rPr dirty="0" sz="2600">
                <a:latin typeface="Constantia"/>
                <a:cs typeface="Constantia"/>
              </a:rPr>
              <a:t>security </a:t>
            </a:r>
            <a:r>
              <a:rPr dirty="0" sz="2600" spc="-15">
                <a:latin typeface="Constantia"/>
                <a:cs typeface="Constantia"/>
              </a:rPr>
              <a:t>concepts </a:t>
            </a:r>
            <a:r>
              <a:rPr dirty="0" sz="2600" spc="-5">
                <a:latin typeface="Constantia"/>
                <a:cs typeface="Constantia"/>
              </a:rPr>
              <a:t>important </a:t>
            </a:r>
            <a:r>
              <a:rPr dirty="0" sz="2600" spc="-20">
                <a:latin typeface="Constantia"/>
                <a:cs typeface="Constantia"/>
              </a:rPr>
              <a:t>to </a:t>
            </a:r>
            <a:r>
              <a:rPr dirty="0" sz="2600" spc="-5">
                <a:latin typeface="Constantia"/>
                <a:cs typeface="Constantia"/>
              </a:rPr>
              <a:t>information </a:t>
            </a:r>
            <a:r>
              <a:rPr dirty="0" sz="2600">
                <a:latin typeface="Constantia"/>
                <a:cs typeface="Constantia"/>
              </a:rPr>
              <a:t>on  </a:t>
            </a:r>
            <a:r>
              <a:rPr dirty="0" sz="2600" spc="-5">
                <a:latin typeface="Constantia"/>
                <a:cs typeface="Constantia"/>
              </a:rPr>
              <a:t>the Internet: </a:t>
            </a:r>
            <a:r>
              <a:rPr dirty="0" sz="2600" spc="-20">
                <a:latin typeface="Constantia"/>
                <a:cs typeface="Constantia"/>
              </a:rPr>
              <a:t>confidentiality, </a:t>
            </a:r>
            <a:r>
              <a:rPr dirty="0" sz="2600" spc="-30">
                <a:latin typeface="Constantia"/>
                <a:cs typeface="Constantia"/>
              </a:rPr>
              <a:t>integrity, </a:t>
            </a:r>
            <a:r>
              <a:rPr dirty="0" sz="2600">
                <a:latin typeface="Constantia"/>
                <a:cs typeface="Constantia"/>
              </a:rPr>
              <a:t>and</a:t>
            </a:r>
            <a:r>
              <a:rPr dirty="0" sz="2600" spc="-254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availability</a:t>
            </a:r>
            <a:endParaRPr sz="26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9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spc="-5" b="1">
                <a:latin typeface="Constantia"/>
                <a:cs typeface="Constantia"/>
              </a:rPr>
              <a:t>confidentiality</a:t>
            </a:r>
            <a:endParaRPr sz="2400">
              <a:latin typeface="Constantia"/>
              <a:cs typeface="Constantia"/>
            </a:endParaRPr>
          </a:p>
          <a:p>
            <a:pPr marL="652780" marR="5080">
              <a:lnSpc>
                <a:spcPct val="100000"/>
              </a:lnSpc>
              <a:spcBef>
                <a:spcPts val="575"/>
              </a:spcBef>
            </a:pPr>
            <a:r>
              <a:rPr dirty="0" sz="2400" spc="-15">
                <a:latin typeface="Constantia"/>
                <a:cs typeface="Constantia"/>
              </a:rPr>
              <a:t>Assurance</a:t>
            </a:r>
            <a:r>
              <a:rPr dirty="0" sz="2400" spc="-12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of</a:t>
            </a:r>
            <a:r>
              <a:rPr dirty="0" sz="2400" spc="-1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data</a:t>
            </a:r>
            <a:r>
              <a:rPr dirty="0" sz="2400" spc="-9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privacy</a:t>
            </a:r>
            <a:r>
              <a:rPr dirty="0" sz="2400" spc="-14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and</a:t>
            </a:r>
            <a:r>
              <a:rPr dirty="0" sz="2400" spc="-65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accuracy;</a:t>
            </a:r>
            <a:r>
              <a:rPr dirty="0" sz="2400" spc="-5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keeping</a:t>
            </a:r>
            <a:r>
              <a:rPr dirty="0" sz="2400" spc="-60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private  </a:t>
            </a:r>
            <a:r>
              <a:rPr dirty="0" sz="2400">
                <a:latin typeface="Constantia"/>
                <a:cs typeface="Constantia"/>
              </a:rPr>
              <a:t>or </a:t>
            </a:r>
            <a:r>
              <a:rPr dirty="0" sz="2400" spc="-10">
                <a:latin typeface="Constantia"/>
                <a:cs typeface="Constantia"/>
              </a:rPr>
              <a:t>sensitive </a:t>
            </a:r>
            <a:r>
              <a:rPr dirty="0" sz="2400" spc="-5">
                <a:latin typeface="Constantia"/>
                <a:cs typeface="Constantia"/>
              </a:rPr>
              <a:t>information </a:t>
            </a:r>
            <a:r>
              <a:rPr dirty="0" sz="2400" spc="-10">
                <a:latin typeface="Constantia"/>
                <a:cs typeface="Constantia"/>
              </a:rPr>
              <a:t>from </a:t>
            </a:r>
            <a:r>
              <a:rPr dirty="0" sz="2400" spc="-5">
                <a:latin typeface="Constantia"/>
                <a:cs typeface="Constantia"/>
              </a:rPr>
              <a:t>being disclosed </a:t>
            </a:r>
            <a:r>
              <a:rPr dirty="0" sz="2400" spc="-20">
                <a:latin typeface="Constantia"/>
                <a:cs typeface="Constantia"/>
              </a:rPr>
              <a:t>to  </a:t>
            </a:r>
            <a:r>
              <a:rPr dirty="0" sz="2400" spc="-5">
                <a:latin typeface="Constantia"/>
                <a:cs typeface="Constantia"/>
              </a:rPr>
              <a:t>unauthorized </a:t>
            </a:r>
            <a:r>
              <a:rPr dirty="0" sz="2400" spc="-10">
                <a:latin typeface="Constantia"/>
                <a:cs typeface="Constantia"/>
              </a:rPr>
              <a:t>individuals, </a:t>
            </a:r>
            <a:r>
              <a:rPr dirty="0" sz="2400" spc="-5">
                <a:latin typeface="Constantia"/>
                <a:cs typeface="Constantia"/>
              </a:rPr>
              <a:t>entities, </a:t>
            </a:r>
            <a:r>
              <a:rPr dirty="0" sz="2400">
                <a:latin typeface="Constantia"/>
                <a:cs typeface="Constantia"/>
              </a:rPr>
              <a:t>or</a:t>
            </a:r>
            <a:r>
              <a:rPr dirty="0" sz="2400" spc="-275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processes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The </a:t>
            </a:r>
            <a:r>
              <a:rPr dirty="0" spc="-20"/>
              <a:t>Information </a:t>
            </a:r>
            <a:r>
              <a:rPr dirty="0" spc="-10"/>
              <a:t>Assurance </a:t>
            </a:r>
            <a:r>
              <a:rPr dirty="0"/>
              <a:t>Model  and </a:t>
            </a:r>
            <a:r>
              <a:rPr dirty="0" spc="-25"/>
              <a:t>Defense</a:t>
            </a:r>
            <a:r>
              <a:rPr dirty="0" spc="-35"/>
              <a:t> </a:t>
            </a:r>
            <a:r>
              <a:rPr dirty="0" spc="-25"/>
              <a:t>Strategy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9-</a:t>
            </a:r>
            <a:r>
              <a:rPr dirty="0"/>
              <a:t>32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29436" y="1875789"/>
            <a:ext cx="7362825" cy="324485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259079" indent="-247015">
              <a:lnSpc>
                <a:spcPct val="100000"/>
              </a:lnSpc>
              <a:spcBef>
                <a:spcPts val="6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259715" algn="l"/>
              </a:tabLst>
            </a:pPr>
            <a:r>
              <a:rPr dirty="0" sz="2400" spc="-5" b="1">
                <a:latin typeface="Constantia"/>
                <a:cs typeface="Constantia"/>
              </a:rPr>
              <a:t>integrity</a:t>
            </a:r>
            <a:endParaRPr sz="2400">
              <a:latin typeface="Constantia"/>
              <a:cs typeface="Constantia"/>
            </a:endParaRPr>
          </a:p>
          <a:p>
            <a:pPr marL="259079" marR="184150">
              <a:lnSpc>
                <a:spcPct val="100000"/>
              </a:lnSpc>
              <a:spcBef>
                <a:spcPts val="575"/>
              </a:spcBef>
            </a:pPr>
            <a:r>
              <a:rPr dirty="0" sz="2400" spc="-15">
                <a:latin typeface="Constantia"/>
                <a:cs typeface="Constantia"/>
              </a:rPr>
              <a:t>Assurance </a:t>
            </a:r>
            <a:r>
              <a:rPr dirty="0" sz="2400" spc="-5">
                <a:latin typeface="Constantia"/>
                <a:cs typeface="Constantia"/>
              </a:rPr>
              <a:t>that </a:t>
            </a:r>
            <a:r>
              <a:rPr dirty="0" sz="2400" spc="-15">
                <a:latin typeface="Constantia"/>
                <a:cs typeface="Constantia"/>
              </a:rPr>
              <a:t>stored </a:t>
            </a:r>
            <a:r>
              <a:rPr dirty="0" sz="2400" spc="-5">
                <a:latin typeface="Constantia"/>
                <a:cs typeface="Constantia"/>
              </a:rPr>
              <a:t>data </a:t>
            </a:r>
            <a:r>
              <a:rPr dirty="0" sz="2400">
                <a:latin typeface="Constantia"/>
                <a:cs typeface="Constantia"/>
              </a:rPr>
              <a:t>has </a:t>
            </a:r>
            <a:r>
              <a:rPr dirty="0" sz="2400" spc="-5">
                <a:latin typeface="Constantia"/>
                <a:cs typeface="Constantia"/>
              </a:rPr>
              <a:t>not been </a:t>
            </a:r>
            <a:r>
              <a:rPr dirty="0" sz="2400">
                <a:latin typeface="Constantia"/>
                <a:cs typeface="Constantia"/>
              </a:rPr>
              <a:t>modified  without</a:t>
            </a:r>
            <a:r>
              <a:rPr dirty="0" sz="2400" spc="-12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authorization;</a:t>
            </a:r>
            <a:r>
              <a:rPr dirty="0" sz="2400" spc="-10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 spc="-70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message</a:t>
            </a:r>
            <a:r>
              <a:rPr dirty="0" sz="2400" spc="-9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that</a:t>
            </a:r>
            <a:r>
              <a:rPr dirty="0" sz="2400" spc="-125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was</a:t>
            </a:r>
            <a:r>
              <a:rPr dirty="0" sz="2400" spc="-10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sent</a:t>
            </a:r>
            <a:r>
              <a:rPr dirty="0" sz="2400" spc="-6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is</a:t>
            </a:r>
            <a:r>
              <a:rPr dirty="0" sz="2400" spc="-8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the  </a:t>
            </a:r>
            <a:r>
              <a:rPr dirty="0" sz="2400">
                <a:latin typeface="Constantia"/>
                <a:cs typeface="Constantia"/>
              </a:rPr>
              <a:t>same</a:t>
            </a:r>
            <a:r>
              <a:rPr dirty="0" sz="2400" spc="-70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message</a:t>
            </a:r>
            <a:r>
              <a:rPr dirty="0" sz="2400" spc="-12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as</a:t>
            </a:r>
            <a:r>
              <a:rPr dirty="0" sz="2400" spc="-6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that</a:t>
            </a:r>
            <a:r>
              <a:rPr dirty="0" sz="2400" spc="-130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which</a:t>
            </a:r>
            <a:r>
              <a:rPr dirty="0" sz="2400" spc="-105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was</a:t>
            </a:r>
            <a:r>
              <a:rPr dirty="0" sz="2400" spc="-80">
                <a:latin typeface="Constantia"/>
                <a:cs typeface="Constantia"/>
              </a:rPr>
              <a:t> </a:t>
            </a:r>
            <a:r>
              <a:rPr dirty="0" sz="2400" spc="-20">
                <a:latin typeface="Constantia"/>
                <a:cs typeface="Constantia"/>
              </a:rPr>
              <a:t>received</a:t>
            </a:r>
            <a:endParaRPr sz="2400">
              <a:latin typeface="Constantia"/>
              <a:cs typeface="Constantia"/>
            </a:endParaRPr>
          </a:p>
          <a:p>
            <a:pPr marL="259079" indent="-247015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259715" algn="l"/>
              </a:tabLst>
            </a:pPr>
            <a:r>
              <a:rPr dirty="0" sz="2400" spc="-15" b="1">
                <a:latin typeface="Constantia"/>
                <a:cs typeface="Constantia"/>
              </a:rPr>
              <a:t>availability</a:t>
            </a:r>
            <a:endParaRPr sz="2400">
              <a:latin typeface="Constantia"/>
              <a:cs typeface="Constantia"/>
            </a:endParaRPr>
          </a:p>
          <a:p>
            <a:pPr algn="just" marL="259079" marR="5080">
              <a:lnSpc>
                <a:spcPct val="100000"/>
              </a:lnSpc>
              <a:spcBef>
                <a:spcPts val="575"/>
              </a:spcBef>
            </a:pPr>
            <a:r>
              <a:rPr dirty="0" sz="2400" spc="-15">
                <a:latin typeface="Constantia"/>
                <a:cs typeface="Constantia"/>
              </a:rPr>
              <a:t>Assurance</a:t>
            </a:r>
            <a:r>
              <a:rPr dirty="0" sz="2400" spc="-9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that</a:t>
            </a:r>
            <a:r>
              <a:rPr dirty="0" sz="2400" spc="-114">
                <a:latin typeface="Constantia"/>
                <a:cs typeface="Constantia"/>
              </a:rPr>
              <a:t> </a:t>
            </a:r>
            <a:r>
              <a:rPr dirty="0" sz="2400" spc="-20">
                <a:latin typeface="Constantia"/>
                <a:cs typeface="Constantia"/>
              </a:rPr>
              <a:t>access</a:t>
            </a:r>
            <a:r>
              <a:rPr dirty="0" sz="2400" spc="-50">
                <a:latin typeface="Constantia"/>
                <a:cs typeface="Constantia"/>
              </a:rPr>
              <a:t> </a:t>
            </a:r>
            <a:r>
              <a:rPr dirty="0" sz="2400" spc="-20">
                <a:latin typeface="Constantia"/>
                <a:cs typeface="Constantia"/>
              </a:rPr>
              <a:t>to</a:t>
            </a:r>
            <a:r>
              <a:rPr dirty="0" sz="2400" spc="-13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data,</a:t>
            </a:r>
            <a:r>
              <a:rPr dirty="0" sz="2400" spc="-3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the</a:t>
            </a:r>
            <a:r>
              <a:rPr dirty="0" sz="2400" spc="-120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website,</a:t>
            </a:r>
            <a:r>
              <a:rPr dirty="0" sz="2400" spc="-6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or</a:t>
            </a:r>
            <a:r>
              <a:rPr dirty="0" sz="2400" spc="-14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other</a:t>
            </a:r>
            <a:r>
              <a:rPr dirty="0" sz="2400" spc="-75">
                <a:latin typeface="Constantia"/>
                <a:cs typeface="Constantia"/>
              </a:rPr>
              <a:t> </a:t>
            </a:r>
            <a:r>
              <a:rPr dirty="0" sz="2400" spc="-30">
                <a:latin typeface="Constantia"/>
                <a:cs typeface="Constantia"/>
              </a:rPr>
              <a:t>EC  </a:t>
            </a:r>
            <a:r>
              <a:rPr dirty="0" sz="2400" spc="-5">
                <a:latin typeface="Constantia"/>
                <a:cs typeface="Constantia"/>
              </a:rPr>
              <a:t>data </a:t>
            </a:r>
            <a:r>
              <a:rPr dirty="0" sz="2400">
                <a:latin typeface="Constantia"/>
                <a:cs typeface="Constantia"/>
              </a:rPr>
              <a:t>service </a:t>
            </a:r>
            <a:r>
              <a:rPr dirty="0" sz="2400" spc="-5">
                <a:latin typeface="Constantia"/>
                <a:cs typeface="Constantia"/>
              </a:rPr>
              <a:t>is </a:t>
            </a:r>
            <a:r>
              <a:rPr dirty="0" sz="2400" spc="-40">
                <a:latin typeface="Constantia"/>
                <a:cs typeface="Constantia"/>
              </a:rPr>
              <a:t>timely, </a:t>
            </a:r>
            <a:r>
              <a:rPr dirty="0" sz="2400" spc="-10">
                <a:latin typeface="Constantia"/>
                <a:cs typeface="Constantia"/>
              </a:rPr>
              <a:t>available, </a:t>
            </a:r>
            <a:r>
              <a:rPr dirty="0" sz="2400" spc="-5">
                <a:latin typeface="Constantia"/>
                <a:cs typeface="Constantia"/>
              </a:rPr>
              <a:t>reliable, and</a:t>
            </a:r>
            <a:r>
              <a:rPr dirty="0" sz="2400" spc="-405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restricted  </a:t>
            </a:r>
            <a:r>
              <a:rPr dirty="0" sz="2400" spc="-20">
                <a:latin typeface="Constantia"/>
                <a:cs typeface="Constantia"/>
              </a:rPr>
              <a:t>to </a:t>
            </a:r>
            <a:r>
              <a:rPr dirty="0" sz="2400">
                <a:latin typeface="Constantia"/>
                <a:cs typeface="Constantia"/>
              </a:rPr>
              <a:t>authorized</a:t>
            </a:r>
            <a:r>
              <a:rPr dirty="0" sz="2400" spc="-17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users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The </a:t>
            </a:r>
            <a:r>
              <a:rPr dirty="0" spc="-20"/>
              <a:t>Information </a:t>
            </a:r>
            <a:r>
              <a:rPr dirty="0" spc="-10"/>
              <a:t>Assurance </a:t>
            </a:r>
            <a:r>
              <a:rPr dirty="0"/>
              <a:t>Model  and </a:t>
            </a:r>
            <a:r>
              <a:rPr dirty="0" spc="-25"/>
              <a:t>Defense</a:t>
            </a:r>
            <a:r>
              <a:rPr dirty="0" spc="-35"/>
              <a:t> </a:t>
            </a:r>
            <a:r>
              <a:rPr dirty="0" spc="-25"/>
              <a:t>Strategy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9-</a:t>
            </a:r>
            <a:r>
              <a:rPr dirty="0"/>
              <a:t>33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947418"/>
            <a:ext cx="7755890" cy="370395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85115" marR="576580" indent="-27305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dirty="0" sz="2600" spc="-25" b="1">
                <a:latin typeface="Constantia"/>
                <a:cs typeface="Constantia"/>
              </a:rPr>
              <a:t>AUTHENTICATION, AUTHORIZATION, </a:t>
            </a:r>
            <a:r>
              <a:rPr dirty="0" sz="2600" spc="-5" b="1">
                <a:latin typeface="Constantia"/>
                <a:cs typeface="Constantia"/>
              </a:rPr>
              <a:t>AND  </a:t>
            </a:r>
            <a:r>
              <a:rPr dirty="0" sz="2600" spc="-15" b="1">
                <a:latin typeface="Constantia"/>
                <a:cs typeface="Constantia"/>
              </a:rPr>
              <a:t>NONREPUDIATION</a:t>
            </a:r>
            <a:endParaRPr sz="26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dirty="0" sz="2600" spc="-15" b="1">
                <a:latin typeface="Constantia"/>
                <a:cs typeface="Constantia"/>
              </a:rPr>
              <a:t>E-COMMERCE </a:t>
            </a:r>
            <a:r>
              <a:rPr dirty="0" sz="2600" b="1">
                <a:latin typeface="Constantia"/>
                <a:cs typeface="Constantia"/>
              </a:rPr>
              <a:t>SECURITY</a:t>
            </a:r>
            <a:r>
              <a:rPr dirty="0" sz="2600" spc="-130" b="1">
                <a:latin typeface="Constantia"/>
                <a:cs typeface="Constantia"/>
              </a:rPr>
              <a:t> </a:t>
            </a:r>
            <a:r>
              <a:rPr dirty="0" sz="2600" spc="-30" b="1">
                <a:latin typeface="Constantia"/>
                <a:cs typeface="Constantia"/>
              </a:rPr>
              <a:t>STRATEGY</a:t>
            </a:r>
            <a:endParaRPr sz="26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9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spc="-5" b="1">
                <a:latin typeface="Constantia"/>
                <a:cs typeface="Constantia"/>
              </a:rPr>
              <a:t>The </a:t>
            </a:r>
            <a:r>
              <a:rPr dirty="0" sz="2400" spc="-10" b="1">
                <a:latin typeface="Constantia"/>
                <a:cs typeface="Constantia"/>
              </a:rPr>
              <a:t>Objective </a:t>
            </a:r>
            <a:r>
              <a:rPr dirty="0" sz="2400" b="1">
                <a:latin typeface="Constantia"/>
                <a:cs typeface="Constantia"/>
              </a:rPr>
              <a:t>of </a:t>
            </a:r>
            <a:r>
              <a:rPr dirty="0" sz="2400" spc="-5" b="1">
                <a:latin typeface="Constantia"/>
                <a:cs typeface="Constantia"/>
              </a:rPr>
              <a:t>Security</a:t>
            </a:r>
            <a:r>
              <a:rPr dirty="0" sz="2400" spc="-210" b="1">
                <a:latin typeface="Constantia"/>
                <a:cs typeface="Constantia"/>
              </a:rPr>
              <a:t> </a:t>
            </a:r>
            <a:r>
              <a:rPr dirty="0" sz="2400" b="1">
                <a:latin typeface="Constantia"/>
                <a:cs typeface="Constantia"/>
              </a:rPr>
              <a:t>Defense</a:t>
            </a:r>
            <a:endParaRPr sz="24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spc="-5" b="1">
                <a:latin typeface="Constantia"/>
                <a:cs typeface="Constantia"/>
              </a:rPr>
              <a:t>Security Spending </a:t>
            </a:r>
            <a:r>
              <a:rPr dirty="0" sz="2400" spc="-35" b="1">
                <a:latin typeface="Constantia"/>
                <a:cs typeface="Constantia"/>
              </a:rPr>
              <a:t>Versus </a:t>
            </a:r>
            <a:r>
              <a:rPr dirty="0" sz="2400" spc="-10" b="1">
                <a:latin typeface="Constantia"/>
                <a:cs typeface="Constantia"/>
              </a:rPr>
              <a:t>Needs</a:t>
            </a:r>
            <a:r>
              <a:rPr dirty="0" sz="2400" spc="-225" b="1">
                <a:latin typeface="Constantia"/>
                <a:cs typeface="Constantia"/>
              </a:rPr>
              <a:t> </a:t>
            </a:r>
            <a:r>
              <a:rPr dirty="0" sz="2400" spc="-5" b="1">
                <a:latin typeface="Constantia"/>
                <a:cs typeface="Constantia"/>
              </a:rPr>
              <a:t>Gap</a:t>
            </a:r>
            <a:endParaRPr sz="24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spc="-5" b="1">
                <a:latin typeface="Constantia"/>
                <a:cs typeface="Constantia"/>
              </a:rPr>
              <a:t>Assessing Security</a:t>
            </a:r>
            <a:r>
              <a:rPr dirty="0" sz="2400" spc="-40" b="1">
                <a:latin typeface="Constantia"/>
                <a:cs typeface="Constantia"/>
              </a:rPr>
              <a:t> </a:t>
            </a:r>
            <a:r>
              <a:rPr dirty="0" sz="2400" spc="-10" b="1">
                <a:latin typeface="Constantia"/>
                <a:cs typeface="Constantia"/>
              </a:rPr>
              <a:t>Needs</a:t>
            </a:r>
            <a:endParaRPr sz="2400">
              <a:latin typeface="Constantia"/>
              <a:cs typeface="Constantia"/>
            </a:endParaRPr>
          </a:p>
          <a:p>
            <a:pPr lvl="2" marL="927100" indent="-247650">
              <a:lnSpc>
                <a:spcPct val="100000"/>
              </a:lnSpc>
              <a:spcBef>
                <a:spcPts val="530"/>
              </a:spcBef>
              <a:buClr>
                <a:srgbClr val="009DD9"/>
              </a:buClr>
              <a:buSzPct val="69047"/>
              <a:buFont typeface="Wingdings 2"/>
              <a:buChar char=""/>
              <a:tabLst>
                <a:tab pos="927100" algn="l"/>
                <a:tab pos="927735" algn="l"/>
              </a:tabLst>
            </a:pPr>
            <a:r>
              <a:rPr dirty="0" sz="2100" spc="-5" b="1">
                <a:latin typeface="Constantia"/>
                <a:cs typeface="Constantia"/>
              </a:rPr>
              <a:t>vulnerability</a:t>
            </a:r>
            <a:r>
              <a:rPr dirty="0" sz="2100" spc="-150" b="1">
                <a:latin typeface="Constantia"/>
                <a:cs typeface="Constantia"/>
              </a:rPr>
              <a:t> </a:t>
            </a:r>
            <a:r>
              <a:rPr dirty="0" sz="2100" b="1">
                <a:latin typeface="Constantia"/>
                <a:cs typeface="Constantia"/>
              </a:rPr>
              <a:t>assessment</a:t>
            </a:r>
            <a:endParaRPr sz="2100">
              <a:latin typeface="Constantia"/>
              <a:cs typeface="Constantia"/>
            </a:endParaRPr>
          </a:p>
          <a:p>
            <a:pPr marL="927100" marR="5080">
              <a:lnSpc>
                <a:spcPct val="100000"/>
              </a:lnSpc>
              <a:spcBef>
                <a:spcPts val="505"/>
              </a:spcBef>
            </a:pPr>
            <a:r>
              <a:rPr dirty="0" sz="2100" spc="-5">
                <a:latin typeface="Constantia"/>
                <a:cs typeface="Constantia"/>
              </a:rPr>
              <a:t>The </a:t>
            </a:r>
            <a:r>
              <a:rPr dirty="0" sz="2100" spc="-10">
                <a:latin typeface="Constantia"/>
                <a:cs typeface="Constantia"/>
              </a:rPr>
              <a:t>process </a:t>
            </a:r>
            <a:r>
              <a:rPr dirty="0" sz="2100">
                <a:latin typeface="Constantia"/>
                <a:cs typeface="Constantia"/>
              </a:rPr>
              <a:t>of identifying, quantifying, and </a:t>
            </a:r>
            <a:r>
              <a:rPr dirty="0" sz="2100" spc="-5">
                <a:latin typeface="Constantia"/>
                <a:cs typeface="Constantia"/>
              </a:rPr>
              <a:t>prioritizing</a:t>
            </a:r>
            <a:r>
              <a:rPr dirty="0" sz="2100" spc="-350">
                <a:latin typeface="Constantia"/>
                <a:cs typeface="Constantia"/>
              </a:rPr>
              <a:t> </a:t>
            </a:r>
            <a:r>
              <a:rPr dirty="0" sz="2100" spc="-5">
                <a:latin typeface="Constantia"/>
                <a:cs typeface="Constantia"/>
              </a:rPr>
              <a:t>the  vulnerabilities in </a:t>
            </a:r>
            <a:r>
              <a:rPr dirty="0" sz="2100">
                <a:latin typeface="Constantia"/>
                <a:cs typeface="Constantia"/>
              </a:rPr>
              <a:t>a</a:t>
            </a:r>
            <a:r>
              <a:rPr dirty="0" sz="2100" spc="-240">
                <a:latin typeface="Constantia"/>
                <a:cs typeface="Constantia"/>
              </a:rPr>
              <a:t> </a:t>
            </a:r>
            <a:r>
              <a:rPr dirty="0" sz="2100" spc="-10">
                <a:latin typeface="Constantia"/>
                <a:cs typeface="Constantia"/>
              </a:rPr>
              <a:t>system</a:t>
            </a:r>
            <a:endParaRPr sz="21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1000" y="990600"/>
            <a:ext cx="8358124" cy="518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9-</a:t>
            </a:r>
            <a:r>
              <a:rPr dirty="0"/>
              <a:t>34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The </a:t>
            </a:r>
            <a:r>
              <a:rPr dirty="0" spc="-20"/>
              <a:t>Information </a:t>
            </a:r>
            <a:r>
              <a:rPr dirty="0" spc="-10"/>
              <a:t>Assurance </a:t>
            </a:r>
            <a:r>
              <a:rPr dirty="0"/>
              <a:t>Model  and </a:t>
            </a:r>
            <a:r>
              <a:rPr dirty="0" spc="-25"/>
              <a:t>Defense</a:t>
            </a:r>
            <a:r>
              <a:rPr dirty="0" spc="-35"/>
              <a:t> </a:t>
            </a:r>
            <a:r>
              <a:rPr dirty="0" spc="-25"/>
              <a:t>Strategy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9-</a:t>
            </a:r>
            <a:r>
              <a:rPr dirty="0"/>
              <a:t>35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29436" y="1875789"/>
            <a:ext cx="7319009" cy="361061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algn="just" marL="259079" indent="-247015">
              <a:lnSpc>
                <a:spcPct val="100000"/>
              </a:lnSpc>
              <a:spcBef>
                <a:spcPts val="6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259715" algn="l"/>
              </a:tabLst>
            </a:pPr>
            <a:r>
              <a:rPr dirty="0" sz="2400" spc="-10" b="1">
                <a:latin typeface="Constantia"/>
                <a:cs typeface="Constantia"/>
              </a:rPr>
              <a:t>penetration test </a:t>
            </a:r>
            <a:r>
              <a:rPr dirty="0" sz="2400" b="1">
                <a:latin typeface="Constantia"/>
                <a:cs typeface="Constantia"/>
              </a:rPr>
              <a:t>(pen</a:t>
            </a:r>
            <a:r>
              <a:rPr dirty="0" sz="2400" spc="-185" b="1">
                <a:latin typeface="Constantia"/>
                <a:cs typeface="Constantia"/>
              </a:rPr>
              <a:t> </a:t>
            </a:r>
            <a:r>
              <a:rPr dirty="0" sz="2400" spc="-10" b="1">
                <a:latin typeface="Constantia"/>
                <a:cs typeface="Constantia"/>
              </a:rPr>
              <a:t>test)</a:t>
            </a:r>
            <a:endParaRPr sz="2400">
              <a:latin typeface="Constantia"/>
              <a:cs typeface="Constantia"/>
            </a:endParaRPr>
          </a:p>
          <a:p>
            <a:pPr algn="just" marL="259079" marR="398145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Constantia"/>
                <a:cs typeface="Constantia"/>
              </a:rPr>
              <a:t>A </a:t>
            </a:r>
            <a:r>
              <a:rPr dirty="0" sz="2400" spc="-5">
                <a:latin typeface="Constantia"/>
                <a:cs typeface="Constantia"/>
              </a:rPr>
              <a:t>method </a:t>
            </a:r>
            <a:r>
              <a:rPr dirty="0" sz="2400">
                <a:latin typeface="Constantia"/>
                <a:cs typeface="Constantia"/>
              </a:rPr>
              <a:t>of </a:t>
            </a:r>
            <a:r>
              <a:rPr dirty="0" sz="2400" spc="-5">
                <a:latin typeface="Constantia"/>
                <a:cs typeface="Constantia"/>
              </a:rPr>
              <a:t>evaluating the </a:t>
            </a:r>
            <a:r>
              <a:rPr dirty="0" sz="2400">
                <a:latin typeface="Constantia"/>
                <a:cs typeface="Constantia"/>
              </a:rPr>
              <a:t>security of a </a:t>
            </a:r>
            <a:r>
              <a:rPr dirty="0" sz="2400" spc="-15">
                <a:latin typeface="Constantia"/>
                <a:cs typeface="Constantia"/>
              </a:rPr>
              <a:t>computer  system</a:t>
            </a:r>
            <a:r>
              <a:rPr dirty="0" sz="2400" spc="-10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or</a:t>
            </a:r>
            <a:r>
              <a:rPr dirty="0" sz="2400" spc="-13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 spc="-60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network</a:t>
            </a:r>
            <a:r>
              <a:rPr dirty="0" sz="2400" spc="-5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by</a:t>
            </a:r>
            <a:r>
              <a:rPr dirty="0" sz="2400" spc="-11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simulating</a:t>
            </a:r>
            <a:r>
              <a:rPr dirty="0" sz="2400" spc="-7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an</a:t>
            </a:r>
            <a:r>
              <a:rPr dirty="0" sz="2400" spc="-105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attack</a:t>
            </a:r>
            <a:r>
              <a:rPr dirty="0" sz="2400" spc="-25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from</a:t>
            </a:r>
            <a:r>
              <a:rPr dirty="0" sz="2400" spc="-10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  </a:t>
            </a:r>
            <a:r>
              <a:rPr dirty="0" sz="2400" spc="-5">
                <a:latin typeface="Constantia"/>
                <a:cs typeface="Constantia"/>
              </a:rPr>
              <a:t>malicious </a:t>
            </a:r>
            <a:r>
              <a:rPr dirty="0" sz="2400" spc="-15">
                <a:latin typeface="Constantia"/>
                <a:cs typeface="Constantia"/>
              </a:rPr>
              <a:t>source, </a:t>
            </a:r>
            <a:r>
              <a:rPr dirty="0" sz="2400" spc="-10">
                <a:latin typeface="Constantia"/>
                <a:cs typeface="Constantia"/>
              </a:rPr>
              <a:t>(e.g., </a:t>
            </a: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 spc="-270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cracker)</a:t>
            </a:r>
            <a:endParaRPr sz="2400">
              <a:latin typeface="Constantia"/>
              <a:cs typeface="Constantia"/>
            </a:endParaRPr>
          </a:p>
          <a:p>
            <a:pPr algn="just" marL="259079" indent="-247015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259715" algn="l"/>
              </a:tabLst>
            </a:pPr>
            <a:r>
              <a:rPr dirty="0" sz="2400" spc="-30" b="1">
                <a:latin typeface="Constantia"/>
                <a:cs typeface="Constantia"/>
              </a:rPr>
              <a:t>EC </a:t>
            </a:r>
            <a:r>
              <a:rPr dirty="0" sz="2400" b="1">
                <a:latin typeface="Constantia"/>
                <a:cs typeface="Constantia"/>
              </a:rPr>
              <a:t>security</a:t>
            </a:r>
            <a:r>
              <a:rPr dirty="0" sz="2400" spc="-140" b="1">
                <a:latin typeface="Constantia"/>
                <a:cs typeface="Constantia"/>
              </a:rPr>
              <a:t> </a:t>
            </a:r>
            <a:r>
              <a:rPr dirty="0" sz="2400" spc="-10" b="1">
                <a:latin typeface="Constantia"/>
                <a:cs typeface="Constantia"/>
              </a:rPr>
              <a:t>programs</a:t>
            </a:r>
            <a:endParaRPr sz="2400">
              <a:latin typeface="Constantia"/>
              <a:cs typeface="Constantia"/>
            </a:endParaRPr>
          </a:p>
          <a:p>
            <a:pPr marL="259079" marR="5080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latin typeface="Constantia"/>
                <a:cs typeface="Constantia"/>
              </a:rPr>
              <a:t>All the policies, </a:t>
            </a:r>
            <a:r>
              <a:rPr dirty="0" sz="2400" spc="-15">
                <a:latin typeface="Constantia"/>
                <a:cs typeface="Constantia"/>
              </a:rPr>
              <a:t>procedures, </a:t>
            </a:r>
            <a:r>
              <a:rPr dirty="0" sz="2400" spc="-10">
                <a:latin typeface="Constantia"/>
                <a:cs typeface="Constantia"/>
              </a:rPr>
              <a:t>documents, standards,  </a:t>
            </a:r>
            <a:r>
              <a:rPr dirty="0" sz="2400" spc="-15">
                <a:latin typeface="Constantia"/>
                <a:cs typeface="Constantia"/>
              </a:rPr>
              <a:t>hardware, </a:t>
            </a:r>
            <a:r>
              <a:rPr dirty="0" sz="2400" spc="-10">
                <a:latin typeface="Constantia"/>
                <a:cs typeface="Constantia"/>
              </a:rPr>
              <a:t>software, training, </a:t>
            </a:r>
            <a:r>
              <a:rPr dirty="0" sz="2400" spc="-5">
                <a:latin typeface="Constantia"/>
                <a:cs typeface="Constantia"/>
              </a:rPr>
              <a:t>and personnel that</a:t>
            </a:r>
            <a:r>
              <a:rPr dirty="0" sz="2400" spc="-245">
                <a:latin typeface="Constantia"/>
                <a:cs typeface="Constantia"/>
              </a:rPr>
              <a:t> </a:t>
            </a:r>
            <a:r>
              <a:rPr dirty="0" sz="2400" spc="-25">
                <a:latin typeface="Constantia"/>
                <a:cs typeface="Constantia"/>
              </a:rPr>
              <a:t>work  </a:t>
            </a:r>
            <a:r>
              <a:rPr dirty="0" sz="2400" spc="-15">
                <a:latin typeface="Constantia"/>
                <a:cs typeface="Constantia"/>
              </a:rPr>
              <a:t>together</a:t>
            </a:r>
            <a:r>
              <a:rPr dirty="0" sz="2400" spc="-110">
                <a:latin typeface="Constantia"/>
                <a:cs typeface="Constantia"/>
              </a:rPr>
              <a:t> </a:t>
            </a:r>
            <a:r>
              <a:rPr dirty="0" sz="2400" spc="-20">
                <a:latin typeface="Constantia"/>
                <a:cs typeface="Constantia"/>
              </a:rPr>
              <a:t>to</a:t>
            </a:r>
            <a:r>
              <a:rPr dirty="0" sz="2400" spc="-100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protect</a:t>
            </a:r>
            <a:r>
              <a:rPr dirty="0" sz="2400" spc="-5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information,</a:t>
            </a:r>
            <a:r>
              <a:rPr dirty="0" sz="2400" spc="-5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the</a:t>
            </a:r>
            <a:r>
              <a:rPr dirty="0" sz="2400" spc="-12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ability</a:t>
            </a:r>
            <a:r>
              <a:rPr dirty="0" sz="2400" spc="-110">
                <a:latin typeface="Constantia"/>
                <a:cs typeface="Constantia"/>
              </a:rPr>
              <a:t> </a:t>
            </a:r>
            <a:r>
              <a:rPr dirty="0" sz="2400" spc="-20">
                <a:latin typeface="Constantia"/>
                <a:cs typeface="Constantia"/>
              </a:rPr>
              <a:t>to</a:t>
            </a:r>
            <a:r>
              <a:rPr dirty="0" sz="2400" spc="-114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conduct  </a:t>
            </a:r>
            <a:r>
              <a:rPr dirty="0" sz="2400" spc="-10">
                <a:latin typeface="Constantia"/>
                <a:cs typeface="Constantia"/>
              </a:rPr>
              <a:t>business, </a:t>
            </a:r>
            <a:r>
              <a:rPr dirty="0" sz="2400">
                <a:latin typeface="Constantia"/>
                <a:cs typeface="Constantia"/>
              </a:rPr>
              <a:t>and other</a:t>
            </a:r>
            <a:r>
              <a:rPr dirty="0" sz="2400" spc="-25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assets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The </a:t>
            </a:r>
            <a:r>
              <a:rPr dirty="0" spc="-20"/>
              <a:t>Information </a:t>
            </a:r>
            <a:r>
              <a:rPr dirty="0" spc="-10"/>
              <a:t>Assurance </a:t>
            </a:r>
            <a:r>
              <a:rPr dirty="0"/>
              <a:t>Model  and </a:t>
            </a:r>
            <a:r>
              <a:rPr dirty="0" spc="-25"/>
              <a:t>Defense</a:t>
            </a:r>
            <a:r>
              <a:rPr dirty="0" spc="-35"/>
              <a:t> </a:t>
            </a:r>
            <a:r>
              <a:rPr dirty="0" spc="-25"/>
              <a:t>Strategy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9-</a:t>
            </a:r>
            <a:r>
              <a:rPr dirty="0"/>
              <a:t>36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868779"/>
            <a:ext cx="8042909" cy="2958465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dirty="0" sz="2600" spc="-10" b="1">
                <a:latin typeface="Constantia"/>
                <a:cs typeface="Constantia"/>
              </a:rPr>
              <a:t>computer </a:t>
            </a:r>
            <a:r>
              <a:rPr dirty="0" sz="2600" b="1">
                <a:latin typeface="Constantia"/>
                <a:cs typeface="Constantia"/>
              </a:rPr>
              <a:t>security incident</a:t>
            </a:r>
            <a:r>
              <a:rPr dirty="0" sz="2600" spc="-330" b="1">
                <a:latin typeface="Constantia"/>
                <a:cs typeface="Constantia"/>
              </a:rPr>
              <a:t> </a:t>
            </a:r>
            <a:r>
              <a:rPr dirty="0" sz="2600" spc="-10" b="1">
                <a:latin typeface="Constantia"/>
                <a:cs typeface="Constantia"/>
              </a:rPr>
              <a:t>management</a:t>
            </a:r>
            <a:endParaRPr sz="2600">
              <a:latin typeface="Constantia"/>
              <a:cs typeface="Constantia"/>
            </a:endParaRPr>
          </a:p>
          <a:p>
            <a:pPr marL="285115" marR="5080">
              <a:lnSpc>
                <a:spcPct val="100000"/>
              </a:lnSpc>
              <a:spcBef>
                <a:spcPts val="625"/>
              </a:spcBef>
            </a:pPr>
            <a:r>
              <a:rPr dirty="0" sz="2600" spc="-5">
                <a:latin typeface="Constantia"/>
                <a:cs typeface="Constantia"/>
              </a:rPr>
              <a:t>The </a:t>
            </a:r>
            <a:r>
              <a:rPr dirty="0" sz="2600" spc="-10">
                <a:latin typeface="Constantia"/>
                <a:cs typeface="Constantia"/>
              </a:rPr>
              <a:t>monitoring </a:t>
            </a:r>
            <a:r>
              <a:rPr dirty="0" sz="2600">
                <a:latin typeface="Constantia"/>
                <a:cs typeface="Constantia"/>
              </a:rPr>
              <a:t>and </a:t>
            </a:r>
            <a:r>
              <a:rPr dirty="0" sz="2600" spc="-5">
                <a:latin typeface="Constantia"/>
                <a:cs typeface="Constantia"/>
              </a:rPr>
              <a:t>detection </a:t>
            </a:r>
            <a:r>
              <a:rPr dirty="0" sz="2600">
                <a:latin typeface="Constantia"/>
                <a:cs typeface="Constantia"/>
              </a:rPr>
              <a:t>of security </a:t>
            </a:r>
            <a:r>
              <a:rPr dirty="0" sz="2600" spc="-10">
                <a:latin typeface="Constantia"/>
                <a:cs typeface="Constantia"/>
              </a:rPr>
              <a:t>events </a:t>
            </a:r>
            <a:r>
              <a:rPr dirty="0" sz="2600">
                <a:latin typeface="Constantia"/>
                <a:cs typeface="Constantia"/>
              </a:rPr>
              <a:t>on a  </a:t>
            </a:r>
            <a:r>
              <a:rPr dirty="0" sz="2600" spc="-15">
                <a:latin typeface="Constantia"/>
                <a:cs typeface="Constantia"/>
              </a:rPr>
              <a:t>computer </a:t>
            </a:r>
            <a:r>
              <a:rPr dirty="0" sz="2600">
                <a:latin typeface="Constantia"/>
                <a:cs typeface="Constantia"/>
              </a:rPr>
              <a:t>or </a:t>
            </a:r>
            <a:r>
              <a:rPr dirty="0" sz="2600" spc="-15">
                <a:latin typeface="Constantia"/>
                <a:cs typeface="Constantia"/>
              </a:rPr>
              <a:t>computer network, </a:t>
            </a:r>
            <a:r>
              <a:rPr dirty="0" sz="2600">
                <a:latin typeface="Constantia"/>
                <a:cs typeface="Constantia"/>
              </a:rPr>
              <a:t>and </a:t>
            </a:r>
            <a:r>
              <a:rPr dirty="0" sz="2600" spc="-5">
                <a:latin typeface="Constantia"/>
                <a:cs typeface="Constantia"/>
              </a:rPr>
              <a:t>the </a:t>
            </a:r>
            <a:r>
              <a:rPr dirty="0" sz="2600" spc="-10">
                <a:latin typeface="Constantia"/>
                <a:cs typeface="Constantia"/>
              </a:rPr>
              <a:t>execution </a:t>
            </a:r>
            <a:r>
              <a:rPr dirty="0" sz="2600">
                <a:latin typeface="Constantia"/>
                <a:cs typeface="Constantia"/>
              </a:rPr>
              <a:t>of  </a:t>
            </a:r>
            <a:r>
              <a:rPr dirty="0" sz="2600" spc="-10">
                <a:latin typeface="Constantia"/>
                <a:cs typeface="Constantia"/>
              </a:rPr>
              <a:t>proper</a:t>
            </a:r>
            <a:r>
              <a:rPr dirty="0" sz="2600" spc="-12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responses</a:t>
            </a:r>
            <a:r>
              <a:rPr dirty="0" sz="2600" spc="-95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to</a:t>
            </a:r>
            <a:r>
              <a:rPr dirty="0" sz="2600" spc="-11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those</a:t>
            </a:r>
            <a:r>
              <a:rPr dirty="0" sz="2600" spc="-135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events.</a:t>
            </a:r>
            <a:r>
              <a:rPr dirty="0" sz="2600" spc="-75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The</a:t>
            </a:r>
            <a:r>
              <a:rPr dirty="0" sz="2600" spc="-9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primary</a:t>
            </a:r>
            <a:r>
              <a:rPr dirty="0" sz="2600" spc="-85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purpose  </a:t>
            </a:r>
            <a:r>
              <a:rPr dirty="0" sz="2600">
                <a:latin typeface="Constantia"/>
                <a:cs typeface="Constantia"/>
              </a:rPr>
              <a:t>of </a:t>
            </a:r>
            <a:r>
              <a:rPr dirty="0" sz="2600" spc="-5">
                <a:latin typeface="Constantia"/>
                <a:cs typeface="Constantia"/>
              </a:rPr>
              <a:t>incident </a:t>
            </a:r>
            <a:r>
              <a:rPr dirty="0" sz="2600" spc="-10">
                <a:latin typeface="Constantia"/>
                <a:cs typeface="Constantia"/>
              </a:rPr>
              <a:t>management </a:t>
            </a:r>
            <a:r>
              <a:rPr dirty="0" sz="2600" spc="-5">
                <a:latin typeface="Constantia"/>
                <a:cs typeface="Constantia"/>
              </a:rPr>
              <a:t>is the </a:t>
            </a:r>
            <a:r>
              <a:rPr dirty="0" sz="2600" spc="-10">
                <a:latin typeface="Constantia"/>
                <a:cs typeface="Constantia"/>
              </a:rPr>
              <a:t>development </a:t>
            </a:r>
            <a:r>
              <a:rPr dirty="0" sz="2600">
                <a:latin typeface="Constantia"/>
                <a:cs typeface="Constantia"/>
              </a:rPr>
              <a:t>of a </a:t>
            </a:r>
            <a:r>
              <a:rPr dirty="0" sz="2600" spc="-15">
                <a:latin typeface="Constantia"/>
                <a:cs typeface="Constantia"/>
              </a:rPr>
              <a:t>well  </a:t>
            </a:r>
            <a:r>
              <a:rPr dirty="0" sz="2600" spc="-5">
                <a:latin typeface="Constantia"/>
                <a:cs typeface="Constantia"/>
              </a:rPr>
              <a:t>understood </a:t>
            </a:r>
            <a:r>
              <a:rPr dirty="0" sz="2600">
                <a:latin typeface="Constantia"/>
                <a:cs typeface="Constantia"/>
              </a:rPr>
              <a:t>and </a:t>
            </a:r>
            <a:r>
              <a:rPr dirty="0" sz="2600" spc="-5">
                <a:latin typeface="Constantia"/>
                <a:cs typeface="Constantia"/>
              </a:rPr>
              <a:t>predictable </a:t>
            </a:r>
            <a:r>
              <a:rPr dirty="0" sz="2600" spc="-10">
                <a:latin typeface="Constantia"/>
                <a:cs typeface="Constantia"/>
              </a:rPr>
              <a:t>response </a:t>
            </a:r>
            <a:r>
              <a:rPr dirty="0" sz="2600" spc="-20">
                <a:latin typeface="Constantia"/>
                <a:cs typeface="Constantia"/>
              </a:rPr>
              <a:t>to </a:t>
            </a:r>
            <a:r>
              <a:rPr dirty="0" sz="2600" spc="-5">
                <a:latin typeface="Constantia"/>
                <a:cs typeface="Constantia"/>
              </a:rPr>
              <a:t>damaging  </a:t>
            </a:r>
            <a:r>
              <a:rPr dirty="0" sz="2600" spc="-10">
                <a:latin typeface="Constantia"/>
                <a:cs typeface="Constantia"/>
              </a:rPr>
              <a:t>events </a:t>
            </a:r>
            <a:r>
              <a:rPr dirty="0" sz="2600">
                <a:latin typeface="Constantia"/>
                <a:cs typeface="Constantia"/>
              </a:rPr>
              <a:t>and </a:t>
            </a:r>
            <a:r>
              <a:rPr dirty="0" sz="2600" spc="-10">
                <a:latin typeface="Constantia"/>
                <a:cs typeface="Constantia"/>
              </a:rPr>
              <a:t>computer</a:t>
            </a:r>
            <a:r>
              <a:rPr dirty="0" sz="2600" spc="-34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intrusions.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55662" y="762000"/>
            <a:ext cx="7327900" cy="5257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9-</a:t>
            </a:r>
            <a:r>
              <a:rPr dirty="0"/>
              <a:t>37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The </a:t>
            </a:r>
            <a:r>
              <a:rPr dirty="0" spc="-20"/>
              <a:t>Information </a:t>
            </a:r>
            <a:r>
              <a:rPr dirty="0" spc="-10"/>
              <a:t>Assurance </a:t>
            </a:r>
            <a:r>
              <a:rPr dirty="0"/>
              <a:t>Model  and </a:t>
            </a:r>
            <a:r>
              <a:rPr dirty="0" spc="-25"/>
              <a:t>Defense</a:t>
            </a:r>
            <a:r>
              <a:rPr dirty="0" spc="-35"/>
              <a:t> </a:t>
            </a:r>
            <a:r>
              <a:rPr dirty="0" spc="-25"/>
              <a:t>Strategy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9-</a:t>
            </a:r>
            <a:r>
              <a:rPr dirty="0"/>
              <a:t>38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867055"/>
            <a:ext cx="8053070" cy="3869690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3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dirty="0" sz="2600" spc="-5" b="1">
                <a:latin typeface="Constantia"/>
                <a:cs typeface="Constantia"/>
              </a:rPr>
              <a:t>THE </a:t>
            </a:r>
            <a:r>
              <a:rPr dirty="0" sz="2600" b="1">
                <a:latin typeface="Constantia"/>
                <a:cs typeface="Constantia"/>
              </a:rPr>
              <a:t>DEFENSE </a:t>
            </a:r>
            <a:r>
              <a:rPr dirty="0" sz="2600" spc="-5" b="1">
                <a:latin typeface="Constantia"/>
                <a:cs typeface="Constantia"/>
              </a:rPr>
              <a:t>SIDE </a:t>
            </a:r>
            <a:r>
              <a:rPr dirty="0" sz="2600" b="1">
                <a:latin typeface="Constantia"/>
                <a:cs typeface="Constantia"/>
              </a:rPr>
              <a:t>OF </a:t>
            </a:r>
            <a:r>
              <a:rPr dirty="0" sz="2600" spc="-20" b="1">
                <a:latin typeface="Constantia"/>
                <a:cs typeface="Constantia"/>
              </a:rPr>
              <a:t>EC</a:t>
            </a:r>
            <a:r>
              <a:rPr dirty="0" sz="2600" spc="-120" b="1">
                <a:latin typeface="Constantia"/>
                <a:cs typeface="Constantia"/>
              </a:rPr>
              <a:t> </a:t>
            </a:r>
            <a:r>
              <a:rPr dirty="0" sz="2600" spc="-10" b="1">
                <a:latin typeface="Constantia"/>
                <a:cs typeface="Constantia"/>
              </a:rPr>
              <a:t>SYSTEMS</a:t>
            </a:r>
            <a:endParaRPr sz="2600">
              <a:latin typeface="Constantia"/>
              <a:cs typeface="Constantia"/>
            </a:endParaRPr>
          </a:p>
          <a:p>
            <a:pPr lvl="1" marL="862965" marR="5080" indent="-457200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AutoNum type="arabicPeriod"/>
              <a:tabLst>
                <a:tab pos="862965" algn="l"/>
                <a:tab pos="863600" algn="l"/>
              </a:tabLst>
            </a:pPr>
            <a:r>
              <a:rPr dirty="0" sz="2400" spc="-5">
                <a:latin typeface="Constantia"/>
                <a:cs typeface="Constantia"/>
              </a:rPr>
              <a:t>Defending </a:t>
            </a:r>
            <a:r>
              <a:rPr dirty="0" sz="2400" spc="-20">
                <a:latin typeface="Constantia"/>
                <a:cs typeface="Constantia"/>
              </a:rPr>
              <a:t>access to </a:t>
            </a:r>
            <a:r>
              <a:rPr dirty="0" sz="2400" spc="-10">
                <a:latin typeface="Constantia"/>
                <a:cs typeface="Constantia"/>
              </a:rPr>
              <a:t>computing </a:t>
            </a:r>
            <a:r>
              <a:rPr dirty="0" sz="2400" spc="-15">
                <a:latin typeface="Constantia"/>
                <a:cs typeface="Constantia"/>
              </a:rPr>
              <a:t>systems, </a:t>
            </a:r>
            <a:r>
              <a:rPr dirty="0" sz="2400" spc="-5">
                <a:latin typeface="Constantia"/>
                <a:cs typeface="Constantia"/>
              </a:rPr>
              <a:t>data </a:t>
            </a:r>
            <a:r>
              <a:rPr dirty="0" sz="2400" spc="-20">
                <a:latin typeface="Constantia"/>
                <a:cs typeface="Constantia"/>
              </a:rPr>
              <a:t>flow,</a:t>
            </a:r>
            <a:r>
              <a:rPr dirty="0" sz="2400" spc="-39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and  </a:t>
            </a:r>
            <a:r>
              <a:rPr dirty="0" sz="2400" spc="-25">
                <a:latin typeface="Constantia"/>
                <a:cs typeface="Constantia"/>
              </a:rPr>
              <a:t>EC</a:t>
            </a:r>
            <a:r>
              <a:rPr dirty="0" sz="2400" spc="-6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transactions</a:t>
            </a:r>
            <a:endParaRPr sz="2400">
              <a:latin typeface="Constantia"/>
              <a:cs typeface="Constantia"/>
            </a:endParaRPr>
          </a:p>
          <a:p>
            <a:pPr lvl="1" marL="862965" indent="-457834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AutoNum type="arabicPeriod"/>
              <a:tabLst>
                <a:tab pos="862965" algn="l"/>
                <a:tab pos="863600" algn="l"/>
              </a:tabLst>
            </a:pPr>
            <a:r>
              <a:rPr dirty="0" sz="2400" spc="-5">
                <a:latin typeface="Constantia"/>
                <a:cs typeface="Constantia"/>
              </a:rPr>
              <a:t>Defending </a:t>
            </a:r>
            <a:r>
              <a:rPr dirty="0" sz="2400" spc="-30">
                <a:latin typeface="Constantia"/>
                <a:cs typeface="Constantia"/>
              </a:rPr>
              <a:t>EC</a:t>
            </a:r>
            <a:r>
              <a:rPr dirty="0" sz="2400" spc="-35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networks</a:t>
            </a:r>
            <a:endParaRPr sz="2400">
              <a:latin typeface="Constantia"/>
              <a:cs typeface="Constantia"/>
            </a:endParaRPr>
          </a:p>
          <a:p>
            <a:pPr lvl="1" marL="862965" indent="-457834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AutoNum type="arabicPeriod"/>
              <a:tabLst>
                <a:tab pos="862965" algn="l"/>
                <a:tab pos="863600" algn="l"/>
              </a:tabLst>
            </a:pPr>
            <a:r>
              <a:rPr dirty="0" sz="2400" spc="-5">
                <a:latin typeface="Constantia"/>
                <a:cs typeface="Constantia"/>
              </a:rPr>
              <a:t>General, </a:t>
            </a:r>
            <a:r>
              <a:rPr dirty="0" sz="2400" spc="-10">
                <a:latin typeface="Constantia"/>
                <a:cs typeface="Constantia"/>
              </a:rPr>
              <a:t>administrative, </a:t>
            </a:r>
            <a:r>
              <a:rPr dirty="0" sz="2400">
                <a:latin typeface="Constantia"/>
                <a:cs typeface="Constantia"/>
              </a:rPr>
              <a:t>and application</a:t>
            </a:r>
            <a:r>
              <a:rPr dirty="0" sz="2400" spc="-320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controls</a:t>
            </a:r>
            <a:endParaRPr sz="2400">
              <a:latin typeface="Constantia"/>
              <a:cs typeface="Constantia"/>
            </a:endParaRPr>
          </a:p>
          <a:p>
            <a:pPr lvl="1" marL="862965" indent="-457834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AutoNum type="arabicPeriod"/>
              <a:tabLst>
                <a:tab pos="862965" algn="l"/>
                <a:tab pos="863600" algn="l"/>
              </a:tabLst>
            </a:pPr>
            <a:r>
              <a:rPr dirty="0" sz="2400" spc="-10">
                <a:latin typeface="Constantia"/>
                <a:cs typeface="Constantia"/>
              </a:rPr>
              <a:t>Protection </a:t>
            </a:r>
            <a:r>
              <a:rPr dirty="0" sz="2400" spc="-5">
                <a:latin typeface="Constantia"/>
                <a:cs typeface="Constantia"/>
              </a:rPr>
              <a:t>against </a:t>
            </a:r>
            <a:r>
              <a:rPr dirty="0" sz="2400">
                <a:latin typeface="Constantia"/>
                <a:cs typeface="Constantia"/>
              </a:rPr>
              <a:t>social </a:t>
            </a:r>
            <a:r>
              <a:rPr dirty="0" sz="2400" spc="-5">
                <a:latin typeface="Constantia"/>
                <a:cs typeface="Constantia"/>
              </a:rPr>
              <a:t>engineering </a:t>
            </a:r>
            <a:r>
              <a:rPr dirty="0" sz="2400">
                <a:latin typeface="Constantia"/>
                <a:cs typeface="Constantia"/>
              </a:rPr>
              <a:t>and</a:t>
            </a:r>
            <a:r>
              <a:rPr dirty="0" sz="2400" spc="-310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fraud</a:t>
            </a:r>
            <a:endParaRPr sz="2400">
              <a:latin typeface="Constantia"/>
              <a:cs typeface="Constantia"/>
            </a:endParaRPr>
          </a:p>
          <a:p>
            <a:pPr lvl="1" marL="862965" marR="624205" indent="-457200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AutoNum type="arabicPeriod"/>
              <a:tabLst>
                <a:tab pos="862965" algn="l"/>
                <a:tab pos="863600" algn="l"/>
              </a:tabLst>
            </a:pPr>
            <a:r>
              <a:rPr dirty="0" sz="2400" spc="-5">
                <a:latin typeface="Constantia"/>
                <a:cs typeface="Constantia"/>
              </a:rPr>
              <a:t>Disaster </a:t>
            </a:r>
            <a:r>
              <a:rPr dirty="0" sz="2400" spc="-10">
                <a:latin typeface="Constantia"/>
                <a:cs typeface="Constantia"/>
              </a:rPr>
              <a:t>preparation, </a:t>
            </a:r>
            <a:r>
              <a:rPr dirty="0" sz="2400" spc="-5">
                <a:latin typeface="Constantia"/>
                <a:cs typeface="Constantia"/>
              </a:rPr>
              <a:t>business </a:t>
            </a:r>
            <a:r>
              <a:rPr dirty="0" sz="2400" spc="-30">
                <a:latin typeface="Constantia"/>
                <a:cs typeface="Constantia"/>
              </a:rPr>
              <a:t>continuity, </a:t>
            </a:r>
            <a:r>
              <a:rPr dirty="0" sz="2400">
                <a:latin typeface="Constantia"/>
                <a:cs typeface="Constantia"/>
              </a:rPr>
              <a:t>and</a:t>
            </a:r>
            <a:r>
              <a:rPr dirty="0" sz="2400" spc="-31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risk  </a:t>
            </a:r>
            <a:r>
              <a:rPr dirty="0" sz="2400" spc="-10">
                <a:latin typeface="Constantia"/>
                <a:cs typeface="Constantia"/>
              </a:rPr>
              <a:t>management</a:t>
            </a:r>
            <a:endParaRPr sz="2400">
              <a:latin typeface="Constantia"/>
              <a:cs typeface="Constantia"/>
            </a:endParaRPr>
          </a:p>
          <a:p>
            <a:pPr lvl="1" marL="862965" indent="-457834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AutoNum type="arabicPeriod"/>
              <a:tabLst>
                <a:tab pos="862965" algn="l"/>
                <a:tab pos="863600" algn="l"/>
              </a:tabLst>
            </a:pPr>
            <a:r>
              <a:rPr dirty="0" sz="2400">
                <a:latin typeface="Constantia"/>
                <a:cs typeface="Constantia"/>
              </a:rPr>
              <a:t>Implementing </a:t>
            </a:r>
            <a:r>
              <a:rPr dirty="0" sz="2400" spc="-5">
                <a:latin typeface="Constantia"/>
                <a:cs typeface="Constantia"/>
              </a:rPr>
              <a:t>enterprisewide </a:t>
            </a:r>
            <a:r>
              <a:rPr dirty="0" sz="2400">
                <a:latin typeface="Constantia"/>
                <a:cs typeface="Constantia"/>
              </a:rPr>
              <a:t>security</a:t>
            </a:r>
            <a:r>
              <a:rPr dirty="0" sz="2400" spc="-295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programs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2100" y="1093978"/>
            <a:ext cx="785304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84929" algn="l"/>
              </a:tabLst>
            </a:pPr>
            <a:r>
              <a:rPr dirty="0" spc="-5"/>
              <a:t>The</a:t>
            </a:r>
            <a:r>
              <a:rPr dirty="0" spc="10"/>
              <a:t> </a:t>
            </a:r>
            <a:r>
              <a:rPr dirty="0" spc="-20"/>
              <a:t>Information	</a:t>
            </a:r>
            <a:r>
              <a:rPr dirty="0" spc="-5"/>
              <a:t>Security</a:t>
            </a:r>
            <a:r>
              <a:rPr dirty="0" spc="-80"/>
              <a:t> </a:t>
            </a:r>
            <a:r>
              <a:rPr dirty="0" spc="-15"/>
              <a:t>Problem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407400" y="6556200"/>
            <a:ext cx="30734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045C75"/>
                </a:solidFill>
                <a:latin typeface="Constantia"/>
                <a:cs typeface="Constantia"/>
              </a:rPr>
              <a:t>9-</a:t>
            </a:r>
            <a:r>
              <a:rPr dirty="0" sz="1200">
                <a:solidFill>
                  <a:srgbClr val="045C75"/>
                </a:solidFill>
                <a:latin typeface="Constantia"/>
                <a:cs typeface="Constantia"/>
              </a:rPr>
              <a:t>3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762164"/>
            <a:ext cx="8050530" cy="4618355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dirty="0" sz="2600" b="1">
                <a:latin typeface="Constantia"/>
                <a:cs typeface="Constantia"/>
              </a:rPr>
              <a:t>information</a:t>
            </a:r>
            <a:r>
              <a:rPr dirty="0" sz="2600" spc="-125" b="1">
                <a:latin typeface="Constantia"/>
                <a:cs typeface="Constantia"/>
              </a:rPr>
              <a:t> </a:t>
            </a:r>
            <a:r>
              <a:rPr dirty="0" sz="2600" b="1">
                <a:latin typeface="Constantia"/>
                <a:cs typeface="Constantia"/>
              </a:rPr>
              <a:t>security</a:t>
            </a:r>
            <a:endParaRPr sz="2600">
              <a:latin typeface="Constantia"/>
              <a:cs typeface="Constantia"/>
            </a:endParaRPr>
          </a:p>
          <a:p>
            <a:pPr marL="285115" marR="121920">
              <a:lnSpc>
                <a:spcPct val="100000"/>
              </a:lnSpc>
              <a:spcBef>
                <a:spcPts val="625"/>
              </a:spcBef>
            </a:pPr>
            <a:r>
              <a:rPr dirty="0" sz="2600" spc="-10">
                <a:latin typeface="Constantia"/>
                <a:cs typeface="Constantia"/>
              </a:rPr>
              <a:t>Protecting </a:t>
            </a:r>
            <a:r>
              <a:rPr dirty="0" sz="2600" spc="-5">
                <a:latin typeface="Constantia"/>
                <a:cs typeface="Constantia"/>
              </a:rPr>
              <a:t>information </a:t>
            </a:r>
            <a:r>
              <a:rPr dirty="0" sz="2600">
                <a:latin typeface="Constantia"/>
                <a:cs typeface="Constantia"/>
              </a:rPr>
              <a:t>and </a:t>
            </a:r>
            <a:r>
              <a:rPr dirty="0" sz="2600" spc="-5">
                <a:latin typeface="Constantia"/>
                <a:cs typeface="Constantia"/>
              </a:rPr>
              <a:t>information </a:t>
            </a:r>
            <a:r>
              <a:rPr dirty="0" sz="2600" spc="-10">
                <a:latin typeface="Constantia"/>
                <a:cs typeface="Constantia"/>
              </a:rPr>
              <a:t>systems</a:t>
            </a:r>
            <a:r>
              <a:rPr dirty="0" sz="2600" spc="-32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from  </a:t>
            </a:r>
            <a:r>
              <a:rPr dirty="0" sz="2600" spc="-5">
                <a:latin typeface="Constantia"/>
                <a:cs typeface="Constantia"/>
              </a:rPr>
              <a:t>unauthorized </a:t>
            </a:r>
            <a:r>
              <a:rPr dirty="0" sz="2600" spc="-20">
                <a:latin typeface="Constantia"/>
                <a:cs typeface="Constantia"/>
              </a:rPr>
              <a:t>access, </a:t>
            </a:r>
            <a:r>
              <a:rPr dirty="0" sz="2600" spc="-5">
                <a:latin typeface="Constantia"/>
                <a:cs typeface="Constantia"/>
              </a:rPr>
              <a:t>use, disclosure, disruption,  </a:t>
            </a:r>
            <a:r>
              <a:rPr dirty="0" sz="2600">
                <a:latin typeface="Constantia"/>
                <a:cs typeface="Constantia"/>
              </a:rPr>
              <a:t>modification, </a:t>
            </a:r>
            <a:r>
              <a:rPr dirty="0" sz="2600" spc="-5">
                <a:latin typeface="Constantia"/>
                <a:cs typeface="Constantia"/>
              </a:rPr>
              <a:t>perusal, inspection, </a:t>
            </a:r>
            <a:r>
              <a:rPr dirty="0" sz="2600" spc="-15">
                <a:latin typeface="Constantia"/>
                <a:cs typeface="Constantia"/>
              </a:rPr>
              <a:t>recording </a:t>
            </a:r>
            <a:r>
              <a:rPr dirty="0" sz="2600">
                <a:latin typeface="Constantia"/>
                <a:cs typeface="Constantia"/>
              </a:rPr>
              <a:t>or  </a:t>
            </a:r>
            <a:r>
              <a:rPr dirty="0" sz="2600" spc="-5">
                <a:latin typeface="Constantia"/>
                <a:cs typeface="Constantia"/>
              </a:rPr>
              <a:t>destruction</a:t>
            </a:r>
            <a:endParaRPr sz="26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dirty="0" sz="2600" spc="-30" b="1">
                <a:latin typeface="Constantia"/>
                <a:cs typeface="Constantia"/>
              </a:rPr>
              <a:t>WHAT </a:t>
            </a:r>
            <a:r>
              <a:rPr dirty="0" sz="2600" b="1">
                <a:latin typeface="Constantia"/>
                <a:cs typeface="Constantia"/>
              </a:rPr>
              <a:t>IS </a:t>
            </a:r>
            <a:r>
              <a:rPr dirty="0" sz="2600" spc="-20" b="1">
                <a:latin typeface="Constantia"/>
                <a:cs typeface="Constantia"/>
              </a:rPr>
              <a:t>EC</a:t>
            </a:r>
            <a:r>
              <a:rPr dirty="0" sz="2600" spc="-85" b="1">
                <a:latin typeface="Constantia"/>
                <a:cs typeface="Constantia"/>
              </a:rPr>
              <a:t> </a:t>
            </a:r>
            <a:r>
              <a:rPr dirty="0" sz="2600" b="1">
                <a:latin typeface="Constantia"/>
                <a:cs typeface="Constantia"/>
              </a:rPr>
              <a:t>SECURITY?</a:t>
            </a:r>
            <a:endParaRPr sz="26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spc="-5" b="1">
                <a:latin typeface="Constantia"/>
                <a:cs typeface="Constantia"/>
              </a:rPr>
              <a:t>CSI </a:t>
            </a:r>
            <a:r>
              <a:rPr dirty="0" sz="2400" spc="-10" b="1">
                <a:latin typeface="Constantia"/>
                <a:cs typeface="Constantia"/>
              </a:rPr>
              <a:t>Computer </a:t>
            </a:r>
            <a:r>
              <a:rPr dirty="0" sz="2400" spc="-5" b="1">
                <a:latin typeface="Constantia"/>
                <a:cs typeface="Constantia"/>
              </a:rPr>
              <a:t>Crime </a:t>
            </a:r>
            <a:r>
              <a:rPr dirty="0" sz="2400" b="1">
                <a:latin typeface="Constantia"/>
                <a:cs typeface="Constantia"/>
              </a:rPr>
              <a:t>and </a:t>
            </a:r>
            <a:r>
              <a:rPr dirty="0" sz="2400" spc="-5" b="1">
                <a:latin typeface="Constantia"/>
                <a:cs typeface="Constantia"/>
              </a:rPr>
              <a:t>Security</a:t>
            </a:r>
            <a:r>
              <a:rPr dirty="0" sz="2400" spc="-260" b="1">
                <a:latin typeface="Constantia"/>
                <a:cs typeface="Constantia"/>
              </a:rPr>
              <a:t> </a:t>
            </a:r>
            <a:r>
              <a:rPr dirty="0" sz="2400" spc="-5" b="1">
                <a:latin typeface="Constantia"/>
                <a:cs typeface="Constantia"/>
              </a:rPr>
              <a:t>Survey</a:t>
            </a:r>
            <a:endParaRPr sz="2400">
              <a:latin typeface="Constantia"/>
              <a:cs typeface="Constantia"/>
            </a:endParaRPr>
          </a:p>
          <a:p>
            <a:pPr marL="652780" marR="5080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latin typeface="Constantia"/>
                <a:cs typeface="Constantia"/>
              </a:rPr>
              <a:t>Annual </a:t>
            </a:r>
            <a:r>
              <a:rPr dirty="0" sz="2400">
                <a:latin typeface="Constantia"/>
                <a:cs typeface="Constantia"/>
              </a:rPr>
              <a:t>security </a:t>
            </a:r>
            <a:r>
              <a:rPr dirty="0" sz="2400" spc="-5">
                <a:latin typeface="Constantia"/>
                <a:cs typeface="Constantia"/>
              </a:rPr>
              <a:t>survey </a:t>
            </a:r>
            <a:r>
              <a:rPr dirty="0" sz="2400">
                <a:latin typeface="Constantia"/>
                <a:cs typeface="Constantia"/>
              </a:rPr>
              <a:t>of </a:t>
            </a:r>
            <a:r>
              <a:rPr dirty="0" sz="2400" spc="-35">
                <a:latin typeface="Constantia"/>
                <a:cs typeface="Constantia"/>
              </a:rPr>
              <a:t>U.S. </a:t>
            </a:r>
            <a:r>
              <a:rPr dirty="0" sz="2400" spc="-10">
                <a:latin typeface="Constantia"/>
                <a:cs typeface="Constantia"/>
              </a:rPr>
              <a:t>corporations,</a:t>
            </a:r>
            <a:r>
              <a:rPr dirty="0" sz="2400" spc="-335">
                <a:latin typeface="Constantia"/>
                <a:cs typeface="Constantia"/>
              </a:rPr>
              <a:t> </a:t>
            </a:r>
            <a:r>
              <a:rPr dirty="0" sz="2400" spc="-20">
                <a:latin typeface="Constantia"/>
                <a:cs typeface="Constantia"/>
              </a:rPr>
              <a:t>government  </a:t>
            </a:r>
            <a:r>
              <a:rPr dirty="0" sz="2400" spc="-10">
                <a:latin typeface="Constantia"/>
                <a:cs typeface="Constantia"/>
              </a:rPr>
              <a:t>agencies, </a:t>
            </a:r>
            <a:r>
              <a:rPr dirty="0" sz="2400">
                <a:latin typeface="Constantia"/>
                <a:cs typeface="Constantia"/>
              </a:rPr>
              <a:t>financial and </a:t>
            </a:r>
            <a:r>
              <a:rPr dirty="0" sz="2400" spc="-5">
                <a:latin typeface="Constantia"/>
                <a:cs typeface="Constantia"/>
              </a:rPr>
              <a:t>medical institutions, </a:t>
            </a:r>
            <a:r>
              <a:rPr dirty="0" sz="2400">
                <a:latin typeface="Constantia"/>
                <a:cs typeface="Constantia"/>
              </a:rPr>
              <a:t>and  </a:t>
            </a:r>
            <a:r>
              <a:rPr dirty="0" sz="2400" spc="-10">
                <a:latin typeface="Constantia"/>
                <a:cs typeface="Constantia"/>
              </a:rPr>
              <a:t>universities </a:t>
            </a:r>
            <a:r>
              <a:rPr dirty="0" sz="2400" spc="-15">
                <a:latin typeface="Constantia"/>
                <a:cs typeface="Constantia"/>
              </a:rPr>
              <a:t>conducted </a:t>
            </a:r>
            <a:r>
              <a:rPr dirty="0" sz="2400" spc="-20">
                <a:latin typeface="Constantia"/>
                <a:cs typeface="Constantia"/>
              </a:rPr>
              <a:t>by </a:t>
            </a:r>
            <a:r>
              <a:rPr dirty="0" sz="2400" spc="-5">
                <a:latin typeface="Constantia"/>
                <a:cs typeface="Constantia"/>
              </a:rPr>
              <a:t>the </a:t>
            </a:r>
            <a:r>
              <a:rPr dirty="0" sz="2400" spc="-10">
                <a:latin typeface="Constantia"/>
                <a:cs typeface="Constantia"/>
              </a:rPr>
              <a:t>Computer </a:t>
            </a:r>
            <a:r>
              <a:rPr dirty="0" sz="2400">
                <a:latin typeface="Constantia"/>
                <a:cs typeface="Constantia"/>
              </a:rPr>
              <a:t>Security  </a:t>
            </a:r>
            <a:r>
              <a:rPr dirty="0" sz="2400" spc="-5">
                <a:latin typeface="Constantia"/>
                <a:cs typeface="Constantia"/>
              </a:rPr>
              <a:t>Institute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2100" y="26619"/>
            <a:ext cx="8202295" cy="1397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The </a:t>
            </a:r>
            <a:r>
              <a:rPr dirty="0" spc="-25"/>
              <a:t>Defense</a:t>
            </a:r>
            <a:r>
              <a:rPr dirty="0" spc="-50"/>
              <a:t> </a:t>
            </a:r>
            <a:r>
              <a:rPr dirty="0"/>
              <a:t>I: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6448425" algn="l"/>
              </a:tabLst>
            </a:pPr>
            <a:r>
              <a:rPr dirty="0"/>
              <a:t>Access</a:t>
            </a:r>
            <a:r>
              <a:rPr dirty="0" spc="-20"/>
              <a:t> </a:t>
            </a:r>
            <a:r>
              <a:rPr dirty="0" spc="-15"/>
              <a:t>Control,</a:t>
            </a:r>
            <a:r>
              <a:rPr dirty="0" spc="10"/>
              <a:t> </a:t>
            </a:r>
            <a:r>
              <a:rPr dirty="0" spc="-5"/>
              <a:t>Encryption,	</a:t>
            </a:r>
            <a:r>
              <a:rPr dirty="0"/>
              <a:t>and</a:t>
            </a:r>
            <a:r>
              <a:rPr dirty="0" spc="-95"/>
              <a:t> </a:t>
            </a:r>
            <a:r>
              <a:rPr dirty="0"/>
              <a:t>PKI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9-</a:t>
            </a:r>
            <a:r>
              <a:rPr dirty="0"/>
              <a:t>39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533564"/>
            <a:ext cx="8070215" cy="4666615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dirty="0" sz="2600" spc="-20" b="1">
                <a:latin typeface="Constantia"/>
                <a:cs typeface="Constantia"/>
              </a:rPr>
              <a:t>access</a:t>
            </a:r>
            <a:r>
              <a:rPr dirty="0" sz="2600" spc="-165" b="1">
                <a:latin typeface="Constantia"/>
                <a:cs typeface="Constantia"/>
              </a:rPr>
              <a:t> </a:t>
            </a:r>
            <a:r>
              <a:rPr dirty="0" sz="2600" spc="-15" b="1">
                <a:latin typeface="Constantia"/>
                <a:cs typeface="Constantia"/>
              </a:rPr>
              <a:t>control</a:t>
            </a:r>
            <a:endParaRPr sz="2600">
              <a:latin typeface="Constantia"/>
              <a:cs typeface="Constantia"/>
            </a:endParaRPr>
          </a:p>
          <a:p>
            <a:pPr marL="285115" marR="5080">
              <a:lnSpc>
                <a:spcPct val="100000"/>
              </a:lnSpc>
              <a:spcBef>
                <a:spcPts val="625"/>
              </a:spcBef>
            </a:pPr>
            <a:r>
              <a:rPr dirty="0" sz="2600" spc="-5">
                <a:latin typeface="Constantia"/>
                <a:cs typeface="Constantia"/>
              </a:rPr>
              <a:t>Mechanism</a:t>
            </a:r>
            <a:r>
              <a:rPr dirty="0" sz="2600" spc="-8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that</a:t>
            </a:r>
            <a:r>
              <a:rPr dirty="0" sz="2600" spc="-14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determines</a:t>
            </a:r>
            <a:r>
              <a:rPr dirty="0" sz="2600" spc="-13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who</a:t>
            </a:r>
            <a:r>
              <a:rPr dirty="0" sz="2600" spc="-15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can</a:t>
            </a:r>
            <a:r>
              <a:rPr dirty="0" sz="2600" spc="-5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legitimately</a:t>
            </a:r>
            <a:r>
              <a:rPr dirty="0" sz="2600" spc="-135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use</a:t>
            </a:r>
            <a:r>
              <a:rPr dirty="0" sz="2600" spc="-15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a  </a:t>
            </a:r>
            <a:r>
              <a:rPr dirty="0" sz="2600" spc="-15">
                <a:latin typeface="Constantia"/>
                <a:cs typeface="Constantia"/>
              </a:rPr>
              <a:t>network</a:t>
            </a:r>
            <a:r>
              <a:rPr dirty="0" sz="2600" spc="-95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resource</a:t>
            </a:r>
            <a:endParaRPr sz="26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spc="-5" b="1">
                <a:latin typeface="Constantia"/>
                <a:cs typeface="Constantia"/>
              </a:rPr>
              <a:t>Authorization </a:t>
            </a:r>
            <a:r>
              <a:rPr dirty="0" sz="2400" b="1">
                <a:latin typeface="Constantia"/>
                <a:cs typeface="Constantia"/>
              </a:rPr>
              <a:t>and</a:t>
            </a:r>
            <a:r>
              <a:rPr dirty="0" sz="2400" spc="-105" b="1">
                <a:latin typeface="Constantia"/>
                <a:cs typeface="Constantia"/>
              </a:rPr>
              <a:t> </a:t>
            </a:r>
            <a:r>
              <a:rPr dirty="0" sz="2400" spc="-5" b="1">
                <a:latin typeface="Constantia"/>
                <a:cs typeface="Constantia"/>
              </a:rPr>
              <a:t>Authentication</a:t>
            </a:r>
            <a:endParaRPr sz="24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b="1">
                <a:latin typeface="Constantia"/>
                <a:cs typeface="Constantia"/>
              </a:rPr>
              <a:t>biometric</a:t>
            </a:r>
            <a:r>
              <a:rPr dirty="0" sz="2400" spc="-110" b="1">
                <a:latin typeface="Constantia"/>
                <a:cs typeface="Constantia"/>
              </a:rPr>
              <a:t> </a:t>
            </a:r>
            <a:r>
              <a:rPr dirty="0" sz="2400" spc="-15" b="1">
                <a:latin typeface="Constantia"/>
                <a:cs typeface="Constantia"/>
              </a:rPr>
              <a:t>control</a:t>
            </a:r>
            <a:endParaRPr sz="2400">
              <a:latin typeface="Constantia"/>
              <a:cs typeface="Constantia"/>
            </a:endParaRPr>
          </a:p>
          <a:p>
            <a:pPr marL="652780" marR="372745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latin typeface="Constantia"/>
                <a:cs typeface="Constantia"/>
              </a:rPr>
              <a:t>An </a:t>
            </a:r>
            <a:r>
              <a:rPr dirty="0" sz="2400" spc="-10">
                <a:latin typeface="Constantia"/>
                <a:cs typeface="Constantia"/>
              </a:rPr>
              <a:t>automated </a:t>
            </a:r>
            <a:r>
              <a:rPr dirty="0" sz="2400" spc="-5">
                <a:latin typeface="Constantia"/>
                <a:cs typeface="Constantia"/>
              </a:rPr>
              <a:t>method for </a:t>
            </a:r>
            <a:r>
              <a:rPr dirty="0" sz="2400">
                <a:latin typeface="Constantia"/>
                <a:cs typeface="Constantia"/>
              </a:rPr>
              <a:t>verifying </a:t>
            </a:r>
            <a:r>
              <a:rPr dirty="0" sz="2400" spc="-5">
                <a:latin typeface="Constantia"/>
                <a:cs typeface="Constantia"/>
              </a:rPr>
              <a:t>the identity </a:t>
            </a:r>
            <a:r>
              <a:rPr dirty="0" sz="2400">
                <a:latin typeface="Constantia"/>
                <a:cs typeface="Constantia"/>
              </a:rPr>
              <a:t>of a  person </a:t>
            </a:r>
            <a:r>
              <a:rPr dirty="0" sz="2400" spc="-5">
                <a:latin typeface="Constantia"/>
                <a:cs typeface="Constantia"/>
              </a:rPr>
              <a:t>based </a:t>
            </a:r>
            <a:r>
              <a:rPr dirty="0" sz="2400">
                <a:latin typeface="Constantia"/>
                <a:cs typeface="Constantia"/>
              </a:rPr>
              <a:t>on </a:t>
            </a:r>
            <a:r>
              <a:rPr dirty="0" sz="2400" spc="-10">
                <a:latin typeface="Constantia"/>
                <a:cs typeface="Constantia"/>
              </a:rPr>
              <a:t>physical </a:t>
            </a:r>
            <a:r>
              <a:rPr dirty="0" sz="2400">
                <a:latin typeface="Constantia"/>
                <a:cs typeface="Constantia"/>
              </a:rPr>
              <a:t>or </a:t>
            </a:r>
            <a:r>
              <a:rPr dirty="0" sz="2400" spc="-15">
                <a:latin typeface="Constantia"/>
                <a:cs typeface="Constantia"/>
              </a:rPr>
              <a:t>behavioral</a:t>
            </a:r>
            <a:r>
              <a:rPr dirty="0" sz="2400" spc="-40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characteristics</a:t>
            </a:r>
            <a:endParaRPr sz="24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b="1">
                <a:latin typeface="Constantia"/>
                <a:cs typeface="Constantia"/>
              </a:rPr>
              <a:t>biometric</a:t>
            </a:r>
            <a:r>
              <a:rPr dirty="0" sz="2400" spc="-110" b="1">
                <a:latin typeface="Constantia"/>
                <a:cs typeface="Constantia"/>
              </a:rPr>
              <a:t> </a:t>
            </a:r>
            <a:r>
              <a:rPr dirty="0" sz="2400" spc="-15" b="1">
                <a:latin typeface="Constantia"/>
                <a:cs typeface="Constantia"/>
              </a:rPr>
              <a:t>systems</a:t>
            </a:r>
            <a:endParaRPr sz="2400">
              <a:latin typeface="Constantia"/>
              <a:cs typeface="Constantia"/>
            </a:endParaRPr>
          </a:p>
          <a:p>
            <a:pPr marL="652780" marR="274320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latin typeface="Constantia"/>
                <a:cs typeface="Constantia"/>
              </a:rPr>
              <a:t>Authentication </a:t>
            </a:r>
            <a:r>
              <a:rPr dirty="0" sz="2400" spc="-10">
                <a:latin typeface="Constantia"/>
                <a:cs typeface="Constantia"/>
              </a:rPr>
              <a:t>systems </a:t>
            </a:r>
            <a:r>
              <a:rPr dirty="0" sz="2400" spc="-5">
                <a:latin typeface="Constantia"/>
                <a:cs typeface="Constantia"/>
              </a:rPr>
              <a:t>that </a:t>
            </a:r>
            <a:r>
              <a:rPr dirty="0" sz="2400" spc="5">
                <a:latin typeface="Constantia"/>
                <a:cs typeface="Constantia"/>
              </a:rPr>
              <a:t>identify </a:t>
            </a:r>
            <a:r>
              <a:rPr dirty="0" sz="2400">
                <a:latin typeface="Constantia"/>
                <a:cs typeface="Constantia"/>
              </a:rPr>
              <a:t>a person </a:t>
            </a:r>
            <a:r>
              <a:rPr dirty="0" sz="2400" spc="-15">
                <a:latin typeface="Constantia"/>
                <a:cs typeface="Constantia"/>
              </a:rPr>
              <a:t>by  </a:t>
            </a:r>
            <a:r>
              <a:rPr dirty="0" sz="2400" spc="-10">
                <a:latin typeface="Constantia"/>
                <a:cs typeface="Constantia"/>
              </a:rPr>
              <a:t>measurement </a:t>
            </a:r>
            <a:r>
              <a:rPr dirty="0" sz="2400">
                <a:latin typeface="Constantia"/>
                <a:cs typeface="Constantia"/>
              </a:rPr>
              <a:t>of a </a:t>
            </a:r>
            <a:r>
              <a:rPr dirty="0" sz="2400" spc="-5">
                <a:latin typeface="Constantia"/>
                <a:cs typeface="Constantia"/>
              </a:rPr>
              <a:t>biological characteristic, </a:t>
            </a:r>
            <a:r>
              <a:rPr dirty="0" sz="2400">
                <a:latin typeface="Constantia"/>
                <a:cs typeface="Constantia"/>
              </a:rPr>
              <a:t>such as  </a:t>
            </a:r>
            <a:r>
              <a:rPr dirty="0" sz="2400" spc="-5">
                <a:latin typeface="Constantia"/>
                <a:cs typeface="Constantia"/>
              </a:rPr>
              <a:t>fingerprints, iris </a:t>
            </a:r>
            <a:r>
              <a:rPr dirty="0" sz="2400" spc="-15">
                <a:latin typeface="Constantia"/>
                <a:cs typeface="Constantia"/>
              </a:rPr>
              <a:t>(eye) patterns, </a:t>
            </a:r>
            <a:r>
              <a:rPr dirty="0" sz="2400">
                <a:latin typeface="Constantia"/>
                <a:cs typeface="Constantia"/>
              </a:rPr>
              <a:t>facial </a:t>
            </a:r>
            <a:r>
              <a:rPr dirty="0" sz="2400" spc="-10">
                <a:latin typeface="Constantia"/>
                <a:cs typeface="Constantia"/>
              </a:rPr>
              <a:t>features, </a:t>
            </a:r>
            <a:r>
              <a:rPr dirty="0" sz="2400">
                <a:latin typeface="Constantia"/>
                <a:cs typeface="Constantia"/>
              </a:rPr>
              <a:t>or</a:t>
            </a:r>
            <a:r>
              <a:rPr dirty="0" sz="2400" spc="-335">
                <a:latin typeface="Constantia"/>
                <a:cs typeface="Constantia"/>
              </a:rPr>
              <a:t> </a:t>
            </a:r>
            <a:r>
              <a:rPr dirty="0" sz="2400" spc="-25">
                <a:latin typeface="Constantia"/>
                <a:cs typeface="Constantia"/>
              </a:rPr>
              <a:t>voice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2100" y="407873"/>
            <a:ext cx="8202295" cy="1397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The </a:t>
            </a:r>
            <a:r>
              <a:rPr dirty="0" spc="-25"/>
              <a:t>Defense</a:t>
            </a:r>
            <a:r>
              <a:rPr dirty="0" spc="-50"/>
              <a:t> </a:t>
            </a:r>
            <a:r>
              <a:rPr dirty="0"/>
              <a:t>I:</a:t>
            </a:r>
          </a:p>
          <a:p>
            <a:pPr marL="12700">
              <a:lnSpc>
                <a:spcPct val="100000"/>
              </a:lnSpc>
              <a:tabLst>
                <a:tab pos="6448425" algn="l"/>
              </a:tabLst>
            </a:pPr>
            <a:r>
              <a:rPr dirty="0"/>
              <a:t>Access</a:t>
            </a:r>
            <a:r>
              <a:rPr dirty="0" spc="-20"/>
              <a:t> </a:t>
            </a:r>
            <a:r>
              <a:rPr dirty="0" spc="-15"/>
              <a:t>Control,</a:t>
            </a:r>
            <a:r>
              <a:rPr dirty="0" spc="10"/>
              <a:t> </a:t>
            </a:r>
            <a:r>
              <a:rPr dirty="0" spc="-5"/>
              <a:t>Encryption,	</a:t>
            </a:r>
            <a:r>
              <a:rPr dirty="0"/>
              <a:t>and</a:t>
            </a:r>
            <a:r>
              <a:rPr dirty="0" spc="-95"/>
              <a:t> </a:t>
            </a:r>
            <a:r>
              <a:rPr dirty="0"/>
              <a:t>PKI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9-</a:t>
            </a:r>
            <a:r>
              <a:rPr dirty="0"/>
              <a:t>40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948941"/>
            <a:ext cx="7747000" cy="41802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5115" marR="455295" indent="-27305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5750" algn="l"/>
              </a:tabLst>
            </a:pPr>
            <a:r>
              <a:rPr dirty="0" sz="2400" spc="-15" b="1">
                <a:latin typeface="Constantia"/>
                <a:cs typeface="Constantia"/>
              </a:rPr>
              <a:t>ENCRYPTION </a:t>
            </a:r>
            <a:r>
              <a:rPr dirty="0" sz="2400" spc="-5" b="1">
                <a:latin typeface="Constantia"/>
                <a:cs typeface="Constantia"/>
              </a:rPr>
              <a:t>AND THE </a:t>
            </a:r>
            <a:r>
              <a:rPr dirty="0" sz="2400" b="1">
                <a:latin typeface="Constantia"/>
                <a:cs typeface="Constantia"/>
              </a:rPr>
              <a:t>ONE-KEY </a:t>
            </a:r>
            <a:r>
              <a:rPr dirty="0" sz="2400" spc="-10" b="1">
                <a:latin typeface="Constantia"/>
                <a:cs typeface="Constantia"/>
              </a:rPr>
              <a:t>(SYMMETRIC)  </a:t>
            </a:r>
            <a:r>
              <a:rPr dirty="0" sz="2400" spc="-15" b="1">
                <a:latin typeface="Constantia"/>
                <a:cs typeface="Constantia"/>
              </a:rPr>
              <a:t>SYSTEM</a:t>
            </a:r>
            <a:endParaRPr sz="2400">
              <a:latin typeface="Constantia"/>
              <a:cs typeface="Constantia"/>
            </a:endParaRPr>
          </a:p>
          <a:p>
            <a:pPr algn="just" lvl="1" marL="652780" indent="-247650">
              <a:lnSpc>
                <a:spcPct val="100000"/>
              </a:lnSpc>
              <a:spcBef>
                <a:spcPts val="545"/>
              </a:spcBef>
              <a:buClr>
                <a:srgbClr val="0E6EC5"/>
              </a:buClr>
              <a:buSzPct val="84090"/>
              <a:buFont typeface="Wingdings 2"/>
              <a:buChar char=""/>
              <a:tabLst>
                <a:tab pos="653415" algn="l"/>
              </a:tabLst>
            </a:pPr>
            <a:r>
              <a:rPr dirty="0" sz="2200" spc="-5" b="1">
                <a:latin typeface="Constantia"/>
                <a:cs typeface="Constantia"/>
              </a:rPr>
              <a:t>encryption</a:t>
            </a:r>
            <a:endParaRPr sz="2200">
              <a:latin typeface="Constantia"/>
              <a:cs typeface="Constantia"/>
            </a:endParaRPr>
          </a:p>
          <a:p>
            <a:pPr algn="just" marL="652780" marR="5080">
              <a:lnSpc>
                <a:spcPct val="100000"/>
              </a:lnSpc>
              <a:spcBef>
                <a:spcPts val="535"/>
              </a:spcBef>
            </a:pPr>
            <a:r>
              <a:rPr dirty="0" sz="2200" spc="-10">
                <a:latin typeface="Constantia"/>
                <a:cs typeface="Constantia"/>
              </a:rPr>
              <a:t>The</a:t>
            </a:r>
            <a:r>
              <a:rPr dirty="0" sz="2200" spc="-80">
                <a:latin typeface="Constantia"/>
                <a:cs typeface="Constantia"/>
              </a:rPr>
              <a:t> </a:t>
            </a:r>
            <a:r>
              <a:rPr dirty="0" sz="2200" spc="-20">
                <a:latin typeface="Constantia"/>
                <a:cs typeface="Constantia"/>
              </a:rPr>
              <a:t>process</a:t>
            </a:r>
            <a:r>
              <a:rPr dirty="0" sz="2200" spc="-100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of</a:t>
            </a:r>
            <a:r>
              <a:rPr dirty="0" sz="2200">
                <a:latin typeface="Constantia"/>
                <a:cs typeface="Constantia"/>
              </a:rPr>
              <a:t> </a:t>
            </a:r>
            <a:r>
              <a:rPr dirty="0" sz="2200" spc="-10">
                <a:latin typeface="Constantia"/>
                <a:cs typeface="Constantia"/>
              </a:rPr>
              <a:t>scrambling</a:t>
            </a:r>
            <a:r>
              <a:rPr dirty="0" sz="2200" spc="-15">
                <a:latin typeface="Constantia"/>
                <a:cs typeface="Constantia"/>
              </a:rPr>
              <a:t> </a:t>
            </a:r>
            <a:r>
              <a:rPr dirty="0" sz="2200">
                <a:latin typeface="Constantia"/>
                <a:cs typeface="Constantia"/>
              </a:rPr>
              <a:t>(encrypting)</a:t>
            </a:r>
            <a:r>
              <a:rPr dirty="0" sz="2200" spc="-80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a</a:t>
            </a:r>
            <a:r>
              <a:rPr dirty="0" sz="2200" spc="-60">
                <a:latin typeface="Constantia"/>
                <a:cs typeface="Constantia"/>
              </a:rPr>
              <a:t> </a:t>
            </a:r>
            <a:r>
              <a:rPr dirty="0" sz="2200" spc="-10">
                <a:latin typeface="Constantia"/>
                <a:cs typeface="Constantia"/>
              </a:rPr>
              <a:t>message</a:t>
            </a:r>
            <a:r>
              <a:rPr dirty="0" sz="2200" spc="-90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in</a:t>
            </a:r>
            <a:r>
              <a:rPr dirty="0" sz="2200" spc="-80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such</a:t>
            </a:r>
            <a:r>
              <a:rPr dirty="0" sz="2200" spc="-70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a  </a:t>
            </a:r>
            <a:r>
              <a:rPr dirty="0" sz="2200" spc="-30">
                <a:latin typeface="Constantia"/>
                <a:cs typeface="Constantia"/>
              </a:rPr>
              <a:t>way</a:t>
            </a:r>
            <a:r>
              <a:rPr dirty="0" sz="2200" spc="-65">
                <a:latin typeface="Constantia"/>
                <a:cs typeface="Constantia"/>
              </a:rPr>
              <a:t> </a:t>
            </a:r>
            <a:r>
              <a:rPr dirty="0" sz="2200" spc="-10">
                <a:latin typeface="Constantia"/>
                <a:cs typeface="Constantia"/>
              </a:rPr>
              <a:t>that</a:t>
            </a:r>
            <a:r>
              <a:rPr dirty="0" sz="2200" spc="-60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it</a:t>
            </a:r>
            <a:r>
              <a:rPr dirty="0" sz="2200" spc="-55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is</a:t>
            </a:r>
            <a:r>
              <a:rPr dirty="0" sz="2200" spc="-90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difficult,</a:t>
            </a:r>
            <a:r>
              <a:rPr dirty="0" sz="2200" spc="-55">
                <a:latin typeface="Constantia"/>
                <a:cs typeface="Constantia"/>
              </a:rPr>
              <a:t> </a:t>
            </a:r>
            <a:r>
              <a:rPr dirty="0" sz="2200" spc="-15">
                <a:latin typeface="Constantia"/>
                <a:cs typeface="Constantia"/>
              </a:rPr>
              <a:t>expensive,</a:t>
            </a:r>
            <a:r>
              <a:rPr dirty="0" sz="2200" spc="-70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or</a:t>
            </a:r>
            <a:r>
              <a:rPr dirty="0" sz="2200" spc="-105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time-consuming</a:t>
            </a:r>
            <a:r>
              <a:rPr dirty="0" sz="2200" spc="-45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for</a:t>
            </a:r>
            <a:r>
              <a:rPr dirty="0" sz="2200" spc="-145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an  unauthorized person </a:t>
            </a:r>
            <a:r>
              <a:rPr dirty="0" sz="2200" spc="-20">
                <a:latin typeface="Constantia"/>
                <a:cs typeface="Constantia"/>
              </a:rPr>
              <a:t>to </a:t>
            </a:r>
            <a:r>
              <a:rPr dirty="0" sz="2200" spc="-10">
                <a:latin typeface="Constantia"/>
                <a:cs typeface="Constantia"/>
              </a:rPr>
              <a:t>unscramble </a:t>
            </a:r>
            <a:r>
              <a:rPr dirty="0" sz="2200" spc="-5">
                <a:latin typeface="Constantia"/>
                <a:cs typeface="Constantia"/>
              </a:rPr>
              <a:t>(decrypt)</a:t>
            </a:r>
            <a:r>
              <a:rPr dirty="0" sz="2200" spc="-280">
                <a:latin typeface="Constantia"/>
                <a:cs typeface="Constantia"/>
              </a:rPr>
              <a:t> </a:t>
            </a:r>
            <a:r>
              <a:rPr dirty="0" sz="2200" spc="-10">
                <a:latin typeface="Constantia"/>
                <a:cs typeface="Constantia"/>
              </a:rPr>
              <a:t>it</a:t>
            </a:r>
            <a:endParaRPr sz="2200">
              <a:latin typeface="Constantia"/>
              <a:cs typeface="Constantia"/>
            </a:endParaRPr>
          </a:p>
          <a:p>
            <a:pPr algn="just" lvl="1" marL="652780" indent="-247650">
              <a:lnSpc>
                <a:spcPct val="100000"/>
              </a:lnSpc>
              <a:spcBef>
                <a:spcPts val="530"/>
              </a:spcBef>
              <a:buClr>
                <a:srgbClr val="0E6EC5"/>
              </a:buClr>
              <a:buSzPct val="84090"/>
              <a:buFont typeface="Wingdings 2"/>
              <a:buChar char=""/>
              <a:tabLst>
                <a:tab pos="653415" algn="l"/>
              </a:tabLst>
            </a:pPr>
            <a:r>
              <a:rPr dirty="0" sz="2200" spc="-10" b="1">
                <a:latin typeface="Constantia"/>
                <a:cs typeface="Constantia"/>
              </a:rPr>
              <a:t>plaintext</a:t>
            </a:r>
            <a:endParaRPr sz="2200">
              <a:latin typeface="Constantia"/>
              <a:cs typeface="Constantia"/>
            </a:endParaRPr>
          </a:p>
          <a:p>
            <a:pPr algn="just" marL="652780">
              <a:lnSpc>
                <a:spcPct val="100000"/>
              </a:lnSpc>
              <a:spcBef>
                <a:spcPts val="525"/>
              </a:spcBef>
            </a:pPr>
            <a:r>
              <a:rPr dirty="0" sz="2200" spc="-5">
                <a:latin typeface="Constantia"/>
                <a:cs typeface="Constantia"/>
              </a:rPr>
              <a:t>An unencrypted </a:t>
            </a:r>
            <a:r>
              <a:rPr dirty="0" sz="2200" spc="-10">
                <a:latin typeface="Constantia"/>
                <a:cs typeface="Constantia"/>
              </a:rPr>
              <a:t>message </a:t>
            </a:r>
            <a:r>
              <a:rPr dirty="0" sz="2200" spc="-5">
                <a:latin typeface="Constantia"/>
                <a:cs typeface="Constantia"/>
              </a:rPr>
              <a:t>in human-readable</a:t>
            </a:r>
            <a:r>
              <a:rPr dirty="0" sz="2200" spc="-315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form</a:t>
            </a:r>
            <a:endParaRPr sz="2200">
              <a:latin typeface="Constantia"/>
              <a:cs typeface="Constantia"/>
            </a:endParaRPr>
          </a:p>
          <a:p>
            <a:pPr algn="just" lvl="1" marL="652780" indent="-247650">
              <a:lnSpc>
                <a:spcPct val="100000"/>
              </a:lnSpc>
              <a:spcBef>
                <a:spcPts val="530"/>
              </a:spcBef>
              <a:buClr>
                <a:srgbClr val="0E6EC5"/>
              </a:buClr>
              <a:buSzPct val="84090"/>
              <a:buFont typeface="Wingdings 2"/>
              <a:buChar char=""/>
              <a:tabLst>
                <a:tab pos="653415" algn="l"/>
              </a:tabLst>
            </a:pPr>
            <a:r>
              <a:rPr dirty="0" sz="2200" spc="-10" b="1">
                <a:latin typeface="Constantia"/>
                <a:cs typeface="Constantia"/>
              </a:rPr>
              <a:t>ciphertext</a:t>
            </a:r>
            <a:endParaRPr sz="2200">
              <a:latin typeface="Constantia"/>
              <a:cs typeface="Constantia"/>
            </a:endParaRPr>
          </a:p>
          <a:p>
            <a:pPr algn="just" marL="652780" marR="718820">
              <a:lnSpc>
                <a:spcPct val="100000"/>
              </a:lnSpc>
              <a:spcBef>
                <a:spcPts val="525"/>
              </a:spcBef>
            </a:pPr>
            <a:r>
              <a:rPr dirty="0" sz="2200" spc="-5">
                <a:latin typeface="Constantia"/>
                <a:cs typeface="Constantia"/>
              </a:rPr>
              <a:t>A</a:t>
            </a:r>
            <a:r>
              <a:rPr dirty="0" sz="2200" spc="-75">
                <a:latin typeface="Constantia"/>
                <a:cs typeface="Constantia"/>
              </a:rPr>
              <a:t> </a:t>
            </a:r>
            <a:r>
              <a:rPr dirty="0" sz="2200" spc="-10">
                <a:latin typeface="Constantia"/>
                <a:cs typeface="Constantia"/>
              </a:rPr>
              <a:t>plaintext</a:t>
            </a:r>
            <a:r>
              <a:rPr dirty="0" sz="2200" spc="-65">
                <a:latin typeface="Constantia"/>
                <a:cs typeface="Constantia"/>
              </a:rPr>
              <a:t> </a:t>
            </a:r>
            <a:r>
              <a:rPr dirty="0" sz="2200" spc="-10">
                <a:latin typeface="Constantia"/>
                <a:cs typeface="Constantia"/>
              </a:rPr>
              <a:t>message</a:t>
            </a:r>
            <a:r>
              <a:rPr dirty="0" sz="2200" spc="-140">
                <a:latin typeface="Constantia"/>
                <a:cs typeface="Constantia"/>
              </a:rPr>
              <a:t> </a:t>
            </a:r>
            <a:r>
              <a:rPr dirty="0" sz="2200" spc="-10">
                <a:latin typeface="Constantia"/>
                <a:cs typeface="Constantia"/>
              </a:rPr>
              <a:t>after</a:t>
            </a:r>
            <a:r>
              <a:rPr dirty="0" sz="2200" spc="-95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it</a:t>
            </a:r>
            <a:r>
              <a:rPr dirty="0" sz="2200" spc="-55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has</a:t>
            </a:r>
            <a:r>
              <a:rPr dirty="0" sz="2200" spc="-50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been</a:t>
            </a:r>
            <a:r>
              <a:rPr dirty="0" sz="2200" spc="-105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encrypted</a:t>
            </a:r>
            <a:r>
              <a:rPr dirty="0" sz="2200" spc="-25">
                <a:latin typeface="Constantia"/>
                <a:cs typeface="Constantia"/>
              </a:rPr>
              <a:t> </a:t>
            </a:r>
            <a:r>
              <a:rPr dirty="0" sz="2200" spc="-15">
                <a:latin typeface="Constantia"/>
                <a:cs typeface="Constantia"/>
              </a:rPr>
              <a:t>into</a:t>
            </a:r>
            <a:r>
              <a:rPr dirty="0" sz="2200" spc="-110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a  machine-readable</a:t>
            </a:r>
            <a:r>
              <a:rPr dirty="0" sz="2200" spc="-114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form</a:t>
            </a:r>
            <a:endParaRPr sz="22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2100" y="407873"/>
            <a:ext cx="8202295" cy="1397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The </a:t>
            </a:r>
            <a:r>
              <a:rPr dirty="0" spc="-25"/>
              <a:t>Defense</a:t>
            </a:r>
            <a:r>
              <a:rPr dirty="0" spc="-50"/>
              <a:t> </a:t>
            </a:r>
            <a:r>
              <a:rPr dirty="0"/>
              <a:t>I:</a:t>
            </a:r>
          </a:p>
          <a:p>
            <a:pPr marL="12700">
              <a:lnSpc>
                <a:spcPct val="100000"/>
              </a:lnSpc>
              <a:tabLst>
                <a:tab pos="6448425" algn="l"/>
              </a:tabLst>
            </a:pPr>
            <a:r>
              <a:rPr dirty="0"/>
              <a:t>Access</a:t>
            </a:r>
            <a:r>
              <a:rPr dirty="0" spc="-20"/>
              <a:t> </a:t>
            </a:r>
            <a:r>
              <a:rPr dirty="0" spc="-15"/>
              <a:t>Control,</a:t>
            </a:r>
            <a:r>
              <a:rPr dirty="0" spc="10"/>
              <a:t> </a:t>
            </a:r>
            <a:r>
              <a:rPr dirty="0" spc="-5"/>
              <a:t>Encryption,	</a:t>
            </a:r>
            <a:r>
              <a:rPr dirty="0"/>
              <a:t>and</a:t>
            </a:r>
            <a:r>
              <a:rPr dirty="0" spc="-95"/>
              <a:t> </a:t>
            </a:r>
            <a:r>
              <a:rPr dirty="0"/>
              <a:t>PKI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9-</a:t>
            </a:r>
            <a:r>
              <a:rPr dirty="0"/>
              <a:t>41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29436" y="1875789"/>
            <a:ext cx="7607300" cy="339153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259079" indent="-247015">
              <a:lnSpc>
                <a:spcPct val="100000"/>
              </a:lnSpc>
              <a:spcBef>
                <a:spcPts val="6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259715" algn="l"/>
              </a:tabLst>
            </a:pPr>
            <a:r>
              <a:rPr dirty="0" sz="2400" b="1">
                <a:latin typeface="Constantia"/>
                <a:cs typeface="Constantia"/>
              </a:rPr>
              <a:t>encryption</a:t>
            </a:r>
            <a:r>
              <a:rPr dirty="0" sz="2400" spc="-105" b="1">
                <a:latin typeface="Constantia"/>
                <a:cs typeface="Constantia"/>
              </a:rPr>
              <a:t> </a:t>
            </a:r>
            <a:r>
              <a:rPr dirty="0" sz="2400" spc="-10" b="1">
                <a:latin typeface="Constantia"/>
                <a:cs typeface="Constantia"/>
              </a:rPr>
              <a:t>algorithm</a:t>
            </a:r>
            <a:endParaRPr sz="2400">
              <a:latin typeface="Constantia"/>
              <a:cs typeface="Constantia"/>
            </a:endParaRPr>
          </a:p>
          <a:p>
            <a:pPr marL="259079" marR="5080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latin typeface="Constantia"/>
                <a:cs typeface="Constantia"/>
              </a:rPr>
              <a:t>The</a:t>
            </a:r>
            <a:r>
              <a:rPr dirty="0" sz="2400" spc="-7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mathematical</a:t>
            </a:r>
            <a:r>
              <a:rPr dirty="0" sz="2400" spc="-3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formula</a:t>
            </a:r>
            <a:r>
              <a:rPr dirty="0" sz="2400" spc="-11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used</a:t>
            </a:r>
            <a:r>
              <a:rPr dirty="0" sz="2400" spc="-25">
                <a:latin typeface="Constantia"/>
                <a:cs typeface="Constantia"/>
              </a:rPr>
              <a:t> </a:t>
            </a:r>
            <a:r>
              <a:rPr dirty="0" sz="2400" spc="-20">
                <a:latin typeface="Constantia"/>
                <a:cs typeface="Constantia"/>
              </a:rPr>
              <a:t>to</a:t>
            </a:r>
            <a:r>
              <a:rPr dirty="0" sz="2400" spc="-12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encrypt</a:t>
            </a:r>
            <a:r>
              <a:rPr dirty="0" sz="2400" spc="-8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the</a:t>
            </a:r>
            <a:r>
              <a:rPr dirty="0" sz="2400" spc="-10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plaintext  </a:t>
            </a:r>
            <a:r>
              <a:rPr dirty="0" sz="2400" spc="-15">
                <a:latin typeface="Constantia"/>
                <a:cs typeface="Constantia"/>
              </a:rPr>
              <a:t>into</a:t>
            </a:r>
            <a:r>
              <a:rPr dirty="0" sz="2400" spc="-9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the</a:t>
            </a:r>
            <a:r>
              <a:rPr dirty="0" sz="2400" spc="-12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ciphertext,</a:t>
            </a:r>
            <a:r>
              <a:rPr dirty="0" sz="2400" spc="-9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and</a:t>
            </a:r>
            <a:r>
              <a:rPr dirty="0" sz="2400" spc="-60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vice</a:t>
            </a:r>
            <a:r>
              <a:rPr dirty="0" sz="2400" spc="-135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versa</a:t>
            </a:r>
            <a:endParaRPr sz="2400">
              <a:latin typeface="Constantia"/>
              <a:cs typeface="Constantia"/>
            </a:endParaRPr>
          </a:p>
          <a:p>
            <a:pPr marL="259079" indent="-247015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259715" algn="l"/>
              </a:tabLst>
            </a:pPr>
            <a:r>
              <a:rPr dirty="0" sz="2400" spc="-20" b="1">
                <a:latin typeface="Constantia"/>
                <a:cs typeface="Constantia"/>
              </a:rPr>
              <a:t>key </a:t>
            </a:r>
            <a:r>
              <a:rPr dirty="0" sz="2400" spc="-15" b="1">
                <a:latin typeface="Constantia"/>
                <a:cs typeface="Constantia"/>
              </a:rPr>
              <a:t>(key</a:t>
            </a:r>
            <a:r>
              <a:rPr dirty="0" sz="2400" spc="-204" b="1">
                <a:latin typeface="Constantia"/>
                <a:cs typeface="Constantia"/>
              </a:rPr>
              <a:t> </a:t>
            </a:r>
            <a:r>
              <a:rPr dirty="0" sz="2400" spc="-5" b="1">
                <a:latin typeface="Constantia"/>
                <a:cs typeface="Constantia"/>
              </a:rPr>
              <a:t>value)</a:t>
            </a:r>
            <a:endParaRPr sz="2400">
              <a:latin typeface="Constantia"/>
              <a:cs typeface="Constantia"/>
            </a:endParaRPr>
          </a:p>
          <a:p>
            <a:pPr marL="259079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latin typeface="Constantia"/>
                <a:cs typeface="Constantia"/>
              </a:rPr>
              <a:t>The</a:t>
            </a:r>
            <a:r>
              <a:rPr dirty="0" sz="2400" spc="-105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secret</a:t>
            </a:r>
            <a:r>
              <a:rPr dirty="0" sz="2400" spc="-120">
                <a:latin typeface="Constantia"/>
                <a:cs typeface="Constantia"/>
              </a:rPr>
              <a:t> </a:t>
            </a:r>
            <a:r>
              <a:rPr dirty="0" sz="2400" spc="-20">
                <a:latin typeface="Constantia"/>
                <a:cs typeface="Constantia"/>
              </a:rPr>
              <a:t>code</a:t>
            </a:r>
            <a:r>
              <a:rPr dirty="0" sz="2400" spc="-7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used</a:t>
            </a:r>
            <a:r>
              <a:rPr dirty="0" sz="2400" spc="-30">
                <a:latin typeface="Constantia"/>
                <a:cs typeface="Constantia"/>
              </a:rPr>
              <a:t> </a:t>
            </a:r>
            <a:r>
              <a:rPr dirty="0" sz="2400" spc="-20">
                <a:latin typeface="Constantia"/>
                <a:cs typeface="Constantia"/>
              </a:rPr>
              <a:t>to</a:t>
            </a:r>
            <a:r>
              <a:rPr dirty="0" sz="2400" spc="-114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encrypt</a:t>
            </a:r>
            <a:r>
              <a:rPr dirty="0" sz="2400" spc="-12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and</a:t>
            </a:r>
            <a:r>
              <a:rPr dirty="0" sz="2400" spc="-5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decrypt</a:t>
            </a:r>
            <a:r>
              <a:rPr dirty="0" sz="2400" spc="-12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 spc="-60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message</a:t>
            </a:r>
            <a:endParaRPr sz="2400">
              <a:latin typeface="Constantia"/>
              <a:cs typeface="Constantia"/>
            </a:endParaRPr>
          </a:p>
          <a:p>
            <a:pPr marL="259079" indent="-247015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259715" algn="l"/>
              </a:tabLst>
            </a:pPr>
            <a:r>
              <a:rPr dirty="0" sz="2400" spc="-20" b="1">
                <a:latin typeface="Constantia"/>
                <a:cs typeface="Constantia"/>
              </a:rPr>
              <a:t>key</a:t>
            </a:r>
            <a:r>
              <a:rPr dirty="0" sz="2400" spc="-125" b="1">
                <a:latin typeface="Constantia"/>
                <a:cs typeface="Constantia"/>
              </a:rPr>
              <a:t> </a:t>
            </a:r>
            <a:r>
              <a:rPr dirty="0" sz="2400" spc="-15" b="1">
                <a:latin typeface="Constantia"/>
                <a:cs typeface="Constantia"/>
              </a:rPr>
              <a:t>space</a:t>
            </a:r>
            <a:endParaRPr sz="2400">
              <a:latin typeface="Constantia"/>
              <a:cs typeface="Constantia"/>
            </a:endParaRPr>
          </a:p>
          <a:p>
            <a:pPr marL="259079">
              <a:lnSpc>
                <a:spcPct val="100000"/>
              </a:lnSpc>
              <a:spcBef>
                <a:spcPts val="580"/>
              </a:spcBef>
            </a:pPr>
            <a:r>
              <a:rPr dirty="0" sz="2400" spc="-5">
                <a:latin typeface="Constantia"/>
                <a:cs typeface="Constantia"/>
              </a:rPr>
              <a:t>The</a:t>
            </a:r>
            <a:r>
              <a:rPr dirty="0" sz="2400" spc="-75">
                <a:latin typeface="Constantia"/>
                <a:cs typeface="Constantia"/>
              </a:rPr>
              <a:t> </a:t>
            </a:r>
            <a:r>
              <a:rPr dirty="0" sz="2400" spc="-20">
                <a:latin typeface="Constantia"/>
                <a:cs typeface="Constantia"/>
              </a:rPr>
              <a:t>large</a:t>
            </a:r>
            <a:r>
              <a:rPr dirty="0" sz="2400" spc="-4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number</a:t>
            </a:r>
            <a:r>
              <a:rPr dirty="0" sz="2400" spc="-13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of</a:t>
            </a:r>
            <a:r>
              <a:rPr dirty="0" sz="2400" spc="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possible</a:t>
            </a:r>
            <a:r>
              <a:rPr dirty="0" sz="2400" spc="-50">
                <a:latin typeface="Constantia"/>
                <a:cs typeface="Constantia"/>
              </a:rPr>
              <a:t> </a:t>
            </a:r>
            <a:r>
              <a:rPr dirty="0" sz="2400" spc="-20">
                <a:latin typeface="Constantia"/>
                <a:cs typeface="Constantia"/>
              </a:rPr>
              <a:t>key</a:t>
            </a:r>
            <a:r>
              <a:rPr dirty="0" sz="2400" spc="-14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values</a:t>
            </a:r>
            <a:r>
              <a:rPr dirty="0" sz="2400" spc="-60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(keys)</a:t>
            </a:r>
            <a:r>
              <a:rPr dirty="0" sz="2400" spc="-60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created</a:t>
            </a:r>
            <a:endParaRPr sz="2400">
              <a:latin typeface="Constantia"/>
              <a:cs typeface="Constantia"/>
            </a:endParaRPr>
          </a:p>
          <a:p>
            <a:pPr marL="259079">
              <a:lnSpc>
                <a:spcPct val="100000"/>
              </a:lnSpc>
            </a:pPr>
            <a:r>
              <a:rPr dirty="0" sz="2400" spc="-15">
                <a:latin typeface="Constantia"/>
                <a:cs typeface="Constantia"/>
              </a:rPr>
              <a:t>by</a:t>
            </a:r>
            <a:r>
              <a:rPr dirty="0" sz="2400" spc="-9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the</a:t>
            </a:r>
            <a:r>
              <a:rPr dirty="0" sz="2400" spc="-120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algorithm</a:t>
            </a:r>
            <a:r>
              <a:rPr dirty="0" sz="2400" spc="-65">
                <a:latin typeface="Constantia"/>
                <a:cs typeface="Constantia"/>
              </a:rPr>
              <a:t> </a:t>
            </a:r>
            <a:r>
              <a:rPr dirty="0" sz="2400" spc="-20">
                <a:latin typeface="Constantia"/>
                <a:cs typeface="Constantia"/>
              </a:rPr>
              <a:t>to</a:t>
            </a:r>
            <a:r>
              <a:rPr dirty="0" sz="2400" spc="-10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use</a:t>
            </a:r>
            <a:r>
              <a:rPr dirty="0" sz="2400" spc="-120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when</a:t>
            </a:r>
            <a:r>
              <a:rPr dirty="0" sz="2400" spc="-6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transforming</a:t>
            </a:r>
            <a:r>
              <a:rPr dirty="0" sz="2400" spc="-2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the</a:t>
            </a:r>
            <a:r>
              <a:rPr dirty="0" sz="2400" spc="-75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message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63550" y="1905000"/>
            <a:ext cx="8216900" cy="304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9-</a:t>
            </a:r>
            <a:r>
              <a:rPr dirty="0"/>
              <a:t>42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2100" y="407873"/>
            <a:ext cx="8202295" cy="1397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The </a:t>
            </a:r>
            <a:r>
              <a:rPr dirty="0" spc="-25"/>
              <a:t>Defense</a:t>
            </a:r>
            <a:r>
              <a:rPr dirty="0" spc="-50"/>
              <a:t> </a:t>
            </a:r>
            <a:r>
              <a:rPr dirty="0"/>
              <a:t>I:</a:t>
            </a:r>
          </a:p>
          <a:p>
            <a:pPr marL="12700">
              <a:lnSpc>
                <a:spcPct val="100000"/>
              </a:lnSpc>
              <a:tabLst>
                <a:tab pos="6448425" algn="l"/>
              </a:tabLst>
            </a:pPr>
            <a:r>
              <a:rPr dirty="0"/>
              <a:t>Access</a:t>
            </a:r>
            <a:r>
              <a:rPr dirty="0" spc="-20"/>
              <a:t> </a:t>
            </a:r>
            <a:r>
              <a:rPr dirty="0" spc="-15"/>
              <a:t>Control,</a:t>
            </a:r>
            <a:r>
              <a:rPr dirty="0" spc="10"/>
              <a:t> </a:t>
            </a:r>
            <a:r>
              <a:rPr dirty="0" spc="-5"/>
              <a:t>Encryption,	</a:t>
            </a:r>
            <a:r>
              <a:rPr dirty="0"/>
              <a:t>and</a:t>
            </a:r>
            <a:r>
              <a:rPr dirty="0" spc="-95"/>
              <a:t> </a:t>
            </a:r>
            <a:r>
              <a:rPr dirty="0"/>
              <a:t>PKI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9-</a:t>
            </a:r>
            <a:r>
              <a:rPr dirty="0"/>
              <a:t>43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29436" y="1875789"/>
            <a:ext cx="7527925" cy="287909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259079" indent="-247015">
              <a:lnSpc>
                <a:spcPct val="100000"/>
              </a:lnSpc>
              <a:spcBef>
                <a:spcPts val="6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259715" algn="l"/>
              </a:tabLst>
            </a:pPr>
            <a:r>
              <a:rPr dirty="0" sz="2400" spc="-5" b="1">
                <a:latin typeface="Constantia"/>
                <a:cs typeface="Constantia"/>
              </a:rPr>
              <a:t>symmetric </a:t>
            </a:r>
            <a:r>
              <a:rPr dirty="0" sz="2400" spc="-15" b="1">
                <a:latin typeface="Constantia"/>
                <a:cs typeface="Constantia"/>
              </a:rPr>
              <a:t>(private) </a:t>
            </a:r>
            <a:r>
              <a:rPr dirty="0" sz="2400" spc="-20" b="1">
                <a:latin typeface="Constantia"/>
                <a:cs typeface="Constantia"/>
              </a:rPr>
              <a:t>key</a:t>
            </a:r>
            <a:r>
              <a:rPr dirty="0" sz="2400" spc="-175" b="1">
                <a:latin typeface="Constantia"/>
                <a:cs typeface="Constantia"/>
              </a:rPr>
              <a:t> </a:t>
            </a:r>
            <a:r>
              <a:rPr dirty="0" sz="2400" b="1">
                <a:latin typeface="Constantia"/>
                <a:cs typeface="Constantia"/>
              </a:rPr>
              <a:t>encryption</a:t>
            </a:r>
            <a:endParaRPr sz="2400">
              <a:latin typeface="Constantia"/>
              <a:cs typeface="Constantia"/>
            </a:endParaRPr>
          </a:p>
          <a:p>
            <a:pPr marL="259079" marR="5080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latin typeface="Constantia"/>
                <a:cs typeface="Constantia"/>
              </a:rPr>
              <a:t>An</a:t>
            </a:r>
            <a:r>
              <a:rPr dirty="0" sz="2400" spc="-11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encryption</a:t>
            </a:r>
            <a:r>
              <a:rPr dirty="0" sz="2400" spc="-80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system</a:t>
            </a:r>
            <a:r>
              <a:rPr dirty="0" sz="2400" spc="-7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that</a:t>
            </a:r>
            <a:r>
              <a:rPr dirty="0" sz="2400" spc="-9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uses</a:t>
            </a:r>
            <a:r>
              <a:rPr dirty="0" sz="2400" spc="-8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the</a:t>
            </a:r>
            <a:r>
              <a:rPr dirty="0" sz="2400" spc="-12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same</a:t>
            </a:r>
            <a:r>
              <a:rPr dirty="0" sz="2400" spc="-65">
                <a:latin typeface="Constantia"/>
                <a:cs typeface="Constantia"/>
              </a:rPr>
              <a:t> </a:t>
            </a:r>
            <a:r>
              <a:rPr dirty="0" sz="2400" spc="-20">
                <a:latin typeface="Constantia"/>
                <a:cs typeface="Constantia"/>
              </a:rPr>
              <a:t>key</a:t>
            </a:r>
            <a:r>
              <a:rPr dirty="0" sz="2400" spc="-90">
                <a:latin typeface="Constantia"/>
                <a:cs typeface="Constantia"/>
              </a:rPr>
              <a:t> </a:t>
            </a:r>
            <a:r>
              <a:rPr dirty="0" sz="2400" spc="-20">
                <a:latin typeface="Constantia"/>
                <a:cs typeface="Constantia"/>
              </a:rPr>
              <a:t>to</a:t>
            </a:r>
            <a:r>
              <a:rPr dirty="0" sz="2400" spc="-12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encrypt  and decrypt </a:t>
            </a:r>
            <a:r>
              <a:rPr dirty="0" sz="2400" spc="-5">
                <a:latin typeface="Constantia"/>
                <a:cs typeface="Constantia"/>
              </a:rPr>
              <a:t>the</a:t>
            </a:r>
            <a:r>
              <a:rPr dirty="0" sz="2400" spc="-210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message</a:t>
            </a:r>
            <a:endParaRPr sz="2400">
              <a:latin typeface="Constantia"/>
              <a:cs typeface="Constantia"/>
            </a:endParaRPr>
          </a:p>
          <a:p>
            <a:pPr marL="259079" indent="-247015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259715" algn="l"/>
              </a:tabLst>
            </a:pPr>
            <a:r>
              <a:rPr dirty="0" sz="2400" spc="-10" b="1">
                <a:latin typeface="Constantia"/>
                <a:cs typeface="Constantia"/>
              </a:rPr>
              <a:t>Data </a:t>
            </a:r>
            <a:r>
              <a:rPr dirty="0" sz="2400" b="1">
                <a:latin typeface="Constantia"/>
                <a:cs typeface="Constantia"/>
              </a:rPr>
              <a:t>Encryption </a:t>
            </a:r>
            <a:r>
              <a:rPr dirty="0" sz="2400" spc="-10" b="1">
                <a:latin typeface="Constantia"/>
                <a:cs typeface="Constantia"/>
              </a:rPr>
              <a:t>Standard</a:t>
            </a:r>
            <a:r>
              <a:rPr dirty="0" sz="2400" spc="-90" b="1">
                <a:latin typeface="Constantia"/>
                <a:cs typeface="Constantia"/>
              </a:rPr>
              <a:t> </a:t>
            </a:r>
            <a:r>
              <a:rPr dirty="0" sz="2400" spc="-5" b="1">
                <a:latin typeface="Constantia"/>
                <a:cs typeface="Constantia"/>
              </a:rPr>
              <a:t>(DES)</a:t>
            </a:r>
            <a:endParaRPr sz="2400">
              <a:latin typeface="Constantia"/>
              <a:cs typeface="Constantia"/>
            </a:endParaRPr>
          </a:p>
          <a:p>
            <a:pPr marL="259079" marR="414020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latin typeface="Constantia"/>
                <a:cs typeface="Constantia"/>
              </a:rPr>
              <a:t>The standard symmetric </a:t>
            </a:r>
            <a:r>
              <a:rPr dirty="0" sz="2400">
                <a:latin typeface="Constantia"/>
                <a:cs typeface="Constantia"/>
              </a:rPr>
              <a:t>encryption </a:t>
            </a:r>
            <a:r>
              <a:rPr dirty="0" sz="2400" spc="-10">
                <a:latin typeface="Constantia"/>
                <a:cs typeface="Constantia"/>
              </a:rPr>
              <a:t>algorithm  </a:t>
            </a:r>
            <a:r>
              <a:rPr dirty="0" sz="2400" spc="-5">
                <a:latin typeface="Constantia"/>
                <a:cs typeface="Constantia"/>
              </a:rPr>
              <a:t>supported </a:t>
            </a:r>
            <a:r>
              <a:rPr dirty="0" sz="2400" spc="-15">
                <a:latin typeface="Constantia"/>
                <a:cs typeface="Constantia"/>
              </a:rPr>
              <a:t>by </a:t>
            </a:r>
            <a:r>
              <a:rPr dirty="0" sz="2400" spc="-5">
                <a:latin typeface="Constantia"/>
                <a:cs typeface="Constantia"/>
              </a:rPr>
              <a:t>the </a:t>
            </a:r>
            <a:r>
              <a:rPr dirty="0" sz="2400" spc="-10">
                <a:latin typeface="Constantia"/>
                <a:cs typeface="Constantia"/>
              </a:rPr>
              <a:t>NIST </a:t>
            </a:r>
            <a:r>
              <a:rPr dirty="0" sz="2400">
                <a:latin typeface="Constantia"/>
                <a:cs typeface="Constantia"/>
              </a:rPr>
              <a:t>and </a:t>
            </a:r>
            <a:r>
              <a:rPr dirty="0" sz="2400" spc="-5">
                <a:latin typeface="Constantia"/>
                <a:cs typeface="Constantia"/>
              </a:rPr>
              <a:t>used </a:t>
            </a:r>
            <a:r>
              <a:rPr dirty="0" sz="2400" spc="-15">
                <a:latin typeface="Constantia"/>
                <a:cs typeface="Constantia"/>
              </a:rPr>
              <a:t>by </a:t>
            </a:r>
            <a:r>
              <a:rPr dirty="0" sz="2400" spc="-35">
                <a:latin typeface="Constantia"/>
                <a:cs typeface="Constantia"/>
              </a:rPr>
              <a:t>U.S.</a:t>
            </a:r>
            <a:r>
              <a:rPr dirty="0" sz="2400" spc="-409">
                <a:latin typeface="Constantia"/>
                <a:cs typeface="Constantia"/>
              </a:rPr>
              <a:t> </a:t>
            </a:r>
            <a:r>
              <a:rPr dirty="0" sz="2400" spc="-20">
                <a:latin typeface="Constantia"/>
                <a:cs typeface="Constantia"/>
              </a:rPr>
              <a:t>government  </a:t>
            </a:r>
            <a:r>
              <a:rPr dirty="0" sz="2400" spc="-10">
                <a:latin typeface="Constantia"/>
                <a:cs typeface="Constantia"/>
              </a:rPr>
              <a:t>agencies </a:t>
            </a:r>
            <a:r>
              <a:rPr dirty="0" sz="2400" spc="-5">
                <a:latin typeface="Constantia"/>
                <a:cs typeface="Constantia"/>
              </a:rPr>
              <a:t>until </a:t>
            </a:r>
            <a:r>
              <a:rPr dirty="0" sz="2400" spc="-10">
                <a:latin typeface="Constantia"/>
                <a:cs typeface="Constantia"/>
              </a:rPr>
              <a:t>October</a:t>
            </a:r>
            <a:r>
              <a:rPr dirty="0" sz="2400" spc="-15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2000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2100" y="103073"/>
            <a:ext cx="8202295" cy="1397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The </a:t>
            </a:r>
            <a:r>
              <a:rPr dirty="0" spc="-25"/>
              <a:t>Defense</a:t>
            </a:r>
            <a:r>
              <a:rPr dirty="0" spc="-50"/>
              <a:t> </a:t>
            </a:r>
            <a:r>
              <a:rPr dirty="0"/>
              <a:t>I:</a:t>
            </a:r>
          </a:p>
          <a:p>
            <a:pPr marL="12700">
              <a:lnSpc>
                <a:spcPct val="100000"/>
              </a:lnSpc>
              <a:tabLst>
                <a:tab pos="6448425" algn="l"/>
              </a:tabLst>
            </a:pPr>
            <a:r>
              <a:rPr dirty="0"/>
              <a:t>Access</a:t>
            </a:r>
            <a:r>
              <a:rPr dirty="0" spc="-20"/>
              <a:t> </a:t>
            </a:r>
            <a:r>
              <a:rPr dirty="0" spc="-15"/>
              <a:t>Control,</a:t>
            </a:r>
            <a:r>
              <a:rPr dirty="0" spc="10"/>
              <a:t> </a:t>
            </a:r>
            <a:r>
              <a:rPr dirty="0" spc="-5"/>
              <a:t>Encryption,	</a:t>
            </a:r>
            <a:r>
              <a:rPr dirty="0"/>
              <a:t>and</a:t>
            </a:r>
            <a:r>
              <a:rPr dirty="0" spc="-95"/>
              <a:t> </a:t>
            </a:r>
            <a:r>
              <a:rPr dirty="0"/>
              <a:t>PKI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9-</a:t>
            </a:r>
            <a:r>
              <a:rPr dirty="0"/>
              <a:t>44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12140" y="1609764"/>
            <a:ext cx="7629525" cy="4740275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285750" indent="-273685">
              <a:lnSpc>
                <a:spcPct val="100000"/>
              </a:lnSpc>
              <a:spcBef>
                <a:spcPts val="7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6385" algn="l"/>
              </a:tabLst>
            </a:pPr>
            <a:r>
              <a:rPr dirty="0" sz="2600" spc="-5" b="1">
                <a:latin typeface="Constantia"/>
                <a:cs typeface="Constantia"/>
              </a:rPr>
              <a:t>public </a:t>
            </a:r>
            <a:r>
              <a:rPr dirty="0" sz="2600" spc="-20" b="1">
                <a:latin typeface="Constantia"/>
                <a:cs typeface="Constantia"/>
              </a:rPr>
              <a:t>key </a:t>
            </a:r>
            <a:r>
              <a:rPr dirty="0" sz="2600" spc="-5" b="1">
                <a:latin typeface="Constantia"/>
                <a:cs typeface="Constantia"/>
              </a:rPr>
              <a:t>infrastructure</a:t>
            </a:r>
            <a:r>
              <a:rPr dirty="0" sz="2600" spc="-225" b="1">
                <a:latin typeface="Constantia"/>
                <a:cs typeface="Constantia"/>
              </a:rPr>
              <a:t> </a:t>
            </a:r>
            <a:r>
              <a:rPr dirty="0" sz="2600" spc="-10" b="1">
                <a:latin typeface="Constantia"/>
                <a:cs typeface="Constantia"/>
              </a:rPr>
              <a:t>(PKI)</a:t>
            </a:r>
            <a:endParaRPr sz="2600">
              <a:latin typeface="Constantia"/>
              <a:cs typeface="Constantia"/>
            </a:endParaRPr>
          </a:p>
          <a:p>
            <a:pPr marL="285750" marR="93980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latin typeface="Constantia"/>
                <a:cs typeface="Constantia"/>
              </a:rPr>
              <a:t>A</a:t>
            </a:r>
            <a:r>
              <a:rPr dirty="0" sz="2600" spc="-9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scheme</a:t>
            </a:r>
            <a:r>
              <a:rPr dirty="0" sz="2600" spc="-8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for</a:t>
            </a:r>
            <a:r>
              <a:rPr dirty="0" sz="2600" spc="-15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securing</a:t>
            </a:r>
            <a:r>
              <a:rPr dirty="0" sz="2600" spc="-7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e-payments</a:t>
            </a:r>
            <a:r>
              <a:rPr dirty="0" sz="2600" spc="-11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using</a:t>
            </a:r>
            <a:r>
              <a:rPr dirty="0" sz="2600" spc="-4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public</a:t>
            </a:r>
            <a:r>
              <a:rPr dirty="0" sz="2600" spc="-85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key  </a:t>
            </a:r>
            <a:r>
              <a:rPr dirty="0" sz="2600">
                <a:latin typeface="Constantia"/>
                <a:cs typeface="Constantia"/>
              </a:rPr>
              <a:t>encryption and </a:t>
            </a:r>
            <a:r>
              <a:rPr dirty="0" sz="2600" spc="-5">
                <a:latin typeface="Constantia"/>
                <a:cs typeface="Constantia"/>
              </a:rPr>
              <a:t>various technical</a:t>
            </a:r>
            <a:r>
              <a:rPr dirty="0" sz="2600" spc="-37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components</a:t>
            </a:r>
            <a:endParaRPr sz="26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spc="-5" b="1">
                <a:latin typeface="Constantia"/>
                <a:cs typeface="Constantia"/>
              </a:rPr>
              <a:t>public (asymmetric) </a:t>
            </a:r>
            <a:r>
              <a:rPr dirty="0" sz="2400" spc="-20" b="1">
                <a:latin typeface="Constantia"/>
                <a:cs typeface="Constantia"/>
              </a:rPr>
              <a:t>key</a:t>
            </a:r>
            <a:r>
              <a:rPr dirty="0" sz="2400" spc="-180" b="1">
                <a:latin typeface="Constantia"/>
                <a:cs typeface="Constantia"/>
              </a:rPr>
              <a:t> </a:t>
            </a:r>
            <a:r>
              <a:rPr dirty="0" sz="2400" b="1">
                <a:latin typeface="Constantia"/>
                <a:cs typeface="Constantia"/>
              </a:rPr>
              <a:t>encryption</a:t>
            </a:r>
            <a:endParaRPr sz="2400">
              <a:latin typeface="Constantia"/>
              <a:cs typeface="Constantia"/>
            </a:endParaRPr>
          </a:p>
          <a:p>
            <a:pPr marL="652780" marR="5080">
              <a:lnSpc>
                <a:spcPct val="100000"/>
              </a:lnSpc>
              <a:spcBef>
                <a:spcPts val="575"/>
              </a:spcBef>
            </a:pPr>
            <a:r>
              <a:rPr dirty="0" sz="2400" spc="-10">
                <a:latin typeface="Constantia"/>
                <a:cs typeface="Constantia"/>
              </a:rPr>
              <a:t>Method </a:t>
            </a:r>
            <a:r>
              <a:rPr dirty="0" sz="2400">
                <a:latin typeface="Constantia"/>
                <a:cs typeface="Constantia"/>
              </a:rPr>
              <a:t>of encryption </a:t>
            </a:r>
            <a:r>
              <a:rPr dirty="0" sz="2400" spc="-5">
                <a:latin typeface="Constantia"/>
                <a:cs typeface="Constantia"/>
              </a:rPr>
              <a:t>that uses </a:t>
            </a:r>
            <a:r>
              <a:rPr dirty="0" sz="2400">
                <a:latin typeface="Constantia"/>
                <a:cs typeface="Constantia"/>
              </a:rPr>
              <a:t>a pair of </a:t>
            </a:r>
            <a:r>
              <a:rPr dirty="0" sz="2400" spc="-10">
                <a:latin typeface="Constantia"/>
                <a:cs typeface="Constantia"/>
              </a:rPr>
              <a:t>matched  keys—a</a:t>
            </a:r>
            <a:r>
              <a:rPr dirty="0" sz="2400" spc="-10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public</a:t>
            </a:r>
            <a:r>
              <a:rPr dirty="0" sz="2400" spc="-70">
                <a:latin typeface="Constantia"/>
                <a:cs typeface="Constantia"/>
              </a:rPr>
              <a:t> </a:t>
            </a:r>
            <a:r>
              <a:rPr dirty="0" sz="2400" spc="-20">
                <a:latin typeface="Constantia"/>
                <a:cs typeface="Constantia"/>
              </a:rPr>
              <a:t>key</a:t>
            </a:r>
            <a:r>
              <a:rPr dirty="0" sz="2400" spc="-100">
                <a:latin typeface="Constantia"/>
                <a:cs typeface="Constantia"/>
              </a:rPr>
              <a:t> </a:t>
            </a:r>
            <a:r>
              <a:rPr dirty="0" sz="2400" spc="-20">
                <a:latin typeface="Constantia"/>
                <a:cs typeface="Constantia"/>
              </a:rPr>
              <a:t>to</a:t>
            </a:r>
            <a:r>
              <a:rPr dirty="0" sz="2400" spc="-12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encrypt</a:t>
            </a:r>
            <a:r>
              <a:rPr dirty="0" sz="2400" spc="-12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 spc="-65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message</a:t>
            </a:r>
            <a:r>
              <a:rPr dirty="0" sz="2400" spc="-11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and</a:t>
            </a:r>
            <a:r>
              <a:rPr dirty="0" sz="2400" spc="-6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 spc="-100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private  </a:t>
            </a:r>
            <a:r>
              <a:rPr dirty="0" sz="2400" spc="-20">
                <a:latin typeface="Constantia"/>
                <a:cs typeface="Constantia"/>
              </a:rPr>
              <a:t>key</a:t>
            </a:r>
            <a:r>
              <a:rPr dirty="0" sz="2400" spc="-95">
                <a:latin typeface="Constantia"/>
                <a:cs typeface="Constantia"/>
              </a:rPr>
              <a:t> </a:t>
            </a:r>
            <a:r>
              <a:rPr dirty="0" sz="2400" spc="-20">
                <a:latin typeface="Constantia"/>
                <a:cs typeface="Constantia"/>
              </a:rPr>
              <a:t>to</a:t>
            </a:r>
            <a:r>
              <a:rPr dirty="0" sz="2400" spc="-13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decrypt</a:t>
            </a:r>
            <a:r>
              <a:rPr dirty="0" sz="2400" spc="-5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it,</a:t>
            </a:r>
            <a:r>
              <a:rPr dirty="0" sz="2400" spc="-8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or</a:t>
            </a:r>
            <a:r>
              <a:rPr dirty="0" sz="2400" spc="-145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vice</a:t>
            </a:r>
            <a:r>
              <a:rPr dirty="0" sz="2400" spc="-135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versa</a:t>
            </a:r>
            <a:endParaRPr sz="24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spc="-5" b="1">
                <a:latin typeface="Constantia"/>
                <a:cs typeface="Constantia"/>
              </a:rPr>
              <a:t>public</a:t>
            </a:r>
            <a:r>
              <a:rPr dirty="0" sz="2400" spc="-65" b="1">
                <a:latin typeface="Constantia"/>
                <a:cs typeface="Constantia"/>
              </a:rPr>
              <a:t> </a:t>
            </a:r>
            <a:r>
              <a:rPr dirty="0" sz="2400" spc="-15" b="1">
                <a:latin typeface="Constantia"/>
                <a:cs typeface="Constantia"/>
              </a:rPr>
              <a:t>key</a:t>
            </a:r>
            <a:endParaRPr sz="2400">
              <a:latin typeface="Constantia"/>
              <a:cs typeface="Constantia"/>
            </a:endParaRPr>
          </a:p>
          <a:p>
            <a:pPr marL="652780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latin typeface="Constantia"/>
                <a:cs typeface="Constantia"/>
              </a:rPr>
              <a:t>Encryption</a:t>
            </a:r>
            <a:r>
              <a:rPr dirty="0" sz="2400" spc="-95">
                <a:latin typeface="Constantia"/>
                <a:cs typeface="Constantia"/>
              </a:rPr>
              <a:t> </a:t>
            </a:r>
            <a:r>
              <a:rPr dirty="0" sz="2400" spc="-20">
                <a:latin typeface="Constantia"/>
                <a:cs typeface="Constantia"/>
              </a:rPr>
              <a:t>code</a:t>
            </a:r>
            <a:r>
              <a:rPr dirty="0" sz="2400" spc="-7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that</a:t>
            </a:r>
            <a:r>
              <a:rPr dirty="0" sz="2400" spc="-5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is</a:t>
            </a:r>
            <a:r>
              <a:rPr dirty="0" sz="2400" spc="-10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publicly</a:t>
            </a:r>
            <a:r>
              <a:rPr dirty="0" sz="2400" spc="-130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available</a:t>
            </a:r>
            <a:r>
              <a:rPr dirty="0" sz="2400" spc="-90">
                <a:latin typeface="Constantia"/>
                <a:cs typeface="Constantia"/>
              </a:rPr>
              <a:t> </a:t>
            </a:r>
            <a:r>
              <a:rPr dirty="0" sz="2400" spc="-20">
                <a:latin typeface="Constantia"/>
                <a:cs typeface="Constantia"/>
              </a:rPr>
              <a:t>to</a:t>
            </a:r>
            <a:r>
              <a:rPr dirty="0" sz="2400" spc="-125">
                <a:latin typeface="Constantia"/>
                <a:cs typeface="Constantia"/>
              </a:rPr>
              <a:t> </a:t>
            </a:r>
            <a:r>
              <a:rPr dirty="0" sz="2400" spc="-20">
                <a:latin typeface="Constantia"/>
                <a:cs typeface="Constantia"/>
              </a:rPr>
              <a:t>anyone</a:t>
            </a:r>
            <a:endParaRPr sz="24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spc="-15" b="1">
                <a:latin typeface="Constantia"/>
                <a:cs typeface="Constantia"/>
              </a:rPr>
              <a:t>private</a:t>
            </a:r>
            <a:r>
              <a:rPr dirty="0" sz="2400" spc="-75" b="1">
                <a:latin typeface="Constantia"/>
                <a:cs typeface="Constantia"/>
              </a:rPr>
              <a:t> </a:t>
            </a:r>
            <a:r>
              <a:rPr dirty="0" sz="2400" spc="-20" b="1">
                <a:latin typeface="Constantia"/>
                <a:cs typeface="Constantia"/>
              </a:rPr>
              <a:t>key</a:t>
            </a:r>
            <a:endParaRPr sz="2400">
              <a:latin typeface="Constantia"/>
              <a:cs typeface="Constantia"/>
            </a:endParaRPr>
          </a:p>
          <a:p>
            <a:pPr marL="652780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latin typeface="Constantia"/>
                <a:cs typeface="Constantia"/>
              </a:rPr>
              <a:t>Encryption</a:t>
            </a:r>
            <a:r>
              <a:rPr dirty="0" sz="2400" spc="-90">
                <a:latin typeface="Constantia"/>
                <a:cs typeface="Constantia"/>
              </a:rPr>
              <a:t> </a:t>
            </a:r>
            <a:r>
              <a:rPr dirty="0" sz="2400" spc="-20">
                <a:latin typeface="Constantia"/>
                <a:cs typeface="Constantia"/>
              </a:rPr>
              <a:t>code</a:t>
            </a:r>
            <a:r>
              <a:rPr dirty="0" sz="2400" spc="-7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that</a:t>
            </a:r>
            <a:r>
              <a:rPr dirty="0" sz="2400" spc="-5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is</a:t>
            </a:r>
            <a:r>
              <a:rPr dirty="0" sz="2400" spc="-65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known</a:t>
            </a:r>
            <a:r>
              <a:rPr dirty="0" sz="2400" spc="-65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only</a:t>
            </a:r>
            <a:r>
              <a:rPr dirty="0" sz="2400" spc="-65">
                <a:latin typeface="Constantia"/>
                <a:cs typeface="Constantia"/>
              </a:rPr>
              <a:t> </a:t>
            </a:r>
            <a:r>
              <a:rPr dirty="0" sz="2400" spc="-20">
                <a:latin typeface="Constantia"/>
                <a:cs typeface="Constantia"/>
              </a:rPr>
              <a:t>to</a:t>
            </a:r>
            <a:r>
              <a:rPr dirty="0" sz="2400" spc="-6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its</a:t>
            </a:r>
            <a:r>
              <a:rPr dirty="0" sz="2400" spc="-125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owner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2100" y="407873"/>
            <a:ext cx="8202295" cy="1397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The </a:t>
            </a:r>
            <a:r>
              <a:rPr dirty="0" spc="-25"/>
              <a:t>Defense</a:t>
            </a:r>
            <a:r>
              <a:rPr dirty="0" spc="-50"/>
              <a:t> </a:t>
            </a:r>
            <a:r>
              <a:rPr dirty="0"/>
              <a:t>I:</a:t>
            </a:r>
          </a:p>
          <a:p>
            <a:pPr marL="12700">
              <a:lnSpc>
                <a:spcPct val="100000"/>
              </a:lnSpc>
              <a:tabLst>
                <a:tab pos="6448425" algn="l"/>
              </a:tabLst>
            </a:pPr>
            <a:r>
              <a:rPr dirty="0"/>
              <a:t>Access</a:t>
            </a:r>
            <a:r>
              <a:rPr dirty="0" spc="-20"/>
              <a:t> </a:t>
            </a:r>
            <a:r>
              <a:rPr dirty="0" spc="-15"/>
              <a:t>Control,</a:t>
            </a:r>
            <a:r>
              <a:rPr dirty="0" spc="10"/>
              <a:t> </a:t>
            </a:r>
            <a:r>
              <a:rPr dirty="0" spc="-5"/>
              <a:t>Encryption,	</a:t>
            </a:r>
            <a:r>
              <a:rPr dirty="0"/>
              <a:t>and</a:t>
            </a:r>
            <a:r>
              <a:rPr dirty="0" spc="-95"/>
              <a:t> </a:t>
            </a:r>
            <a:r>
              <a:rPr dirty="0"/>
              <a:t>PKI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9-</a:t>
            </a:r>
            <a:r>
              <a:rPr dirty="0"/>
              <a:t>45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29436" y="1875789"/>
            <a:ext cx="7630795" cy="4123054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259079" indent="-247015">
              <a:lnSpc>
                <a:spcPct val="100000"/>
              </a:lnSpc>
              <a:spcBef>
                <a:spcPts val="6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259715" algn="l"/>
              </a:tabLst>
            </a:pPr>
            <a:r>
              <a:rPr dirty="0" sz="2400" spc="-5" b="1">
                <a:latin typeface="Constantia"/>
                <a:cs typeface="Constantia"/>
              </a:rPr>
              <a:t>digital </a:t>
            </a:r>
            <a:r>
              <a:rPr dirty="0" sz="2400" spc="-10" b="1">
                <a:latin typeface="Constantia"/>
                <a:cs typeface="Constantia"/>
              </a:rPr>
              <a:t>signature </a:t>
            </a:r>
            <a:r>
              <a:rPr dirty="0" sz="2400" b="1">
                <a:latin typeface="Constantia"/>
                <a:cs typeface="Constantia"/>
              </a:rPr>
              <a:t>or </a:t>
            </a:r>
            <a:r>
              <a:rPr dirty="0" sz="2400" spc="-5" b="1">
                <a:latin typeface="Constantia"/>
                <a:cs typeface="Constantia"/>
              </a:rPr>
              <a:t>digital</a:t>
            </a:r>
            <a:r>
              <a:rPr dirty="0" sz="2400" spc="-305" b="1">
                <a:latin typeface="Constantia"/>
                <a:cs typeface="Constantia"/>
              </a:rPr>
              <a:t> </a:t>
            </a:r>
            <a:r>
              <a:rPr dirty="0" sz="2400" spc="-5" b="1">
                <a:latin typeface="Constantia"/>
                <a:cs typeface="Constantia"/>
              </a:rPr>
              <a:t>certificate</a:t>
            </a:r>
            <a:endParaRPr sz="2400">
              <a:latin typeface="Constantia"/>
              <a:cs typeface="Constantia"/>
            </a:endParaRPr>
          </a:p>
          <a:p>
            <a:pPr marL="259079" marR="164465">
              <a:lnSpc>
                <a:spcPct val="100000"/>
              </a:lnSpc>
              <a:spcBef>
                <a:spcPts val="575"/>
              </a:spcBef>
            </a:pPr>
            <a:r>
              <a:rPr dirty="0" sz="2400" spc="-25">
                <a:latin typeface="Constantia"/>
                <a:cs typeface="Constantia"/>
              </a:rPr>
              <a:t>Validates</a:t>
            </a:r>
            <a:r>
              <a:rPr dirty="0" sz="2400" spc="-6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the</a:t>
            </a:r>
            <a:r>
              <a:rPr dirty="0" sz="2400" spc="-12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sender</a:t>
            </a:r>
            <a:r>
              <a:rPr dirty="0" sz="2400" spc="-12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and</a:t>
            </a:r>
            <a:r>
              <a:rPr dirty="0" sz="2400" spc="-3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time</a:t>
            </a:r>
            <a:r>
              <a:rPr dirty="0" sz="2400" spc="-12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stamp</a:t>
            </a:r>
            <a:r>
              <a:rPr dirty="0" sz="2400" spc="-14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of</a:t>
            </a:r>
            <a:r>
              <a:rPr dirty="0" sz="2400" spc="-1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 spc="-9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transaction</a:t>
            </a:r>
            <a:r>
              <a:rPr dirty="0" sz="2400" spc="-8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so  </a:t>
            </a:r>
            <a:r>
              <a:rPr dirty="0" sz="2400" spc="-5">
                <a:latin typeface="Constantia"/>
                <a:cs typeface="Constantia"/>
              </a:rPr>
              <a:t>it cannot be </a:t>
            </a:r>
            <a:r>
              <a:rPr dirty="0" sz="2400" spc="-10">
                <a:latin typeface="Constantia"/>
                <a:cs typeface="Constantia"/>
              </a:rPr>
              <a:t>later </a:t>
            </a:r>
            <a:r>
              <a:rPr dirty="0" sz="2400" spc="-5">
                <a:latin typeface="Constantia"/>
                <a:cs typeface="Constantia"/>
              </a:rPr>
              <a:t>claimed that the transaction </a:t>
            </a:r>
            <a:r>
              <a:rPr dirty="0" sz="2400" spc="-10">
                <a:latin typeface="Constantia"/>
                <a:cs typeface="Constantia"/>
              </a:rPr>
              <a:t>was  </a:t>
            </a:r>
            <a:r>
              <a:rPr dirty="0" sz="2400" spc="-5">
                <a:latin typeface="Constantia"/>
                <a:cs typeface="Constantia"/>
              </a:rPr>
              <a:t>unauthorized </a:t>
            </a:r>
            <a:r>
              <a:rPr dirty="0" sz="2400">
                <a:latin typeface="Constantia"/>
                <a:cs typeface="Constantia"/>
              </a:rPr>
              <a:t>or</a:t>
            </a:r>
            <a:r>
              <a:rPr dirty="0" sz="2400" spc="-165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invalid</a:t>
            </a:r>
            <a:endParaRPr sz="2400">
              <a:latin typeface="Constantia"/>
              <a:cs typeface="Constantia"/>
            </a:endParaRPr>
          </a:p>
          <a:p>
            <a:pPr marL="259079" indent="-247015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259715" algn="l"/>
              </a:tabLst>
            </a:pPr>
            <a:r>
              <a:rPr dirty="0" sz="2400" spc="-5" b="1">
                <a:latin typeface="Constantia"/>
                <a:cs typeface="Constantia"/>
              </a:rPr>
              <a:t>hash</a:t>
            </a:r>
            <a:r>
              <a:rPr dirty="0" sz="2400" spc="-55" b="1">
                <a:latin typeface="Constantia"/>
                <a:cs typeface="Constantia"/>
              </a:rPr>
              <a:t> </a:t>
            </a:r>
            <a:r>
              <a:rPr dirty="0" sz="2400" b="1">
                <a:latin typeface="Constantia"/>
                <a:cs typeface="Constantia"/>
              </a:rPr>
              <a:t>function</a:t>
            </a:r>
            <a:endParaRPr sz="2400">
              <a:latin typeface="Constantia"/>
              <a:cs typeface="Constantia"/>
            </a:endParaRPr>
          </a:p>
          <a:p>
            <a:pPr marL="259079" marR="567055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Constantia"/>
                <a:cs typeface="Constantia"/>
              </a:rPr>
              <a:t>A </a:t>
            </a:r>
            <a:r>
              <a:rPr dirty="0" sz="2400" spc="-5">
                <a:latin typeface="Constantia"/>
                <a:cs typeface="Constantia"/>
              </a:rPr>
              <a:t>mathematical </a:t>
            </a:r>
            <a:r>
              <a:rPr dirty="0" sz="2400" spc="-10">
                <a:latin typeface="Constantia"/>
                <a:cs typeface="Constantia"/>
              </a:rPr>
              <a:t>computation </a:t>
            </a:r>
            <a:r>
              <a:rPr dirty="0" sz="2400" spc="-5">
                <a:latin typeface="Constantia"/>
                <a:cs typeface="Constantia"/>
              </a:rPr>
              <a:t>that is </a:t>
            </a:r>
            <a:r>
              <a:rPr dirty="0" sz="2400">
                <a:latin typeface="Constantia"/>
                <a:cs typeface="Constantia"/>
              </a:rPr>
              <a:t>applied </a:t>
            </a:r>
            <a:r>
              <a:rPr dirty="0" sz="2400" spc="-20">
                <a:latin typeface="Constantia"/>
                <a:cs typeface="Constantia"/>
              </a:rPr>
              <a:t>to </a:t>
            </a:r>
            <a:r>
              <a:rPr dirty="0" sz="2400">
                <a:latin typeface="Constantia"/>
                <a:cs typeface="Constantia"/>
              </a:rPr>
              <a:t>a  </a:t>
            </a:r>
            <a:r>
              <a:rPr dirty="0" sz="2400" spc="-15">
                <a:latin typeface="Constantia"/>
                <a:cs typeface="Constantia"/>
              </a:rPr>
              <a:t>message, </a:t>
            </a:r>
            <a:r>
              <a:rPr dirty="0" sz="2400" spc="-5">
                <a:latin typeface="Constantia"/>
                <a:cs typeface="Constantia"/>
              </a:rPr>
              <a:t>using </a:t>
            </a:r>
            <a:r>
              <a:rPr dirty="0" sz="2400">
                <a:latin typeface="Constantia"/>
                <a:cs typeface="Constantia"/>
              </a:rPr>
              <a:t>a </a:t>
            </a:r>
            <a:r>
              <a:rPr dirty="0" sz="2400" spc="-10">
                <a:latin typeface="Constantia"/>
                <a:cs typeface="Constantia"/>
              </a:rPr>
              <a:t>private </a:t>
            </a:r>
            <a:r>
              <a:rPr dirty="0" sz="2400" spc="-70">
                <a:latin typeface="Constantia"/>
                <a:cs typeface="Constantia"/>
              </a:rPr>
              <a:t>key, </a:t>
            </a:r>
            <a:r>
              <a:rPr dirty="0" sz="2400" spc="-20">
                <a:latin typeface="Constantia"/>
                <a:cs typeface="Constantia"/>
              </a:rPr>
              <a:t>to </a:t>
            </a:r>
            <a:r>
              <a:rPr dirty="0" sz="2400">
                <a:latin typeface="Constantia"/>
                <a:cs typeface="Constantia"/>
              </a:rPr>
              <a:t>encrypt </a:t>
            </a:r>
            <a:r>
              <a:rPr dirty="0" sz="2400" spc="-5">
                <a:latin typeface="Constantia"/>
                <a:cs typeface="Constantia"/>
              </a:rPr>
              <a:t>the</a:t>
            </a:r>
            <a:r>
              <a:rPr dirty="0" sz="2400" spc="-445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message</a:t>
            </a:r>
            <a:endParaRPr sz="2400">
              <a:latin typeface="Constantia"/>
              <a:cs typeface="Constantia"/>
            </a:endParaRPr>
          </a:p>
          <a:p>
            <a:pPr marL="259079" indent="-247015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259715" algn="l"/>
              </a:tabLst>
            </a:pPr>
            <a:r>
              <a:rPr dirty="0" sz="2400" spc="-15" b="1">
                <a:latin typeface="Constantia"/>
                <a:cs typeface="Constantia"/>
              </a:rPr>
              <a:t>message digest</a:t>
            </a:r>
            <a:r>
              <a:rPr dirty="0" sz="2400" spc="-130" b="1">
                <a:latin typeface="Constantia"/>
                <a:cs typeface="Constantia"/>
              </a:rPr>
              <a:t> </a:t>
            </a:r>
            <a:r>
              <a:rPr dirty="0" sz="2400" b="1">
                <a:latin typeface="Constantia"/>
                <a:cs typeface="Constantia"/>
              </a:rPr>
              <a:t>(MD)</a:t>
            </a:r>
            <a:endParaRPr sz="2400">
              <a:latin typeface="Constantia"/>
              <a:cs typeface="Constantia"/>
            </a:endParaRPr>
          </a:p>
          <a:p>
            <a:pPr marL="259079" marR="508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 spc="-90">
                <a:latin typeface="Constantia"/>
                <a:cs typeface="Constantia"/>
              </a:rPr>
              <a:t> </a:t>
            </a:r>
            <a:r>
              <a:rPr dirty="0" sz="2400" spc="5">
                <a:latin typeface="Constantia"/>
                <a:cs typeface="Constantia"/>
              </a:rPr>
              <a:t>summary</a:t>
            </a:r>
            <a:r>
              <a:rPr dirty="0" sz="2400" spc="-14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of</a:t>
            </a:r>
            <a:r>
              <a:rPr dirty="0" sz="2400" spc="-1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 spc="-60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message</a:t>
            </a:r>
            <a:r>
              <a:rPr dirty="0" sz="2400" spc="-120">
                <a:latin typeface="Constantia"/>
                <a:cs typeface="Constantia"/>
              </a:rPr>
              <a:t> </a:t>
            </a:r>
            <a:r>
              <a:rPr dirty="0" sz="2400" spc="-25">
                <a:latin typeface="Constantia"/>
                <a:cs typeface="Constantia"/>
              </a:rPr>
              <a:t>converted</a:t>
            </a:r>
            <a:r>
              <a:rPr dirty="0" sz="2400" spc="15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into</a:t>
            </a:r>
            <a:r>
              <a:rPr dirty="0" sz="2400" spc="-114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 spc="-114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string</a:t>
            </a:r>
            <a:r>
              <a:rPr dirty="0" sz="2400" spc="-6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of</a:t>
            </a:r>
            <a:r>
              <a:rPr dirty="0" sz="2400" spc="-1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digits  </a:t>
            </a:r>
            <a:r>
              <a:rPr dirty="0" sz="2400" spc="-10">
                <a:latin typeface="Constantia"/>
                <a:cs typeface="Constantia"/>
              </a:rPr>
              <a:t>after </a:t>
            </a:r>
            <a:r>
              <a:rPr dirty="0" sz="2400" spc="-5">
                <a:latin typeface="Constantia"/>
                <a:cs typeface="Constantia"/>
              </a:rPr>
              <a:t>the </a:t>
            </a:r>
            <a:r>
              <a:rPr dirty="0" sz="2400">
                <a:latin typeface="Constantia"/>
                <a:cs typeface="Constantia"/>
              </a:rPr>
              <a:t>hash has </a:t>
            </a:r>
            <a:r>
              <a:rPr dirty="0" sz="2400" spc="-5">
                <a:latin typeface="Constantia"/>
                <a:cs typeface="Constantia"/>
              </a:rPr>
              <a:t>been</a:t>
            </a:r>
            <a:r>
              <a:rPr dirty="0" sz="2400" spc="-37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applied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33525" y="304800"/>
            <a:ext cx="6002401" cy="6019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9-</a:t>
            </a:r>
            <a:r>
              <a:rPr dirty="0"/>
              <a:t>46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2100" y="407873"/>
            <a:ext cx="8202295" cy="1397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The </a:t>
            </a:r>
            <a:r>
              <a:rPr dirty="0" spc="-25"/>
              <a:t>Defense</a:t>
            </a:r>
            <a:r>
              <a:rPr dirty="0" spc="-50"/>
              <a:t> </a:t>
            </a:r>
            <a:r>
              <a:rPr dirty="0"/>
              <a:t>I:</a:t>
            </a:r>
          </a:p>
          <a:p>
            <a:pPr marL="12700">
              <a:lnSpc>
                <a:spcPct val="100000"/>
              </a:lnSpc>
              <a:tabLst>
                <a:tab pos="6448425" algn="l"/>
              </a:tabLst>
            </a:pPr>
            <a:r>
              <a:rPr dirty="0"/>
              <a:t>Access</a:t>
            </a:r>
            <a:r>
              <a:rPr dirty="0" spc="-20"/>
              <a:t> </a:t>
            </a:r>
            <a:r>
              <a:rPr dirty="0" spc="-15"/>
              <a:t>Control,</a:t>
            </a:r>
            <a:r>
              <a:rPr dirty="0" spc="10"/>
              <a:t> </a:t>
            </a:r>
            <a:r>
              <a:rPr dirty="0" spc="-5"/>
              <a:t>Encryption,	</a:t>
            </a:r>
            <a:r>
              <a:rPr dirty="0"/>
              <a:t>and</a:t>
            </a:r>
            <a:r>
              <a:rPr dirty="0" spc="-95"/>
              <a:t> </a:t>
            </a:r>
            <a:r>
              <a:rPr dirty="0"/>
              <a:t>PKI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9-</a:t>
            </a:r>
            <a:r>
              <a:rPr dirty="0"/>
              <a:t>47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29436" y="1875789"/>
            <a:ext cx="7561580" cy="258635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259079" indent="-247015">
              <a:lnSpc>
                <a:spcPct val="100000"/>
              </a:lnSpc>
              <a:spcBef>
                <a:spcPts val="6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259715" algn="l"/>
              </a:tabLst>
            </a:pPr>
            <a:r>
              <a:rPr dirty="0" sz="2400" spc="-5" b="1">
                <a:latin typeface="Constantia"/>
                <a:cs typeface="Constantia"/>
              </a:rPr>
              <a:t>digital</a:t>
            </a:r>
            <a:r>
              <a:rPr dirty="0" sz="2400" spc="-40" b="1">
                <a:latin typeface="Constantia"/>
                <a:cs typeface="Constantia"/>
              </a:rPr>
              <a:t> </a:t>
            </a:r>
            <a:r>
              <a:rPr dirty="0" sz="2400" spc="-15" b="1">
                <a:latin typeface="Constantia"/>
                <a:cs typeface="Constantia"/>
              </a:rPr>
              <a:t>envelope</a:t>
            </a:r>
            <a:endParaRPr sz="2400">
              <a:latin typeface="Constantia"/>
              <a:cs typeface="Constantia"/>
            </a:endParaRPr>
          </a:p>
          <a:p>
            <a:pPr marL="259079" marR="5080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latin typeface="Constantia"/>
                <a:cs typeface="Constantia"/>
              </a:rPr>
              <a:t>The</a:t>
            </a:r>
            <a:r>
              <a:rPr dirty="0" sz="2400" spc="-125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combination</a:t>
            </a:r>
            <a:r>
              <a:rPr dirty="0" sz="2400" spc="-9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of</a:t>
            </a:r>
            <a:r>
              <a:rPr dirty="0" sz="2400" spc="3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the</a:t>
            </a:r>
            <a:r>
              <a:rPr dirty="0" sz="2400" spc="-13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encrypted</a:t>
            </a:r>
            <a:r>
              <a:rPr dirty="0" sz="2400" spc="-5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original</a:t>
            </a:r>
            <a:r>
              <a:rPr dirty="0" sz="2400" spc="-10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message</a:t>
            </a:r>
            <a:r>
              <a:rPr dirty="0" sz="2400" spc="-12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and  </a:t>
            </a:r>
            <a:r>
              <a:rPr dirty="0" sz="2400" spc="-5">
                <a:latin typeface="Constantia"/>
                <a:cs typeface="Constantia"/>
              </a:rPr>
              <a:t>the</a:t>
            </a:r>
            <a:r>
              <a:rPr dirty="0" sz="2400" spc="-12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digital</a:t>
            </a:r>
            <a:r>
              <a:rPr dirty="0" sz="2400" spc="-6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signature,</a:t>
            </a:r>
            <a:r>
              <a:rPr dirty="0" sz="2400" spc="-5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using</a:t>
            </a:r>
            <a:r>
              <a:rPr dirty="0" sz="2400" spc="-3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the</a:t>
            </a:r>
            <a:r>
              <a:rPr dirty="0" sz="2400" spc="-100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recipient’s</a:t>
            </a:r>
            <a:r>
              <a:rPr dirty="0" sz="2400" spc="-9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public</a:t>
            </a:r>
            <a:r>
              <a:rPr dirty="0" sz="2400" spc="-65">
                <a:latin typeface="Constantia"/>
                <a:cs typeface="Constantia"/>
              </a:rPr>
              <a:t> </a:t>
            </a:r>
            <a:r>
              <a:rPr dirty="0" sz="2400" spc="-20">
                <a:latin typeface="Constantia"/>
                <a:cs typeface="Constantia"/>
              </a:rPr>
              <a:t>key</a:t>
            </a:r>
            <a:endParaRPr sz="2400">
              <a:latin typeface="Constantia"/>
              <a:cs typeface="Constantia"/>
            </a:endParaRPr>
          </a:p>
          <a:p>
            <a:pPr marL="259079" indent="-247015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259715" algn="l"/>
              </a:tabLst>
            </a:pPr>
            <a:r>
              <a:rPr dirty="0" sz="2400" spc="-5" b="1">
                <a:latin typeface="Constantia"/>
                <a:cs typeface="Constantia"/>
              </a:rPr>
              <a:t>certificate authorities</a:t>
            </a:r>
            <a:r>
              <a:rPr dirty="0" sz="2400" spc="-155" b="1">
                <a:latin typeface="Constantia"/>
                <a:cs typeface="Constantia"/>
              </a:rPr>
              <a:t> </a:t>
            </a:r>
            <a:r>
              <a:rPr dirty="0" sz="2400" spc="-5" b="1">
                <a:latin typeface="Constantia"/>
                <a:cs typeface="Constantia"/>
              </a:rPr>
              <a:t>(CAs)</a:t>
            </a:r>
            <a:endParaRPr sz="2400">
              <a:latin typeface="Constantia"/>
              <a:cs typeface="Constantia"/>
            </a:endParaRPr>
          </a:p>
          <a:p>
            <a:pPr marL="259079">
              <a:lnSpc>
                <a:spcPct val="100000"/>
              </a:lnSpc>
              <a:spcBef>
                <a:spcPts val="575"/>
              </a:spcBef>
            </a:pPr>
            <a:r>
              <a:rPr dirty="0" sz="2400" spc="-10">
                <a:latin typeface="Constantia"/>
                <a:cs typeface="Constantia"/>
              </a:rPr>
              <a:t>Third </a:t>
            </a:r>
            <a:r>
              <a:rPr dirty="0" sz="2400">
                <a:latin typeface="Constantia"/>
                <a:cs typeface="Constantia"/>
              </a:rPr>
              <a:t>parties </a:t>
            </a:r>
            <a:r>
              <a:rPr dirty="0" sz="2400" spc="-5">
                <a:latin typeface="Constantia"/>
                <a:cs typeface="Constantia"/>
              </a:rPr>
              <a:t>that issue digital</a:t>
            </a:r>
            <a:r>
              <a:rPr dirty="0" sz="2400" spc="-39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certificates</a:t>
            </a:r>
            <a:endParaRPr sz="2400">
              <a:latin typeface="Constantia"/>
              <a:cs typeface="Constantia"/>
            </a:endParaRPr>
          </a:p>
          <a:p>
            <a:pPr marL="259079" indent="-247015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259715" algn="l"/>
              </a:tabLst>
            </a:pPr>
            <a:r>
              <a:rPr dirty="0" sz="2400" spc="-10" b="1">
                <a:latin typeface="Constantia"/>
                <a:cs typeface="Constantia"/>
              </a:rPr>
              <a:t>Secure </a:t>
            </a:r>
            <a:r>
              <a:rPr dirty="0" sz="2400" spc="-15" b="1">
                <a:latin typeface="Constantia"/>
                <a:cs typeface="Constantia"/>
              </a:rPr>
              <a:t>Socket </a:t>
            </a:r>
            <a:r>
              <a:rPr dirty="0" sz="2400" spc="-20" b="1">
                <a:latin typeface="Constantia"/>
                <a:cs typeface="Constantia"/>
              </a:rPr>
              <a:t>Layer</a:t>
            </a:r>
            <a:r>
              <a:rPr dirty="0" sz="2400" spc="-204" b="1">
                <a:latin typeface="Constantia"/>
                <a:cs typeface="Constantia"/>
              </a:rPr>
              <a:t> </a:t>
            </a:r>
            <a:r>
              <a:rPr dirty="0" sz="2400" spc="-5" b="1">
                <a:latin typeface="Constantia"/>
                <a:cs typeface="Constantia"/>
              </a:rPr>
              <a:t>(SSL)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68300" y="313385"/>
            <a:ext cx="7967980" cy="14890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/>
              <a:t>The </a:t>
            </a:r>
            <a:r>
              <a:rPr dirty="0" sz="4800" spc="-25"/>
              <a:t>Defense</a:t>
            </a:r>
            <a:r>
              <a:rPr dirty="0" sz="4800" spc="-20"/>
              <a:t> </a:t>
            </a:r>
            <a:r>
              <a:rPr dirty="0" sz="4800"/>
              <a:t>II:</a:t>
            </a:r>
            <a:endParaRPr sz="4800"/>
          </a:p>
          <a:p>
            <a:pPr marL="12700">
              <a:lnSpc>
                <a:spcPct val="100000"/>
              </a:lnSpc>
            </a:pPr>
            <a:r>
              <a:rPr dirty="0" sz="4800" spc="-5"/>
              <a:t>Securing </a:t>
            </a:r>
            <a:r>
              <a:rPr dirty="0" sz="4800" spc="-10"/>
              <a:t>E-Commerce</a:t>
            </a:r>
            <a:r>
              <a:rPr dirty="0" sz="4800" spc="-20"/>
              <a:t> Networks</a:t>
            </a:r>
            <a:endParaRPr sz="4800"/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9-</a:t>
            </a:r>
            <a:r>
              <a:rPr dirty="0"/>
              <a:t>48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868779"/>
            <a:ext cx="8058784" cy="3453129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dirty="0" sz="2600" b="1">
                <a:latin typeface="Constantia"/>
                <a:cs typeface="Constantia"/>
              </a:rPr>
              <a:t>firewall</a:t>
            </a:r>
            <a:endParaRPr sz="2600">
              <a:latin typeface="Constantia"/>
              <a:cs typeface="Constantia"/>
            </a:endParaRPr>
          </a:p>
          <a:p>
            <a:pPr marL="285115" marR="5080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latin typeface="Constantia"/>
                <a:cs typeface="Constantia"/>
              </a:rPr>
              <a:t>A</a:t>
            </a:r>
            <a:r>
              <a:rPr dirty="0" sz="2600" spc="-10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single</a:t>
            </a:r>
            <a:r>
              <a:rPr dirty="0" sz="2600" spc="-114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point</a:t>
            </a:r>
            <a:r>
              <a:rPr dirty="0" sz="2600" spc="-7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between</a:t>
            </a:r>
            <a:r>
              <a:rPr dirty="0" sz="2600" spc="-100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two</a:t>
            </a:r>
            <a:r>
              <a:rPr dirty="0" sz="2600" spc="-15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or</a:t>
            </a:r>
            <a:r>
              <a:rPr dirty="0" sz="2600" spc="-90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more</a:t>
            </a:r>
            <a:r>
              <a:rPr dirty="0" sz="2600" spc="-85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networks</a:t>
            </a:r>
            <a:r>
              <a:rPr dirty="0" sz="2600" spc="-15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where</a:t>
            </a:r>
            <a:r>
              <a:rPr dirty="0" sz="2600" spc="-14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all  traffic </a:t>
            </a:r>
            <a:r>
              <a:rPr dirty="0" sz="2600" spc="-5">
                <a:latin typeface="Constantia"/>
                <a:cs typeface="Constantia"/>
              </a:rPr>
              <a:t>must pass </a:t>
            </a:r>
            <a:r>
              <a:rPr dirty="0" sz="2600" spc="-10">
                <a:latin typeface="Constantia"/>
                <a:cs typeface="Constantia"/>
              </a:rPr>
              <a:t>(choke </a:t>
            </a:r>
            <a:r>
              <a:rPr dirty="0" sz="2600" spc="-5">
                <a:latin typeface="Constantia"/>
                <a:cs typeface="Constantia"/>
              </a:rPr>
              <a:t>point); the </a:t>
            </a:r>
            <a:r>
              <a:rPr dirty="0" sz="2600" spc="-15">
                <a:latin typeface="Constantia"/>
                <a:cs typeface="Constantia"/>
              </a:rPr>
              <a:t>device  </a:t>
            </a:r>
            <a:r>
              <a:rPr dirty="0" sz="2600" spc="-5">
                <a:latin typeface="Constantia"/>
                <a:cs typeface="Constantia"/>
              </a:rPr>
              <a:t>authenticates, </a:t>
            </a:r>
            <a:r>
              <a:rPr dirty="0" sz="2600" spc="-15">
                <a:latin typeface="Constantia"/>
                <a:cs typeface="Constantia"/>
              </a:rPr>
              <a:t>controls, </a:t>
            </a:r>
            <a:r>
              <a:rPr dirty="0" sz="2600">
                <a:latin typeface="Constantia"/>
                <a:cs typeface="Constantia"/>
              </a:rPr>
              <a:t>and logs all</a:t>
            </a:r>
            <a:r>
              <a:rPr dirty="0" sz="2600" spc="-38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traffic</a:t>
            </a:r>
            <a:endParaRPr sz="26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9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spc="-15" b="1">
                <a:latin typeface="Constantia"/>
                <a:cs typeface="Constantia"/>
              </a:rPr>
              <a:t>packet</a:t>
            </a:r>
            <a:endParaRPr sz="2400">
              <a:latin typeface="Constantia"/>
              <a:cs typeface="Constantia"/>
            </a:endParaRPr>
          </a:p>
          <a:p>
            <a:pPr marL="652780" marR="24130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latin typeface="Constantia"/>
                <a:cs typeface="Constantia"/>
              </a:rPr>
              <a:t>Segment</a:t>
            </a:r>
            <a:r>
              <a:rPr dirty="0" sz="2400" spc="-13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of</a:t>
            </a:r>
            <a:r>
              <a:rPr dirty="0" sz="2400" spc="-1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data</a:t>
            </a:r>
            <a:r>
              <a:rPr dirty="0" sz="2400" spc="-10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sent</a:t>
            </a:r>
            <a:r>
              <a:rPr dirty="0" sz="2400" spc="-75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from</a:t>
            </a:r>
            <a:r>
              <a:rPr dirty="0" sz="2400" spc="-10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one</a:t>
            </a:r>
            <a:r>
              <a:rPr dirty="0" sz="2400" spc="-114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computer</a:t>
            </a:r>
            <a:r>
              <a:rPr dirty="0" sz="2400" spc="-95">
                <a:latin typeface="Constantia"/>
                <a:cs typeface="Constantia"/>
              </a:rPr>
              <a:t> </a:t>
            </a:r>
            <a:r>
              <a:rPr dirty="0" sz="2400" spc="-20">
                <a:latin typeface="Constantia"/>
                <a:cs typeface="Constantia"/>
              </a:rPr>
              <a:t>to</a:t>
            </a:r>
            <a:r>
              <a:rPr dirty="0" sz="2400" spc="-12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another</a:t>
            </a:r>
            <a:r>
              <a:rPr dirty="0" sz="2400" spc="-13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on</a:t>
            </a:r>
            <a:r>
              <a:rPr dirty="0" sz="2400" spc="-9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  </a:t>
            </a:r>
            <a:r>
              <a:rPr dirty="0" sz="2400" spc="-15">
                <a:latin typeface="Constantia"/>
                <a:cs typeface="Constantia"/>
              </a:rPr>
              <a:t>network</a:t>
            </a:r>
            <a:endParaRPr sz="24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spc="-5" b="1">
                <a:latin typeface="Constantia"/>
                <a:cs typeface="Constantia"/>
              </a:rPr>
              <a:t>The Dual </a:t>
            </a:r>
            <a:r>
              <a:rPr dirty="0" sz="2400" spc="-10" b="1">
                <a:latin typeface="Constantia"/>
                <a:cs typeface="Constantia"/>
              </a:rPr>
              <a:t>Firewall </a:t>
            </a:r>
            <a:r>
              <a:rPr dirty="0" sz="2400" spc="-15" b="1">
                <a:latin typeface="Constantia"/>
                <a:cs typeface="Constantia"/>
              </a:rPr>
              <a:t>Architecture: </a:t>
            </a:r>
            <a:r>
              <a:rPr dirty="0" sz="2400" spc="-5" b="1">
                <a:latin typeface="Constantia"/>
                <a:cs typeface="Constantia"/>
              </a:rPr>
              <a:t>The</a:t>
            </a:r>
            <a:r>
              <a:rPr dirty="0" sz="2400" spc="-200" b="1">
                <a:latin typeface="Constantia"/>
                <a:cs typeface="Constantia"/>
              </a:rPr>
              <a:t> </a:t>
            </a:r>
            <a:r>
              <a:rPr dirty="0" sz="2400" b="1">
                <a:latin typeface="Constantia"/>
                <a:cs typeface="Constantia"/>
              </a:rPr>
              <a:t>DMZ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2100" y="1093978"/>
            <a:ext cx="785304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84929" algn="l"/>
              </a:tabLst>
            </a:pPr>
            <a:r>
              <a:rPr dirty="0" spc="-5"/>
              <a:t>The</a:t>
            </a:r>
            <a:r>
              <a:rPr dirty="0" spc="10"/>
              <a:t> </a:t>
            </a:r>
            <a:r>
              <a:rPr dirty="0" spc="-20"/>
              <a:t>Information	</a:t>
            </a:r>
            <a:r>
              <a:rPr dirty="0" spc="-5"/>
              <a:t>Security</a:t>
            </a:r>
            <a:r>
              <a:rPr dirty="0" spc="-80"/>
              <a:t> </a:t>
            </a:r>
            <a:r>
              <a:rPr dirty="0" spc="-15"/>
              <a:t>Problem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407400" y="6556200"/>
            <a:ext cx="30734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045C75"/>
                </a:solidFill>
                <a:latin typeface="Constantia"/>
                <a:cs typeface="Constantia"/>
              </a:rPr>
              <a:t>9-</a:t>
            </a:r>
            <a:r>
              <a:rPr dirty="0" sz="1200">
                <a:solidFill>
                  <a:srgbClr val="045C75"/>
                </a:solidFill>
                <a:latin typeface="Constantia"/>
                <a:cs typeface="Constantia"/>
              </a:rPr>
              <a:t>4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9436" y="1875789"/>
            <a:ext cx="7673340" cy="3357879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259079" indent="-247015">
              <a:lnSpc>
                <a:spcPct val="100000"/>
              </a:lnSpc>
              <a:spcBef>
                <a:spcPts val="6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259715" algn="l"/>
              </a:tabLst>
            </a:pPr>
            <a:r>
              <a:rPr dirty="0" sz="2400" spc="-10" b="1">
                <a:latin typeface="Constantia"/>
                <a:cs typeface="Constantia"/>
              </a:rPr>
              <a:t>Personal</a:t>
            </a:r>
            <a:r>
              <a:rPr dirty="0" sz="2400" spc="-95" b="1">
                <a:latin typeface="Constantia"/>
                <a:cs typeface="Constantia"/>
              </a:rPr>
              <a:t> </a:t>
            </a:r>
            <a:r>
              <a:rPr dirty="0" sz="2400" spc="-5" b="1">
                <a:latin typeface="Constantia"/>
                <a:cs typeface="Constantia"/>
              </a:rPr>
              <a:t>Security</a:t>
            </a:r>
            <a:endParaRPr sz="2400">
              <a:latin typeface="Constantia"/>
              <a:cs typeface="Constantia"/>
            </a:endParaRPr>
          </a:p>
          <a:p>
            <a:pPr marL="259079" indent="-247015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259715" algn="l"/>
              </a:tabLst>
            </a:pPr>
            <a:r>
              <a:rPr dirty="0" sz="2400" spc="-10" b="1">
                <a:latin typeface="Constantia"/>
                <a:cs typeface="Constantia"/>
              </a:rPr>
              <a:t>National</a:t>
            </a:r>
            <a:r>
              <a:rPr dirty="0" sz="2400" spc="-70" b="1">
                <a:latin typeface="Constantia"/>
                <a:cs typeface="Constantia"/>
              </a:rPr>
              <a:t> </a:t>
            </a:r>
            <a:r>
              <a:rPr dirty="0" sz="2400" spc="-5" b="1">
                <a:latin typeface="Constantia"/>
                <a:cs typeface="Constantia"/>
              </a:rPr>
              <a:t>Security</a:t>
            </a:r>
            <a:endParaRPr sz="2400">
              <a:latin typeface="Constantia"/>
              <a:cs typeface="Constantia"/>
            </a:endParaRPr>
          </a:p>
          <a:p>
            <a:pPr marL="259079" indent="-247015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259715" algn="l"/>
              </a:tabLst>
            </a:pPr>
            <a:r>
              <a:rPr dirty="0" sz="2400" spc="-5" b="1">
                <a:latin typeface="Constantia"/>
                <a:cs typeface="Constantia"/>
              </a:rPr>
              <a:t>Security Risks for</a:t>
            </a:r>
            <a:r>
              <a:rPr dirty="0" sz="2400" spc="-215" b="1">
                <a:latin typeface="Constantia"/>
                <a:cs typeface="Constantia"/>
              </a:rPr>
              <a:t> </a:t>
            </a:r>
            <a:r>
              <a:rPr dirty="0" sz="2400" b="1">
                <a:latin typeface="Constantia"/>
                <a:cs typeface="Constantia"/>
              </a:rPr>
              <a:t>2011–2012</a:t>
            </a:r>
            <a:endParaRPr sz="2400">
              <a:latin typeface="Constantia"/>
              <a:cs typeface="Constantia"/>
            </a:endParaRPr>
          </a:p>
          <a:p>
            <a:pPr marL="259079" marR="889000" indent="-247015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259715" algn="l"/>
              </a:tabLst>
            </a:pPr>
            <a:r>
              <a:rPr dirty="0" sz="2400" spc="-10" b="1">
                <a:latin typeface="Constantia"/>
                <a:cs typeface="Constantia"/>
              </a:rPr>
              <a:t>Cyberwars, Cyberespionage, </a:t>
            </a:r>
            <a:r>
              <a:rPr dirty="0" sz="2400" b="1">
                <a:latin typeface="Constantia"/>
                <a:cs typeface="Constantia"/>
              </a:rPr>
              <a:t>and</a:t>
            </a:r>
            <a:r>
              <a:rPr dirty="0" sz="2400" spc="-125" b="1">
                <a:latin typeface="Constantia"/>
                <a:cs typeface="Constantia"/>
              </a:rPr>
              <a:t> </a:t>
            </a:r>
            <a:r>
              <a:rPr dirty="0" sz="2400" spc="-10" b="1">
                <a:latin typeface="Constantia"/>
                <a:cs typeface="Constantia"/>
              </a:rPr>
              <a:t>Cybercrimes  </a:t>
            </a:r>
            <a:r>
              <a:rPr dirty="0" sz="2400" spc="-15" b="1">
                <a:latin typeface="Constantia"/>
                <a:cs typeface="Constantia"/>
              </a:rPr>
              <a:t>Across</a:t>
            </a:r>
            <a:r>
              <a:rPr dirty="0" sz="2400" spc="-50" b="1">
                <a:latin typeface="Constantia"/>
                <a:cs typeface="Constantia"/>
              </a:rPr>
              <a:t> </a:t>
            </a:r>
            <a:r>
              <a:rPr dirty="0" sz="2400" spc="-10" b="1">
                <a:latin typeface="Constantia"/>
                <a:cs typeface="Constantia"/>
              </a:rPr>
              <a:t>Borders</a:t>
            </a:r>
            <a:endParaRPr sz="2400">
              <a:latin typeface="Constantia"/>
              <a:cs typeface="Constantia"/>
            </a:endParaRPr>
          </a:p>
          <a:p>
            <a:pPr marL="259079" indent="-247015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259715" algn="l"/>
              </a:tabLst>
            </a:pPr>
            <a:r>
              <a:rPr dirty="0" sz="2400" spc="-45" b="1">
                <a:latin typeface="Constantia"/>
                <a:cs typeface="Constantia"/>
              </a:rPr>
              <a:t>Types </a:t>
            </a:r>
            <a:r>
              <a:rPr dirty="0" sz="2400" b="1">
                <a:latin typeface="Constantia"/>
                <a:cs typeface="Constantia"/>
              </a:rPr>
              <a:t>of</a:t>
            </a:r>
            <a:r>
              <a:rPr dirty="0" sz="2400" spc="-45" b="1">
                <a:latin typeface="Constantia"/>
                <a:cs typeface="Constantia"/>
              </a:rPr>
              <a:t> </a:t>
            </a:r>
            <a:r>
              <a:rPr dirty="0" sz="2400" spc="-10" b="1">
                <a:latin typeface="Constantia"/>
                <a:cs typeface="Constantia"/>
              </a:rPr>
              <a:t>Attacks</a:t>
            </a:r>
            <a:endParaRPr sz="2400">
              <a:latin typeface="Constantia"/>
              <a:cs typeface="Constantia"/>
            </a:endParaRPr>
          </a:p>
          <a:p>
            <a:pPr lvl="1" marL="533400" indent="-247015">
              <a:lnSpc>
                <a:spcPct val="100000"/>
              </a:lnSpc>
              <a:spcBef>
                <a:spcPts val="530"/>
              </a:spcBef>
              <a:buClr>
                <a:srgbClr val="009DD9"/>
              </a:buClr>
              <a:buSzPct val="69047"/>
              <a:buFont typeface="Wingdings 2"/>
              <a:buChar char=""/>
              <a:tabLst>
                <a:tab pos="533400" algn="l"/>
                <a:tab pos="534035" algn="l"/>
              </a:tabLst>
            </a:pPr>
            <a:r>
              <a:rPr dirty="0" sz="2100" spc="-15">
                <a:latin typeface="Constantia"/>
                <a:cs typeface="Constantia"/>
              </a:rPr>
              <a:t>Corporate</a:t>
            </a:r>
            <a:r>
              <a:rPr dirty="0" sz="2100" spc="-130">
                <a:latin typeface="Constantia"/>
                <a:cs typeface="Constantia"/>
              </a:rPr>
              <a:t> </a:t>
            </a:r>
            <a:r>
              <a:rPr dirty="0" sz="2100" spc="-5">
                <a:latin typeface="Constantia"/>
                <a:cs typeface="Constantia"/>
              </a:rPr>
              <a:t>espionage</a:t>
            </a:r>
            <a:r>
              <a:rPr dirty="0" sz="2100" spc="-95">
                <a:latin typeface="Constantia"/>
                <a:cs typeface="Constantia"/>
              </a:rPr>
              <a:t> </a:t>
            </a:r>
            <a:r>
              <a:rPr dirty="0" sz="2100" spc="-5">
                <a:latin typeface="Constantia"/>
                <a:cs typeface="Constantia"/>
              </a:rPr>
              <a:t>that</a:t>
            </a:r>
            <a:r>
              <a:rPr dirty="0" sz="2100" spc="-95">
                <a:latin typeface="Constantia"/>
                <a:cs typeface="Constantia"/>
              </a:rPr>
              <a:t> </a:t>
            </a:r>
            <a:r>
              <a:rPr dirty="0" sz="2100">
                <a:latin typeface="Constantia"/>
                <a:cs typeface="Constantia"/>
              </a:rPr>
              <a:t>plagues</a:t>
            </a:r>
            <a:r>
              <a:rPr dirty="0" sz="2100" spc="-60">
                <a:latin typeface="Constantia"/>
                <a:cs typeface="Constantia"/>
              </a:rPr>
              <a:t> </a:t>
            </a:r>
            <a:r>
              <a:rPr dirty="0" sz="2100">
                <a:latin typeface="Constantia"/>
                <a:cs typeface="Constantia"/>
              </a:rPr>
              <a:t>businesses</a:t>
            </a:r>
            <a:r>
              <a:rPr dirty="0" sz="2100" spc="-120">
                <a:latin typeface="Constantia"/>
                <a:cs typeface="Constantia"/>
              </a:rPr>
              <a:t> </a:t>
            </a:r>
            <a:r>
              <a:rPr dirty="0" sz="2100" spc="-10">
                <a:latin typeface="Constantia"/>
                <a:cs typeface="Constantia"/>
              </a:rPr>
              <a:t>around</a:t>
            </a:r>
            <a:r>
              <a:rPr dirty="0" sz="2100" spc="-15">
                <a:latin typeface="Constantia"/>
                <a:cs typeface="Constantia"/>
              </a:rPr>
              <a:t> </a:t>
            </a:r>
            <a:r>
              <a:rPr dirty="0" sz="2100" spc="-5">
                <a:latin typeface="Constantia"/>
                <a:cs typeface="Constantia"/>
              </a:rPr>
              <a:t>the</a:t>
            </a:r>
            <a:r>
              <a:rPr dirty="0" sz="2100" spc="-125">
                <a:latin typeface="Constantia"/>
                <a:cs typeface="Constantia"/>
              </a:rPr>
              <a:t> </a:t>
            </a:r>
            <a:r>
              <a:rPr dirty="0" sz="2100" spc="-15">
                <a:latin typeface="Constantia"/>
                <a:cs typeface="Constantia"/>
              </a:rPr>
              <a:t>world</a:t>
            </a:r>
            <a:endParaRPr sz="2100">
              <a:latin typeface="Constantia"/>
              <a:cs typeface="Constantia"/>
            </a:endParaRPr>
          </a:p>
          <a:p>
            <a:pPr lvl="1" marL="533400" indent="-247015">
              <a:lnSpc>
                <a:spcPct val="100000"/>
              </a:lnSpc>
              <a:spcBef>
                <a:spcPts val="505"/>
              </a:spcBef>
              <a:buClr>
                <a:srgbClr val="009DD9"/>
              </a:buClr>
              <a:buSzPct val="69047"/>
              <a:buFont typeface="Wingdings 2"/>
              <a:buChar char=""/>
              <a:tabLst>
                <a:tab pos="533400" algn="l"/>
                <a:tab pos="534035" algn="l"/>
              </a:tabLst>
            </a:pPr>
            <a:r>
              <a:rPr dirty="0" sz="2100" spc="-10">
                <a:latin typeface="Constantia"/>
                <a:cs typeface="Constantia"/>
              </a:rPr>
              <a:t>Political </a:t>
            </a:r>
            <a:r>
              <a:rPr dirty="0" sz="2100" spc="-5">
                <a:latin typeface="Constantia"/>
                <a:cs typeface="Constantia"/>
              </a:rPr>
              <a:t>espionage </a:t>
            </a:r>
            <a:r>
              <a:rPr dirty="0" sz="2100">
                <a:latin typeface="Constantia"/>
                <a:cs typeface="Constantia"/>
              </a:rPr>
              <a:t>and</a:t>
            </a:r>
            <a:r>
              <a:rPr dirty="0" sz="2100" spc="-235">
                <a:latin typeface="Constantia"/>
                <a:cs typeface="Constantia"/>
              </a:rPr>
              <a:t> </a:t>
            </a:r>
            <a:r>
              <a:rPr dirty="0" sz="2100" spc="-10">
                <a:latin typeface="Constantia"/>
                <a:cs typeface="Constantia"/>
              </a:rPr>
              <a:t>warfare</a:t>
            </a:r>
            <a:endParaRPr sz="21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1000" y="990600"/>
            <a:ext cx="8220075" cy="53911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9-</a:t>
            </a:r>
            <a:r>
              <a:rPr dirty="0"/>
              <a:t>49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68300" y="313385"/>
            <a:ext cx="7967980" cy="14890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/>
              <a:t>The </a:t>
            </a:r>
            <a:r>
              <a:rPr dirty="0" sz="4800" spc="-25"/>
              <a:t>Defense</a:t>
            </a:r>
            <a:r>
              <a:rPr dirty="0" sz="4800" spc="-20"/>
              <a:t> </a:t>
            </a:r>
            <a:r>
              <a:rPr dirty="0" sz="4800"/>
              <a:t>II:</a:t>
            </a:r>
            <a:endParaRPr sz="4800"/>
          </a:p>
          <a:p>
            <a:pPr marL="12700">
              <a:lnSpc>
                <a:spcPct val="100000"/>
              </a:lnSpc>
            </a:pPr>
            <a:r>
              <a:rPr dirty="0" sz="4800" spc="-5"/>
              <a:t>Securing </a:t>
            </a:r>
            <a:r>
              <a:rPr dirty="0" sz="4800" spc="-10"/>
              <a:t>E-Commerce</a:t>
            </a:r>
            <a:r>
              <a:rPr dirty="0" sz="4800" spc="-20"/>
              <a:t> Networks</a:t>
            </a:r>
            <a:endParaRPr sz="4800"/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9-</a:t>
            </a:r>
            <a:r>
              <a:rPr dirty="0"/>
              <a:t>50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29436" y="1875789"/>
            <a:ext cx="7567295" cy="244030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259079" indent="-247015">
              <a:lnSpc>
                <a:spcPct val="100000"/>
              </a:lnSpc>
              <a:spcBef>
                <a:spcPts val="6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259715" algn="l"/>
              </a:tabLst>
            </a:pPr>
            <a:r>
              <a:rPr dirty="0" sz="2400" spc="-5" b="1">
                <a:latin typeface="Constantia"/>
                <a:cs typeface="Constantia"/>
              </a:rPr>
              <a:t>personal</a:t>
            </a:r>
            <a:r>
              <a:rPr dirty="0" sz="2400" spc="-30" b="1">
                <a:latin typeface="Constantia"/>
                <a:cs typeface="Constantia"/>
              </a:rPr>
              <a:t> </a:t>
            </a:r>
            <a:r>
              <a:rPr dirty="0" sz="2400" b="1">
                <a:latin typeface="Constantia"/>
                <a:cs typeface="Constantia"/>
              </a:rPr>
              <a:t>firewall</a:t>
            </a:r>
            <a:endParaRPr sz="2400">
              <a:latin typeface="Constantia"/>
              <a:cs typeface="Constantia"/>
            </a:endParaRPr>
          </a:p>
          <a:p>
            <a:pPr marL="259079" marR="508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 spc="-60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network</a:t>
            </a:r>
            <a:r>
              <a:rPr dirty="0" sz="2400" spc="-5">
                <a:latin typeface="Constantia"/>
                <a:cs typeface="Constantia"/>
              </a:rPr>
              <a:t> node</a:t>
            </a:r>
            <a:r>
              <a:rPr dirty="0" sz="2400" spc="-12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designed</a:t>
            </a:r>
            <a:r>
              <a:rPr dirty="0" sz="2400" spc="-25">
                <a:latin typeface="Constantia"/>
                <a:cs typeface="Constantia"/>
              </a:rPr>
              <a:t> </a:t>
            </a:r>
            <a:r>
              <a:rPr dirty="0" sz="2400" spc="-20">
                <a:latin typeface="Constantia"/>
                <a:cs typeface="Constantia"/>
              </a:rPr>
              <a:t>to</a:t>
            </a:r>
            <a:r>
              <a:rPr dirty="0" sz="2400" spc="-100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protect</a:t>
            </a:r>
            <a:r>
              <a:rPr dirty="0" sz="2400" spc="-13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an</a:t>
            </a:r>
            <a:r>
              <a:rPr dirty="0" sz="2400" spc="-4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individual</a:t>
            </a:r>
            <a:r>
              <a:rPr dirty="0" sz="2400" spc="-70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user’s  </a:t>
            </a:r>
            <a:r>
              <a:rPr dirty="0" sz="2400" spc="-10">
                <a:latin typeface="Constantia"/>
                <a:cs typeface="Constantia"/>
              </a:rPr>
              <a:t>desktop </a:t>
            </a:r>
            <a:r>
              <a:rPr dirty="0" sz="2400" spc="-15">
                <a:latin typeface="Constantia"/>
                <a:cs typeface="Constantia"/>
              </a:rPr>
              <a:t>system </a:t>
            </a:r>
            <a:r>
              <a:rPr dirty="0" sz="2400" spc="-10">
                <a:latin typeface="Constantia"/>
                <a:cs typeface="Constantia"/>
              </a:rPr>
              <a:t>from </a:t>
            </a:r>
            <a:r>
              <a:rPr dirty="0" sz="2400" spc="-5">
                <a:latin typeface="Constantia"/>
                <a:cs typeface="Constantia"/>
              </a:rPr>
              <a:t>the </a:t>
            </a:r>
            <a:r>
              <a:rPr dirty="0" sz="2400">
                <a:latin typeface="Constantia"/>
                <a:cs typeface="Constantia"/>
              </a:rPr>
              <a:t>public </a:t>
            </a:r>
            <a:r>
              <a:rPr dirty="0" sz="2400" spc="-15">
                <a:latin typeface="Constantia"/>
                <a:cs typeface="Constantia"/>
              </a:rPr>
              <a:t>network by </a:t>
            </a:r>
            <a:r>
              <a:rPr dirty="0" sz="2400" spc="-10">
                <a:latin typeface="Constantia"/>
                <a:cs typeface="Constantia"/>
              </a:rPr>
              <a:t>monitoring  </a:t>
            </a:r>
            <a:r>
              <a:rPr dirty="0" sz="2400">
                <a:latin typeface="Constantia"/>
                <a:cs typeface="Constantia"/>
              </a:rPr>
              <a:t>all </a:t>
            </a:r>
            <a:r>
              <a:rPr dirty="0" sz="2400" spc="-5">
                <a:latin typeface="Constantia"/>
                <a:cs typeface="Constantia"/>
              </a:rPr>
              <a:t>the </a:t>
            </a:r>
            <a:r>
              <a:rPr dirty="0" sz="2400">
                <a:latin typeface="Constantia"/>
                <a:cs typeface="Constantia"/>
              </a:rPr>
              <a:t>traffic </a:t>
            </a:r>
            <a:r>
              <a:rPr dirty="0" sz="2400" spc="-5">
                <a:latin typeface="Constantia"/>
                <a:cs typeface="Constantia"/>
              </a:rPr>
              <a:t>that </a:t>
            </a:r>
            <a:r>
              <a:rPr dirty="0" sz="2400">
                <a:latin typeface="Constantia"/>
                <a:cs typeface="Constantia"/>
              </a:rPr>
              <a:t>passes </a:t>
            </a:r>
            <a:r>
              <a:rPr dirty="0" sz="2400" spc="-10">
                <a:latin typeface="Constantia"/>
                <a:cs typeface="Constantia"/>
              </a:rPr>
              <a:t>through </a:t>
            </a:r>
            <a:r>
              <a:rPr dirty="0" sz="2400" spc="-5">
                <a:latin typeface="Constantia"/>
                <a:cs typeface="Constantia"/>
              </a:rPr>
              <a:t>the </a:t>
            </a:r>
            <a:r>
              <a:rPr dirty="0" sz="2400" spc="-15">
                <a:latin typeface="Constantia"/>
                <a:cs typeface="Constantia"/>
              </a:rPr>
              <a:t>computer’s  network interface</a:t>
            </a:r>
            <a:r>
              <a:rPr dirty="0" sz="2400" spc="-114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card</a:t>
            </a:r>
            <a:endParaRPr sz="2400">
              <a:latin typeface="Constantia"/>
              <a:cs typeface="Constantia"/>
            </a:endParaRPr>
          </a:p>
          <a:p>
            <a:pPr marL="259079" indent="-247015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259715" algn="l"/>
              </a:tabLst>
            </a:pPr>
            <a:r>
              <a:rPr dirty="0" sz="2400" spc="-5" b="1">
                <a:latin typeface="Constantia"/>
                <a:cs typeface="Constantia"/>
              </a:rPr>
              <a:t>Additional </a:t>
            </a:r>
            <a:r>
              <a:rPr dirty="0" sz="2400" spc="-10" b="1">
                <a:latin typeface="Constantia"/>
                <a:cs typeface="Constantia"/>
              </a:rPr>
              <a:t>Virus, </a:t>
            </a:r>
            <a:r>
              <a:rPr dirty="0" sz="2400" spc="-15" b="1">
                <a:latin typeface="Constantia"/>
                <a:cs typeface="Constantia"/>
              </a:rPr>
              <a:t>Malware, </a:t>
            </a:r>
            <a:r>
              <a:rPr dirty="0" sz="2400" b="1">
                <a:latin typeface="Constantia"/>
                <a:cs typeface="Constantia"/>
              </a:rPr>
              <a:t>and </a:t>
            </a:r>
            <a:r>
              <a:rPr dirty="0" sz="2400" spc="-5" b="1">
                <a:latin typeface="Constantia"/>
                <a:cs typeface="Constantia"/>
              </a:rPr>
              <a:t>Botnet</a:t>
            </a:r>
            <a:r>
              <a:rPr dirty="0" sz="2400" spc="-150" b="1">
                <a:latin typeface="Constantia"/>
                <a:cs typeface="Constantia"/>
              </a:rPr>
              <a:t> </a:t>
            </a:r>
            <a:r>
              <a:rPr dirty="0" sz="2400" spc="-10" b="1">
                <a:latin typeface="Constantia"/>
                <a:cs typeface="Constantia"/>
              </a:rPr>
              <a:t>Protection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68300" y="313385"/>
            <a:ext cx="7967980" cy="14890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/>
              <a:t>The </a:t>
            </a:r>
            <a:r>
              <a:rPr dirty="0" sz="4800" spc="-25"/>
              <a:t>Defense</a:t>
            </a:r>
            <a:r>
              <a:rPr dirty="0" sz="4800" spc="-20"/>
              <a:t> </a:t>
            </a:r>
            <a:r>
              <a:rPr dirty="0" sz="4800"/>
              <a:t>II:</a:t>
            </a:r>
            <a:endParaRPr sz="4800"/>
          </a:p>
          <a:p>
            <a:pPr marL="12700">
              <a:lnSpc>
                <a:spcPct val="100000"/>
              </a:lnSpc>
            </a:pPr>
            <a:r>
              <a:rPr dirty="0" sz="4800" spc="-5"/>
              <a:t>Securing </a:t>
            </a:r>
            <a:r>
              <a:rPr dirty="0" sz="4800" spc="-10"/>
              <a:t>E-Commerce</a:t>
            </a:r>
            <a:r>
              <a:rPr dirty="0" sz="4800" spc="-20"/>
              <a:t> Networks</a:t>
            </a:r>
            <a:endParaRPr sz="4800"/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9-</a:t>
            </a:r>
            <a:r>
              <a:rPr dirty="0"/>
              <a:t>51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875789"/>
            <a:ext cx="7845425" cy="418084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67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5750" algn="l"/>
              </a:tabLst>
            </a:pPr>
            <a:r>
              <a:rPr dirty="0" sz="2400" spc="-5" b="1">
                <a:latin typeface="Constantia"/>
                <a:cs typeface="Constantia"/>
              </a:rPr>
              <a:t>virtual </a:t>
            </a:r>
            <a:r>
              <a:rPr dirty="0" sz="2400" spc="-15" b="1">
                <a:latin typeface="Constantia"/>
                <a:cs typeface="Constantia"/>
              </a:rPr>
              <a:t>private </a:t>
            </a:r>
            <a:r>
              <a:rPr dirty="0" sz="2400" spc="-10" b="1">
                <a:latin typeface="Constantia"/>
                <a:cs typeface="Constantia"/>
              </a:rPr>
              <a:t>network</a:t>
            </a:r>
            <a:r>
              <a:rPr dirty="0" sz="2400" spc="-140" b="1">
                <a:latin typeface="Constantia"/>
                <a:cs typeface="Constantia"/>
              </a:rPr>
              <a:t> </a:t>
            </a:r>
            <a:r>
              <a:rPr dirty="0" sz="2400" b="1">
                <a:latin typeface="Constantia"/>
                <a:cs typeface="Constantia"/>
              </a:rPr>
              <a:t>(VPN)</a:t>
            </a:r>
            <a:endParaRPr sz="2400">
              <a:latin typeface="Constantia"/>
              <a:cs typeface="Constantia"/>
            </a:endParaRPr>
          </a:p>
          <a:p>
            <a:pPr marL="285115" marR="8255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Constantia"/>
                <a:cs typeface="Constantia"/>
              </a:rPr>
              <a:t>A </a:t>
            </a:r>
            <a:r>
              <a:rPr dirty="0" sz="2400" spc="-15">
                <a:latin typeface="Constantia"/>
                <a:cs typeface="Constantia"/>
              </a:rPr>
              <a:t>network </a:t>
            </a:r>
            <a:r>
              <a:rPr dirty="0" sz="2400" spc="-5">
                <a:latin typeface="Constantia"/>
                <a:cs typeface="Constantia"/>
              </a:rPr>
              <a:t>that uses the </a:t>
            </a:r>
            <a:r>
              <a:rPr dirty="0" sz="2400">
                <a:latin typeface="Constantia"/>
                <a:cs typeface="Constantia"/>
              </a:rPr>
              <a:t>public </a:t>
            </a:r>
            <a:r>
              <a:rPr dirty="0" sz="2400" spc="-10">
                <a:latin typeface="Constantia"/>
                <a:cs typeface="Constantia"/>
              </a:rPr>
              <a:t>Internet </a:t>
            </a:r>
            <a:r>
              <a:rPr dirty="0" sz="2400" spc="-20">
                <a:latin typeface="Constantia"/>
                <a:cs typeface="Constantia"/>
              </a:rPr>
              <a:t>to </a:t>
            </a:r>
            <a:r>
              <a:rPr dirty="0" sz="2400">
                <a:latin typeface="Constantia"/>
                <a:cs typeface="Constantia"/>
              </a:rPr>
              <a:t>carry  </a:t>
            </a:r>
            <a:r>
              <a:rPr dirty="0" sz="2400" spc="-5">
                <a:latin typeface="Constantia"/>
                <a:cs typeface="Constantia"/>
              </a:rPr>
              <a:t>information but remains </a:t>
            </a:r>
            <a:r>
              <a:rPr dirty="0" sz="2400" spc="-10">
                <a:latin typeface="Constantia"/>
                <a:cs typeface="Constantia"/>
              </a:rPr>
              <a:t>private </a:t>
            </a:r>
            <a:r>
              <a:rPr dirty="0" sz="2400" spc="-15">
                <a:latin typeface="Constantia"/>
                <a:cs typeface="Constantia"/>
              </a:rPr>
              <a:t>by </a:t>
            </a:r>
            <a:r>
              <a:rPr dirty="0" sz="2400" spc="-5">
                <a:latin typeface="Constantia"/>
                <a:cs typeface="Constantia"/>
              </a:rPr>
              <a:t>using </a:t>
            </a:r>
            <a:r>
              <a:rPr dirty="0" sz="2400">
                <a:latin typeface="Constantia"/>
                <a:cs typeface="Constantia"/>
              </a:rPr>
              <a:t>encryption </a:t>
            </a:r>
            <a:r>
              <a:rPr dirty="0" sz="2400" spc="-20">
                <a:latin typeface="Constantia"/>
                <a:cs typeface="Constantia"/>
              </a:rPr>
              <a:t>to  </a:t>
            </a:r>
            <a:r>
              <a:rPr dirty="0" sz="2400" spc="-10">
                <a:latin typeface="Constantia"/>
                <a:cs typeface="Constantia"/>
              </a:rPr>
              <a:t>scramble </a:t>
            </a:r>
            <a:r>
              <a:rPr dirty="0" sz="2400" spc="-5">
                <a:latin typeface="Constantia"/>
                <a:cs typeface="Constantia"/>
              </a:rPr>
              <a:t>the </a:t>
            </a:r>
            <a:r>
              <a:rPr dirty="0" sz="2400" spc="-10">
                <a:latin typeface="Constantia"/>
                <a:cs typeface="Constantia"/>
              </a:rPr>
              <a:t>communications, </a:t>
            </a:r>
            <a:r>
              <a:rPr dirty="0" sz="2400">
                <a:latin typeface="Constantia"/>
                <a:cs typeface="Constantia"/>
              </a:rPr>
              <a:t>authentication </a:t>
            </a:r>
            <a:r>
              <a:rPr dirty="0" sz="2400" spc="-20">
                <a:latin typeface="Constantia"/>
                <a:cs typeface="Constantia"/>
              </a:rPr>
              <a:t>to </a:t>
            </a:r>
            <a:r>
              <a:rPr dirty="0" sz="2400" spc="-10">
                <a:latin typeface="Constantia"/>
                <a:cs typeface="Constantia"/>
              </a:rPr>
              <a:t>ensure  </a:t>
            </a:r>
            <a:r>
              <a:rPr dirty="0" sz="2400" spc="-5">
                <a:latin typeface="Constantia"/>
                <a:cs typeface="Constantia"/>
              </a:rPr>
              <a:t>that</a:t>
            </a:r>
            <a:r>
              <a:rPr dirty="0" sz="2400" spc="-7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information</a:t>
            </a:r>
            <a:r>
              <a:rPr dirty="0" sz="2400" spc="-4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has</a:t>
            </a:r>
            <a:r>
              <a:rPr dirty="0" sz="2400" spc="-7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not</a:t>
            </a:r>
            <a:r>
              <a:rPr dirty="0" sz="2400" spc="-5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been</a:t>
            </a:r>
            <a:r>
              <a:rPr dirty="0" sz="2400" spc="-65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tampered</a:t>
            </a:r>
            <a:r>
              <a:rPr dirty="0" sz="2400" spc="-6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with,</a:t>
            </a:r>
            <a:r>
              <a:rPr dirty="0" sz="2400" spc="-8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and</a:t>
            </a:r>
            <a:r>
              <a:rPr dirty="0" sz="2400" spc="-50">
                <a:latin typeface="Constantia"/>
                <a:cs typeface="Constantia"/>
              </a:rPr>
              <a:t> </a:t>
            </a:r>
            <a:r>
              <a:rPr dirty="0" sz="2400" spc="-20">
                <a:latin typeface="Constantia"/>
                <a:cs typeface="Constantia"/>
              </a:rPr>
              <a:t>access  </a:t>
            </a:r>
            <a:r>
              <a:rPr dirty="0" sz="2400" spc="-15">
                <a:latin typeface="Constantia"/>
                <a:cs typeface="Constantia"/>
              </a:rPr>
              <a:t>control</a:t>
            </a:r>
            <a:r>
              <a:rPr dirty="0" sz="2400" spc="-10">
                <a:latin typeface="Constantia"/>
                <a:cs typeface="Constantia"/>
              </a:rPr>
              <a:t> </a:t>
            </a:r>
            <a:r>
              <a:rPr dirty="0" sz="2400" spc="-20">
                <a:latin typeface="Constantia"/>
                <a:cs typeface="Constantia"/>
              </a:rPr>
              <a:t>to</a:t>
            </a:r>
            <a:r>
              <a:rPr dirty="0" sz="2400" spc="-13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verify</a:t>
            </a:r>
            <a:r>
              <a:rPr dirty="0" sz="2400" spc="-114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the</a:t>
            </a:r>
            <a:r>
              <a:rPr dirty="0" sz="2400" spc="-6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identity</a:t>
            </a:r>
            <a:r>
              <a:rPr dirty="0" sz="2400" spc="-14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of</a:t>
            </a:r>
            <a:r>
              <a:rPr dirty="0" sz="2400" spc="-15">
                <a:latin typeface="Constantia"/>
                <a:cs typeface="Constantia"/>
              </a:rPr>
              <a:t> </a:t>
            </a:r>
            <a:r>
              <a:rPr dirty="0" sz="2400" spc="-20">
                <a:latin typeface="Constantia"/>
                <a:cs typeface="Constantia"/>
              </a:rPr>
              <a:t>anyone</a:t>
            </a:r>
            <a:r>
              <a:rPr dirty="0" sz="2400" spc="-8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using</a:t>
            </a:r>
            <a:r>
              <a:rPr dirty="0" sz="2400" spc="-3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the</a:t>
            </a:r>
            <a:r>
              <a:rPr dirty="0" sz="2400" spc="-55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network</a:t>
            </a:r>
            <a:endParaRPr sz="24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55"/>
              </a:spcBef>
              <a:buClr>
                <a:srgbClr val="0E6EC5"/>
              </a:buClr>
              <a:buSzPct val="84090"/>
              <a:buFont typeface="Wingdings 2"/>
              <a:buChar char=""/>
              <a:tabLst>
                <a:tab pos="653415" algn="l"/>
              </a:tabLst>
            </a:pPr>
            <a:r>
              <a:rPr dirty="0" sz="2200" spc="-20" b="1">
                <a:latin typeface="Constantia"/>
                <a:cs typeface="Constantia"/>
              </a:rPr>
              <a:t>protocol</a:t>
            </a:r>
            <a:r>
              <a:rPr dirty="0" sz="2200" spc="-30" b="1">
                <a:latin typeface="Constantia"/>
                <a:cs typeface="Constantia"/>
              </a:rPr>
              <a:t> </a:t>
            </a:r>
            <a:r>
              <a:rPr dirty="0" sz="2200" spc="-10" b="1">
                <a:latin typeface="Constantia"/>
                <a:cs typeface="Constantia"/>
              </a:rPr>
              <a:t>tunneling</a:t>
            </a:r>
            <a:endParaRPr sz="2200">
              <a:latin typeface="Constantia"/>
              <a:cs typeface="Constantia"/>
            </a:endParaRPr>
          </a:p>
          <a:p>
            <a:pPr marL="652780" marR="5080">
              <a:lnSpc>
                <a:spcPct val="100000"/>
              </a:lnSpc>
              <a:spcBef>
                <a:spcPts val="525"/>
              </a:spcBef>
            </a:pPr>
            <a:r>
              <a:rPr dirty="0" sz="2200" spc="-10">
                <a:latin typeface="Constantia"/>
                <a:cs typeface="Constantia"/>
              </a:rPr>
              <a:t>Method used </a:t>
            </a:r>
            <a:r>
              <a:rPr dirty="0" sz="2200" spc="-20">
                <a:latin typeface="Constantia"/>
                <a:cs typeface="Constantia"/>
              </a:rPr>
              <a:t>to </a:t>
            </a:r>
            <a:r>
              <a:rPr dirty="0" sz="2200" spc="-10">
                <a:latin typeface="Constantia"/>
                <a:cs typeface="Constantia"/>
              </a:rPr>
              <a:t>ensure </a:t>
            </a:r>
            <a:r>
              <a:rPr dirty="0" sz="2200" spc="-5">
                <a:latin typeface="Constantia"/>
                <a:cs typeface="Constantia"/>
              </a:rPr>
              <a:t>confidentiality and integrity of data  </a:t>
            </a:r>
            <a:r>
              <a:rPr dirty="0" sz="2200" spc="-15">
                <a:latin typeface="Constantia"/>
                <a:cs typeface="Constantia"/>
              </a:rPr>
              <a:t>transmitted </a:t>
            </a:r>
            <a:r>
              <a:rPr dirty="0" sz="2200" spc="-25">
                <a:latin typeface="Constantia"/>
                <a:cs typeface="Constantia"/>
              </a:rPr>
              <a:t>over </a:t>
            </a:r>
            <a:r>
              <a:rPr dirty="0" sz="2200" spc="-10">
                <a:latin typeface="Constantia"/>
                <a:cs typeface="Constantia"/>
              </a:rPr>
              <a:t>the </a:t>
            </a:r>
            <a:r>
              <a:rPr dirty="0" sz="2200" spc="-5">
                <a:latin typeface="Constantia"/>
                <a:cs typeface="Constantia"/>
              </a:rPr>
              <a:t>Internet </a:t>
            </a:r>
            <a:r>
              <a:rPr dirty="0" sz="2200" spc="-15">
                <a:latin typeface="Constantia"/>
                <a:cs typeface="Constantia"/>
              </a:rPr>
              <a:t>by </a:t>
            </a:r>
            <a:r>
              <a:rPr dirty="0" sz="2200" spc="-5">
                <a:latin typeface="Constantia"/>
                <a:cs typeface="Constantia"/>
              </a:rPr>
              <a:t>encrypting data </a:t>
            </a:r>
            <a:r>
              <a:rPr dirty="0" sz="2200" spc="-15">
                <a:latin typeface="Constantia"/>
                <a:cs typeface="Constantia"/>
              </a:rPr>
              <a:t>packets,  </a:t>
            </a:r>
            <a:r>
              <a:rPr dirty="0" sz="2200" spc="-5">
                <a:latin typeface="Constantia"/>
                <a:cs typeface="Constantia"/>
              </a:rPr>
              <a:t>sending</a:t>
            </a:r>
            <a:r>
              <a:rPr dirty="0" sz="2200" spc="-55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them</a:t>
            </a:r>
            <a:r>
              <a:rPr dirty="0" sz="2200" spc="-45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in</a:t>
            </a:r>
            <a:r>
              <a:rPr dirty="0" sz="2200" spc="-70">
                <a:latin typeface="Constantia"/>
                <a:cs typeface="Constantia"/>
              </a:rPr>
              <a:t> </a:t>
            </a:r>
            <a:r>
              <a:rPr dirty="0" sz="2200" spc="-10">
                <a:latin typeface="Constantia"/>
                <a:cs typeface="Constantia"/>
              </a:rPr>
              <a:t>packets</a:t>
            </a:r>
            <a:r>
              <a:rPr dirty="0" sz="2200" spc="-120">
                <a:latin typeface="Constantia"/>
                <a:cs typeface="Constantia"/>
              </a:rPr>
              <a:t> </a:t>
            </a:r>
            <a:r>
              <a:rPr dirty="0" sz="2200" spc="-10">
                <a:latin typeface="Constantia"/>
                <a:cs typeface="Constantia"/>
              </a:rPr>
              <a:t>across</a:t>
            </a:r>
            <a:r>
              <a:rPr dirty="0" sz="2200" spc="-65">
                <a:latin typeface="Constantia"/>
                <a:cs typeface="Constantia"/>
              </a:rPr>
              <a:t> </a:t>
            </a:r>
            <a:r>
              <a:rPr dirty="0" sz="2200" spc="-10">
                <a:latin typeface="Constantia"/>
                <a:cs typeface="Constantia"/>
              </a:rPr>
              <a:t>the</a:t>
            </a:r>
            <a:r>
              <a:rPr dirty="0" sz="2200" spc="-70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Internet,</a:t>
            </a:r>
            <a:r>
              <a:rPr dirty="0" sz="2200" spc="-85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and</a:t>
            </a:r>
            <a:r>
              <a:rPr dirty="0" sz="2200" spc="-75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decrypting  them at the destination</a:t>
            </a:r>
            <a:r>
              <a:rPr dirty="0" sz="2200" spc="-415">
                <a:latin typeface="Constantia"/>
                <a:cs typeface="Constantia"/>
              </a:rPr>
              <a:t> </a:t>
            </a:r>
            <a:r>
              <a:rPr dirty="0" sz="2200" spc="-10">
                <a:latin typeface="Constantia"/>
                <a:cs typeface="Constantia"/>
              </a:rPr>
              <a:t>address</a:t>
            </a:r>
            <a:endParaRPr sz="22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68300" y="313385"/>
            <a:ext cx="7967980" cy="14890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/>
              <a:t>The </a:t>
            </a:r>
            <a:r>
              <a:rPr dirty="0" sz="4800" spc="-25"/>
              <a:t>Defense</a:t>
            </a:r>
            <a:r>
              <a:rPr dirty="0" sz="4800" spc="-20"/>
              <a:t> </a:t>
            </a:r>
            <a:r>
              <a:rPr dirty="0" sz="4800"/>
              <a:t>II:</a:t>
            </a:r>
            <a:endParaRPr sz="4800"/>
          </a:p>
          <a:p>
            <a:pPr marL="12700">
              <a:lnSpc>
                <a:spcPct val="100000"/>
              </a:lnSpc>
            </a:pPr>
            <a:r>
              <a:rPr dirty="0" sz="4800" spc="-5"/>
              <a:t>Securing </a:t>
            </a:r>
            <a:r>
              <a:rPr dirty="0" sz="4800" spc="-10"/>
              <a:t>E-Commerce</a:t>
            </a:r>
            <a:r>
              <a:rPr dirty="0" sz="4800" spc="-20"/>
              <a:t> Networks</a:t>
            </a:r>
            <a:endParaRPr sz="4800"/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9-</a:t>
            </a:r>
            <a:r>
              <a:rPr dirty="0"/>
              <a:t>52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868779"/>
            <a:ext cx="8061959" cy="2992755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dirty="0" sz="2600" b="1">
                <a:latin typeface="Constantia"/>
                <a:cs typeface="Constantia"/>
              </a:rPr>
              <a:t>intrusion </a:t>
            </a:r>
            <a:r>
              <a:rPr dirty="0" sz="2600" spc="-5" b="1">
                <a:latin typeface="Constantia"/>
                <a:cs typeface="Constantia"/>
              </a:rPr>
              <a:t>detection </a:t>
            </a:r>
            <a:r>
              <a:rPr dirty="0" sz="2600" spc="-10" b="1">
                <a:latin typeface="Constantia"/>
                <a:cs typeface="Constantia"/>
              </a:rPr>
              <a:t>system</a:t>
            </a:r>
            <a:r>
              <a:rPr dirty="0" sz="2600" spc="-290" b="1">
                <a:latin typeface="Constantia"/>
                <a:cs typeface="Constantia"/>
              </a:rPr>
              <a:t> </a:t>
            </a:r>
            <a:r>
              <a:rPr dirty="0" sz="2600" b="1">
                <a:latin typeface="Constantia"/>
                <a:cs typeface="Constantia"/>
              </a:rPr>
              <a:t>(IDS)</a:t>
            </a:r>
            <a:endParaRPr sz="2600">
              <a:latin typeface="Constantia"/>
              <a:cs typeface="Constantia"/>
            </a:endParaRPr>
          </a:p>
          <a:p>
            <a:pPr marL="285115" marR="5080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latin typeface="Constantia"/>
                <a:cs typeface="Constantia"/>
              </a:rPr>
              <a:t>A</a:t>
            </a:r>
            <a:r>
              <a:rPr dirty="0" sz="2600" spc="-9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special</a:t>
            </a:r>
            <a:r>
              <a:rPr dirty="0" sz="2600" spc="-8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category</a:t>
            </a:r>
            <a:r>
              <a:rPr dirty="0" sz="2600" spc="-14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of</a:t>
            </a:r>
            <a:r>
              <a:rPr dirty="0" sz="2600" spc="-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software</a:t>
            </a:r>
            <a:r>
              <a:rPr dirty="0" sz="2600" spc="-125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that</a:t>
            </a:r>
            <a:r>
              <a:rPr dirty="0" sz="2600" spc="-135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can</a:t>
            </a:r>
            <a:r>
              <a:rPr dirty="0" sz="2600" spc="-4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monitor</a:t>
            </a:r>
            <a:r>
              <a:rPr dirty="0" sz="2600" spc="-18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activity  across </a:t>
            </a:r>
            <a:r>
              <a:rPr dirty="0" sz="2600">
                <a:latin typeface="Constantia"/>
                <a:cs typeface="Constantia"/>
              </a:rPr>
              <a:t>a </a:t>
            </a:r>
            <a:r>
              <a:rPr dirty="0" sz="2600" spc="-15">
                <a:latin typeface="Constantia"/>
                <a:cs typeface="Constantia"/>
              </a:rPr>
              <a:t>network </a:t>
            </a:r>
            <a:r>
              <a:rPr dirty="0" sz="2600">
                <a:latin typeface="Constantia"/>
                <a:cs typeface="Constantia"/>
              </a:rPr>
              <a:t>or on a </a:t>
            </a:r>
            <a:r>
              <a:rPr dirty="0" sz="2600" spc="-5">
                <a:latin typeface="Constantia"/>
                <a:cs typeface="Constantia"/>
              </a:rPr>
              <a:t>host </a:t>
            </a:r>
            <a:r>
              <a:rPr dirty="0" sz="2600" spc="-35">
                <a:latin typeface="Constantia"/>
                <a:cs typeface="Constantia"/>
              </a:rPr>
              <a:t>computer, </a:t>
            </a:r>
            <a:r>
              <a:rPr dirty="0" sz="2600" spc="-15">
                <a:latin typeface="Constantia"/>
                <a:cs typeface="Constantia"/>
              </a:rPr>
              <a:t>watch </a:t>
            </a:r>
            <a:r>
              <a:rPr dirty="0" sz="2600" spc="-10">
                <a:latin typeface="Constantia"/>
                <a:cs typeface="Constantia"/>
              </a:rPr>
              <a:t>for  </a:t>
            </a:r>
            <a:r>
              <a:rPr dirty="0" sz="2600" spc="-5">
                <a:latin typeface="Constantia"/>
                <a:cs typeface="Constantia"/>
              </a:rPr>
              <a:t>suspicious </a:t>
            </a:r>
            <a:r>
              <a:rPr dirty="0" sz="2600" spc="-30">
                <a:latin typeface="Constantia"/>
                <a:cs typeface="Constantia"/>
              </a:rPr>
              <a:t>activity, </a:t>
            </a:r>
            <a:r>
              <a:rPr dirty="0" sz="2600">
                <a:latin typeface="Constantia"/>
                <a:cs typeface="Constantia"/>
              </a:rPr>
              <a:t>and </a:t>
            </a:r>
            <a:r>
              <a:rPr dirty="0" sz="2600" spc="-20">
                <a:latin typeface="Constantia"/>
                <a:cs typeface="Constantia"/>
              </a:rPr>
              <a:t>take </a:t>
            </a:r>
            <a:r>
              <a:rPr dirty="0" sz="2600" spc="-10">
                <a:latin typeface="Constantia"/>
                <a:cs typeface="Constantia"/>
              </a:rPr>
              <a:t>automated </a:t>
            </a:r>
            <a:r>
              <a:rPr dirty="0" sz="2600">
                <a:latin typeface="Constantia"/>
                <a:cs typeface="Constantia"/>
              </a:rPr>
              <a:t>action </a:t>
            </a:r>
            <a:r>
              <a:rPr dirty="0" sz="2600" spc="-5">
                <a:latin typeface="Constantia"/>
                <a:cs typeface="Constantia"/>
              </a:rPr>
              <a:t>based  </a:t>
            </a:r>
            <a:r>
              <a:rPr dirty="0" sz="2600">
                <a:latin typeface="Constantia"/>
                <a:cs typeface="Constantia"/>
              </a:rPr>
              <a:t>on </a:t>
            </a:r>
            <a:r>
              <a:rPr dirty="0" sz="2600" spc="-5">
                <a:latin typeface="Constantia"/>
                <a:cs typeface="Constantia"/>
              </a:rPr>
              <a:t>what it</a:t>
            </a:r>
            <a:r>
              <a:rPr dirty="0" sz="2600" spc="-32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sees</a:t>
            </a:r>
            <a:endParaRPr sz="26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9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b="1">
                <a:latin typeface="Constantia"/>
                <a:cs typeface="Constantia"/>
              </a:rPr>
              <a:t>Dealing </a:t>
            </a:r>
            <a:r>
              <a:rPr dirty="0" sz="2400" spc="-5" b="1">
                <a:latin typeface="Constantia"/>
                <a:cs typeface="Constantia"/>
              </a:rPr>
              <a:t>with </a:t>
            </a:r>
            <a:r>
              <a:rPr dirty="0" sz="2400" b="1">
                <a:latin typeface="Constantia"/>
                <a:cs typeface="Constantia"/>
              </a:rPr>
              <a:t>DoS</a:t>
            </a:r>
            <a:r>
              <a:rPr dirty="0" sz="2400" spc="-110" b="1">
                <a:latin typeface="Constantia"/>
                <a:cs typeface="Constantia"/>
              </a:rPr>
              <a:t> </a:t>
            </a:r>
            <a:r>
              <a:rPr dirty="0" sz="2400" spc="-10" b="1">
                <a:latin typeface="Constantia"/>
                <a:cs typeface="Constantia"/>
              </a:rPr>
              <a:t>Attacks</a:t>
            </a:r>
            <a:endParaRPr sz="2400">
              <a:latin typeface="Constantia"/>
              <a:cs typeface="Constantia"/>
            </a:endParaRPr>
          </a:p>
          <a:p>
            <a:pPr lvl="2" marL="927100" indent="-247650">
              <a:lnSpc>
                <a:spcPct val="100000"/>
              </a:lnSpc>
              <a:spcBef>
                <a:spcPts val="530"/>
              </a:spcBef>
              <a:buClr>
                <a:srgbClr val="009DD9"/>
              </a:buClr>
              <a:buSzPct val="69047"/>
              <a:buFont typeface="Wingdings 2"/>
              <a:buChar char=""/>
              <a:tabLst>
                <a:tab pos="927100" algn="l"/>
                <a:tab pos="927735" algn="l"/>
              </a:tabLst>
            </a:pPr>
            <a:r>
              <a:rPr dirty="0" sz="2100" spc="-5">
                <a:latin typeface="Constantia"/>
                <a:cs typeface="Constantia"/>
              </a:rPr>
              <a:t>Cloud Computing </a:t>
            </a:r>
            <a:r>
              <a:rPr dirty="0" sz="2100" spc="-10">
                <a:latin typeface="Constantia"/>
                <a:cs typeface="Constantia"/>
              </a:rPr>
              <a:t>Prevents </a:t>
            </a:r>
            <a:r>
              <a:rPr dirty="0" sz="2100" spc="-5">
                <a:latin typeface="Constantia"/>
                <a:cs typeface="Constantia"/>
              </a:rPr>
              <a:t>DoS</a:t>
            </a:r>
            <a:r>
              <a:rPr dirty="0" sz="2100" spc="-135">
                <a:latin typeface="Constantia"/>
                <a:cs typeface="Constantia"/>
              </a:rPr>
              <a:t> </a:t>
            </a:r>
            <a:r>
              <a:rPr dirty="0" sz="2100" spc="-10">
                <a:latin typeface="Constantia"/>
                <a:cs typeface="Constantia"/>
              </a:rPr>
              <a:t>Attacks</a:t>
            </a:r>
            <a:endParaRPr sz="21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24000" y="1730311"/>
            <a:ext cx="6172200" cy="45800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9-</a:t>
            </a:r>
            <a:r>
              <a:rPr dirty="0"/>
              <a:t>53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68300" y="313385"/>
            <a:ext cx="7967980" cy="14890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/>
              <a:t>The </a:t>
            </a:r>
            <a:r>
              <a:rPr dirty="0" sz="4800" spc="-25"/>
              <a:t>Defense</a:t>
            </a:r>
            <a:r>
              <a:rPr dirty="0" sz="4800" spc="-20"/>
              <a:t> </a:t>
            </a:r>
            <a:r>
              <a:rPr dirty="0" sz="4800"/>
              <a:t>II:</a:t>
            </a:r>
            <a:endParaRPr sz="4800"/>
          </a:p>
          <a:p>
            <a:pPr marL="12700">
              <a:lnSpc>
                <a:spcPct val="100000"/>
              </a:lnSpc>
            </a:pPr>
            <a:r>
              <a:rPr dirty="0" sz="4800" spc="-5"/>
              <a:t>Securing </a:t>
            </a:r>
            <a:r>
              <a:rPr dirty="0" sz="4800" spc="-10"/>
              <a:t>E-Commerce</a:t>
            </a:r>
            <a:r>
              <a:rPr dirty="0" sz="4800" spc="-20"/>
              <a:t> Networks</a:t>
            </a:r>
            <a:endParaRPr sz="4800"/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9-</a:t>
            </a:r>
            <a:r>
              <a:rPr dirty="0"/>
              <a:t>54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868779"/>
            <a:ext cx="7821930" cy="3556635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dirty="0" sz="2600" spc="-5" b="1">
                <a:latin typeface="Constantia"/>
                <a:cs typeface="Constantia"/>
              </a:rPr>
              <a:t>honeynet</a:t>
            </a:r>
            <a:endParaRPr sz="2600">
              <a:latin typeface="Constantia"/>
              <a:cs typeface="Constantia"/>
            </a:endParaRPr>
          </a:p>
          <a:p>
            <a:pPr marL="285115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latin typeface="Constantia"/>
                <a:cs typeface="Constantia"/>
              </a:rPr>
              <a:t>A </a:t>
            </a:r>
            <a:r>
              <a:rPr dirty="0" sz="2600" spc="-15">
                <a:latin typeface="Constantia"/>
                <a:cs typeface="Constantia"/>
              </a:rPr>
              <a:t>network </a:t>
            </a:r>
            <a:r>
              <a:rPr dirty="0" sz="2600">
                <a:latin typeface="Constantia"/>
                <a:cs typeface="Constantia"/>
              </a:rPr>
              <a:t>of</a:t>
            </a:r>
            <a:r>
              <a:rPr dirty="0" sz="2600" spc="-11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honeypots</a:t>
            </a:r>
            <a:endParaRPr sz="26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dirty="0" sz="2600" spc="-5" b="1">
                <a:latin typeface="Constantia"/>
                <a:cs typeface="Constantia"/>
              </a:rPr>
              <a:t>honeypot</a:t>
            </a:r>
            <a:endParaRPr sz="2600">
              <a:latin typeface="Constantia"/>
              <a:cs typeface="Constantia"/>
            </a:endParaRPr>
          </a:p>
          <a:p>
            <a:pPr marL="285115" marR="5080">
              <a:lnSpc>
                <a:spcPct val="100000"/>
              </a:lnSpc>
              <a:spcBef>
                <a:spcPts val="625"/>
              </a:spcBef>
            </a:pPr>
            <a:r>
              <a:rPr dirty="0" sz="2600" spc="-5">
                <a:latin typeface="Constantia"/>
                <a:cs typeface="Constantia"/>
              </a:rPr>
              <a:t>Production </a:t>
            </a:r>
            <a:r>
              <a:rPr dirty="0" sz="2600" spc="-10">
                <a:latin typeface="Constantia"/>
                <a:cs typeface="Constantia"/>
              </a:rPr>
              <a:t>system (e.g., </a:t>
            </a:r>
            <a:r>
              <a:rPr dirty="0" sz="2600" spc="-5">
                <a:latin typeface="Constantia"/>
                <a:cs typeface="Constantia"/>
              </a:rPr>
              <a:t>firewalls, </a:t>
            </a:r>
            <a:r>
              <a:rPr dirty="0" sz="2600" spc="-15">
                <a:latin typeface="Constantia"/>
                <a:cs typeface="Constantia"/>
              </a:rPr>
              <a:t>routers, </a:t>
            </a:r>
            <a:r>
              <a:rPr dirty="0" sz="2600" spc="-60">
                <a:latin typeface="Constantia"/>
                <a:cs typeface="Constantia"/>
              </a:rPr>
              <a:t>Web  </a:t>
            </a:r>
            <a:r>
              <a:rPr dirty="0" sz="2600" spc="-5">
                <a:latin typeface="Constantia"/>
                <a:cs typeface="Constantia"/>
              </a:rPr>
              <a:t>servers, database servers) that looks </a:t>
            </a:r>
            <a:r>
              <a:rPr dirty="0" sz="2600" spc="-15">
                <a:latin typeface="Constantia"/>
                <a:cs typeface="Constantia"/>
              </a:rPr>
              <a:t>like </a:t>
            </a:r>
            <a:r>
              <a:rPr dirty="0" sz="2600" spc="-10">
                <a:latin typeface="Constantia"/>
                <a:cs typeface="Constantia"/>
              </a:rPr>
              <a:t>it </a:t>
            </a:r>
            <a:r>
              <a:rPr dirty="0" sz="2600" spc="-5">
                <a:latin typeface="Constantia"/>
                <a:cs typeface="Constantia"/>
              </a:rPr>
              <a:t>does </a:t>
            </a:r>
            <a:r>
              <a:rPr dirty="0" sz="2600" spc="-10">
                <a:latin typeface="Constantia"/>
                <a:cs typeface="Constantia"/>
              </a:rPr>
              <a:t>real  </a:t>
            </a:r>
            <a:r>
              <a:rPr dirty="0" sz="2600" spc="-15">
                <a:latin typeface="Constantia"/>
                <a:cs typeface="Constantia"/>
              </a:rPr>
              <a:t>work,</a:t>
            </a:r>
            <a:r>
              <a:rPr dirty="0" sz="2600" spc="-3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but</a:t>
            </a:r>
            <a:r>
              <a:rPr dirty="0" sz="2600" spc="-12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that</a:t>
            </a:r>
            <a:r>
              <a:rPr dirty="0" sz="2600" spc="-14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acts</a:t>
            </a:r>
            <a:r>
              <a:rPr dirty="0" sz="2600" spc="-13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as</a:t>
            </a:r>
            <a:r>
              <a:rPr dirty="0" sz="2600" spc="-13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a</a:t>
            </a:r>
            <a:r>
              <a:rPr dirty="0" sz="2600" spc="-130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decoy</a:t>
            </a:r>
            <a:r>
              <a:rPr dirty="0" sz="2600" spc="-14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and</a:t>
            </a:r>
            <a:r>
              <a:rPr dirty="0" sz="2600" spc="-1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is</a:t>
            </a:r>
            <a:r>
              <a:rPr dirty="0" sz="2600" spc="-12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watched</a:t>
            </a:r>
            <a:r>
              <a:rPr dirty="0" sz="2600" spc="-60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to</a:t>
            </a:r>
            <a:r>
              <a:rPr dirty="0" sz="2600" spc="-145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study  </a:t>
            </a:r>
            <a:r>
              <a:rPr dirty="0" sz="2600" spc="-20">
                <a:latin typeface="Constantia"/>
                <a:cs typeface="Constantia"/>
              </a:rPr>
              <a:t>how </a:t>
            </a:r>
            <a:r>
              <a:rPr dirty="0" sz="2600" spc="-15">
                <a:latin typeface="Constantia"/>
                <a:cs typeface="Constantia"/>
              </a:rPr>
              <a:t>network </a:t>
            </a:r>
            <a:r>
              <a:rPr dirty="0" sz="2600" spc="-5">
                <a:latin typeface="Constantia"/>
                <a:cs typeface="Constantia"/>
              </a:rPr>
              <a:t>intrusions</a:t>
            </a:r>
            <a:r>
              <a:rPr dirty="0" sz="2600" spc="-240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occur</a:t>
            </a:r>
            <a:endParaRPr sz="26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9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spc="-10" b="1">
                <a:latin typeface="Constantia"/>
                <a:cs typeface="Constantia"/>
              </a:rPr>
              <a:t>E-Mail</a:t>
            </a:r>
            <a:r>
              <a:rPr dirty="0" sz="2400" spc="5" b="1">
                <a:latin typeface="Constantia"/>
                <a:cs typeface="Constantia"/>
              </a:rPr>
              <a:t> </a:t>
            </a:r>
            <a:r>
              <a:rPr dirty="0" sz="2400" spc="-5" b="1">
                <a:latin typeface="Constantia"/>
                <a:cs typeface="Constantia"/>
              </a:rPr>
              <a:t>Security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9700" y="783082"/>
            <a:ext cx="8759190" cy="10312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300" spc="-5"/>
              <a:t>The </a:t>
            </a:r>
            <a:r>
              <a:rPr dirty="0" sz="3300" spc="-20"/>
              <a:t>Defense </a:t>
            </a:r>
            <a:r>
              <a:rPr dirty="0" sz="3300" spc="-5"/>
              <a:t>III: </a:t>
            </a:r>
            <a:r>
              <a:rPr dirty="0" sz="3300" spc="-15"/>
              <a:t>General Controls, </a:t>
            </a:r>
            <a:r>
              <a:rPr dirty="0" sz="3300" spc="-10"/>
              <a:t>Internal </a:t>
            </a:r>
            <a:r>
              <a:rPr dirty="0" sz="3300" spc="-15"/>
              <a:t>Controls,  </a:t>
            </a:r>
            <a:r>
              <a:rPr dirty="0" sz="3300" spc="-5"/>
              <a:t>Compliance, </a:t>
            </a:r>
            <a:r>
              <a:rPr dirty="0" sz="3300"/>
              <a:t>and </a:t>
            </a:r>
            <a:r>
              <a:rPr dirty="0" sz="3300" spc="-5"/>
              <a:t>Other </a:t>
            </a:r>
            <a:r>
              <a:rPr dirty="0" sz="3300" spc="-20"/>
              <a:t>Defense</a:t>
            </a:r>
            <a:r>
              <a:rPr dirty="0" sz="3300" spc="-25"/>
              <a:t> </a:t>
            </a:r>
            <a:r>
              <a:rPr dirty="0" sz="3300" spc="-5"/>
              <a:t>Mechanisms</a:t>
            </a:r>
            <a:endParaRPr sz="3300"/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9-</a:t>
            </a:r>
            <a:r>
              <a:rPr dirty="0"/>
              <a:t>55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868779"/>
            <a:ext cx="7882255" cy="3513454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dirty="0" sz="2600" spc="-15" b="1">
                <a:latin typeface="Constantia"/>
                <a:cs typeface="Constantia"/>
              </a:rPr>
              <a:t>general</a:t>
            </a:r>
            <a:r>
              <a:rPr dirty="0" sz="2600" spc="-95" b="1">
                <a:latin typeface="Constantia"/>
                <a:cs typeface="Constantia"/>
              </a:rPr>
              <a:t> </a:t>
            </a:r>
            <a:r>
              <a:rPr dirty="0" sz="2600" spc="-10" b="1">
                <a:latin typeface="Constantia"/>
                <a:cs typeface="Constantia"/>
              </a:rPr>
              <a:t>controls</a:t>
            </a:r>
            <a:endParaRPr sz="2600">
              <a:latin typeface="Constantia"/>
              <a:cs typeface="Constantia"/>
            </a:endParaRPr>
          </a:p>
          <a:p>
            <a:pPr marL="285115" marR="5080">
              <a:lnSpc>
                <a:spcPct val="100000"/>
              </a:lnSpc>
              <a:spcBef>
                <a:spcPts val="625"/>
              </a:spcBef>
            </a:pPr>
            <a:r>
              <a:rPr dirty="0" sz="2600" spc="-10">
                <a:latin typeface="Constantia"/>
                <a:cs typeface="Constantia"/>
              </a:rPr>
              <a:t>Controls </a:t>
            </a:r>
            <a:r>
              <a:rPr dirty="0" sz="2600">
                <a:latin typeface="Constantia"/>
                <a:cs typeface="Constantia"/>
              </a:rPr>
              <a:t>established </a:t>
            </a:r>
            <a:r>
              <a:rPr dirty="0" sz="2600" spc="-20">
                <a:latin typeface="Constantia"/>
                <a:cs typeface="Constantia"/>
              </a:rPr>
              <a:t>to </a:t>
            </a:r>
            <a:r>
              <a:rPr dirty="0" sz="2600" spc="-15">
                <a:latin typeface="Constantia"/>
                <a:cs typeface="Constantia"/>
              </a:rPr>
              <a:t>protect </a:t>
            </a:r>
            <a:r>
              <a:rPr dirty="0" sz="2600" spc="-5">
                <a:latin typeface="Constantia"/>
                <a:cs typeface="Constantia"/>
              </a:rPr>
              <a:t>the </a:t>
            </a:r>
            <a:r>
              <a:rPr dirty="0" sz="2600" spc="-10">
                <a:latin typeface="Constantia"/>
                <a:cs typeface="Constantia"/>
              </a:rPr>
              <a:t>system regardless  </a:t>
            </a:r>
            <a:r>
              <a:rPr dirty="0" sz="2600">
                <a:latin typeface="Constantia"/>
                <a:cs typeface="Constantia"/>
              </a:rPr>
              <a:t>of </a:t>
            </a:r>
            <a:r>
              <a:rPr dirty="0" sz="2600" spc="-5">
                <a:latin typeface="Constantia"/>
                <a:cs typeface="Constantia"/>
              </a:rPr>
              <a:t>the </a:t>
            </a:r>
            <a:r>
              <a:rPr dirty="0" sz="2600" spc="5">
                <a:latin typeface="Constantia"/>
                <a:cs typeface="Constantia"/>
              </a:rPr>
              <a:t>specific </a:t>
            </a:r>
            <a:r>
              <a:rPr dirty="0" sz="2600" spc="-5">
                <a:latin typeface="Constantia"/>
                <a:cs typeface="Constantia"/>
              </a:rPr>
              <a:t>application; </a:t>
            </a:r>
            <a:r>
              <a:rPr dirty="0" sz="2600" spc="-10">
                <a:latin typeface="Constantia"/>
                <a:cs typeface="Constantia"/>
              </a:rPr>
              <a:t>for </a:t>
            </a:r>
            <a:r>
              <a:rPr dirty="0" sz="2600" spc="-5">
                <a:latin typeface="Constantia"/>
                <a:cs typeface="Constantia"/>
              </a:rPr>
              <a:t>example, </a:t>
            </a:r>
            <a:r>
              <a:rPr dirty="0" sz="2600" spc="-10">
                <a:latin typeface="Constantia"/>
                <a:cs typeface="Constantia"/>
              </a:rPr>
              <a:t>protecting  </a:t>
            </a:r>
            <a:r>
              <a:rPr dirty="0" sz="2600" spc="-15">
                <a:latin typeface="Constantia"/>
                <a:cs typeface="Constantia"/>
              </a:rPr>
              <a:t>hardware</a:t>
            </a:r>
            <a:r>
              <a:rPr dirty="0" sz="2600" spc="-14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and</a:t>
            </a:r>
            <a:r>
              <a:rPr dirty="0" sz="2600" spc="-7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controlling</a:t>
            </a:r>
            <a:r>
              <a:rPr dirty="0" sz="2600" spc="-100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access</a:t>
            </a:r>
            <a:r>
              <a:rPr dirty="0" sz="2600" spc="-85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to</a:t>
            </a:r>
            <a:r>
              <a:rPr dirty="0" sz="2600" spc="-12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the</a:t>
            </a:r>
            <a:r>
              <a:rPr dirty="0" sz="2600" spc="-13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data</a:t>
            </a:r>
            <a:r>
              <a:rPr dirty="0" sz="2600" spc="-140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center</a:t>
            </a:r>
            <a:r>
              <a:rPr dirty="0" sz="2600" spc="-165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are  </a:t>
            </a:r>
            <a:r>
              <a:rPr dirty="0" sz="2600" spc="-5">
                <a:latin typeface="Constantia"/>
                <a:cs typeface="Constantia"/>
              </a:rPr>
              <a:t>independent </a:t>
            </a:r>
            <a:r>
              <a:rPr dirty="0" sz="2600">
                <a:latin typeface="Constantia"/>
                <a:cs typeface="Constantia"/>
              </a:rPr>
              <a:t>of </a:t>
            </a:r>
            <a:r>
              <a:rPr dirty="0" sz="2600" spc="-5">
                <a:latin typeface="Constantia"/>
                <a:cs typeface="Constantia"/>
              </a:rPr>
              <a:t>the </a:t>
            </a:r>
            <a:r>
              <a:rPr dirty="0" sz="2600" spc="5">
                <a:latin typeface="Constantia"/>
                <a:cs typeface="Constantia"/>
              </a:rPr>
              <a:t>specific</a:t>
            </a:r>
            <a:r>
              <a:rPr dirty="0" sz="2600" spc="-365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application</a:t>
            </a:r>
            <a:endParaRPr sz="26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spcBef>
                <a:spcPts val="63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dirty="0" sz="2600" b="1">
                <a:latin typeface="Constantia"/>
                <a:cs typeface="Constantia"/>
              </a:rPr>
              <a:t>application</a:t>
            </a:r>
            <a:r>
              <a:rPr dirty="0" sz="2600" spc="-145" b="1">
                <a:latin typeface="Constantia"/>
                <a:cs typeface="Constantia"/>
              </a:rPr>
              <a:t> </a:t>
            </a:r>
            <a:r>
              <a:rPr dirty="0" sz="2600" spc="-10" b="1">
                <a:latin typeface="Constantia"/>
                <a:cs typeface="Constantia"/>
              </a:rPr>
              <a:t>controls</a:t>
            </a:r>
            <a:endParaRPr sz="2600">
              <a:latin typeface="Constantia"/>
              <a:cs typeface="Constantia"/>
            </a:endParaRPr>
          </a:p>
          <a:p>
            <a:pPr marL="285115" marR="1242060">
              <a:lnSpc>
                <a:spcPct val="100000"/>
              </a:lnSpc>
              <a:spcBef>
                <a:spcPts val="625"/>
              </a:spcBef>
            </a:pPr>
            <a:r>
              <a:rPr dirty="0" sz="2600" spc="-10">
                <a:latin typeface="Constantia"/>
                <a:cs typeface="Constantia"/>
              </a:rPr>
              <a:t>Controls</a:t>
            </a:r>
            <a:r>
              <a:rPr dirty="0" sz="2600" spc="-12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that</a:t>
            </a:r>
            <a:r>
              <a:rPr dirty="0" sz="2600" spc="-140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are</a:t>
            </a:r>
            <a:r>
              <a:rPr dirty="0" sz="2600" spc="-65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intended</a:t>
            </a:r>
            <a:r>
              <a:rPr dirty="0" sz="2600" spc="-45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to</a:t>
            </a:r>
            <a:r>
              <a:rPr dirty="0" sz="2600" spc="-135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protect</a:t>
            </a:r>
            <a:r>
              <a:rPr dirty="0" sz="2600" spc="-135">
                <a:latin typeface="Constantia"/>
                <a:cs typeface="Constantia"/>
              </a:rPr>
              <a:t> </a:t>
            </a:r>
            <a:r>
              <a:rPr dirty="0" sz="2600" spc="5">
                <a:latin typeface="Constantia"/>
                <a:cs typeface="Constantia"/>
              </a:rPr>
              <a:t>specific  </a:t>
            </a:r>
            <a:r>
              <a:rPr dirty="0" sz="2600" spc="-5">
                <a:latin typeface="Constantia"/>
                <a:cs typeface="Constantia"/>
              </a:rPr>
              <a:t>applications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219200" y="609600"/>
            <a:ext cx="6715125" cy="57054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9-</a:t>
            </a:r>
            <a:r>
              <a:rPr dirty="0"/>
              <a:t>56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9700" y="783082"/>
            <a:ext cx="8759190" cy="10312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300" spc="-5"/>
              <a:t>The </a:t>
            </a:r>
            <a:r>
              <a:rPr dirty="0" sz="3300" spc="-20"/>
              <a:t>Defense </a:t>
            </a:r>
            <a:r>
              <a:rPr dirty="0" sz="3300" spc="-5"/>
              <a:t>III: </a:t>
            </a:r>
            <a:r>
              <a:rPr dirty="0" sz="3300" spc="-15"/>
              <a:t>General Controls, </a:t>
            </a:r>
            <a:r>
              <a:rPr dirty="0" sz="3300" spc="-10"/>
              <a:t>Internal </a:t>
            </a:r>
            <a:r>
              <a:rPr dirty="0" sz="3300" spc="-15"/>
              <a:t>Controls,  </a:t>
            </a:r>
            <a:r>
              <a:rPr dirty="0" sz="3300" spc="-5"/>
              <a:t>Compliance, </a:t>
            </a:r>
            <a:r>
              <a:rPr dirty="0" sz="3300"/>
              <a:t>and </a:t>
            </a:r>
            <a:r>
              <a:rPr dirty="0" sz="3300" spc="-5"/>
              <a:t>Other </a:t>
            </a:r>
            <a:r>
              <a:rPr dirty="0" sz="3300" spc="-20"/>
              <a:t>Defense</a:t>
            </a:r>
            <a:r>
              <a:rPr dirty="0" sz="3300" spc="-25"/>
              <a:t> </a:t>
            </a:r>
            <a:r>
              <a:rPr dirty="0" sz="3300" spc="-5"/>
              <a:t>Mechanisms</a:t>
            </a:r>
            <a:endParaRPr sz="3300"/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9-</a:t>
            </a:r>
            <a:r>
              <a:rPr dirty="0"/>
              <a:t>57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948941"/>
            <a:ext cx="7721600" cy="41802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5115" marR="1216660" indent="-27305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5750" algn="l"/>
              </a:tabLst>
            </a:pPr>
            <a:r>
              <a:rPr dirty="0" sz="2400" spc="-10" b="1">
                <a:latin typeface="Constantia"/>
                <a:cs typeface="Constantia"/>
              </a:rPr>
              <a:t>GENERAL, </a:t>
            </a:r>
            <a:r>
              <a:rPr dirty="0" sz="2400" spc="-15" b="1">
                <a:latin typeface="Constantia"/>
                <a:cs typeface="Constantia"/>
              </a:rPr>
              <a:t>ADMINISTRATIVE, </a:t>
            </a:r>
            <a:r>
              <a:rPr dirty="0" sz="2400" spc="-5" b="1">
                <a:latin typeface="Constantia"/>
                <a:cs typeface="Constantia"/>
              </a:rPr>
              <a:t>AND </a:t>
            </a:r>
            <a:r>
              <a:rPr dirty="0" sz="2400" spc="-10" b="1">
                <a:latin typeface="Constantia"/>
                <a:cs typeface="Constantia"/>
              </a:rPr>
              <a:t>OTHER  </a:t>
            </a:r>
            <a:r>
              <a:rPr dirty="0" sz="2400" spc="-20" b="1">
                <a:latin typeface="Constantia"/>
                <a:cs typeface="Constantia"/>
              </a:rPr>
              <a:t>CONTROLS</a:t>
            </a:r>
            <a:endParaRPr sz="24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45"/>
              </a:spcBef>
              <a:buClr>
                <a:srgbClr val="0E6EC5"/>
              </a:buClr>
              <a:buSzPct val="84090"/>
              <a:buFont typeface="Wingdings 2"/>
              <a:buChar char=""/>
              <a:tabLst>
                <a:tab pos="653415" algn="l"/>
              </a:tabLst>
            </a:pPr>
            <a:r>
              <a:rPr dirty="0" sz="2200" spc="-15" b="1">
                <a:latin typeface="Constantia"/>
                <a:cs typeface="Constantia"/>
              </a:rPr>
              <a:t>Physical Controls</a:t>
            </a:r>
            <a:endParaRPr sz="22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35"/>
              </a:spcBef>
              <a:buClr>
                <a:srgbClr val="0E6EC5"/>
              </a:buClr>
              <a:buSzPct val="84090"/>
              <a:buFont typeface="Wingdings 2"/>
              <a:buChar char=""/>
              <a:tabLst>
                <a:tab pos="653415" algn="l"/>
              </a:tabLst>
            </a:pPr>
            <a:r>
              <a:rPr dirty="0" sz="2200" spc="-15" b="1">
                <a:latin typeface="Constantia"/>
                <a:cs typeface="Constantia"/>
              </a:rPr>
              <a:t>Administrative</a:t>
            </a:r>
            <a:r>
              <a:rPr dirty="0" sz="2200" spc="-50" b="1">
                <a:latin typeface="Constantia"/>
                <a:cs typeface="Constantia"/>
              </a:rPr>
              <a:t> </a:t>
            </a:r>
            <a:r>
              <a:rPr dirty="0" sz="2200" spc="-15" b="1">
                <a:latin typeface="Constantia"/>
                <a:cs typeface="Constantia"/>
              </a:rPr>
              <a:t>Controls</a:t>
            </a:r>
            <a:endParaRPr sz="2200">
              <a:latin typeface="Constantia"/>
              <a:cs typeface="Constantia"/>
            </a:endParaRPr>
          </a:p>
          <a:p>
            <a:pPr marL="285115" marR="802005" indent="-273050">
              <a:lnSpc>
                <a:spcPct val="100000"/>
              </a:lnSpc>
              <a:spcBef>
                <a:spcPts val="55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5750" algn="l"/>
              </a:tabLst>
            </a:pPr>
            <a:r>
              <a:rPr dirty="0" sz="2400" spc="-25" b="1">
                <a:latin typeface="Constantia"/>
                <a:cs typeface="Constantia"/>
              </a:rPr>
              <a:t>APPLICATION </a:t>
            </a:r>
            <a:r>
              <a:rPr dirty="0" sz="2400" spc="-20" b="1">
                <a:latin typeface="Constantia"/>
                <a:cs typeface="Constantia"/>
              </a:rPr>
              <a:t>CONTROLS </a:t>
            </a:r>
            <a:r>
              <a:rPr dirty="0" sz="2400" spc="-5" b="1">
                <a:latin typeface="Constantia"/>
                <a:cs typeface="Constantia"/>
              </a:rPr>
              <a:t>AND INTELLIGENT  </a:t>
            </a:r>
            <a:r>
              <a:rPr dirty="0" sz="2400" spc="-20" b="1">
                <a:latin typeface="Constantia"/>
                <a:cs typeface="Constantia"/>
              </a:rPr>
              <a:t>AGENTS</a:t>
            </a:r>
            <a:endParaRPr sz="24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50"/>
              </a:spcBef>
              <a:buClr>
                <a:srgbClr val="0E6EC5"/>
              </a:buClr>
              <a:buSzPct val="84090"/>
              <a:buFont typeface="Wingdings 2"/>
              <a:buChar char=""/>
              <a:tabLst>
                <a:tab pos="653415" algn="l"/>
              </a:tabLst>
            </a:pPr>
            <a:r>
              <a:rPr dirty="0" sz="2200" spc="-15" b="1">
                <a:latin typeface="Constantia"/>
                <a:cs typeface="Constantia"/>
              </a:rPr>
              <a:t>intelligent</a:t>
            </a:r>
            <a:r>
              <a:rPr dirty="0" sz="2200" spc="-65" b="1">
                <a:latin typeface="Constantia"/>
                <a:cs typeface="Constantia"/>
              </a:rPr>
              <a:t> </a:t>
            </a:r>
            <a:r>
              <a:rPr dirty="0" sz="2200" spc="-15" b="1">
                <a:latin typeface="Constantia"/>
                <a:cs typeface="Constantia"/>
              </a:rPr>
              <a:t>agents</a:t>
            </a:r>
            <a:endParaRPr sz="2200">
              <a:latin typeface="Constantia"/>
              <a:cs typeface="Constantia"/>
            </a:endParaRPr>
          </a:p>
          <a:p>
            <a:pPr marL="652780" marR="5080">
              <a:lnSpc>
                <a:spcPct val="100000"/>
              </a:lnSpc>
              <a:spcBef>
                <a:spcPts val="525"/>
              </a:spcBef>
            </a:pPr>
            <a:r>
              <a:rPr dirty="0" sz="2200" spc="-10">
                <a:latin typeface="Constantia"/>
                <a:cs typeface="Constantia"/>
              </a:rPr>
              <a:t>Software </a:t>
            </a:r>
            <a:r>
              <a:rPr dirty="0" sz="2200" spc="-5">
                <a:latin typeface="Constantia"/>
                <a:cs typeface="Constantia"/>
              </a:rPr>
              <a:t>applications </a:t>
            </a:r>
            <a:r>
              <a:rPr dirty="0" sz="2200" spc="-10">
                <a:latin typeface="Constantia"/>
                <a:cs typeface="Constantia"/>
              </a:rPr>
              <a:t>that </a:t>
            </a:r>
            <a:r>
              <a:rPr dirty="0" sz="2200" spc="-30">
                <a:latin typeface="Constantia"/>
                <a:cs typeface="Constantia"/>
              </a:rPr>
              <a:t>have </a:t>
            </a:r>
            <a:r>
              <a:rPr dirty="0" sz="2200" spc="-5">
                <a:latin typeface="Constantia"/>
                <a:cs typeface="Constantia"/>
              </a:rPr>
              <a:t>some </a:t>
            </a:r>
            <a:r>
              <a:rPr dirty="0" sz="2200" spc="-10">
                <a:latin typeface="Constantia"/>
                <a:cs typeface="Constantia"/>
              </a:rPr>
              <a:t>degree </a:t>
            </a:r>
            <a:r>
              <a:rPr dirty="0" sz="2200" spc="-5">
                <a:latin typeface="Constantia"/>
                <a:cs typeface="Constantia"/>
              </a:rPr>
              <a:t>of </a:t>
            </a:r>
            <a:r>
              <a:rPr dirty="0" sz="2200" spc="-25">
                <a:latin typeface="Constantia"/>
                <a:cs typeface="Constantia"/>
              </a:rPr>
              <a:t>reactivity,  </a:t>
            </a:r>
            <a:r>
              <a:rPr dirty="0" sz="2200" spc="-35">
                <a:latin typeface="Constantia"/>
                <a:cs typeface="Constantia"/>
              </a:rPr>
              <a:t>autonomy, </a:t>
            </a:r>
            <a:r>
              <a:rPr dirty="0" sz="2200" spc="-5">
                <a:latin typeface="Constantia"/>
                <a:cs typeface="Constantia"/>
              </a:rPr>
              <a:t>and </a:t>
            </a:r>
            <a:r>
              <a:rPr dirty="0" sz="2200" spc="-10">
                <a:latin typeface="Constantia"/>
                <a:cs typeface="Constantia"/>
              </a:rPr>
              <a:t>adaptability—as </a:t>
            </a:r>
            <a:r>
              <a:rPr dirty="0" sz="2200" spc="-5">
                <a:latin typeface="Constantia"/>
                <a:cs typeface="Constantia"/>
              </a:rPr>
              <a:t>is needed in</a:t>
            </a:r>
            <a:r>
              <a:rPr dirty="0" sz="2200" spc="-250">
                <a:latin typeface="Constantia"/>
                <a:cs typeface="Constantia"/>
              </a:rPr>
              <a:t> </a:t>
            </a:r>
            <a:r>
              <a:rPr dirty="0" sz="2200" spc="-10">
                <a:latin typeface="Constantia"/>
                <a:cs typeface="Constantia"/>
              </a:rPr>
              <a:t>unpredictable  attack </a:t>
            </a:r>
            <a:r>
              <a:rPr dirty="0" sz="2200" spc="-5">
                <a:latin typeface="Constantia"/>
                <a:cs typeface="Constantia"/>
              </a:rPr>
              <a:t>situations; an </a:t>
            </a:r>
            <a:r>
              <a:rPr dirty="0" sz="2200" spc="-15">
                <a:latin typeface="Constantia"/>
                <a:cs typeface="Constantia"/>
              </a:rPr>
              <a:t>agent </a:t>
            </a:r>
            <a:r>
              <a:rPr dirty="0" sz="2200" spc="-5">
                <a:latin typeface="Constantia"/>
                <a:cs typeface="Constantia"/>
              </a:rPr>
              <a:t>is able </a:t>
            </a:r>
            <a:r>
              <a:rPr dirty="0" sz="2200" spc="-20">
                <a:latin typeface="Constantia"/>
                <a:cs typeface="Constantia"/>
              </a:rPr>
              <a:t>to </a:t>
            </a:r>
            <a:r>
              <a:rPr dirty="0" sz="2200" spc="-5">
                <a:latin typeface="Constantia"/>
                <a:cs typeface="Constantia"/>
              </a:rPr>
              <a:t>adapt itself </a:t>
            </a:r>
            <a:r>
              <a:rPr dirty="0" sz="2200" spc="-10">
                <a:latin typeface="Constantia"/>
                <a:cs typeface="Constantia"/>
              </a:rPr>
              <a:t>based </a:t>
            </a:r>
            <a:r>
              <a:rPr dirty="0" sz="2200" spc="-5">
                <a:latin typeface="Constantia"/>
                <a:cs typeface="Constantia"/>
              </a:rPr>
              <a:t>on  </a:t>
            </a:r>
            <a:r>
              <a:rPr dirty="0" sz="2200" spc="-15">
                <a:latin typeface="Constantia"/>
                <a:cs typeface="Constantia"/>
              </a:rPr>
              <a:t>changes occurring </a:t>
            </a:r>
            <a:r>
              <a:rPr dirty="0" sz="2200" spc="-5">
                <a:latin typeface="Constantia"/>
                <a:cs typeface="Constantia"/>
              </a:rPr>
              <a:t>in its</a:t>
            </a:r>
            <a:r>
              <a:rPr dirty="0" sz="2200" spc="-229">
                <a:latin typeface="Constantia"/>
                <a:cs typeface="Constantia"/>
              </a:rPr>
              <a:t> </a:t>
            </a:r>
            <a:r>
              <a:rPr dirty="0" sz="2200" spc="-10">
                <a:latin typeface="Constantia"/>
                <a:cs typeface="Constantia"/>
              </a:rPr>
              <a:t>environment</a:t>
            </a:r>
            <a:endParaRPr sz="22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4400" y="457200"/>
            <a:ext cx="6958076" cy="58356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9-</a:t>
            </a:r>
            <a:r>
              <a:rPr dirty="0"/>
              <a:t>58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41350" y="1066800"/>
            <a:ext cx="7975600" cy="5257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407400" y="6556200"/>
            <a:ext cx="30734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045C75"/>
                </a:solidFill>
                <a:latin typeface="Constantia"/>
                <a:cs typeface="Constantia"/>
              </a:rPr>
              <a:t>9-</a:t>
            </a:r>
            <a:r>
              <a:rPr dirty="0" sz="1200">
                <a:solidFill>
                  <a:srgbClr val="045C75"/>
                </a:solidFill>
                <a:latin typeface="Constantia"/>
                <a:cs typeface="Constantia"/>
              </a:rPr>
              <a:t>5</a:t>
            </a:r>
            <a:endParaRPr sz="12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9700" y="783082"/>
            <a:ext cx="8759190" cy="10312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300" spc="-5"/>
              <a:t>The </a:t>
            </a:r>
            <a:r>
              <a:rPr dirty="0" sz="3300" spc="-20"/>
              <a:t>Defense </a:t>
            </a:r>
            <a:r>
              <a:rPr dirty="0" sz="3300" spc="-5"/>
              <a:t>III: </a:t>
            </a:r>
            <a:r>
              <a:rPr dirty="0" sz="3300" spc="-15"/>
              <a:t>General Controls, </a:t>
            </a:r>
            <a:r>
              <a:rPr dirty="0" sz="3300" spc="-10"/>
              <a:t>Internal </a:t>
            </a:r>
            <a:r>
              <a:rPr dirty="0" sz="3300" spc="-15"/>
              <a:t>Controls,  </a:t>
            </a:r>
            <a:r>
              <a:rPr dirty="0" sz="3300" spc="-5"/>
              <a:t>Compliance, </a:t>
            </a:r>
            <a:r>
              <a:rPr dirty="0" sz="3300"/>
              <a:t>and </a:t>
            </a:r>
            <a:r>
              <a:rPr dirty="0" sz="3300" spc="-5"/>
              <a:t>Other </a:t>
            </a:r>
            <a:r>
              <a:rPr dirty="0" sz="3300" spc="-20"/>
              <a:t>Defense</a:t>
            </a:r>
            <a:r>
              <a:rPr dirty="0" sz="3300" spc="-25"/>
              <a:t> </a:t>
            </a:r>
            <a:r>
              <a:rPr dirty="0" sz="3300" spc="-5"/>
              <a:t>Mechanisms</a:t>
            </a:r>
            <a:endParaRPr sz="3300"/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9-</a:t>
            </a:r>
            <a:r>
              <a:rPr dirty="0"/>
              <a:t>59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867055"/>
            <a:ext cx="7677150" cy="2479040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3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dirty="0" sz="2600" spc="-25" b="1">
                <a:latin typeface="Constantia"/>
                <a:cs typeface="Constantia"/>
              </a:rPr>
              <a:t>PROTECTING </a:t>
            </a:r>
            <a:r>
              <a:rPr dirty="0" sz="2600" spc="-15" b="1">
                <a:latin typeface="Constantia"/>
                <a:cs typeface="Constantia"/>
              </a:rPr>
              <a:t>AGAINST</a:t>
            </a:r>
            <a:r>
              <a:rPr dirty="0" sz="2600" spc="-140" b="1">
                <a:latin typeface="Constantia"/>
                <a:cs typeface="Constantia"/>
              </a:rPr>
              <a:t> </a:t>
            </a:r>
            <a:r>
              <a:rPr dirty="0" sz="2600" spc="-55" b="1">
                <a:latin typeface="Constantia"/>
                <a:cs typeface="Constantia"/>
              </a:rPr>
              <a:t>SPAM</a:t>
            </a:r>
            <a:endParaRPr sz="2600">
              <a:latin typeface="Constantia"/>
              <a:cs typeface="Constantia"/>
            </a:endParaRPr>
          </a:p>
          <a:p>
            <a:pPr lvl="1" marL="652780" marR="558800" indent="-247015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spc="-5" b="1">
                <a:latin typeface="Constantia"/>
                <a:cs typeface="Constantia"/>
              </a:rPr>
              <a:t>Controlling </a:t>
            </a:r>
            <a:r>
              <a:rPr dirty="0" sz="2400" b="1">
                <a:latin typeface="Constantia"/>
                <a:cs typeface="Constantia"/>
              </a:rPr>
              <a:t>the </a:t>
            </a:r>
            <a:r>
              <a:rPr dirty="0" sz="2400" spc="-5" b="1">
                <a:latin typeface="Constantia"/>
                <a:cs typeface="Constantia"/>
              </a:rPr>
              <a:t>Assault </a:t>
            </a:r>
            <a:r>
              <a:rPr dirty="0" sz="2400" b="1">
                <a:latin typeface="Constantia"/>
                <a:cs typeface="Constantia"/>
              </a:rPr>
              <a:t>of </a:t>
            </a:r>
            <a:r>
              <a:rPr dirty="0" sz="2400" spc="-10" b="1">
                <a:latin typeface="Constantia"/>
                <a:cs typeface="Constantia"/>
              </a:rPr>
              <a:t>Non-Solicited  </a:t>
            </a:r>
            <a:r>
              <a:rPr dirty="0" sz="2400" spc="-15" b="1">
                <a:latin typeface="Constantia"/>
                <a:cs typeface="Constantia"/>
              </a:rPr>
              <a:t>Pornography </a:t>
            </a:r>
            <a:r>
              <a:rPr dirty="0" sz="2400" b="1">
                <a:latin typeface="Constantia"/>
                <a:cs typeface="Constantia"/>
              </a:rPr>
              <a:t>and </a:t>
            </a:r>
            <a:r>
              <a:rPr dirty="0" sz="2400" spc="-10" b="1">
                <a:latin typeface="Constantia"/>
                <a:cs typeface="Constantia"/>
              </a:rPr>
              <a:t>Marketing </a:t>
            </a:r>
            <a:r>
              <a:rPr dirty="0" sz="2400" spc="-25" b="1">
                <a:latin typeface="Constantia"/>
                <a:cs typeface="Constantia"/>
              </a:rPr>
              <a:t>(CAN-SPAM)</a:t>
            </a:r>
            <a:r>
              <a:rPr dirty="0" sz="2400" spc="-170" b="1">
                <a:latin typeface="Constantia"/>
                <a:cs typeface="Constantia"/>
              </a:rPr>
              <a:t> </a:t>
            </a:r>
            <a:r>
              <a:rPr dirty="0" sz="2400" spc="-15" b="1">
                <a:latin typeface="Constantia"/>
                <a:cs typeface="Constantia"/>
              </a:rPr>
              <a:t>Act</a:t>
            </a:r>
            <a:endParaRPr sz="2400">
              <a:latin typeface="Constantia"/>
              <a:cs typeface="Constantia"/>
            </a:endParaRPr>
          </a:p>
          <a:p>
            <a:pPr marL="652780" marR="5080">
              <a:lnSpc>
                <a:spcPct val="100000"/>
              </a:lnSpc>
              <a:spcBef>
                <a:spcPts val="580"/>
              </a:spcBef>
            </a:pPr>
            <a:r>
              <a:rPr dirty="0" sz="2400" spc="-5">
                <a:latin typeface="Constantia"/>
                <a:cs typeface="Constantia"/>
              </a:rPr>
              <a:t>Law that </a:t>
            </a:r>
            <a:r>
              <a:rPr dirty="0" sz="2400" spc="-15">
                <a:latin typeface="Constantia"/>
                <a:cs typeface="Constantia"/>
              </a:rPr>
              <a:t>makes </a:t>
            </a:r>
            <a:r>
              <a:rPr dirty="0" sz="2400" spc="-5">
                <a:latin typeface="Constantia"/>
                <a:cs typeface="Constantia"/>
              </a:rPr>
              <a:t>it </a:t>
            </a:r>
            <a:r>
              <a:rPr dirty="0" sz="2400">
                <a:latin typeface="Constantia"/>
                <a:cs typeface="Constantia"/>
              </a:rPr>
              <a:t>a </a:t>
            </a:r>
            <a:r>
              <a:rPr dirty="0" sz="2400" spc="-5">
                <a:latin typeface="Constantia"/>
                <a:cs typeface="Constantia"/>
              </a:rPr>
              <a:t>crime </a:t>
            </a:r>
            <a:r>
              <a:rPr dirty="0" sz="2400" spc="-20">
                <a:latin typeface="Constantia"/>
                <a:cs typeface="Constantia"/>
              </a:rPr>
              <a:t>to </a:t>
            </a:r>
            <a:r>
              <a:rPr dirty="0" sz="2400">
                <a:latin typeface="Constantia"/>
                <a:cs typeface="Constantia"/>
              </a:rPr>
              <a:t>send </a:t>
            </a:r>
            <a:r>
              <a:rPr dirty="0" sz="2400" spc="-15">
                <a:latin typeface="Constantia"/>
                <a:cs typeface="Constantia"/>
              </a:rPr>
              <a:t>commercial </a:t>
            </a:r>
            <a:r>
              <a:rPr dirty="0" sz="2400">
                <a:latin typeface="Constantia"/>
                <a:cs typeface="Constantia"/>
              </a:rPr>
              <a:t>e-mail  </a:t>
            </a:r>
            <a:r>
              <a:rPr dirty="0" sz="2400" spc="-15">
                <a:latin typeface="Constantia"/>
                <a:cs typeface="Constantia"/>
              </a:rPr>
              <a:t>messages</a:t>
            </a:r>
            <a:r>
              <a:rPr dirty="0" sz="2400" spc="-11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with</a:t>
            </a:r>
            <a:r>
              <a:rPr dirty="0" sz="2400" spc="-6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false</a:t>
            </a:r>
            <a:r>
              <a:rPr dirty="0" sz="2400" spc="-13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or</a:t>
            </a:r>
            <a:r>
              <a:rPr dirty="0" sz="2400" spc="-8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misleading</a:t>
            </a:r>
            <a:r>
              <a:rPr dirty="0" sz="2400" spc="-10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message</a:t>
            </a:r>
            <a:r>
              <a:rPr dirty="0" sz="2400" spc="-6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headers</a:t>
            </a:r>
            <a:r>
              <a:rPr dirty="0" sz="2400" spc="-114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or  </a:t>
            </a:r>
            <a:r>
              <a:rPr dirty="0" sz="2400" spc="-5">
                <a:latin typeface="Constantia"/>
                <a:cs typeface="Constantia"/>
              </a:rPr>
              <a:t>misleading </a:t>
            </a:r>
            <a:r>
              <a:rPr dirty="0" sz="2400">
                <a:latin typeface="Constantia"/>
                <a:cs typeface="Constantia"/>
              </a:rPr>
              <a:t>subject</a:t>
            </a:r>
            <a:r>
              <a:rPr dirty="0" sz="2400" spc="-10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lines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9700" y="783082"/>
            <a:ext cx="8759190" cy="10312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300" spc="-5"/>
              <a:t>The </a:t>
            </a:r>
            <a:r>
              <a:rPr dirty="0" sz="3300" spc="-20"/>
              <a:t>Defense </a:t>
            </a:r>
            <a:r>
              <a:rPr dirty="0" sz="3300" spc="-5"/>
              <a:t>III: </a:t>
            </a:r>
            <a:r>
              <a:rPr dirty="0" sz="3300" spc="-15"/>
              <a:t>General Controls, </a:t>
            </a:r>
            <a:r>
              <a:rPr dirty="0" sz="3300" spc="-10"/>
              <a:t>Internal </a:t>
            </a:r>
            <a:r>
              <a:rPr dirty="0" sz="3300" spc="-15"/>
              <a:t>Controls,  </a:t>
            </a:r>
            <a:r>
              <a:rPr dirty="0" sz="3300" spc="-5"/>
              <a:t>Compliance, </a:t>
            </a:r>
            <a:r>
              <a:rPr dirty="0" sz="3300"/>
              <a:t>and </a:t>
            </a:r>
            <a:r>
              <a:rPr dirty="0" sz="3300" spc="-5"/>
              <a:t>Other </a:t>
            </a:r>
            <a:r>
              <a:rPr dirty="0" sz="3300" spc="-20"/>
              <a:t>Defense</a:t>
            </a:r>
            <a:r>
              <a:rPr dirty="0" sz="3300" spc="-25"/>
              <a:t> </a:t>
            </a:r>
            <a:r>
              <a:rPr dirty="0" sz="3300" spc="-5"/>
              <a:t>Mechanisms</a:t>
            </a:r>
            <a:endParaRPr sz="3300"/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9-</a:t>
            </a:r>
            <a:r>
              <a:rPr dirty="0"/>
              <a:t>60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868779"/>
            <a:ext cx="7620000" cy="3166745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dirty="0" sz="2600" spc="-25" b="1">
                <a:latin typeface="Constantia"/>
                <a:cs typeface="Constantia"/>
              </a:rPr>
              <a:t>PROTECTING </a:t>
            </a:r>
            <a:r>
              <a:rPr dirty="0" sz="2600" spc="-15" b="1">
                <a:latin typeface="Constantia"/>
                <a:cs typeface="Constantia"/>
              </a:rPr>
              <a:t>AGAINST </a:t>
            </a:r>
            <a:r>
              <a:rPr dirty="0" sz="2600" b="1">
                <a:latin typeface="Constantia"/>
                <a:cs typeface="Constantia"/>
              </a:rPr>
              <a:t>POP-UP</a:t>
            </a:r>
            <a:r>
              <a:rPr dirty="0" sz="2600" spc="-229" b="1">
                <a:latin typeface="Constantia"/>
                <a:cs typeface="Constantia"/>
              </a:rPr>
              <a:t> </a:t>
            </a:r>
            <a:r>
              <a:rPr dirty="0" sz="2600" spc="-5" b="1">
                <a:latin typeface="Constantia"/>
                <a:cs typeface="Constantia"/>
              </a:rPr>
              <a:t>ADS</a:t>
            </a:r>
            <a:endParaRPr sz="2600">
              <a:latin typeface="Constantia"/>
              <a:cs typeface="Constantia"/>
            </a:endParaRPr>
          </a:p>
          <a:p>
            <a:pPr marL="285115" marR="5080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dirty="0" sz="2600" spc="-25" b="1">
                <a:latin typeface="Constantia"/>
                <a:cs typeface="Constantia"/>
              </a:rPr>
              <a:t>PROTECTING </a:t>
            </a:r>
            <a:r>
              <a:rPr dirty="0" sz="2600" spc="-15" b="1">
                <a:latin typeface="Constantia"/>
                <a:cs typeface="Constantia"/>
              </a:rPr>
              <a:t>AGAINST </a:t>
            </a:r>
            <a:r>
              <a:rPr dirty="0" sz="2600" spc="-5" b="1">
                <a:latin typeface="Constantia"/>
                <a:cs typeface="Constantia"/>
              </a:rPr>
              <a:t>SOCIAL</a:t>
            </a:r>
            <a:r>
              <a:rPr dirty="0" sz="2600" spc="-185" b="1">
                <a:latin typeface="Constantia"/>
                <a:cs typeface="Constantia"/>
              </a:rPr>
              <a:t> </a:t>
            </a:r>
            <a:r>
              <a:rPr dirty="0" sz="2600" spc="-5" b="1">
                <a:latin typeface="Constantia"/>
                <a:cs typeface="Constantia"/>
              </a:rPr>
              <a:t>ENGINEERING  </a:t>
            </a:r>
            <a:r>
              <a:rPr dirty="0" sz="2600" spc="-50" b="1">
                <a:latin typeface="Constantia"/>
                <a:cs typeface="Constantia"/>
              </a:rPr>
              <a:t>ATTACKS</a:t>
            </a:r>
            <a:endParaRPr sz="26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9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spc="-10" b="1">
                <a:latin typeface="Constantia"/>
                <a:cs typeface="Constantia"/>
              </a:rPr>
              <a:t>Protecting Against</a:t>
            </a:r>
            <a:r>
              <a:rPr dirty="0" sz="2400" spc="-60" b="1">
                <a:latin typeface="Constantia"/>
                <a:cs typeface="Constantia"/>
              </a:rPr>
              <a:t> </a:t>
            </a:r>
            <a:r>
              <a:rPr dirty="0" sz="2400" spc="-5" b="1">
                <a:latin typeface="Constantia"/>
                <a:cs typeface="Constantia"/>
              </a:rPr>
              <a:t>Phishing</a:t>
            </a:r>
            <a:endParaRPr sz="24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spc="-10" b="1">
                <a:latin typeface="Constantia"/>
                <a:cs typeface="Constantia"/>
              </a:rPr>
              <a:t>Protecting Against</a:t>
            </a:r>
            <a:r>
              <a:rPr dirty="0" sz="2400" spc="-60" b="1">
                <a:latin typeface="Constantia"/>
                <a:cs typeface="Constantia"/>
              </a:rPr>
              <a:t> </a:t>
            </a:r>
            <a:r>
              <a:rPr dirty="0" sz="2400" spc="-10" b="1">
                <a:latin typeface="Constantia"/>
                <a:cs typeface="Constantia"/>
              </a:rPr>
              <a:t>Malvertising</a:t>
            </a:r>
            <a:endParaRPr sz="24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spcBef>
                <a:spcPts val="61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dirty="0" sz="2600" spc="-25" b="1">
                <a:latin typeface="Constantia"/>
                <a:cs typeface="Constantia"/>
              </a:rPr>
              <a:t>PROTECTING </a:t>
            </a:r>
            <a:r>
              <a:rPr dirty="0" sz="2600" spc="-15" b="1">
                <a:latin typeface="Constantia"/>
                <a:cs typeface="Constantia"/>
              </a:rPr>
              <a:t>AGAINST</a:t>
            </a:r>
            <a:r>
              <a:rPr dirty="0" sz="2600" spc="-140" b="1">
                <a:latin typeface="Constantia"/>
                <a:cs typeface="Constantia"/>
              </a:rPr>
              <a:t> </a:t>
            </a:r>
            <a:r>
              <a:rPr dirty="0" sz="2600" spc="-35" b="1">
                <a:latin typeface="Constantia"/>
                <a:cs typeface="Constantia"/>
              </a:rPr>
              <a:t>SPYWARE</a:t>
            </a:r>
            <a:endParaRPr sz="26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spc="-15" b="1">
                <a:latin typeface="Constantia"/>
                <a:cs typeface="Constantia"/>
              </a:rPr>
              <a:t>Using </a:t>
            </a:r>
            <a:r>
              <a:rPr dirty="0" sz="2400" spc="-10" b="1">
                <a:latin typeface="Constantia"/>
                <a:cs typeface="Constantia"/>
              </a:rPr>
              <a:t>Policies </a:t>
            </a:r>
            <a:r>
              <a:rPr dirty="0" sz="2400" b="1">
                <a:latin typeface="Constantia"/>
                <a:cs typeface="Constantia"/>
              </a:rPr>
              <a:t>and</a:t>
            </a:r>
            <a:r>
              <a:rPr dirty="0" sz="2400" spc="-110" b="1">
                <a:latin typeface="Constantia"/>
                <a:cs typeface="Constantia"/>
              </a:rPr>
              <a:t> </a:t>
            </a:r>
            <a:r>
              <a:rPr dirty="0" sz="2400" spc="-25" b="1">
                <a:latin typeface="Constantia"/>
                <a:cs typeface="Constantia"/>
              </a:rPr>
              <a:t>Training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9700" y="565149"/>
            <a:ext cx="8371840" cy="12446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4000" spc="-5"/>
              <a:t>Business </a:t>
            </a:r>
            <a:r>
              <a:rPr dirty="0" sz="4000" spc="-35"/>
              <a:t>Continuity, </a:t>
            </a:r>
            <a:r>
              <a:rPr dirty="0" sz="4000" spc="-20"/>
              <a:t>Disaster </a:t>
            </a:r>
            <a:r>
              <a:rPr dirty="0" sz="4000" spc="-50"/>
              <a:t>Recovery,  </a:t>
            </a:r>
            <a:r>
              <a:rPr dirty="0" sz="4000" spc="-10"/>
              <a:t>Security </a:t>
            </a:r>
            <a:r>
              <a:rPr dirty="0" sz="4000"/>
              <a:t>Auditing, </a:t>
            </a:r>
            <a:r>
              <a:rPr dirty="0" sz="4000" spc="-5"/>
              <a:t>and Risk</a:t>
            </a:r>
            <a:r>
              <a:rPr dirty="0" sz="4000" spc="-25"/>
              <a:t> </a:t>
            </a:r>
            <a:r>
              <a:rPr dirty="0" sz="4000" spc="-10"/>
              <a:t>Management</a:t>
            </a:r>
            <a:endParaRPr sz="4000"/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9-</a:t>
            </a:r>
            <a:r>
              <a:rPr dirty="0"/>
              <a:t>61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947418"/>
            <a:ext cx="7895590" cy="2429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85115" marR="1371600" indent="-27305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dirty="0" sz="2600" spc="-5" b="1">
                <a:latin typeface="Constantia"/>
                <a:cs typeface="Constantia"/>
              </a:rPr>
              <a:t>BUSINESS CONTINUITY AND</a:t>
            </a:r>
            <a:r>
              <a:rPr dirty="0" sz="2600" spc="-185" b="1">
                <a:latin typeface="Constantia"/>
                <a:cs typeface="Constantia"/>
              </a:rPr>
              <a:t> </a:t>
            </a:r>
            <a:r>
              <a:rPr dirty="0" sz="2600" spc="-5" b="1">
                <a:latin typeface="Constantia"/>
                <a:cs typeface="Constantia"/>
              </a:rPr>
              <a:t>DISASTER  </a:t>
            </a:r>
            <a:r>
              <a:rPr dirty="0" sz="2600" spc="-45" b="1">
                <a:latin typeface="Constantia"/>
                <a:cs typeface="Constantia"/>
              </a:rPr>
              <a:t>RECOVERY</a:t>
            </a:r>
            <a:r>
              <a:rPr dirty="0" sz="2600" spc="-110" b="1">
                <a:latin typeface="Constantia"/>
                <a:cs typeface="Constantia"/>
              </a:rPr>
              <a:t> </a:t>
            </a:r>
            <a:r>
              <a:rPr dirty="0" sz="2600" spc="-5" b="1">
                <a:latin typeface="Constantia"/>
                <a:cs typeface="Constantia"/>
              </a:rPr>
              <a:t>PLANNING</a:t>
            </a:r>
            <a:endParaRPr sz="2600">
              <a:latin typeface="Constantia"/>
              <a:cs typeface="Constantia"/>
            </a:endParaRPr>
          </a:p>
          <a:p>
            <a:pPr algn="just" lvl="1" marL="652780" indent="-247650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spc="-10" b="1">
                <a:latin typeface="Constantia"/>
                <a:cs typeface="Constantia"/>
              </a:rPr>
              <a:t>disaster</a:t>
            </a:r>
            <a:r>
              <a:rPr dirty="0" sz="2400" spc="-130" b="1">
                <a:latin typeface="Constantia"/>
                <a:cs typeface="Constantia"/>
              </a:rPr>
              <a:t> </a:t>
            </a:r>
            <a:r>
              <a:rPr dirty="0" sz="2400" spc="-20" b="1">
                <a:latin typeface="Constantia"/>
                <a:cs typeface="Constantia"/>
              </a:rPr>
              <a:t>avoidance</a:t>
            </a:r>
            <a:endParaRPr sz="2400">
              <a:latin typeface="Constantia"/>
              <a:cs typeface="Constantia"/>
            </a:endParaRPr>
          </a:p>
          <a:p>
            <a:pPr algn="just" marL="652780" marR="5080">
              <a:lnSpc>
                <a:spcPct val="100000"/>
              </a:lnSpc>
              <a:spcBef>
                <a:spcPts val="580"/>
              </a:spcBef>
            </a:pPr>
            <a:r>
              <a:rPr dirty="0" sz="2400" spc="-5">
                <a:latin typeface="Constantia"/>
                <a:cs typeface="Constantia"/>
              </a:rPr>
              <a:t>An approach oriented </a:t>
            </a:r>
            <a:r>
              <a:rPr dirty="0" sz="2400" spc="-25">
                <a:latin typeface="Constantia"/>
                <a:cs typeface="Constantia"/>
              </a:rPr>
              <a:t>toward </a:t>
            </a:r>
            <a:r>
              <a:rPr dirty="0" sz="2400" spc="-10">
                <a:latin typeface="Constantia"/>
                <a:cs typeface="Constantia"/>
              </a:rPr>
              <a:t>prevention, </a:t>
            </a:r>
            <a:r>
              <a:rPr dirty="0" sz="2400" spc="-5">
                <a:latin typeface="Constantia"/>
                <a:cs typeface="Constantia"/>
              </a:rPr>
              <a:t>the idea is </a:t>
            </a:r>
            <a:r>
              <a:rPr dirty="0" sz="2400" spc="-20">
                <a:latin typeface="Constantia"/>
                <a:cs typeface="Constantia"/>
              </a:rPr>
              <a:t>to  </a:t>
            </a:r>
            <a:r>
              <a:rPr dirty="0" sz="2400" spc="-5">
                <a:latin typeface="Constantia"/>
                <a:cs typeface="Constantia"/>
              </a:rPr>
              <a:t>minimize</a:t>
            </a:r>
            <a:r>
              <a:rPr dirty="0" sz="2400" spc="-12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the</a:t>
            </a:r>
            <a:r>
              <a:rPr dirty="0" sz="2400" spc="-135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chance</a:t>
            </a:r>
            <a:r>
              <a:rPr dirty="0" sz="2400" spc="-10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of</a:t>
            </a:r>
            <a:r>
              <a:rPr dirty="0" sz="2400" spc="-15">
                <a:latin typeface="Constantia"/>
                <a:cs typeface="Constantia"/>
              </a:rPr>
              <a:t> avoidable</a:t>
            </a:r>
            <a:r>
              <a:rPr dirty="0" sz="2400" spc="-125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disasters</a:t>
            </a:r>
            <a:r>
              <a:rPr dirty="0" sz="2400" spc="-5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(such</a:t>
            </a:r>
            <a:r>
              <a:rPr dirty="0" sz="2400" spc="-10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as</a:t>
            </a:r>
            <a:r>
              <a:rPr dirty="0" sz="2400" spc="-70">
                <a:latin typeface="Constantia"/>
                <a:cs typeface="Constantia"/>
              </a:rPr>
              <a:t> </a:t>
            </a:r>
            <a:r>
              <a:rPr dirty="0" sz="2400" spc="5">
                <a:latin typeface="Constantia"/>
                <a:cs typeface="Constantia"/>
              </a:rPr>
              <a:t>fire  </a:t>
            </a:r>
            <a:r>
              <a:rPr dirty="0" sz="2400">
                <a:latin typeface="Constantia"/>
                <a:cs typeface="Constantia"/>
              </a:rPr>
              <a:t>or other </a:t>
            </a:r>
            <a:r>
              <a:rPr dirty="0" sz="2400" spc="-5">
                <a:latin typeface="Constantia"/>
                <a:cs typeface="Constantia"/>
              </a:rPr>
              <a:t>human-caused</a:t>
            </a:r>
            <a:r>
              <a:rPr dirty="0" sz="2400" spc="-254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threats)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24000" y="457263"/>
            <a:ext cx="5943600" cy="57958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9-</a:t>
            </a:r>
            <a:r>
              <a:rPr dirty="0"/>
              <a:t>62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9700" y="565149"/>
            <a:ext cx="8371840" cy="12446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4000" spc="-5"/>
              <a:t>Business </a:t>
            </a:r>
            <a:r>
              <a:rPr dirty="0" sz="4000" spc="-35"/>
              <a:t>Continuity, </a:t>
            </a:r>
            <a:r>
              <a:rPr dirty="0" sz="4000" spc="-20"/>
              <a:t>Disaster </a:t>
            </a:r>
            <a:r>
              <a:rPr dirty="0" sz="4000" spc="-50"/>
              <a:t>Recovery,  </a:t>
            </a:r>
            <a:r>
              <a:rPr dirty="0" sz="4000" spc="-10"/>
              <a:t>Security </a:t>
            </a:r>
            <a:r>
              <a:rPr dirty="0" sz="4000"/>
              <a:t>Auditing, </a:t>
            </a:r>
            <a:r>
              <a:rPr dirty="0" sz="4000" spc="-5"/>
              <a:t>and Risk</a:t>
            </a:r>
            <a:r>
              <a:rPr dirty="0" sz="4000" spc="-25"/>
              <a:t> </a:t>
            </a:r>
            <a:r>
              <a:rPr dirty="0" sz="4000" spc="-10"/>
              <a:t>Management</a:t>
            </a:r>
            <a:endParaRPr sz="4000"/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9-</a:t>
            </a:r>
            <a:r>
              <a:rPr dirty="0"/>
              <a:t>63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947418"/>
            <a:ext cx="7829550" cy="21367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85115" marR="977900" indent="-27305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dirty="0" sz="2600" spc="-10" b="1">
                <a:latin typeface="Constantia"/>
                <a:cs typeface="Constantia"/>
              </a:rPr>
              <a:t>RISK-MANAGEMENT </a:t>
            </a:r>
            <a:r>
              <a:rPr dirty="0" sz="2600" spc="-5" b="1">
                <a:latin typeface="Constantia"/>
                <a:cs typeface="Constantia"/>
              </a:rPr>
              <a:t>AND</a:t>
            </a:r>
            <a:r>
              <a:rPr dirty="0" sz="2600" spc="-135" b="1">
                <a:latin typeface="Constantia"/>
                <a:cs typeface="Constantia"/>
              </a:rPr>
              <a:t> </a:t>
            </a:r>
            <a:r>
              <a:rPr dirty="0" sz="2600" spc="-25" b="1">
                <a:latin typeface="Constantia"/>
                <a:cs typeface="Constantia"/>
              </a:rPr>
              <a:t>COST–BENEFIT  </a:t>
            </a:r>
            <a:r>
              <a:rPr dirty="0" sz="2600" spc="-35" b="1">
                <a:latin typeface="Constantia"/>
                <a:cs typeface="Constantia"/>
              </a:rPr>
              <a:t>ANALYSIS</a:t>
            </a:r>
            <a:endParaRPr sz="26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spc="-10" b="1">
                <a:latin typeface="Constantia"/>
                <a:cs typeface="Constantia"/>
              </a:rPr>
              <a:t>Risk-Management</a:t>
            </a:r>
            <a:r>
              <a:rPr dirty="0" sz="2400" spc="-90" b="1">
                <a:latin typeface="Constantia"/>
                <a:cs typeface="Constantia"/>
              </a:rPr>
              <a:t> </a:t>
            </a:r>
            <a:r>
              <a:rPr dirty="0" sz="2400" spc="-10" b="1">
                <a:latin typeface="Constantia"/>
                <a:cs typeface="Constantia"/>
              </a:rPr>
              <a:t>Analysis</a:t>
            </a:r>
            <a:endParaRPr sz="24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b="1">
                <a:latin typeface="Constantia"/>
                <a:cs typeface="Constantia"/>
              </a:rPr>
              <a:t>Calculating the </a:t>
            </a:r>
            <a:r>
              <a:rPr dirty="0" sz="2400" spc="-10" b="1">
                <a:latin typeface="Constantia"/>
                <a:cs typeface="Constantia"/>
              </a:rPr>
              <a:t>Cost </a:t>
            </a:r>
            <a:r>
              <a:rPr dirty="0" sz="2400" b="1">
                <a:latin typeface="Constantia"/>
                <a:cs typeface="Constantia"/>
              </a:rPr>
              <a:t>of a </a:t>
            </a:r>
            <a:r>
              <a:rPr dirty="0" sz="2400" spc="-15" b="1">
                <a:latin typeface="Constantia"/>
                <a:cs typeface="Constantia"/>
              </a:rPr>
              <a:t>Fraud-Prevention</a:t>
            </a:r>
            <a:r>
              <a:rPr dirty="0" sz="2400" spc="-340" b="1">
                <a:latin typeface="Constantia"/>
                <a:cs typeface="Constantia"/>
              </a:rPr>
              <a:t> </a:t>
            </a:r>
            <a:r>
              <a:rPr dirty="0" sz="2400" spc="-25" b="1">
                <a:latin typeface="Constantia"/>
                <a:cs typeface="Constantia"/>
              </a:rPr>
              <a:t>System</a:t>
            </a:r>
            <a:endParaRPr sz="24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spc="-10" b="1">
                <a:latin typeface="Constantia"/>
                <a:cs typeface="Constantia"/>
              </a:rPr>
              <a:t>Ethical</a:t>
            </a:r>
            <a:r>
              <a:rPr dirty="0" sz="2400" spc="5" b="1">
                <a:latin typeface="Constantia"/>
                <a:cs typeface="Constantia"/>
              </a:rPr>
              <a:t> </a:t>
            </a:r>
            <a:r>
              <a:rPr dirty="0" sz="2400" spc="-10" b="1">
                <a:latin typeface="Constantia"/>
                <a:cs typeface="Constantia"/>
              </a:rPr>
              <a:t>Issues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9700" y="502361"/>
            <a:ext cx="8053070" cy="13061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5"/>
              <a:t>Implementing</a:t>
            </a:r>
            <a:endParaRPr sz="4200"/>
          </a:p>
          <a:p>
            <a:pPr marL="12700">
              <a:lnSpc>
                <a:spcPct val="100000"/>
              </a:lnSpc>
            </a:pPr>
            <a:r>
              <a:rPr dirty="0" sz="4200" spc="-10"/>
              <a:t>Enterprisewide E-Commerce</a:t>
            </a:r>
            <a:r>
              <a:rPr dirty="0" sz="4200" spc="-90"/>
              <a:t> </a:t>
            </a:r>
            <a:r>
              <a:rPr dirty="0" sz="4200" spc="-5"/>
              <a:t>Security</a:t>
            </a:r>
            <a:endParaRPr sz="4200"/>
          </a:p>
        </p:txBody>
      </p:sp>
      <p:sp>
        <p:nvSpPr>
          <p:cNvPr id="8" name="object 8"/>
          <p:cNvSpPr txBox="1"/>
          <p:nvPr/>
        </p:nvSpPr>
        <p:spPr>
          <a:xfrm>
            <a:off x="535940" y="1868779"/>
            <a:ext cx="7693025" cy="1812925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dirty="0" sz="2600" spc="-5" b="1">
                <a:latin typeface="Constantia"/>
                <a:cs typeface="Constantia"/>
              </a:rPr>
              <a:t>THE </a:t>
            </a:r>
            <a:r>
              <a:rPr dirty="0" sz="2600" b="1">
                <a:latin typeface="Constantia"/>
                <a:cs typeface="Constantia"/>
              </a:rPr>
              <a:t>DRIVERS OF </a:t>
            </a:r>
            <a:r>
              <a:rPr dirty="0" sz="2600" spc="-20" b="1">
                <a:latin typeface="Constantia"/>
                <a:cs typeface="Constantia"/>
              </a:rPr>
              <a:t>EC </a:t>
            </a:r>
            <a:r>
              <a:rPr dirty="0" sz="2600" b="1">
                <a:latin typeface="Constantia"/>
                <a:cs typeface="Constantia"/>
              </a:rPr>
              <a:t>SECURITY</a:t>
            </a:r>
            <a:r>
              <a:rPr dirty="0" sz="2600" spc="-140" b="1">
                <a:latin typeface="Constantia"/>
                <a:cs typeface="Constantia"/>
              </a:rPr>
              <a:t> </a:t>
            </a:r>
            <a:r>
              <a:rPr dirty="0" sz="2600" spc="-15" b="1">
                <a:latin typeface="Constantia"/>
                <a:cs typeface="Constantia"/>
              </a:rPr>
              <a:t>MANAGEMENT</a:t>
            </a:r>
            <a:endParaRPr sz="2600">
              <a:latin typeface="Constantia"/>
              <a:cs typeface="Constantia"/>
            </a:endParaRPr>
          </a:p>
          <a:p>
            <a:pPr marL="285115" marR="407670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dirty="0" sz="2600" spc="-5" b="1">
                <a:latin typeface="Constantia"/>
                <a:cs typeface="Constantia"/>
              </a:rPr>
              <a:t>SENIOR </a:t>
            </a:r>
            <a:r>
              <a:rPr dirty="0" sz="2600" spc="-10" b="1">
                <a:latin typeface="Constantia"/>
                <a:cs typeface="Constantia"/>
              </a:rPr>
              <a:t>MANAGEMENT COMMITMENT</a:t>
            </a:r>
            <a:r>
              <a:rPr dirty="0" sz="2600" spc="-285" b="1">
                <a:latin typeface="Constantia"/>
                <a:cs typeface="Constantia"/>
              </a:rPr>
              <a:t> </a:t>
            </a:r>
            <a:r>
              <a:rPr dirty="0" sz="2600" spc="-5" b="1">
                <a:latin typeface="Constantia"/>
                <a:cs typeface="Constantia"/>
              </a:rPr>
              <a:t>AND  </a:t>
            </a:r>
            <a:r>
              <a:rPr dirty="0" sz="2600" spc="-20" b="1">
                <a:latin typeface="Constantia"/>
                <a:cs typeface="Constantia"/>
              </a:rPr>
              <a:t>SUPPORT</a:t>
            </a:r>
            <a:endParaRPr sz="26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9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b="1">
                <a:latin typeface="Constantia"/>
                <a:cs typeface="Constantia"/>
              </a:rPr>
              <a:t>Unified</a:t>
            </a:r>
            <a:r>
              <a:rPr dirty="0" sz="2400" spc="-5" b="1">
                <a:latin typeface="Constantia"/>
                <a:cs typeface="Constantia"/>
              </a:rPr>
              <a:t> </a:t>
            </a:r>
            <a:r>
              <a:rPr dirty="0" sz="2400" spc="-20" b="1">
                <a:latin typeface="Constantia"/>
                <a:cs typeface="Constantia"/>
              </a:rPr>
              <a:t>Front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7200" y="4267200"/>
            <a:ext cx="8239125" cy="16954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9-</a:t>
            </a:r>
            <a:r>
              <a:rPr dirty="0"/>
              <a:t>64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9700" y="349961"/>
            <a:ext cx="8053070" cy="13061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5"/>
              <a:t>Implementing</a:t>
            </a:r>
            <a:endParaRPr sz="4200"/>
          </a:p>
          <a:p>
            <a:pPr marL="12700">
              <a:lnSpc>
                <a:spcPct val="100000"/>
              </a:lnSpc>
            </a:pPr>
            <a:r>
              <a:rPr dirty="0" sz="4200" spc="-10"/>
              <a:t>Enterprisewide E-Commerce</a:t>
            </a:r>
            <a:r>
              <a:rPr dirty="0" sz="4200" spc="-90"/>
              <a:t> </a:t>
            </a:r>
            <a:r>
              <a:rPr dirty="0" sz="4200" spc="-5"/>
              <a:t>Security</a:t>
            </a:r>
            <a:endParaRPr sz="4200"/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9-</a:t>
            </a:r>
            <a:r>
              <a:rPr dirty="0"/>
              <a:t>65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12140" y="1689511"/>
            <a:ext cx="7894955" cy="4531360"/>
          </a:xfrm>
          <a:prstGeom prst="rect">
            <a:avLst/>
          </a:prstGeom>
        </p:spPr>
        <p:txBody>
          <a:bodyPr wrap="square" lIns="0" tIns="89535" rIns="0" bIns="0" rtlCol="0" vert="horz">
            <a:spAutoFit/>
          </a:bodyPr>
          <a:lstStyle/>
          <a:p>
            <a:pPr marL="285750" indent="-273685">
              <a:lnSpc>
                <a:spcPct val="100000"/>
              </a:lnSpc>
              <a:spcBef>
                <a:spcPts val="70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6385" algn="l"/>
              </a:tabLst>
            </a:pPr>
            <a:r>
              <a:rPr dirty="0" sz="2400" spc="-30" b="1">
                <a:latin typeface="Constantia"/>
                <a:cs typeface="Constantia"/>
              </a:rPr>
              <a:t>EC </a:t>
            </a:r>
            <a:r>
              <a:rPr dirty="0" sz="2400" b="1">
                <a:latin typeface="Constantia"/>
                <a:cs typeface="Constantia"/>
              </a:rPr>
              <a:t>SECURITY </a:t>
            </a:r>
            <a:r>
              <a:rPr dirty="0" sz="2400" spc="-5" b="1">
                <a:latin typeface="Constantia"/>
                <a:cs typeface="Constantia"/>
              </a:rPr>
              <a:t>POLICIES AND</a:t>
            </a:r>
            <a:r>
              <a:rPr dirty="0" sz="2400" spc="-95" b="1">
                <a:latin typeface="Constantia"/>
                <a:cs typeface="Constantia"/>
              </a:rPr>
              <a:t> </a:t>
            </a:r>
            <a:r>
              <a:rPr dirty="0" sz="2400" spc="-5" b="1">
                <a:latin typeface="Constantia"/>
                <a:cs typeface="Constantia"/>
              </a:rPr>
              <a:t>TRAINING</a:t>
            </a:r>
            <a:endParaRPr sz="24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45"/>
              </a:spcBef>
              <a:buClr>
                <a:srgbClr val="0E6EC5"/>
              </a:buClr>
              <a:buSzPct val="84090"/>
              <a:buFont typeface="Wingdings 2"/>
              <a:buChar char=""/>
              <a:tabLst>
                <a:tab pos="653415" algn="l"/>
              </a:tabLst>
            </a:pPr>
            <a:r>
              <a:rPr dirty="0" sz="2200" spc="-15" b="1">
                <a:latin typeface="Constantia"/>
                <a:cs typeface="Constantia"/>
              </a:rPr>
              <a:t>acceptable </a:t>
            </a:r>
            <a:r>
              <a:rPr dirty="0" sz="2200" spc="-5" b="1">
                <a:latin typeface="Constantia"/>
                <a:cs typeface="Constantia"/>
              </a:rPr>
              <a:t>use policy</a:t>
            </a:r>
            <a:r>
              <a:rPr dirty="0" sz="2200" spc="-200" b="1">
                <a:latin typeface="Constantia"/>
                <a:cs typeface="Constantia"/>
              </a:rPr>
              <a:t> </a:t>
            </a:r>
            <a:r>
              <a:rPr dirty="0" sz="2200" spc="-15" b="1">
                <a:latin typeface="Constantia"/>
                <a:cs typeface="Constantia"/>
              </a:rPr>
              <a:t>(AUP)</a:t>
            </a:r>
            <a:endParaRPr sz="2200">
              <a:latin typeface="Constantia"/>
              <a:cs typeface="Constantia"/>
            </a:endParaRPr>
          </a:p>
          <a:p>
            <a:pPr marL="652780" marR="8890">
              <a:lnSpc>
                <a:spcPct val="100000"/>
              </a:lnSpc>
              <a:spcBef>
                <a:spcPts val="530"/>
              </a:spcBef>
            </a:pPr>
            <a:r>
              <a:rPr dirty="0" sz="2200" spc="-15">
                <a:latin typeface="Constantia"/>
                <a:cs typeface="Constantia"/>
              </a:rPr>
              <a:t>Policy</a:t>
            </a:r>
            <a:r>
              <a:rPr dirty="0" sz="2200" spc="-75">
                <a:latin typeface="Constantia"/>
                <a:cs typeface="Constantia"/>
              </a:rPr>
              <a:t> </a:t>
            </a:r>
            <a:r>
              <a:rPr dirty="0" sz="2200" spc="-10">
                <a:latin typeface="Constantia"/>
                <a:cs typeface="Constantia"/>
              </a:rPr>
              <a:t>that</a:t>
            </a:r>
            <a:r>
              <a:rPr dirty="0" sz="2200" spc="-45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informs</a:t>
            </a:r>
            <a:r>
              <a:rPr dirty="0" sz="2200" spc="-114">
                <a:latin typeface="Constantia"/>
                <a:cs typeface="Constantia"/>
              </a:rPr>
              <a:t> </a:t>
            </a:r>
            <a:r>
              <a:rPr dirty="0" sz="2200" spc="-10">
                <a:latin typeface="Constantia"/>
                <a:cs typeface="Constantia"/>
              </a:rPr>
              <a:t>users</a:t>
            </a:r>
            <a:r>
              <a:rPr dirty="0" sz="2200" spc="-95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of</a:t>
            </a:r>
            <a:r>
              <a:rPr dirty="0" sz="2200" spc="15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their</a:t>
            </a:r>
            <a:r>
              <a:rPr dirty="0" sz="2200" spc="-120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responsibilities</a:t>
            </a:r>
            <a:r>
              <a:rPr dirty="0" sz="2200" spc="-105">
                <a:latin typeface="Constantia"/>
                <a:cs typeface="Constantia"/>
              </a:rPr>
              <a:t> </a:t>
            </a:r>
            <a:r>
              <a:rPr dirty="0" sz="2200" spc="-10">
                <a:latin typeface="Constantia"/>
                <a:cs typeface="Constantia"/>
              </a:rPr>
              <a:t>when</a:t>
            </a:r>
            <a:r>
              <a:rPr dirty="0" sz="2200" spc="-60">
                <a:latin typeface="Constantia"/>
                <a:cs typeface="Constantia"/>
              </a:rPr>
              <a:t> </a:t>
            </a:r>
            <a:r>
              <a:rPr dirty="0" sz="2200" spc="-10">
                <a:latin typeface="Constantia"/>
                <a:cs typeface="Constantia"/>
              </a:rPr>
              <a:t>using  </a:t>
            </a:r>
            <a:r>
              <a:rPr dirty="0" sz="2200" spc="-15">
                <a:latin typeface="Constantia"/>
                <a:cs typeface="Constantia"/>
              </a:rPr>
              <a:t>company networks, </a:t>
            </a:r>
            <a:r>
              <a:rPr dirty="0" sz="2200" spc="-10">
                <a:latin typeface="Constantia"/>
                <a:cs typeface="Constantia"/>
              </a:rPr>
              <a:t>wireless </a:t>
            </a:r>
            <a:r>
              <a:rPr dirty="0" sz="2200" spc="-15">
                <a:latin typeface="Constantia"/>
                <a:cs typeface="Constantia"/>
              </a:rPr>
              <a:t>devices, </a:t>
            </a:r>
            <a:r>
              <a:rPr dirty="0" sz="2200" spc="-10">
                <a:latin typeface="Constantia"/>
                <a:cs typeface="Constantia"/>
              </a:rPr>
              <a:t>customer </a:t>
            </a:r>
            <a:r>
              <a:rPr dirty="0" sz="2200" spc="-5">
                <a:latin typeface="Constantia"/>
                <a:cs typeface="Constantia"/>
              </a:rPr>
              <a:t>data, and so  forth</a:t>
            </a:r>
            <a:endParaRPr sz="2200">
              <a:latin typeface="Constantia"/>
              <a:cs typeface="Constantia"/>
            </a:endParaRPr>
          </a:p>
          <a:p>
            <a:pPr marL="285750" indent="-273685">
              <a:lnSpc>
                <a:spcPct val="100000"/>
              </a:lnSpc>
              <a:spcBef>
                <a:spcPts val="56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6385" algn="l"/>
              </a:tabLst>
            </a:pPr>
            <a:r>
              <a:rPr dirty="0" sz="2400" spc="-30" b="1">
                <a:latin typeface="Constantia"/>
                <a:cs typeface="Constantia"/>
              </a:rPr>
              <a:t>EC </a:t>
            </a:r>
            <a:r>
              <a:rPr dirty="0" sz="2400" b="1">
                <a:latin typeface="Constantia"/>
                <a:cs typeface="Constantia"/>
              </a:rPr>
              <a:t>SECURITY </a:t>
            </a:r>
            <a:r>
              <a:rPr dirty="0" sz="2400" spc="-15" b="1">
                <a:latin typeface="Constantia"/>
                <a:cs typeface="Constantia"/>
              </a:rPr>
              <a:t>PROCEDURES </a:t>
            </a:r>
            <a:r>
              <a:rPr dirty="0" sz="2400" spc="-5" b="1">
                <a:latin typeface="Constantia"/>
                <a:cs typeface="Constantia"/>
              </a:rPr>
              <a:t>AND</a:t>
            </a:r>
            <a:r>
              <a:rPr dirty="0" sz="2400" spc="-45" b="1">
                <a:latin typeface="Constantia"/>
                <a:cs typeface="Constantia"/>
              </a:rPr>
              <a:t> </a:t>
            </a:r>
            <a:r>
              <a:rPr dirty="0" sz="2400" spc="-15" b="1">
                <a:latin typeface="Constantia"/>
                <a:cs typeface="Constantia"/>
              </a:rPr>
              <a:t>ENFORCEMENT</a:t>
            </a:r>
            <a:endParaRPr sz="24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45"/>
              </a:spcBef>
              <a:buClr>
                <a:srgbClr val="0E6EC5"/>
              </a:buClr>
              <a:buSzPct val="84090"/>
              <a:buFont typeface="Wingdings 2"/>
              <a:buChar char=""/>
              <a:tabLst>
                <a:tab pos="653415" algn="l"/>
              </a:tabLst>
            </a:pPr>
            <a:r>
              <a:rPr dirty="0" sz="2200" spc="-5" b="1">
                <a:latin typeface="Constantia"/>
                <a:cs typeface="Constantia"/>
              </a:rPr>
              <a:t>business impact </a:t>
            </a:r>
            <a:r>
              <a:rPr dirty="0" sz="2200" spc="-10" b="1">
                <a:latin typeface="Constantia"/>
                <a:cs typeface="Constantia"/>
              </a:rPr>
              <a:t>analysis</a:t>
            </a:r>
            <a:r>
              <a:rPr dirty="0" sz="2200" spc="-195" b="1">
                <a:latin typeface="Constantia"/>
                <a:cs typeface="Constantia"/>
              </a:rPr>
              <a:t> </a:t>
            </a:r>
            <a:r>
              <a:rPr dirty="0" sz="2200" spc="-5" b="1">
                <a:latin typeface="Constantia"/>
                <a:cs typeface="Constantia"/>
              </a:rPr>
              <a:t>(BIA)</a:t>
            </a:r>
            <a:endParaRPr sz="2200">
              <a:latin typeface="Constantia"/>
              <a:cs typeface="Constantia"/>
            </a:endParaRPr>
          </a:p>
          <a:p>
            <a:pPr marL="652780" marR="5080">
              <a:lnSpc>
                <a:spcPct val="100000"/>
              </a:lnSpc>
              <a:spcBef>
                <a:spcPts val="530"/>
              </a:spcBef>
            </a:pPr>
            <a:r>
              <a:rPr dirty="0" sz="2200" spc="-5">
                <a:latin typeface="Constantia"/>
                <a:cs typeface="Constantia"/>
              </a:rPr>
              <a:t>An</a:t>
            </a:r>
            <a:r>
              <a:rPr dirty="0" sz="2200" spc="-85">
                <a:latin typeface="Constantia"/>
                <a:cs typeface="Constantia"/>
              </a:rPr>
              <a:t> </a:t>
            </a:r>
            <a:r>
              <a:rPr dirty="0" sz="2200" spc="-15">
                <a:latin typeface="Constantia"/>
                <a:cs typeface="Constantia"/>
              </a:rPr>
              <a:t>exercise</a:t>
            </a:r>
            <a:r>
              <a:rPr dirty="0" sz="2200" spc="-80">
                <a:latin typeface="Constantia"/>
                <a:cs typeface="Constantia"/>
              </a:rPr>
              <a:t> </a:t>
            </a:r>
            <a:r>
              <a:rPr dirty="0" sz="2200" spc="-10">
                <a:latin typeface="Constantia"/>
                <a:cs typeface="Constantia"/>
              </a:rPr>
              <a:t>that</a:t>
            </a:r>
            <a:r>
              <a:rPr dirty="0" sz="2200" spc="-120">
                <a:latin typeface="Constantia"/>
                <a:cs typeface="Constantia"/>
              </a:rPr>
              <a:t> </a:t>
            </a:r>
            <a:r>
              <a:rPr dirty="0" sz="2200" spc="-10">
                <a:latin typeface="Constantia"/>
                <a:cs typeface="Constantia"/>
              </a:rPr>
              <a:t>determines</a:t>
            </a:r>
            <a:r>
              <a:rPr dirty="0" sz="2200" spc="-90">
                <a:latin typeface="Constantia"/>
                <a:cs typeface="Constantia"/>
              </a:rPr>
              <a:t> </a:t>
            </a:r>
            <a:r>
              <a:rPr dirty="0" sz="2200" spc="-10">
                <a:latin typeface="Constantia"/>
                <a:cs typeface="Constantia"/>
              </a:rPr>
              <a:t>the</a:t>
            </a:r>
            <a:r>
              <a:rPr dirty="0" sz="2200" spc="-50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impact</a:t>
            </a:r>
            <a:r>
              <a:rPr dirty="0" sz="2200" spc="-120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of</a:t>
            </a:r>
            <a:r>
              <a:rPr dirty="0" sz="2200" spc="40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losing</a:t>
            </a:r>
            <a:r>
              <a:rPr dirty="0" sz="2200" spc="-30">
                <a:latin typeface="Constantia"/>
                <a:cs typeface="Constantia"/>
              </a:rPr>
              <a:t> </a:t>
            </a:r>
            <a:r>
              <a:rPr dirty="0" sz="2200" spc="-10">
                <a:latin typeface="Constantia"/>
                <a:cs typeface="Constantia"/>
              </a:rPr>
              <a:t>the</a:t>
            </a:r>
            <a:r>
              <a:rPr dirty="0" sz="2200" spc="-100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support  of an </a:t>
            </a:r>
            <a:r>
              <a:rPr dirty="0" sz="2200" spc="-30">
                <a:latin typeface="Constantia"/>
                <a:cs typeface="Constantia"/>
              </a:rPr>
              <a:t>EC </a:t>
            </a:r>
            <a:r>
              <a:rPr dirty="0" sz="2200" spc="-20">
                <a:latin typeface="Constantia"/>
                <a:cs typeface="Constantia"/>
              </a:rPr>
              <a:t>resource to </a:t>
            </a:r>
            <a:r>
              <a:rPr dirty="0" sz="2200" spc="-5">
                <a:latin typeface="Constantia"/>
                <a:cs typeface="Constantia"/>
              </a:rPr>
              <a:t>an </a:t>
            </a:r>
            <a:r>
              <a:rPr dirty="0" sz="2200" spc="-10">
                <a:latin typeface="Constantia"/>
                <a:cs typeface="Constantia"/>
              </a:rPr>
              <a:t>organization </a:t>
            </a:r>
            <a:r>
              <a:rPr dirty="0" sz="2200" spc="-5">
                <a:latin typeface="Constantia"/>
                <a:cs typeface="Constantia"/>
              </a:rPr>
              <a:t>and establishes </a:t>
            </a:r>
            <a:r>
              <a:rPr dirty="0" sz="2200" spc="-10">
                <a:latin typeface="Constantia"/>
                <a:cs typeface="Constantia"/>
              </a:rPr>
              <a:t>the  </a:t>
            </a:r>
            <a:r>
              <a:rPr dirty="0" sz="2200" spc="-5">
                <a:latin typeface="Constantia"/>
                <a:cs typeface="Constantia"/>
              </a:rPr>
              <a:t>escalation of </a:t>
            </a:r>
            <a:r>
              <a:rPr dirty="0" sz="2200" spc="-10">
                <a:latin typeface="Constantia"/>
                <a:cs typeface="Constantia"/>
              </a:rPr>
              <a:t>that </a:t>
            </a:r>
            <a:r>
              <a:rPr dirty="0" sz="2200" spc="-5">
                <a:latin typeface="Constantia"/>
                <a:cs typeface="Constantia"/>
              </a:rPr>
              <a:t>loss </a:t>
            </a:r>
            <a:r>
              <a:rPr dirty="0" sz="2200" spc="-25">
                <a:latin typeface="Constantia"/>
                <a:cs typeface="Constantia"/>
              </a:rPr>
              <a:t>over </a:t>
            </a:r>
            <a:r>
              <a:rPr dirty="0" sz="2200" spc="-5">
                <a:latin typeface="Constantia"/>
                <a:cs typeface="Constantia"/>
              </a:rPr>
              <a:t>time, </a:t>
            </a:r>
            <a:r>
              <a:rPr dirty="0" sz="2200">
                <a:latin typeface="Constantia"/>
                <a:cs typeface="Constantia"/>
              </a:rPr>
              <a:t>identifies </a:t>
            </a:r>
            <a:r>
              <a:rPr dirty="0" sz="2200" spc="-10">
                <a:latin typeface="Constantia"/>
                <a:cs typeface="Constantia"/>
              </a:rPr>
              <a:t>the </a:t>
            </a:r>
            <a:r>
              <a:rPr dirty="0" sz="2200" spc="-5">
                <a:latin typeface="Constantia"/>
                <a:cs typeface="Constantia"/>
              </a:rPr>
              <a:t>minimum  </a:t>
            </a:r>
            <a:r>
              <a:rPr dirty="0" sz="2200" spc="-20">
                <a:latin typeface="Constantia"/>
                <a:cs typeface="Constantia"/>
              </a:rPr>
              <a:t>resources </a:t>
            </a:r>
            <a:r>
              <a:rPr dirty="0" sz="2200" spc="-5">
                <a:latin typeface="Constantia"/>
                <a:cs typeface="Constantia"/>
              </a:rPr>
              <a:t>needed </a:t>
            </a:r>
            <a:r>
              <a:rPr dirty="0" sz="2200" spc="-20">
                <a:latin typeface="Constantia"/>
                <a:cs typeface="Constantia"/>
              </a:rPr>
              <a:t>to </a:t>
            </a:r>
            <a:r>
              <a:rPr dirty="0" sz="2200" spc="-50">
                <a:latin typeface="Constantia"/>
                <a:cs typeface="Constantia"/>
              </a:rPr>
              <a:t>recover, </a:t>
            </a:r>
            <a:r>
              <a:rPr dirty="0" sz="2200" spc="-5">
                <a:latin typeface="Constantia"/>
                <a:cs typeface="Constantia"/>
              </a:rPr>
              <a:t>and </a:t>
            </a:r>
            <a:r>
              <a:rPr dirty="0" sz="2200" spc="-10">
                <a:latin typeface="Constantia"/>
                <a:cs typeface="Constantia"/>
              </a:rPr>
              <a:t>prioritizes </a:t>
            </a:r>
            <a:r>
              <a:rPr dirty="0" sz="2200" spc="-5">
                <a:latin typeface="Constantia"/>
                <a:cs typeface="Constantia"/>
              </a:rPr>
              <a:t>the </a:t>
            </a:r>
            <a:r>
              <a:rPr dirty="0" sz="2200" spc="-25">
                <a:latin typeface="Constantia"/>
                <a:cs typeface="Constantia"/>
              </a:rPr>
              <a:t>recovery </a:t>
            </a:r>
            <a:r>
              <a:rPr dirty="0" sz="2200" spc="-5">
                <a:latin typeface="Constantia"/>
                <a:cs typeface="Constantia"/>
              </a:rPr>
              <a:t>of  </a:t>
            </a:r>
            <a:r>
              <a:rPr dirty="0" sz="2200" spc="-15">
                <a:latin typeface="Constantia"/>
                <a:cs typeface="Constantia"/>
              </a:rPr>
              <a:t>processes </a:t>
            </a:r>
            <a:r>
              <a:rPr dirty="0" sz="2200" spc="-5">
                <a:latin typeface="Constantia"/>
                <a:cs typeface="Constantia"/>
              </a:rPr>
              <a:t>and supporting</a:t>
            </a:r>
            <a:r>
              <a:rPr dirty="0" sz="2200" spc="-195">
                <a:latin typeface="Constantia"/>
                <a:cs typeface="Constantia"/>
              </a:rPr>
              <a:t> </a:t>
            </a:r>
            <a:r>
              <a:rPr dirty="0" sz="2200" spc="-10">
                <a:latin typeface="Constantia"/>
                <a:cs typeface="Constantia"/>
              </a:rPr>
              <a:t>systems</a:t>
            </a:r>
            <a:endParaRPr sz="22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9700" y="502361"/>
            <a:ext cx="8053070" cy="13061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5"/>
              <a:t>Implementing</a:t>
            </a:r>
            <a:endParaRPr sz="4200"/>
          </a:p>
          <a:p>
            <a:pPr marL="12700">
              <a:lnSpc>
                <a:spcPct val="100000"/>
              </a:lnSpc>
            </a:pPr>
            <a:r>
              <a:rPr dirty="0" sz="4200" spc="-10"/>
              <a:t>Enterprisewide E-Commerce</a:t>
            </a:r>
            <a:r>
              <a:rPr dirty="0" sz="4200" spc="-90"/>
              <a:t> </a:t>
            </a:r>
            <a:r>
              <a:rPr dirty="0" sz="4200" spc="-5"/>
              <a:t>Security</a:t>
            </a:r>
            <a:endParaRPr sz="4200"/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9-</a:t>
            </a:r>
            <a:r>
              <a:rPr dirty="0"/>
              <a:t>66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947418"/>
            <a:ext cx="7990840" cy="40335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85115" marR="1082040" indent="-27305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dirty="0" sz="2600" b="1">
                <a:latin typeface="Constantia"/>
                <a:cs typeface="Constantia"/>
              </a:rPr>
              <a:t>WHY IS IT </a:t>
            </a:r>
            <a:r>
              <a:rPr dirty="0" sz="2600" spc="-20" b="1">
                <a:latin typeface="Constantia"/>
                <a:cs typeface="Constantia"/>
              </a:rPr>
              <a:t>DIFFICULT </a:t>
            </a:r>
            <a:r>
              <a:rPr dirty="0" sz="2600" spc="-15" b="1">
                <a:latin typeface="Constantia"/>
                <a:cs typeface="Constantia"/>
              </a:rPr>
              <a:t>TO STOP</a:t>
            </a:r>
            <a:r>
              <a:rPr dirty="0" sz="2600" spc="-375" b="1">
                <a:latin typeface="Constantia"/>
                <a:cs typeface="Constantia"/>
              </a:rPr>
              <a:t> </a:t>
            </a:r>
            <a:r>
              <a:rPr dirty="0" sz="2600" b="1">
                <a:latin typeface="Constantia"/>
                <a:cs typeface="Constantia"/>
              </a:rPr>
              <a:t>INTERNET  CRIME?</a:t>
            </a:r>
            <a:endParaRPr sz="26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spc="-5" b="1">
                <a:latin typeface="Constantia"/>
                <a:cs typeface="Constantia"/>
              </a:rPr>
              <a:t>Making Shopping</a:t>
            </a:r>
            <a:r>
              <a:rPr dirty="0" sz="2400" spc="15" b="1">
                <a:latin typeface="Constantia"/>
                <a:cs typeface="Constantia"/>
              </a:rPr>
              <a:t> </a:t>
            </a:r>
            <a:r>
              <a:rPr dirty="0" sz="2400" spc="-15" b="1">
                <a:latin typeface="Constantia"/>
                <a:cs typeface="Constantia"/>
              </a:rPr>
              <a:t>Inconvenient</a:t>
            </a:r>
            <a:endParaRPr sz="2400">
              <a:latin typeface="Constantia"/>
              <a:cs typeface="Constantia"/>
            </a:endParaRPr>
          </a:p>
          <a:p>
            <a:pPr lvl="1" marL="652780" marR="226060" indent="-247015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spc="10" b="1">
                <a:latin typeface="Constantia"/>
                <a:cs typeface="Constantia"/>
              </a:rPr>
              <a:t>Lack </a:t>
            </a:r>
            <a:r>
              <a:rPr dirty="0" sz="2400" b="1">
                <a:latin typeface="Constantia"/>
                <a:cs typeface="Constantia"/>
              </a:rPr>
              <a:t>of </a:t>
            </a:r>
            <a:r>
              <a:rPr dirty="0" sz="2400" spc="-10" b="1">
                <a:latin typeface="Constantia"/>
                <a:cs typeface="Constantia"/>
              </a:rPr>
              <a:t>Cooperation from Credit Card </a:t>
            </a:r>
            <a:r>
              <a:rPr dirty="0" sz="2400" spc="-5" b="1">
                <a:latin typeface="Constantia"/>
                <a:cs typeface="Constantia"/>
              </a:rPr>
              <a:t>Issuers</a:t>
            </a:r>
            <a:r>
              <a:rPr dirty="0" sz="2400" spc="-280" b="1">
                <a:latin typeface="Constantia"/>
                <a:cs typeface="Constantia"/>
              </a:rPr>
              <a:t> </a:t>
            </a:r>
            <a:r>
              <a:rPr dirty="0" sz="2400" b="1">
                <a:latin typeface="Constantia"/>
                <a:cs typeface="Constantia"/>
              </a:rPr>
              <a:t>and  </a:t>
            </a:r>
            <a:r>
              <a:rPr dirty="0" sz="2400" spc="-10" b="1">
                <a:latin typeface="Constantia"/>
                <a:cs typeface="Constantia"/>
              </a:rPr>
              <a:t>ISPs</a:t>
            </a:r>
            <a:endParaRPr sz="24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spc="-5" b="1">
                <a:latin typeface="Constantia"/>
                <a:cs typeface="Constantia"/>
              </a:rPr>
              <a:t>Shoppers’</a:t>
            </a:r>
            <a:r>
              <a:rPr dirty="0" sz="2400" spc="-15" b="1">
                <a:latin typeface="Constantia"/>
                <a:cs typeface="Constantia"/>
              </a:rPr>
              <a:t> </a:t>
            </a:r>
            <a:r>
              <a:rPr dirty="0" sz="2400" spc="-20" b="1">
                <a:latin typeface="Constantia"/>
                <a:cs typeface="Constantia"/>
              </a:rPr>
              <a:t>Negligence</a:t>
            </a:r>
            <a:endParaRPr sz="24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spc="-10" b="1">
                <a:latin typeface="Constantia"/>
                <a:cs typeface="Constantia"/>
              </a:rPr>
              <a:t>Ignoring </a:t>
            </a:r>
            <a:r>
              <a:rPr dirty="0" sz="2400" spc="-30" b="1">
                <a:latin typeface="Constantia"/>
                <a:cs typeface="Constantia"/>
              </a:rPr>
              <a:t>EC </a:t>
            </a:r>
            <a:r>
              <a:rPr dirty="0" sz="2400" spc="-5" b="1">
                <a:latin typeface="Constantia"/>
                <a:cs typeface="Constantia"/>
              </a:rPr>
              <a:t>Security Best</a:t>
            </a:r>
            <a:r>
              <a:rPr dirty="0" sz="2400" spc="-120" b="1">
                <a:latin typeface="Constantia"/>
                <a:cs typeface="Constantia"/>
              </a:rPr>
              <a:t> </a:t>
            </a:r>
            <a:r>
              <a:rPr dirty="0" sz="2400" spc="-10" b="1">
                <a:latin typeface="Constantia"/>
                <a:cs typeface="Constantia"/>
              </a:rPr>
              <a:t>Practices</a:t>
            </a:r>
            <a:endParaRPr sz="2400">
              <a:latin typeface="Constantia"/>
              <a:cs typeface="Constantia"/>
            </a:endParaRPr>
          </a:p>
          <a:p>
            <a:pPr lvl="2" marL="927100" marR="5080" indent="-247015">
              <a:lnSpc>
                <a:spcPct val="110100"/>
              </a:lnSpc>
              <a:spcBef>
                <a:spcPts val="275"/>
              </a:spcBef>
              <a:buClr>
                <a:srgbClr val="009DD9"/>
              </a:buClr>
              <a:buSzPct val="69047"/>
              <a:buFont typeface="Wingdings 2"/>
              <a:buChar char=""/>
              <a:tabLst>
                <a:tab pos="927100" algn="l"/>
                <a:tab pos="927735" algn="l"/>
              </a:tabLst>
            </a:pPr>
            <a:r>
              <a:rPr dirty="0" sz="2100" spc="-5" b="1">
                <a:latin typeface="Constantia"/>
                <a:cs typeface="Constantia"/>
              </a:rPr>
              <a:t>Computing </a:t>
            </a:r>
            <a:r>
              <a:rPr dirty="0" sz="2100" spc="-15" b="1">
                <a:latin typeface="Constantia"/>
                <a:cs typeface="Constantia"/>
              </a:rPr>
              <a:t>Technology </a:t>
            </a:r>
            <a:r>
              <a:rPr dirty="0" sz="2100" b="1">
                <a:latin typeface="Constantia"/>
                <a:cs typeface="Constantia"/>
              </a:rPr>
              <a:t>Industry </a:t>
            </a:r>
            <a:r>
              <a:rPr dirty="0" sz="2100" spc="-5" b="1">
                <a:latin typeface="Constantia"/>
                <a:cs typeface="Constantia"/>
              </a:rPr>
              <a:t>Association</a:t>
            </a:r>
            <a:r>
              <a:rPr dirty="0" sz="2100" spc="-254" b="1">
                <a:latin typeface="Constantia"/>
                <a:cs typeface="Constantia"/>
              </a:rPr>
              <a:t> </a:t>
            </a:r>
            <a:r>
              <a:rPr dirty="0" sz="2100" spc="-5" b="1">
                <a:latin typeface="Constantia"/>
                <a:cs typeface="Constantia"/>
              </a:rPr>
              <a:t>(CompTIA)  </a:t>
            </a:r>
            <a:r>
              <a:rPr dirty="0" sz="2100" spc="-5">
                <a:latin typeface="Constantia"/>
                <a:cs typeface="Constantia"/>
              </a:rPr>
              <a:t>Nonprofit </a:t>
            </a:r>
            <a:r>
              <a:rPr dirty="0" sz="2100" spc="-10">
                <a:latin typeface="Constantia"/>
                <a:cs typeface="Constantia"/>
              </a:rPr>
              <a:t>trade group providing </a:t>
            </a:r>
            <a:r>
              <a:rPr dirty="0" sz="2100" spc="-5">
                <a:latin typeface="Constantia"/>
                <a:cs typeface="Constantia"/>
              </a:rPr>
              <a:t>information security  </a:t>
            </a:r>
            <a:r>
              <a:rPr dirty="0" sz="2100" spc="-10">
                <a:latin typeface="Constantia"/>
                <a:cs typeface="Constantia"/>
              </a:rPr>
              <a:t>research </a:t>
            </a:r>
            <a:r>
              <a:rPr dirty="0" sz="2100">
                <a:latin typeface="Constantia"/>
                <a:cs typeface="Constantia"/>
              </a:rPr>
              <a:t>and </a:t>
            </a:r>
            <a:r>
              <a:rPr dirty="0" sz="2100" spc="-5">
                <a:latin typeface="Constantia"/>
                <a:cs typeface="Constantia"/>
              </a:rPr>
              <a:t>best</a:t>
            </a:r>
            <a:r>
              <a:rPr dirty="0" sz="2100" spc="-190">
                <a:latin typeface="Constantia"/>
                <a:cs typeface="Constantia"/>
              </a:rPr>
              <a:t> </a:t>
            </a:r>
            <a:r>
              <a:rPr dirty="0" sz="2100" spc="-10">
                <a:latin typeface="Constantia"/>
                <a:cs typeface="Constantia"/>
              </a:rPr>
              <a:t>practices</a:t>
            </a:r>
            <a:endParaRPr sz="21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9700" y="502361"/>
            <a:ext cx="8053070" cy="13061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5"/>
              <a:t>Implementing</a:t>
            </a:r>
            <a:endParaRPr sz="4200"/>
          </a:p>
          <a:p>
            <a:pPr marL="12700">
              <a:lnSpc>
                <a:spcPct val="100000"/>
              </a:lnSpc>
            </a:pPr>
            <a:r>
              <a:rPr dirty="0" sz="4200" spc="-10"/>
              <a:t>Enterprisewide E-Commerce</a:t>
            </a:r>
            <a:r>
              <a:rPr dirty="0" sz="4200" spc="-90"/>
              <a:t> </a:t>
            </a:r>
            <a:r>
              <a:rPr dirty="0" sz="4200" spc="-5"/>
              <a:t>Security</a:t>
            </a:r>
            <a:endParaRPr sz="4200"/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9-</a:t>
            </a:r>
            <a:r>
              <a:rPr dirty="0"/>
              <a:t>67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29436" y="1875789"/>
            <a:ext cx="7498080" cy="199517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259079" indent="-247015">
              <a:lnSpc>
                <a:spcPct val="100000"/>
              </a:lnSpc>
              <a:spcBef>
                <a:spcPts val="6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259715" algn="l"/>
              </a:tabLst>
            </a:pPr>
            <a:r>
              <a:rPr dirty="0" sz="2400" b="1">
                <a:latin typeface="Constantia"/>
                <a:cs typeface="Constantia"/>
              </a:rPr>
              <a:t>Design and </a:t>
            </a:r>
            <a:r>
              <a:rPr dirty="0" sz="2400" spc="-15" b="1">
                <a:latin typeface="Constantia"/>
                <a:cs typeface="Constantia"/>
              </a:rPr>
              <a:t>Architecture</a:t>
            </a:r>
            <a:r>
              <a:rPr dirty="0" sz="2400" spc="-195" b="1">
                <a:latin typeface="Constantia"/>
                <a:cs typeface="Constantia"/>
              </a:rPr>
              <a:t> </a:t>
            </a:r>
            <a:r>
              <a:rPr dirty="0" sz="2400" spc="-10" b="1">
                <a:latin typeface="Constantia"/>
                <a:cs typeface="Constantia"/>
              </a:rPr>
              <a:t>Issues</a:t>
            </a:r>
            <a:endParaRPr sz="2400">
              <a:latin typeface="Constantia"/>
              <a:cs typeface="Constantia"/>
            </a:endParaRPr>
          </a:p>
          <a:p>
            <a:pPr marL="259079" indent="-247015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259715" algn="l"/>
              </a:tabLst>
            </a:pPr>
            <a:r>
              <a:rPr dirty="0" sz="2400" spc="10" b="1">
                <a:latin typeface="Constantia"/>
                <a:cs typeface="Constantia"/>
              </a:rPr>
              <a:t>Lack </a:t>
            </a:r>
            <a:r>
              <a:rPr dirty="0" sz="2400" b="1">
                <a:latin typeface="Constantia"/>
                <a:cs typeface="Constantia"/>
              </a:rPr>
              <a:t>of Due </a:t>
            </a:r>
            <a:r>
              <a:rPr dirty="0" sz="2400" spc="-10" b="1">
                <a:latin typeface="Constantia"/>
                <a:cs typeface="Constantia"/>
              </a:rPr>
              <a:t>Care </a:t>
            </a:r>
            <a:r>
              <a:rPr dirty="0" sz="2400" b="1">
                <a:latin typeface="Constantia"/>
                <a:cs typeface="Constantia"/>
              </a:rPr>
              <a:t>in </a:t>
            </a:r>
            <a:r>
              <a:rPr dirty="0" sz="2400" spc="-5" b="1">
                <a:latin typeface="Constantia"/>
                <a:cs typeface="Constantia"/>
              </a:rPr>
              <a:t>Business</a:t>
            </a:r>
            <a:r>
              <a:rPr dirty="0" sz="2400" spc="-229" b="1">
                <a:latin typeface="Constantia"/>
                <a:cs typeface="Constantia"/>
              </a:rPr>
              <a:t> </a:t>
            </a:r>
            <a:r>
              <a:rPr dirty="0" sz="2400" spc="-10" b="1">
                <a:latin typeface="Constantia"/>
                <a:cs typeface="Constantia"/>
              </a:rPr>
              <a:t>Practices</a:t>
            </a:r>
            <a:endParaRPr sz="2400">
              <a:latin typeface="Constantia"/>
              <a:cs typeface="Constantia"/>
            </a:endParaRPr>
          </a:p>
          <a:p>
            <a:pPr lvl="1" marL="533400" indent="-247015">
              <a:lnSpc>
                <a:spcPct val="100000"/>
              </a:lnSpc>
              <a:spcBef>
                <a:spcPts val="530"/>
              </a:spcBef>
              <a:buClr>
                <a:srgbClr val="009DD9"/>
              </a:buClr>
              <a:buSzPct val="69047"/>
              <a:buFont typeface="Wingdings 2"/>
              <a:buChar char=""/>
              <a:tabLst>
                <a:tab pos="533400" algn="l"/>
                <a:tab pos="534035" algn="l"/>
              </a:tabLst>
            </a:pPr>
            <a:r>
              <a:rPr dirty="0" sz="2100" spc="-5" b="1">
                <a:latin typeface="Constantia"/>
                <a:cs typeface="Constantia"/>
              </a:rPr>
              <a:t>standard </a:t>
            </a:r>
            <a:r>
              <a:rPr dirty="0" sz="2100" b="1">
                <a:latin typeface="Constantia"/>
                <a:cs typeface="Constantia"/>
              </a:rPr>
              <a:t>of due</a:t>
            </a:r>
            <a:r>
              <a:rPr dirty="0" sz="2100" spc="-200" b="1">
                <a:latin typeface="Constantia"/>
                <a:cs typeface="Constantia"/>
              </a:rPr>
              <a:t> </a:t>
            </a:r>
            <a:r>
              <a:rPr dirty="0" sz="2100" spc="-15" b="1">
                <a:latin typeface="Constantia"/>
                <a:cs typeface="Constantia"/>
              </a:rPr>
              <a:t>care</a:t>
            </a:r>
            <a:endParaRPr sz="2100">
              <a:latin typeface="Constantia"/>
              <a:cs typeface="Constantia"/>
            </a:endParaRPr>
          </a:p>
          <a:p>
            <a:pPr marL="533400">
              <a:lnSpc>
                <a:spcPct val="100000"/>
              </a:lnSpc>
              <a:spcBef>
                <a:spcPts val="505"/>
              </a:spcBef>
            </a:pPr>
            <a:r>
              <a:rPr dirty="0" sz="2100" spc="-15">
                <a:latin typeface="Constantia"/>
                <a:cs typeface="Constantia"/>
              </a:rPr>
              <a:t>Care </a:t>
            </a:r>
            <a:r>
              <a:rPr dirty="0" sz="2100" spc="-5">
                <a:latin typeface="Constantia"/>
                <a:cs typeface="Constantia"/>
              </a:rPr>
              <a:t>that </a:t>
            </a:r>
            <a:r>
              <a:rPr dirty="0" sz="2100">
                <a:latin typeface="Constantia"/>
                <a:cs typeface="Constantia"/>
              </a:rPr>
              <a:t>a </a:t>
            </a:r>
            <a:r>
              <a:rPr dirty="0" sz="2100" spc="-10">
                <a:latin typeface="Constantia"/>
                <a:cs typeface="Constantia"/>
              </a:rPr>
              <a:t>company </a:t>
            </a:r>
            <a:r>
              <a:rPr dirty="0" sz="2100" spc="-5">
                <a:latin typeface="Constantia"/>
                <a:cs typeface="Constantia"/>
              </a:rPr>
              <a:t>is </a:t>
            </a:r>
            <a:r>
              <a:rPr dirty="0" sz="2100" spc="-10">
                <a:latin typeface="Constantia"/>
                <a:cs typeface="Constantia"/>
              </a:rPr>
              <a:t>reasonably expected </a:t>
            </a:r>
            <a:r>
              <a:rPr dirty="0" sz="2100" spc="-20">
                <a:latin typeface="Constantia"/>
                <a:cs typeface="Constantia"/>
              </a:rPr>
              <a:t>to </a:t>
            </a:r>
            <a:r>
              <a:rPr dirty="0" sz="2100" spc="-15">
                <a:latin typeface="Constantia"/>
                <a:cs typeface="Constantia"/>
              </a:rPr>
              <a:t>take</a:t>
            </a:r>
            <a:r>
              <a:rPr dirty="0" sz="2100" spc="-140">
                <a:latin typeface="Constantia"/>
                <a:cs typeface="Constantia"/>
              </a:rPr>
              <a:t> </a:t>
            </a:r>
            <a:r>
              <a:rPr dirty="0" sz="2100" spc="-5">
                <a:latin typeface="Constantia"/>
                <a:cs typeface="Constantia"/>
              </a:rPr>
              <a:t>based </a:t>
            </a:r>
            <a:r>
              <a:rPr dirty="0" sz="2100">
                <a:latin typeface="Constantia"/>
                <a:cs typeface="Constantia"/>
              </a:rPr>
              <a:t>on</a:t>
            </a:r>
            <a:endParaRPr sz="2100">
              <a:latin typeface="Constantia"/>
              <a:cs typeface="Constantia"/>
            </a:endParaRPr>
          </a:p>
          <a:p>
            <a:pPr marL="533400">
              <a:lnSpc>
                <a:spcPct val="100000"/>
              </a:lnSpc>
            </a:pPr>
            <a:r>
              <a:rPr dirty="0" sz="2100" spc="-5">
                <a:latin typeface="Constantia"/>
                <a:cs typeface="Constantia"/>
              </a:rPr>
              <a:t>the</a:t>
            </a:r>
            <a:r>
              <a:rPr dirty="0" sz="2100" spc="-95">
                <a:latin typeface="Constantia"/>
                <a:cs typeface="Constantia"/>
              </a:rPr>
              <a:t> </a:t>
            </a:r>
            <a:r>
              <a:rPr dirty="0" sz="2100" spc="-5">
                <a:latin typeface="Constantia"/>
                <a:cs typeface="Constantia"/>
              </a:rPr>
              <a:t>risks</a:t>
            </a:r>
            <a:r>
              <a:rPr dirty="0" sz="2100" spc="-105">
                <a:latin typeface="Constantia"/>
                <a:cs typeface="Constantia"/>
              </a:rPr>
              <a:t> </a:t>
            </a:r>
            <a:r>
              <a:rPr dirty="0" sz="2100" spc="-5">
                <a:latin typeface="Constantia"/>
                <a:cs typeface="Constantia"/>
              </a:rPr>
              <a:t>affecting</a:t>
            </a:r>
            <a:r>
              <a:rPr dirty="0" sz="2100" spc="-10">
                <a:latin typeface="Constantia"/>
                <a:cs typeface="Constantia"/>
              </a:rPr>
              <a:t> </a:t>
            </a:r>
            <a:r>
              <a:rPr dirty="0" sz="2100">
                <a:latin typeface="Constantia"/>
                <a:cs typeface="Constantia"/>
              </a:rPr>
              <a:t>its</a:t>
            </a:r>
            <a:r>
              <a:rPr dirty="0" sz="2100" spc="-60">
                <a:latin typeface="Constantia"/>
                <a:cs typeface="Constantia"/>
              </a:rPr>
              <a:t> </a:t>
            </a:r>
            <a:r>
              <a:rPr dirty="0" sz="2100" spc="-20">
                <a:latin typeface="Constantia"/>
                <a:cs typeface="Constantia"/>
              </a:rPr>
              <a:t>EC</a:t>
            </a:r>
            <a:r>
              <a:rPr dirty="0" sz="2100" spc="-25">
                <a:latin typeface="Constantia"/>
                <a:cs typeface="Constantia"/>
              </a:rPr>
              <a:t> </a:t>
            </a:r>
            <a:r>
              <a:rPr dirty="0" sz="2100" spc="-5">
                <a:latin typeface="Constantia"/>
                <a:cs typeface="Constantia"/>
              </a:rPr>
              <a:t>business</a:t>
            </a:r>
            <a:r>
              <a:rPr dirty="0" sz="2100" spc="-120">
                <a:latin typeface="Constantia"/>
                <a:cs typeface="Constantia"/>
              </a:rPr>
              <a:t> </a:t>
            </a:r>
            <a:r>
              <a:rPr dirty="0" sz="2100">
                <a:latin typeface="Constantia"/>
                <a:cs typeface="Constantia"/>
              </a:rPr>
              <a:t>and</a:t>
            </a:r>
            <a:r>
              <a:rPr dirty="0" sz="2100" spc="-50">
                <a:latin typeface="Constantia"/>
                <a:cs typeface="Constantia"/>
              </a:rPr>
              <a:t> </a:t>
            </a:r>
            <a:r>
              <a:rPr dirty="0" sz="2100">
                <a:latin typeface="Constantia"/>
                <a:cs typeface="Constantia"/>
              </a:rPr>
              <a:t>online</a:t>
            </a:r>
            <a:r>
              <a:rPr dirty="0" sz="2100" spc="-75">
                <a:latin typeface="Constantia"/>
                <a:cs typeface="Constantia"/>
              </a:rPr>
              <a:t> </a:t>
            </a:r>
            <a:r>
              <a:rPr dirty="0" sz="2100" spc="-5">
                <a:latin typeface="Constantia"/>
                <a:cs typeface="Constantia"/>
              </a:rPr>
              <a:t>transactions</a:t>
            </a:r>
            <a:endParaRPr sz="21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1112977"/>
            <a:ext cx="4175760" cy="711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Managerial</a:t>
            </a:r>
            <a:r>
              <a:rPr dirty="0" spc="-100"/>
              <a:t> </a:t>
            </a:r>
            <a:r>
              <a:rPr dirty="0"/>
              <a:t>Issues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9-</a:t>
            </a:r>
            <a:r>
              <a:rPr dirty="0"/>
              <a:t>68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875789"/>
            <a:ext cx="7984490" cy="331787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675"/>
              </a:spcBef>
              <a:buClr>
                <a:srgbClr val="0AD0D9"/>
              </a:buClr>
              <a:buSzPct val="93750"/>
              <a:buAutoNum type="arabicPeriod"/>
              <a:tabLst>
                <a:tab pos="527685" algn="l"/>
                <a:tab pos="528320" algn="l"/>
              </a:tabLst>
            </a:pPr>
            <a:r>
              <a:rPr dirty="0" sz="2400">
                <a:latin typeface="Constantia"/>
                <a:cs typeface="Constantia"/>
              </a:rPr>
              <a:t>What</a:t>
            </a:r>
            <a:r>
              <a:rPr dirty="0" sz="2400" spc="-6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is</a:t>
            </a:r>
            <a:r>
              <a:rPr dirty="0" sz="2400" spc="-8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the</a:t>
            </a:r>
            <a:r>
              <a:rPr dirty="0" sz="2400" spc="-6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best</a:t>
            </a:r>
            <a:r>
              <a:rPr dirty="0" sz="2400" spc="-65">
                <a:latin typeface="Constantia"/>
                <a:cs typeface="Constantia"/>
              </a:rPr>
              <a:t> </a:t>
            </a:r>
            <a:r>
              <a:rPr dirty="0" sz="2400" spc="-30">
                <a:latin typeface="Constantia"/>
                <a:cs typeface="Constantia"/>
              </a:rPr>
              <a:t>EC</a:t>
            </a:r>
            <a:r>
              <a:rPr dirty="0" sz="2400" spc="-8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security</a:t>
            </a:r>
            <a:r>
              <a:rPr dirty="0" sz="2400" spc="-114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strategy</a:t>
            </a:r>
            <a:r>
              <a:rPr dirty="0" sz="2400" spc="-9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for</a:t>
            </a:r>
            <a:r>
              <a:rPr dirty="0" sz="2400" spc="-85">
                <a:latin typeface="Constantia"/>
                <a:cs typeface="Constantia"/>
              </a:rPr>
              <a:t> </a:t>
            </a:r>
            <a:r>
              <a:rPr dirty="0" sz="2400" spc="-25">
                <a:latin typeface="Constantia"/>
                <a:cs typeface="Constantia"/>
              </a:rPr>
              <a:t>my</a:t>
            </a:r>
            <a:r>
              <a:rPr dirty="0" sz="2400" spc="-135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company?</a:t>
            </a:r>
            <a:endParaRPr sz="2400">
              <a:latin typeface="Constantia"/>
              <a:cs typeface="Constantia"/>
            </a:endParaRPr>
          </a:p>
          <a:p>
            <a:pPr marL="527685" indent="-51562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AutoNum type="arabicPeriod"/>
              <a:tabLst>
                <a:tab pos="527685" algn="l"/>
                <a:tab pos="528320" algn="l"/>
              </a:tabLst>
            </a:pPr>
            <a:r>
              <a:rPr dirty="0" sz="2400" spc="-15">
                <a:latin typeface="Constantia"/>
                <a:cs typeface="Constantia"/>
              </a:rPr>
              <a:t>Is </a:t>
            </a:r>
            <a:r>
              <a:rPr dirty="0" sz="2400" spc="-5">
                <a:latin typeface="Constantia"/>
                <a:cs typeface="Constantia"/>
              </a:rPr>
              <a:t>the </a:t>
            </a:r>
            <a:r>
              <a:rPr dirty="0" sz="2400" spc="-15">
                <a:latin typeface="Constantia"/>
                <a:cs typeface="Constantia"/>
              </a:rPr>
              <a:t>budget </a:t>
            </a:r>
            <a:r>
              <a:rPr dirty="0" sz="2400" spc="-5">
                <a:latin typeface="Constantia"/>
                <a:cs typeface="Constantia"/>
              </a:rPr>
              <a:t>for </a:t>
            </a:r>
            <a:r>
              <a:rPr dirty="0" sz="2400" spc="-30">
                <a:latin typeface="Constantia"/>
                <a:cs typeface="Constantia"/>
              </a:rPr>
              <a:t>EC </a:t>
            </a:r>
            <a:r>
              <a:rPr dirty="0" sz="2400">
                <a:latin typeface="Constantia"/>
                <a:cs typeface="Constantia"/>
              </a:rPr>
              <a:t>security</a:t>
            </a:r>
            <a:r>
              <a:rPr dirty="0" sz="2400" spc="-44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adequate?</a:t>
            </a:r>
            <a:endParaRPr sz="2400">
              <a:latin typeface="Constantia"/>
              <a:cs typeface="Constantia"/>
            </a:endParaRPr>
          </a:p>
          <a:p>
            <a:pPr marL="469900" marR="527050" indent="-457834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AutoNum type="arabicPeriod"/>
              <a:tabLst>
                <a:tab pos="469900" algn="l"/>
                <a:tab pos="470534" algn="l"/>
              </a:tabLst>
            </a:pPr>
            <a:r>
              <a:rPr dirty="0" sz="2400">
                <a:latin typeface="Constantia"/>
                <a:cs typeface="Constantia"/>
              </a:rPr>
              <a:t>What</a:t>
            </a:r>
            <a:r>
              <a:rPr dirty="0" sz="2400" spc="-110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steps</a:t>
            </a:r>
            <a:r>
              <a:rPr dirty="0" sz="2400" spc="-10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should</a:t>
            </a:r>
            <a:r>
              <a:rPr dirty="0" sz="2400" spc="-1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businesses</a:t>
            </a:r>
            <a:r>
              <a:rPr dirty="0" sz="2400" spc="-50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follow</a:t>
            </a:r>
            <a:r>
              <a:rPr dirty="0" sz="2400" spc="-5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in</a:t>
            </a:r>
            <a:r>
              <a:rPr dirty="0" sz="2400" spc="-10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establishing</a:t>
            </a:r>
            <a:r>
              <a:rPr dirty="0" sz="2400" spc="-6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  security</a:t>
            </a:r>
            <a:r>
              <a:rPr dirty="0" sz="2400" spc="-11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plan?</a:t>
            </a:r>
            <a:endParaRPr sz="2400">
              <a:latin typeface="Constantia"/>
              <a:cs typeface="Constantia"/>
            </a:endParaRPr>
          </a:p>
          <a:p>
            <a:pPr marL="469900" marR="5080" indent="-457834">
              <a:lnSpc>
                <a:spcPct val="100000"/>
              </a:lnSpc>
              <a:spcBef>
                <a:spcPts val="580"/>
              </a:spcBef>
              <a:buClr>
                <a:srgbClr val="0AD0D9"/>
              </a:buClr>
              <a:buSzPct val="93750"/>
              <a:buAutoNum type="arabicPeriod"/>
              <a:tabLst>
                <a:tab pos="469900" algn="l"/>
                <a:tab pos="470534" algn="l"/>
              </a:tabLst>
            </a:pPr>
            <a:r>
              <a:rPr dirty="0" sz="2400">
                <a:latin typeface="Constantia"/>
                <a:cs typeface="Constantia"/>
              </a:rPr>
              <a:t>Should </a:t>
            </a:r>
            <a:r>
              <a:rPr dirty="0" sz="2400" spc="-5">
                <a:latin typeface="Constantia"/>
                <a:cs typeface="Constantia"/>
              </a:rPr>
              <a:t>organizations be </a:t>
            </a:r>
            <a:r>
              <a:rPr dirty="0" sz="2400" spc="-15">
                <a:latin typeface="Constantia"/>
                <a:cs typeface="Constantia"/>
              </a:rPr>
              <a:t>concerned </a:t>
            </a:r>
            <a:r>
              <a:rPr dirty="0" sz="2400">
                <a:latin typeface="Constantia"/>
                <a:cs typeface="Constantia"/>
              </a:rPr>
              <a:t>with </a:t>
            </a:r>
            <a:r>
              <a:rPr dirty="0" sz="2400" spc="-10">
                <a:latin typeface="Constantia"/>
                <a:cs typeface="Constantia"/>
              </a:rPr>
              <a:t>internal</a:t>
            </a:r>
            <a:r>
              <a:rPr dirty="0" sz="2400" spc="-38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security  </a:t>
            </a:r>
            <a:r>
              <a:rPr dirty="0" sz="2400" spc="-5">
                <a:latin typeface="Constantia"/>
                <a:cs typeface="Constantia"/>
              </a:rPr>
              <a:t>threats?</a:t>
            </a:r>
            <a:endParaRPr sz="2400">
              <a:latin typeface="Constantia"/>
              <a:cs typeface="Constantia"/>
            </a:endParaRPr>
          </a:p>
          <a:p>
            <a:pPr marL="469900" indent="-457834">
              <a:lnSpc>
                <a:spcPct val="100000"/>
              </a:lnSpc>
              <a:spcBef>
                <a:spcPts val="580"/>
              </a:spcBef>
              <a:buClr>
                <a:srgbClr val="0AD0D9"/>
              </a:buClr>
              <a:buSzPct val="93750"/>
              <a:buAutoNum type="arabicPeriod"/>
              <a:tabLst>
                <a:tab pos="469900" algn="l"/>
                <a:tab pos="470534" algn="l"/>
              </a:tabLst>
            </a:pPr>
            <a:r>
              <a:rPr dirty="0" sz="2400">
                <a:latin typeface="Constantia"/>
                <a:cs typeface="Constantia"/>
              </a:rPr>
              <a:t>What</a:t>
            </a:r>
            <a:r>
              <a:rPr dirty="0" sz="2400" spc="-6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is</a:t>
            </a:r>
            <a:r>
              <a:rPr dirty="0" sz="2400" spc="-9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the</a:t>
            </a:r>
            <a:r>
              <a:rPr dirty="0" sz="2400" spc="-55">
                <a:latin typeface="Constantia"/>
                <a:cs typeface="Constantia"/>
              </a:rPr>
              <a:t> </a:t>
            </a:r>
            <a:r>
              <a:rPr dirty="0" sz="2400" spc="-20">
                <a:latin typeface="Constantia"/>
                <a:cs typeface="Constantia"/>
              </a:rPr>
              <a:t>key</a:t>
            </a:r>
            <a:r>
              <a:rPr dirty="0" sz="2400" spc="-105">
                <a:latin typeface="Constantia"/>
                <a:cs typeface="Constantia"/>
              </a:rPr>
              <a:t> </a:t>
            </a:r>
            <a:r>
              <a:rPr dirty="0" sz="2400" spc="-20">
                <a:latin typeface="Constantia"/>
                <a:cs typeface="Constantia"/>
              </a:rPr>
              <a:t>to</a:t>
            </a:r>
            <a:r>
              <a:rPr dirty="0" sz="2400" spc="-114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establishing</a:t>
            </a:r>
            <a:r>
              <a:rPr dirty="0" sz="2400" spc="-50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strong</a:t>
            </a:r>
            <a:r>
              <a:rPr dirty="0" sz="2400" spc="-50">
                <a:latin typeface="Constantia"/>
                <a:cs typeface="Constantia"/>
              </a:rPr>
              <a:t> </a:t>
            </a:r>
            <a:r>
              <a:rPr dirty="0" sz="2400" spc="-20">
                <a:latin typeface="Constantia"/>
                <a:cs typeface="Constantia"/>
              </a:rPr>
              <a:t>e-commerce</a:t>
            </a:r>
            <a:endParaRPr sz="2400">
              <a:latin typeface="Constantia"/>
              <a:cs typeface="Constantia"/>
            </a:endParaRPr>
          </a:p>
          <a:p>
            <a:pPr marL="469900">
              <a:lnSpc>
                <a:spcPct val="100000"/>
              </a:lnSpc>
            </a:pPr>
            <a:r>
              <a:rPr dirty="0" sz="2400" spc="-5">
                <a:latin typeface="Constantia"/>
                <a:cs typeface="Constantia"/>
              </a:rPr>
              <a:t>security?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2100" y="1093978"/>
            <a:ext cx="785304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84929" algn="l"/>
              </a:tabLst>
            </a:pPr>
            <a:r>
              <a:rPr dirty="0" spc="-5"/>
              <a:t>The</a:t>
            </a:r>
            <a:r>
              <a:rPr dirty="0" spc="10"/>
              <a:t> </a:t>
            </a:r>
            <a:r>
              <a:rPr dirty="0" spc="-20"/>
              <a:t>Information	</a:t>
            </a:r>
            <a:r>
              <a:rPr dirty="0" spc="-5"/>
              <a:t>Security</a:t>
            </a:r>
            <a:r>
              <a:rPr dirty="0" spc="-80"/>
              <a:t> </a:t>
            </a:r>
            <a:r>
              <a:rPr dirty="0" spc="-15"/>
              <a:t>Problem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407400" y="6556200"/>
            <a:ext cx="30734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045C75"/>
                </a:solidFill>
                <a:latin typeface="Constantia"/>
                <a:cs typeface="Constantia"/>
              </a:rPr>
              <a:t>9-</a:t>
            </a:r>
            <a:r>
              <a:rPr dirty="0" sz="1200">
                <a:solidFill>
                  <a:srgbClr val="045C75"/>
                </a:solidFill>
                <a:latin typeface="Constantia"/>
                <a:cs typeface="Constantia"/>
              </a:rPr>
              <a:t>6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867055"/>
            <a:ext cx="7944484" cy="3558540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3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dirty="0" sz="2600" spc="-5" b="1">
                <a:latin typeface="Constantia"/>
                <a:cs typeface="Constantia"/>
              </a:rPr>
              <a:t>THE </a:t>
            </a:r>
            <a:r>
              <a:rPr dirty="0" sz="2600" b="1">
                <a:latin typeface="Constantia"/>
                <a:cs typeface="Constantia"/>
              </a:rPr>
              <a:t>DRIVERS OF </a:t>
            </a:r>
            <a:r>
              <a:rPr dirty="0" sz="2600" spc="-20" b="1">
                <a:latin typeface="Constantia"/>
                <a:cs typeface="Constantia"/>
              </a:rPr>
              <a:t>EC </a:t>
            </a:r>
            <a:r>
              <a:rPr dirty="0" sz="2600" b="1">
                <a:latin typeface="Constantia"/>
                <a:cs typeface="Constantia"/>
              </a:rPr>
              <a:t>SECURITY</a:t>
            </a:r>
            <a:r>
              <a:rPr dirty="0" sz="2600" spc="-160" b="1">
                <a:latin typeface="Constantia"/>
                <a:cs typeface="Constantia"/>
              </a:rPr>
              <a:t> </a:t>
            </a:r>
            <a:r>
              <a:rPr dirty="0" sz="2600" spc="-15" b="1">
                <a:latin typeface="Constantia"/>
                <a:cs typeface="Constantia"/>
              </a:rPr>
              <a:t>PROBLEMS</a:t>
            </a:r>
            <a:endParaRPr sz="26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spc="-5" b="1">
                <a:latin typeface="Constantia"/>
                <a:cs typeface="Constantia"/>
              </a:rPr>
              <a:t>The </a:t>
            </a:r>
            <a:r>
              <a:rPr dirty="0" sz="2400" spc="-15" b="1">
                <a:latin typeface="Constantia"/>
                <a:cs typeface="Constantia"/>
              </a:rPr>
              <a:t>Internet’s Vulnerable</a:t>
            </a:r>
            <a:r>
              <a:rPr dirty="0" sz="2400" spc="-250" b="1">
                <a:latin typeface="Constantia"/>
                <a:cs typeface="Constantia"/>
              </a:rPr>
              <a:t> </a:t>
            </a:r>
            <a:r>
              <a:rPr dirty="0" sz="2400" b="1">
                <a:latin typeface="Constantia"/>
                <a:cs typeface="Constantia"/>
              </a:rPr>
              <a:t>Design</a:t>
            </a:r>
            <a:endParaRPr sz="2400">
              <a:latin typeface="Constantia"/>
              <a:cs typeface="Constantia"/>
            </a:endParaRPr>
          </a:p>
          <a:p>
            <a:pPr lvl="2" marL="927100" indent="-247650">
              <a:lnSpc>
                <a:spcPct val="100000"/>
              </a:lnSpc>
              <a:spcBef>
                <a:spcPts val="525"/>
              </a:spcBef>
              <a:buClr>
                <a:srgbClr val="009DD9"/>
              </a:buClr>
              <a:buSzPct val="69047"/>
              <a:buFont typeface="Wingdings 2"/>
              <a:buChar char=""/>
              <a:tabLst>
                <a:tab pos="927100" algn="l"/>
                <a:tab pos="927735" algn="l"/>
              </a:tabLst>
            </a:pPr>
            <a:r>
              <a:rPr dirty="0" sz="2100" b="1">
                <a:latin typeface="Constantia"/>
                <a:cs typeface="Constantia"/>
              </a:rPr>
              <a:t>Domain </a:t>
            </a:r>
            <a:r>
              <a:rPr dirty="0" sz="2100" spc="-10" b="1">
                <a:latin typeface="Constantia"/>
                <a:cs typeface="Constantia"/>
              </a:rPr>
              <a:t>Name </a:t>
            </a:r>
            <a:r>
              <a:rPr dirty="0" sz="2100" spc="-20" b="1">
                <a:latin typeface="Constantia"/>
                <a:cs typeface="Constantia"/>
              </a:rPr>
              <a:t>System</a:t>
            </a:r>
            <a:r>
              <a:rPr dirty="0" sz="2100" spc="-135" b="1">
                <a:latin typeface="Constantia"/>
                <a:cs typeface="Constantia"/>
              </a:rPr>
              <a:t> </a:t>
            </a:r>
            <a:r>
              <a:rPr dirty="0" sz="2100" spc="-5" b="1">
                <a:latin typeface="Constantia"/>
                <a:cs typeface="Constantia"/>
              </a:rPr>
              <a:t>(DNS)</a:t>
            </a:r>
            <a:endParaRPr sz="2100">
              <a:latin typeface="Constantia"/>
              <a:cs typeface="Constantia"/>
            </a:endParaRPr>
          </a:p>
          <a:p>
            <a:pPr marL="927100">
              <a:lnSpc>
                <a:spcPct val="100000"/>
              </a:lnSpc>
              <a:spcBef>
                <a:spcPts val="509"/>
              </a:spcBef>
            </a:pPr>
            <a:r>
              <a:rPr dirty="0" sz="2100" spc="-20">
                <a:latin typeface="Constantia"/>
                <a:cs typeface="Constantia"/>
              </a:rPr>
              <a:t>Translates</a:t>
            </a:r>
            <a:r>
              <a:rPr dirty="0" sz="2100" spc="-55">
                <a:latin typeface="Constantia"/>
                <a:cs typeface="Constantia"/>
              </a:rPr>
              <a:t> </a:t>
            </a:r>
            <a:r>
              <a:rPr dirty="0" sz="2100" spc="-15">
                <a:latin typeface="Constantia"/>
                <a:cs typeface="Constantia"/>
              </a:rPr>
              <a:t>(converts)</a:t>
            </a:r>
            <a:r>
              <a:rPr dirty="0" sz="2100" spc="-90">
                <a:latin typeface="Constantia"/>
                <a:cs typeface="Constantia"/>
              </a:rPr>
              <a:t> </a:t>
            </a:r>
            <a:r>
              <a:rPr dirty="0" sz="2100" spc="-5">
                <a:latin typeface="Constantia"/>
                <a:cs typeface="Constantia"/>
              </a:rPr>
              <a:t>domain</a:t>
            </a:r>
            <a:r>
              <a:rPr dirty="0" sz="2100" spc="-30">
                <a:latin typeface="Constantia"/>
                <a:cs typeface="Constantia"/>
              </a:rPr>
              <a:t> </a:t>
            </a:r>
            <a:r>
              <a:rPr dirty="0" sz="2100" spc="-5">
                <a:latin typeface="Constantia"/>
                <a:cs typeface="Constantia"/>
              </a:rPr>
              <a:t>names</a:t>
            </a:r>
            <a:r>
              <a:rPr dirty="0" sz="2100" spc="-55">
                <a:latin typeface="Constantia"/>
                <a:cs typeface="Constantia"/>
              </a:rPr>
              <a:t> </a:t>
            </a:r>
            <a:r>
              <a:rPr dirty="0" sz="2100" spc="-20">
                <a:latin typeface="Constantia"/>
                <a:cs typeface="Constantia"/>
              </a:rPr>
              <a:t>to</a:t>
            </a:r>
            <a:r>
              <a:rPr dirty="0" sz="2100" spc="-85">
                <a:latin typeface="Constantia"/>
                <a:cs typeface="Constantia"/>
              </a:rPr>
              <a:t> </a:t>
            </a:r>
            <a:r>
              <a:rPr dirty="0" sz="2100" spc="-5">
                <a:latin typeface="Constantia"/>
                <a:cs typeface="Constantia"/>
              </a:rPr>
              <a:t>their</a:t>
            </a:r>
            <a:r>
              <a:rPr dirty="0" sz="2100" spc="-100">
                <a:latin typeface="Constantia"/>
                <a:cs typeface="Constantia"/>
              </a:rPr>
              <a:t> </a:t>
            </a:r>
            <a:r>
              <a:rPr dirty="0" sz="2100">
                <a:latin typeface="Constantia"/>
                <a:cs typeface="Constantia"/>
              </a:rPr>
              <a:t>numeric</a:t>
            </a:r>
            <a:r>
              <a:rPr dirty="0" sz="2100" spc="-55">
                <a:latin typeface="Constantia"/>
                <a:cs typeface="Constantia"/>
              </a:rPr>
              <a:t> </a:t>
            </a:r>
            <a:r>
              <a:rPr dirty="0" sz="2100" spc="-5">
                <a:latin typeface="Constantia"/>
                <a:cs typeface="Constantia"/>
              </a:rPr>
              <a:t>IP</a:t>
            </a:r>
            <a:endParaRPr sz="2100">
              <a:latin typeface="Constantia"/>
              <a:cs typeface="Constantia"/>
            </a:endParaRPr>
          </a:p>
          <a:p>
            <a:pPr marL="927100">
              <a:lnSpc>
                <a:spcPct val="100000"/>
              </a:lnSpc>
            </a:pPr>
            <a:r>
              <a:rPr dirty="0" sz="2100" spc="-5">
                <a:latin typeface="Constantia"/>
                <a:cs typeface="Constantia"/>
              </a:rPr>
              <a:t>addresses</a:t>
            </a:r>
            <a:endParaRPr sz="2100">
              <a:latin typeface="Constantia"/>
              <a:cs typeface="Constantia"/>
            </a:endParaRPr>
          </a:p>
          <a:p>
            <a:pPr lvl="2" marL="927100" indent="-247650">
              <a:lnSpc>
                <a:spcPct val="100000"/>
              </a:lnSpc>
              <a:spcBef>
                <a:spcPts val="505"/>
              </a:spcBef>
              <a:buClr>
                <a:srgbClr val="009DD9"/>
              </a:buClr>
              <a:buSzPct val="69047"/>
              <a:buFont typeface="Wingdings 2"/>
              <a:buChar char=""/>
              <a:tabLst>
                <a:tab pos="927100" algn="l"/>
                <a:tab pos="927735" algn="l"/>
              </a:tabLst>
            </a:pPr>
            <a:r>
              <a:rPr dirty="0" sz="2100" b="1">
                <a:latin typeface="Constantia"/>
                <a:cs typeface="Constantia"/>
              </a:rPr>
              <a:t>IP</a:t>
            </a:r>
            <a:r>
              <a:rPr dirty="0" sz="2100" spc="-75" b="1">
                <a:latin typeface="Constantia"/>
                <a:cs typeface="Constantia"/>
              </a:rPr>
              <a:t> </a:t>
            </a:r>
            <a:r>
              <a:rPr dirty="0" sz="2100" spc="-5" b="1">
                <a:latin typeface="Constantia"/>
                <a:cs typeface="Constantia"/>
              </a:rPr>
              <a:t>address</a:t>
            </a:r>
            <a:endParaRPr sz="2100">
              <a:latin typeface="Constantia"/>
              <a:cs typeface="Constantia"/>
            </a:endParaRPr>
          </a:p>
          <a:p>
            <a:pPr marL="927100">
              <a:lnSpc>
                <a:spcPct val="100000"/>
              </a:lnSpc>
              <a:spcBef>
                <a:spcPts val="505"/>
              </a:spcBef>
            </a:pPr>
            <a:r>
              <a:rPr dirty="0" sz="2100" spc="-5">
                <a:latin typeface="Constantia"/>
                <a:cs typeface="Constantia"/>
              </a:rPr>
              <a:t>An</a:t>
            </a:r>
            <a:r>
              <a:rPr dirty="0" sz="2100" spc="-85">
                <a:latin typeface="Constantia"/>
                <a:cs typeface="Constantia"/>
              </a:rPr>
              <a:t> </a:t>
            </a:r>
            <a:r>
              <a:rPr dirty="0" sz="2100" spc="-10">
                <a:latin typeface="Constantia"/>
                <a:cs typeface="Constantia"/>
              </a:rPr>
              <a:t>address</a:t>
            </a:r>
            <a:r>
              <a:rPr dirty="0" sz="2100" spc="-65">
                <a:latin typeface="Constantia"/>
                <a:cs typeface="Constantia"/>
              </a:rPr>
              <a:t> </a:t>
            </a:r>
            <a:r>
              <a:rPr dirty="0" sz="2100" spc="-5">
                <a:latin typeface="Constantia"/>
                <a:cs typeface="Constantia"/>
              </a:rPr>
              <a:t>that</a:t>
            </a:r>
            <a:r>
              <a:rPr dirty="0" sz="2100" spc="-90">
                <a:latin typeface="Constantia"/>
                <a:cs typeface="Constantia"/>
              </a:rPr>
              <a:t> </a:t>
            </a:r>
            <a:r>
              <a:rPr dirty="0" sz="2100" spc="-5">
                <a:latin typeface="Constantia"/>
                <a:cs typeface="Constantia"/>
              </a:rPr>
              <a:t>uniquely</a:t>
            </a:r>
            <a:r>
              <a:rPr dirty="0" sz="2100" spc="-60">
                <a:latin typeface="Constantia"/>
                <a:cs typeface="Constantia"/>
              </a:rPr>
              <a:t> </a:t>
            </a:r>
            <a:r>
              <a:rPr dirty="0" sz="2100">
                <a:latin typeface="Constantia"/>
                <a:cs typeface="Constantia"/>
              </a:rPr>
              <a:t>identifies</a:t>
            </a:r>
            <a:r>
              <a:rPr dirty="0" sz="2100" spc="-100">
                <a:latin typeface="Constantia"/>
                <a:cs typeface="Constantia"/>
              </a:rPr>
              <a:t> </a:t>
            </a:r>
            <a:r>
              <a:rPr dirty="0" sz="2100">
                <a:latin typeface="Constantia"/>
                <a:cs typeface="Constantia"/>
              </a:rPr>
              <a:t>each</a:t>
            </a:r>
            <a:r>
              <a:rPr dirty="0" sz="2100" spc="-90">
                <a:latin typeface="Constantia"/>
                <a:cs typeface="Constantia"/>
              </a:rPr>
              <a:t> </a:t>
            </a:r>
            <a:r>
              <a:rPr dirty="0" sz="2100" spc="-10">
                <a:latin typeface="Constantia"/>
                <a:cs typeface="Constantia"/>
              </a:rPr>
              <a:t>computer</a:t>
            </a:r>
            <a:r>
              <a:rPr dirty="0" sz="2100" spc="-140">
                <a:latin typeface="Constantia"/>
                <a:cs typeface="Constantia"/>
              </a:rPr>
              <a:t> </a:t>
            </a:r>
            <a:r>
              <a:rPr dirty="0" sz="2100" spc="-10">
                <a:latin typeface="Constantia"/>
                <a:cs typeface="Constantia"/>
              </a:rPr>
              <a:t>connected</a:t>
            </a:r>
            <a:endParaRPr sz="2100">
              <a:latin typeface="Constantia"/>
              <a:cs typeface="Constantia"/>
            </a:endParaRPr>
          </a:p>
          <a:p>
            <a:pPr marL="927100">
              <a:lnSpc>
                <a:spcPct val="100000"/>
              </a:lnSpc>
            </a:pPr>
            <a:r>
              <a:rPr dirty="0" sz="2100" spc="-20">
                <a:latin typeface="Constantia"/>
                <a:cs typeface="Constantia"/>
              </a:rPr>
              <a:t>to </a:t>
            </a:r>
            <a:r>
              <a:rPr dirty="0" sz="2100">
                <a:latin typeface="Constantia"/>
                <a:cs typeface="Constantia"/>
              </a:rPr>
              <a:t>a </a:t>
            </a:r>
            <a:r>
              <a:rPr dirty="0" sz="2100" spc="-15">
                <a:latin typeface="Constantia"/>
                <a:cs typeface="Constantia"/>
              </a:rPr>
              <a:t>network </a:t>
            </a:r>
            <a:r>
              <a:rPr dirty="0" sz="2100">
                <a:latin typeface="Constantia"/>
                <a:cs typeface="Constantia"/>
              </a:rPr>
              <a:t>or</a:t>
            </a:r>
            <a:r>
              <a:rPr dirty="0" sz="2100" spc="-390">
                <a:latin typeface="Constantia"/>
                <a:cs typeface="Constantia"/>
              </a:rPr>
              <a:t> </a:t>
            </a:r>
            <a:r>
              <a:rPr dirty="0" sz="2100" spc="-5">
                <a:latin typeface="Constantia"/>
                <a:cs typeface="Constantia"/>
              </a:rPr>
              <a:t>the Internet</a:t>
            </a:r>
            <a:endParaRPr sz="21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5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spc="-5" b="1">
                <a:latin typeface="Constantia"/>
                <a:cs typeface="Constantia"/>
              </a:rPr>
              <a:t>The Shift </a:t>
            </a:r>
            <a:r>
              <a:rPr dirty="0" sz="2400" spc="-20" b="1">
                <a:latin typeface="Constantia"/>
                <a:cs typeface="Constantia"/>
              </a:rPr>
              <a:t>to </a:t>
            </a:r>
            <a:r>
              <a:rPr dirty="0" sz="2400" spc="-5" b="1">
                <a:latin typeface="Constantia"/>
                <a:cs typeface="Constantia"/>
              </a:rPr>
              <a:t>Profit-Induced</a:t>
            </a:r>
            <a:r>
              <a:rPr dirty="0" sz="2400" spc="-190" b="1">
                <a:latin typeface="Constantia"/>
                <a:cs typeface="Constantia"/>
              </a:rPr>
              <a:t> </a:t>
            </a:r>
            <a:r>
              <a:rPr dirty="0" sz="2400" b="1">
                <a:latin typeface="Constantia"/>
                <a:cs typeface="Constantia"/>
              </a:rPr>
              <a:t>Crimes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20700" y="865378"/>
            <a:ext cx="223647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Sum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25"/>
              <a:t>r</a:t>
            </a:r>
            <a:r>
              <a:rPr dirty="0"/>
              <a:t>y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9-</a:t>
            </a:r>
            <a:r>
              <a:rPr dirty="0"/>
              <a:t>69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12140" y="1609764"/>
            <a:ext cx="7901305" cy="2879090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725"/>
              </a:spcBef>
              <a:buClr>
                <a:srgbClr val="0AD0D9"/>
              </a:buClr>
              <a:buSzPct val="94230"/>
              <a:buAutoNum type="arabicPeriod"/>
              <a:tabLst>
                <a:tab pos="527685" algn="l"/>
                <a:tab pos="528320" algn="l"/>
                <a:tab pos="6757034" algn="l"/>
              </a:tabLst>
            </a:pPr>
            <a:r>
              <a:rPr dirty="0" sz="2600" spc="-5">
                <a:latin typeface="Constantia"/>
                <a:cs typeface="Constantia"/>
              </a:rPr>
              <a:t>Th</a:t>
            </a:r>
            <a:r>
              <a:rPr dirty="0" sz="2600">
                <a:latin typeface="Constantia"/>
                <a:cs typeface="Constantia"/>
              </a:rPr>
              <a:t>e</a:t>
            </a:r>
            <a:r>
              <a:rPr dirty="0" sz="2600" spc="-65">
                <a:latin typeface="Constantia"/>
                <a:cs typeface="Constantia"/>
              </a:rPr>
              <a:t> </a:t>
            </a:r>
            <a:r>
              <a:rPr dirty="0" sz="2600" spc="-70">
                <a:latin typeface="Constantia"/>
                <a:cs typeface="Constantia"/>
              </a:rPr>
              <a:t>k</a:t>
            </a:r>
            <a:r>
              <a:rPr dirty="0" sz="2600">
                <a:latin typeface="Constantia"/>
                <a:cs typeface="Constantia"/>
              </a:rPr>
              <a:t>ey</a:t>
            </a:r>
            <a:r>
              <a:rPr dirty="0" sz="2600" spc="-95">
                <a:latin typeface="Constantia"/>
                <a:cs typeface="Constantia"/>
              </a:rPr>
              <a:t> </a:t>
            </a:r>
            <a:r>
              <a:rPr dirty="0" sz="2600" spc="-35">
                <a:latin typeface="Constantia"/>
                <a:cs typeface="Constantia"/>
              </a:rPr>
              <a:t>t</a:t>
            </a:r>
            <a:r>
              <a:rPr dirty="0" sz="2600">
                <a:latin typeface="Constantia"/>
                <a:cs typeface="Constantia"/>
              </a:rPr>
              <a:t>o</a:t>
            </a:r>
            <a:r>
              <a:rPr dirty="0" sz="2600" spc="-15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establish</a:t>
            </a:r>
            <a:r>
              <a:rPr dirty="0" sz="2600" spc="-15">
                <a:latin typeface="Constantia"/>
                <a:cs typeface="Constantia"/>
              </a:rPr>
              <a:t>i</a:t>
            </a:r>
            <a:r>
              <a:rPr dirty="0" sz="2600" spc="-5">
                <a:latin typeface="Constantia"/>
                <a:cs typeface="Constantia"/>
              </a:rPr>
              <a:t>n</a:t>
            </a:r>
            <a:r>
              <a:rPr dirty="0" sz="2600">
                <a:latin typeface="Constantia"/>
                <a:cs typeface="Constantia"/>
              </a:rPr>
              <a:t>g</a:t>
            </a:r>
            <a:r>
              <a:rPr dirty="0" sz="2600" spc="-7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st</a:t>
            </a:r>
            <a:r>
              <a:rPr dirty="0" sz="2600" spc="-35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o</a:t>
            </a:r>
            <a:r>
              <a:rPr dirty="0" sz="2600" spc="-10">
                <a:latin typeface="Constantia"/>
                <a:cs typeface="Constantia"/>
              </a:rPr>
              <a:t>n</a:t>
            </a:r>
            <a:r>
              <a:rPr dirty="0" sz="2600">
                <a:latin typeface="Constantia"/>
                <a:cs typeface="Constantia"/>
              </a:rPr>
              <a:t>g</a:t>
            </a:r>
            <a:r>
              <a:rPr dirty="0" sz="2600" spc="-8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e</a:t>
            </a:r>
            <a:r>
              <a:rPr dirty="0" sz="2600" spc="-5">
                <a:latin typeface="Constantia"/>
                <a:cs typeface="Constantia"/>
              </a:rPr>
              <a:t>-</a:t>
            </a:r>
            <a:r>
              <a:rPr dirty="0" sz="2600" spc="-55">
                <a:latin typeface="Constantia"/>
                <a:cs typeface="Constantia"/>
              </a:rPr>
              <a:t>c</a:t>
            </a:r>
            <a:r>
              <a:rPr dirty="0" sz="2600">
                <a:latin typeface="Constantia"/>
                <a:cs typeface="Constantia"/>
              </a:rPr>
              <a:t>omme</a:t>
            </a:r>
            <a:r>
              <a:rPr dirty="0" sz="2600" spc="-45">
                <a:latin typeface="Constantia"/>
                <a:cs typeface="Constantia"/>
              </a:rPr>
              <a:t>r</a:t>
            </a:r>
            <a:r>
              <a:rPr dirty="0" sz="2600" spc="-55">
                <a:latin typeface="Constantia"/>
                <a:cs typeface="Constantia"/>
              </a:rPr>
              <a:t>c</a:t>
            </a:r>
            <a:r>
              <a:rPr dirty="0" sz="2600">
                <a:latin typeface="Constantia"/>
                <a:cs typeface="Constantia"/>
              </a:rPr>
              <a:t>e</a:t>
            </a:r>
            <a:r>
              <a:rPr dirty="0" sz="2600">
                <a:latin typeface="Constantia"/>
                <a:cs typeface="Constantia"/>
              </a:rPr>
              <a:t>	</a:t>
            </a:r>
            <a:r>
              <a:rPr dirty="0" sz="2600">
                <a:latin typeface="Constantia"/>
                <a:cs typeface="Constantia"/>
              </a:rPr>
              <a:t>security</a:t>
            </a:r>
            <a:endParaRPr sz="2600">
              <a:latin typeface="Constantia"/>
              <a:cs typeface="Constantia"/>
            </a:endParaRPr>
          </a:p>
          <a:p>
            <a:pPr marL="527685" indent="-5156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AutoNum type="arabicPeriod"/>
              <a:tabLst>
                <a:tab pos="527685" algn="l"/>
                <a:tab pos="528320" algn="l"/>
              </a:tabLst>
            </a:pPr>
            <a:r>
              <a:rPr dirty="0" sz="2600" spc="-5">
                <a:latin typeface="Constantia"/>
                <a:cs typeface="Constantia"/>
              </a:rPr>
              <a:t>Basic </a:t>
            </a:r>
            <a:r>
              <a:rPr dirty="0" sz="2600" spc="-25">
                <a:latin typeface="Constantia"/>
                <a:cs typeface="Constantia"/>
              </a:rPr>
              <a:t>EC </a:t>
            </a:r>
            <a:r>
              <a:rPr dirty="0" sz="2600">
                <a:latin typeface="Constantia"/>
                <a:cs typeface="Constantia"/>
              </a:rPr>
              <a:t>security </a:t>
            </a:r>
            <a:r>
              <a:rPr dirty="0" sz="2600" spc="-5">
                <a:latin typeface="Constantia"/>
                <a:cs typeface="Constantia"/>
              </a:rPr>
              <a:t>issues </a:t>
            </a:r>
            <a:r>
              <a:rPr dirty="0" sz="2600">
                <a:latin typeface="Constantia"/>
                <a:cs typeface="Constantia"/>
              </a:rPr>
              <a:t>and</a:t>
            </a:r>
            <a:r>
              <a:rPr dirty="0" sz="2600" spc="-40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terminology</a:t>
            </a:r>
            <a:endParaRPr sz="2600">
              <a:latin typeface="Constantia"/>
              <a:cs typeface="Constantia"/>
            </a:endParaRPr>
          </a:p>
          <a:p>
            <a:pPr marL="527685" indent="-51562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AutoNum type="arabicPeriod"/>
              <a:tabLst>
                <a:tab pos="527685" algn="l"/>
                <a:tab pos="528320" algn="l"/>
              </a:tabLst>
            </a:pPr>
            <a:r>
              <a:rPr dirty="0" sz="2600" spc="-10">
                <a:latin typeface="Constantia"/>
                <a:cs typeface="Constantia"/>
              </a:rPr>
              <a:t>Threats, </a:t>
            </a:r>
            <a:r>
              <a:rPr dirty="0" sz="2600" spc="-5">
                <a:latin typeface="Constantia"/>
                <a:cs typeface="Constantia"/>
              </a:rPr>
              <a:t>vulnerabilities, </a:t>
            </a:r>
            <a:r>
              <a:rPr dirty="0" sz="2600">
                <a:latin typeface="Constantia"/>
                <a:cs typeface="Constantia"/>
              </a:rPr>
              <a:t>and </a:t>
            </a:r>
            <a:r>
              <a:rPr dirty="0" sz="2600" spc="-5">
                <a:latin typeface="Constantia"/>
                <a:cs typeface="Constantia"/>
              </a:rPr>
              <a:t>technical</a:t>
            </a:r>
            <a:r>
              <a:rPr dirty="0" sz="2600" spc="-30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attacks</a:t>
            </a:r>
            <a:endParaRPr sz="2600">
              <a:latin typeface="Constantia"/>
              <a:cs typeface="Constantia"/>
            </a:endParaRPr>
          </a:p>
          <a:p>
            <a:pPr marL="527685" indent="-515620">
              <a:lnSpc>
                <a:spcPct val="100000"/>
              </a:lnSpc>
              <a:spcBef>
                <a:spcPts val="630"/>
              </a:spcBef>
              <a:buClr>
                <a:srgbClr val="0AD0D9"/>
              </a:buClr>
              <a:buSzPct val="94230"/>
              <a:buAutoNum type="arabicPeriod"/>
              <a:tabLst>
                <a:tab pos="527685" algn="l"/>
                <a:tab pos="528320" algn="l"/>
              </a:tabLst>
            </a:pPr>
            <a:r>
              <a:rPr dirty="0" sz="2600" spc="-5">
                <a:latin typeface="Constantia"/>
                <a:cs typeface="Constantia"/>
              </a:rPr>
              <a:t>Internet </a:t>
            </a:r>
            <a:r>
              <a:rPr dirty="0" sz="2600" spc="-10">
                <a:latin typeface="Constantia"/>
                <a:cs typeface="Constantia"/>
              </a:rPr>
              <a:t>fraud, </a:t>
            </a:r>
            <a:r>
              <a:rPr dirty="0" sz="2600" spc="-5">
                <a:latin typeface="Constantia"/>
                <a:cs typeface="Constantia"/>
              </a:rPr>
              <a:t>phishing, </a:t>
            </a:r>
            <a:r>
              <a:rPr dirty="0" sz="2600">
                <a:latin typeface="Constantia"/>
                <a:cs typeface="Constantia"/>
              </a:rPr>
              <a:t>and</a:t>
            </a:r>
            <a:r>
              <a:rPr dirty="0" sz="2600" spc="-26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spam</a:t>
            </a:r>
            <a:endParaRPr sz="2600">
              <a:latin typeface="Constantia"/>
              <a:cs typeface="Constantia"/>
            </a:endParaRPr>
          </a:p>
          <a:p>
            <a:pPr marL="527685" indent="-51562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AutoNum type="arabicPeriod"/>
              <a:tabLst>
                <a:tab pos="527685" algn="l"/>
                <a:tab pos="528320" algn="l"/>
              </a:tabLst>
            </a:pPr>
            <a:r>
              <a:rPr dirty="0" sz="2600" spc="-5">
                <a:latin typeface="Constantia"/>
                <a:cs typeface="Constantia"/>
              </a:rPr>
              <a:t>Information</a:t>
            </a:r>
            <a:r>
              <a:rPr dirty="0" sz="2600" spc="-12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assurance</a:t>
            </a:r>
            <a:endParaRPr sz="2600">
              <a:latin typeface="Constantia"/>
              <a:cs typeface="Constantia"/>
            </a:endParaRPr>
          </a:p>
          <a:p>
            <a:pPr marL="527685" indent="-5156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AutoNum type="arabicPeriod"/>
              <a:tabLst>
                <a:tab pos="527685" algn="l"/>
                <a:tab pos="528320" algn="l"/>
              </a:tabLst>
            </a:pPr>
            <a:r>
              <a:rPr dirty="0" sz="2600" spc="-5">
                <a:latin typeface="Constantia"/>
                <a:cs typeface="Constantia"/>
              </a:rPr>
              <a:t>Securing </a:t>
            </a:r>
            <a:r>
              <a:rPr dirty="0" sz="2600" spc="-25">
                <a:latin typeface="Constantia"/>
                <a:cs typeface="Constantia"/>
              </a:rPr>
              <a:t>EC </a:t>
            </a:r>
            <a:r>
              <a:rPr dirty="0" sz="2600" spc="-20">
                <a:latin typeface="Constantia"/>
                <a:cs typeface="Constantia"/>
              </a:rPr>
              <a:t>access </a:t>
            </a:r>
            <a:r>
              <a:rPr dirty="0" sz="2600" spc="-15">
                <a:latin typeface="Constantia"/>
                <a:cs typeface="Constantia"/>
              </a:rPr>
              <a:t>control </a:t>
            </a:r>
            <a:r>
              <a:rPr dirty="0" sz="2600">
                <a:latin typeface="Constantia"/>
                <a:cs typeface="Constantia"/>
              </a:rPr>
              <a:t>and</a:t>
            </a:r>
            <a:r>
              <a:rPr dirty="0" sz="2600" spc="-33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communications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20700" y="865378"/>
            <a:ext cx="223647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Sum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25"/>
              <a:t>r</a:t>
            </a:r>
            <a:r>
              <a:rPr dirty="0"/>
              <a:t>y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9-</a:t>
            </a:r>
            <a:r>
              <a:rPr dirty="0"/>
              <a:t>70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12140" y="1609764"/>
            <a:ext cx="7416800" cy="3672204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725"/>
              </a:spcBef>
              <a:buClr>
                <a:srgbClr val="0AD0D9"/>
              </a:buClr>
              <a:buSzPct val="94230"/>
              <a:buAutoNum type="arabicPeriod" startAt="7"/>
              <a:tabLst>
                <a:tab pos="527685" algn="l"/>
                <a:tab pos="528320" algn="l"/>
              </a:tabLst>
            </a:pPr>
            <a:r>
              <a:rPr dirty="0" sz="2600" spc="-20">
                <a:latin typeface="Constantia"/>
                <a:cs typeface="Constantia"/>
              </a:rPr>
              <a:t>Technologies </a:t>
            </a:r>
            <a:r>
              <a:rPr dirty="0" sz="2600" spc="-10">
                <a:latin typeface="Constantia"/>
                <a:cs typeface="Constantia"/>
              </a:rPr>
              <a:t>for protecting</a:t>
            </a:r>
            <a:r>
              <a:rPr dirty="0" sz="2600" spc="-220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networks.</a:t>
            </a:r>
            <a:endParaRPr sz="2600">
              <a:latin typeface="Constantia"/>
              <a:cs typeface="Constantia"/>
            </a:endParaRPr>
          </a:p>
          <a:p>
            <a:pPr marL="527685" marR="988060" indent="-5156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AutoNum type="arabicPeriod" startAt="7"/>
              <a:tabLst>
                <a:tab pos="527685" algn="l"/>
                <a:tab pos="528320" algn="l"/>
              </a:tabLst>
            </a:pPr>
            <a:r>
              <a:rPr dirty="0" sz="2600" spc="-5">
                <a:latin typeface="Constantia"/>
                <a:cs typeface="Constantia"/>
              </a:rPr>
              <a:t>The</a:t>
            </a:r>
            <a:r>
              <a:rPr dirty="0" sz="2600" spc="-13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different</a:t>
            </a:r>
            <a:r>
              <a:rPr dirty="0" sz="2600" spc="-140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controls</a:t>
            </a:r>
            <a:r>
              <a:rPr dirty="0" sz="2600" spc="-16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and</a:t>
            </a:r>
            <a:r>
              <a:rPr dirty="0" sz="2600" spc="-6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special</a:t>
            </a:r>
            <a:r>
              <a:rPr dirty="0" sz="2600" spc="-75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defense  </a:t>
            </a:r>
            <a:r>
              <a:rPr dirty="0" sz="2600" spc="-10">
                <a:latin typeface="Constantia"/>
                <a:cs typeface="Constantia"/>
              </a:rPr>
              <a:t>mechanisms.</a:t>
            </a:r>
            <a:endParaRPr sz="2600">
              <a:latin typeface="Constantia"/>
              <a:cs typeface="Constantia"/>
            </a:endParaRPr>
          </a:p>
          <a:p>
            <a:pPr marL="527685" indent="-5156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AutoNum type="arabicPeriod" startAt="7"/>
              <a:tabLst>
                <a:tab pos="527685" algn="l"/>
                <a:tab pos="528320" algn="l"/>
              </a:tabLst>
            </a:pPr>
            <a:r>
              <a:rPr dirty="0" sz="2600" spc="-10">
                <a:latin typeface="Constantia"/>
                <a:cs typeface="Constantia"/>
              </a:rPr>
              <a:t>Protecting from</a:t>
            </a:r>
            <a:r>
              <a:rPr dirty="0" sz="2600" spc="-10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fraud.</a:t>
            </a:r>
            <a:endParaRPr sz="2600">
              <a:latin typeface="Constantia"/>
              <a:cs typeface="Constantia"/>
            </a:endParaRPr>
          </a:p>
          <a:p>
            <a:pPr marL="527685" marR="5080" indent="-5156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AutoNum type="arabicPeriod" startAt="7"/>
              <a:tabLst>
                <a:tab pos="527685" algn="l"/>
                <a:tab pos="528320" algn="l"/>
              </a:tabLst>
            </a:pPr>
            <a:r>
              <a:rPr dirty="0" sz="2600" spc="-10">
                <a:latin typeface="Constantia"/>
                <a:cs typeface="Constantia"/>
              </a:rPr>
              <a:t>Role</a:t>
            </a:r>
            <a:r>
              <a:rPr dirty="0" sz="2600" spc="-15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of</a:t>
            </a:r>
            <a:r>
              <a:rPr dirty="0" sz="2600" spc="5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business</a:t>
            </a:r>
            <a:r>
              <a:rPr dirty="0" sz="2600" spc="-15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continuity</a:t>
            </a:r>
            <a:r>
              <a:rPr dirty="0" sz="2600" spc="-15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and</a:t>
            </a:r>
            <a:r>
              <a:rPr dirty="0" sz="2600" spc="-7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disaster</a:t>
            </a:r>
            <a:r>
              <a:rPr dirty="0" sz="2600" spc="-150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recovery  </a:t>
            </a:r>
            <a:r>
              <a:rPr dirty="0" sz="2600" spc="-15">
                <a:latin typeface="Constantia"/>
                <a:cs typeface="Constantia"/>
              </a:rPr>
              <a:t>planning.</a:t>
            </a:r>
            <a:endParaRPr sz="2600">
              <a:latin typeface="Constantia"/>
              <a:cs typeface="Constantia"/>
            </a:endParaRPr>
          </a:p>
          <a:p>
            <a:pPr marL="527685" indent="-5156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AutoNum type="arabicPeriod" startAt="7"/>
              <a:tabLst>
                <a:tab pos="527685" algn="l"/>
                <a:tab pos="528320" algn="l"/>
              </a:tabLst>
            </a:pPr>
            <a:r>
              <a:rPr dirty="0" sz="2600" spc="-5">
                <a:latin typeface="Constantia"/>
                <a:cs typeface="Constantia"/>
              </a:rPr>
              <a:t>Enterprisewide </a:t>
            </a:r>
            <a:r>
              <a:rPr dirty="0" sz="2600" spc="-30">
                <a:latin typeface="Constantia"/>
                <a:cs typeface="Constantia"/>
              </a:rPr>
              <a:t>EC</a:t>
            </a:r>
            <a:r>
              <a:rPr dirty="0" sz="2600" spc="-160">
                <a:latin typeface="Constantia"/>
                <a:cs typeface="Constantia"/>
              </a:rPr>
              <a:t> </a:t>
            </a:r>
            <a:r>
              <a:rPr dirty="0" sz="2600" spc="-30">
                <a:latin typeface="Constantia"/>
                <a:cs typeface="Constantia"/>
              </a:rPr>
              <a:t>security.</a:t>
            </a:r>
            <a:endParaRPr sz="2600">
              <a:latin typeface="Constantia"/>
              <a:cs typeface="Constantia"/>
            </a:endParaRPr>
          </a:p>
          <a:p>
            <a:pPr marL="527685" indent="-5156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AutoNum type="arabicPeriod" startAt="7"/>
              <a:tabLst>
                <a:tab pos="527685" algn="l"/>
                <a:tab pos="528320" algn="l"/>
              </a:tabLst>
            </a:pPr>
            <a:r>
              <a:rPr dirty="0" sz="2600" spc="-15">
                <a:latin typeface="Constantia"/>
                <a:cs typeface="Constantia"/>
              </a:rPr>
              <a:t>Why</a:t>
            </a:r>
            <a:r>
              <a:rPr dirty="0" sz="2600" spc="-7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is</a:t>
            </a:r>
            <a:r>
              <a:rPr dirty="0" sz="2600" spc="-4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it</a:t>
            </a:r>
            <a:r>
              <a:rPr dirty="0" sz="2600" spc="-7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impossible</a:t>
            </a:r>
            <a:r>
              <a:rPr dirty="0" sz="2600" spc="-114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to</a:t>
            </a:r>
            <a:r>
              <a:rPr dirty="0" sz="2600" spc="-14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stop</a:t>
            </a:r>
            <a:r>
              <a:rPr dirty="0" sz="2600" spc="-155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computer</a:t>
            </a:r>
            <a:r>
              <a:rPr dirty="0" sz="2600" spc="-19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crimes?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62000" y="1522475"/>
            <a:ext cx="7242175" cy="23637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57237" y="1517650"/>
            <a:ext cx="7251700" cy="2373630"/>
          </a:xfrm>
          <a:custGeom>
            <a:avLst/>
            <a:gdLst/>
            <a:ahLst/>
            <a:cxnLst/>
            <a:rect l="l" t="t" r="r" b="b"/>
            <a:pathLst>
              <a:path w="7251700" h="2373629">
                <a:moveTo>
                  <a:pt x="0" y="2373249"/>
                </a:moveTo>
                <a:lnTo>
                  <a:pt x="7251700" y="2373249"/>
                </a:lnTo>
                <a:lnTo>
                  <a:pt x="7251700" y="0"/>
                </a:lnTo>
                <a:lnTo>
                  <a:pt x="0" y="0"/>
                </a:lnTo>
                <a:lnTo>
                  <a:pt x="0" y="2373249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330195" y="5350764"/>
            <a:ext cx="4657344" cy="513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679692" y="5350764"/>
            <a:ext cx="379475" cy="5135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751319" y="5350764"/>
            <a:ext cx="379475" cy="5135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18688" y="5620511"/>
            <a:ext cx="2950464" cy="5135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861303" y="5625084"/>
            <a:ext cx="371855" cy="5135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016609" y="4066413"/>
            <a:ext cx="6925309" cy="19164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"/>
                <a:cs typeface="Arial"/>
              </a:rPr>
              <a:t>All </a:t>
            </a:r>
            <a:r>
              <a:rPr dirty="0" sz="1600" spc="-5">
                <a:latin typeface="Arial"/>
                <a:cs typeface="Arial"/>
              </a:rPr>
              <a:t>rights reserved. No part of this publication may be reproduced, stored in a  retrieval system, or transmitted, in any form or by any means, electronic,  mechanical, photocopying, recording, or otherwise, without the prior written  permission of the </a:t>
            </a:r>
            <a:r>
              <a:rPr dirty="0" sz="1600" spc="-15">
                <a:latin typeface="Arial"/>
                <a:cs typeface="Arial"/>
              </a:rPr>
              <a:t>publisher. </a:t>
            </a:r>
            <a:r>
              <a:rPr dirty="0" sz="1600" spc="-5">
                <a:latin typeface="Arial"/>
                <a:cs typeface="Arial"/>
              </a:rPr>
              <a:t>Printed in the United States of</a:t>
            </a:r>
            <a:r>
              <a:rPr dirty="0" sz="1600" spc="3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America.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algn="ctr" marL="269875">
              <a:lnSpc>
                <a:spcPts val="2145"/>
              </a:lnSpc>
            </a:pPr>
            <a:r>
              <a:rPr dirty="0" sz="1800" spc="-5">
                <a:latin typeface="Tahoma"/>
                <a:cs typeface="Tahoma"/>
              </a:rPr>
              <a:t>Copyright </a:t>
            </a:r>
            <a:r>
              <a:rPr dirty="0" sz="1800">
                <a:latin typeface="Tahoma"/>
                <a:cs typeface="Tahoma"/>
              </a:rPr>
              <a:t>© 2012 </a:t>
            </a:r>
            <a:r>
              <a:rPr dirty="0" sz="1800" spc="-10">
                <a:latin typeface="Tahoma"/>
                <a:cs typeface="Tahoma"/>
              </a:rPr>
              <a:t>Pearson </a:t>
            </a:r>
            <a:r>
              <a:rPr dirty="0" sz="1800" spc="-5">
                <a:latin typeface="Tahoma"/>
                <a:cs typeface="Tahoma"/>
              </a:rPr>
              <a:t>Education,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Inc.</a:t>
            </a:r>
            <a:endParaRPr sz="1800">
              <a:latin typeface="Tahoma"/>
              <a:cs typeface="Tahoma"/>
            </a:endParaRPr>
          </a:p>
          <a:p>
            <a:pPr algn="ctr" marL="409575">
              <a:lnSpc>
                <a:spcPts val="2145"/>
              </a:lnSpc>
            </a:pPr>
            <a:r>
              <a:rPr dirty="0" sz="1800" spc="-5">
                <a:latin typeface="Tahoma"/>
                <a:cs typeface="Tahoma"/>
              </a:rPr>
              <a:t>Publishing </a:t>
            </a:r>
            <a:r>
              <a:rPr dirty="0" sz="1800">
                <a:latin typeface="Tahoma"/>
                <a:cs typeface="Tahoma"/>
              </a:rPr>
              <a:t>as </a:t>
            </a:r>
            <a:r>
              <a:rPr dirty="0" sz="1800" spc="-10">
                <a:latin typeface="Tahoma"/>
                <a:cs typeface="Tahoma"/>
              </a:rPr>
              <a:t>Prentice</a:t>
            </a:r>
            <a:r>
              <a:rPr dirty="0" sz="1800" spc="-20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Hall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9-</a:t>
            </a:r>
            <a:r>
              <a:rPr dirty="0"/>
              <a:t>71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2100" y="865378"/>
            <a:ext cx="785304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84929" algn="l"/>
              </a:tabLst>
            </a:pPr>
            <a:r>
              <a:rPr dirty="0" spc="-5"/>
              <a:t>The</a:t>
            </a:r>
            <a:r>
              <a:rPr dirty="0" spc="10"/>
              <a:t> </a:t>
            </a:r>
            <a:r>
              <a:rPr dirty="0" spc="-20"/>
              <a:t>Information	</a:t>
            </a:r>
            <a:r>
              <a:rPr dirty="0" spc="-5"/>
              <a:t>Security</a:t>
            </a:r>
            <a:r>
              <a:rPr dirty="0" spc="-80"/>
              <a:t> </a:t>
            </a:r>
            <a:r>
              <a:rPr dirty="0" spc="-15"/>
              <a:t>Problem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407400" y="6556200"/>
            <a:ext cx="30734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045C75"/>
                </a:solidFill>
                <a:latin typeface="Constantia"/>
                <a:cs typeface="Constantia"/>
              </a:rPr>
              <a:t>9-</a:t>
            </a:r>
            <a:r>
              <a:rPr dirty="0" sz="1200">
                <a:solidFill>
                  <a:srgbClr val="045C75"/>
                </a:solidFill>
                <a:latin typeface="Constantia"/>
                <a:cs typeface="Constantia"/>
              </a:rPr>
              <a:t>7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9740" y="1701507"/>
            <a:ext cx="8065770" cy="4513580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marL="652780" indent="-247650">
              <a:lnSpc>
                <a:spcPct val="100000"/>
              </a:lnSpc>
              <a:spcBef>
                <a:spcPts val="630"/>
              </a:spcBef>
              <a:buClr>
                <a:srgbClr val="0E6EC5"/>
              </a:buClr>
              <a:buSzPct val="84090"/>
              <a:buFont typeface="Wingdings 2"/>
              <a:buChar char=""/>
              <a:tabLst>
                <a:tab pos="653415" algn="l"/>
              </a:tabLst>
            </a:pPr>
            <a:r>
              <a:rPr dirty="0" sz="2200" spc="-15" b="1">
                <a:latin typeface="Constantia"/>
                <a:cs typeface="Constantia"/>
              </a:rPr>
              <a:t>Internet underground</a:t>
            </a:r>
            <a:r>
              <a:rPr dirty="0" sz="2200" spc="-45" b="1">
                <a:latin typeface="Constantia"/>
                <a:cs typeface="Constantia"/>
              </a:rPr>
              <a:t> </a:t>
            </a:r>
            <a:r>
              <a:rPr dirty="0" sz="2200" spc="-15" b="1">
                <a:latin typeface="Constantia"/>
                <a:cs typeface="Constantia"/>
              </a:rPr>
              <a:t>economy</a:t>
            </a:r>
            <a:endParaRPr sz="2200">
              <a:latin typeface="Constantia"/>
              <a:cs typeface="Constantia"/>
            </a:endParaRPr>
          </a:p>
          <a:p>
            <a:pPr marL="652780" marR="5080">
              <a:lnSpc>
                <a:spcPct val="100000"/>
              </a:lnSpc>
              <a:spcBef>
                <a:spcPts val="530"/>
              </a:spcBef>
            </a:pPr>
            <a:r>
              <a:rPr dirty="0" sz="2200" spc="-15">
                <a:latin typeface="Constantia"/>
                <a:cs typeface="Constantia"/>
              </a:rPr>
              <a:t>E-markets </a:t>
            </a:r>
            <a:r>
              <a:rPr dirty="0" sz="2200" spc="-5">
                <a:latin typeface="Constantia"/>
                <a:cs typeface="Constantia"/>
              </a:rPr>
              <a:t>for </a:t>
            </a:r>
            <a:r>
              <a:rPr dirty="0" sz="2200" spc="-10">
                <a:latin typeface="Constantia"/>
                <a:cs typeface="Constantia"/>
              </a:rPr>
              <a:t>stolen </a:t>
            </a:r>
            <a:r>
              <a:rPr dirty="0" sz="2200" spc="-5">
                <a:latin typeface="Constantia"/>
                <a:cs typeface="Constantia"/>
              </a:rPr>
              <a:t>information made up of </a:t>
            </a:r>
            <a:r>
              <a:rPr dirty="0" sz="2200" spc="-10">
                <a:latin typeface="Constantia"/>
                <a:cs typeface="Constantia"/>
              </a:rPr>
              <a:t>thousands </a:t>
            </a:r>
            <a:r>
              <a:rPr dirty="0" sz="2200" spc="-5">
                <a:latin typeface="Constantia"/>
                <a:cs typeface="Constantia"/>
              </a:rPr>
              <a:t>of  </a:t>
            </a:r>
            <a:r>
              <a:rPr dirty="0" sz="2200" spc="-15">
                <a:latin typeface="Constantia"/>
                <a:cs typeface="Constantia"/>
              </a:rPr>
              <a:t>websites </a:t>
            </a:r>
            <a:r>
              <a:rPr dirty="0" sz="2200" spc="-10">
                <a:latin typeface="Constantia"/>
                <a:cs typeface="Constantia"/>
              </a:rPr>
              <a:t>that </a:t>
            </a:r>
            <a:r>
              <a:rPr dirty="0" sz="2200" spc="-5">
                <a:latin typeface="Constantia"/>
                <a:cs typeface="Constantia"/>
              </a:rPr>
              <a:t>sell </a:t>
            </a:r>
            <a:r>
              <a:rPr dirty="0" sz="2200" spc="-15">
                <a:latin typeface="Constantia"/>
                <a:cs typeface="Constantia"/>
              </a:rPr>
              <a:t>credit </a:t>
            </a:r>
            <a:r>
              <a:rPr dirty="0" sz="2200" spc="-20">
                <a:latin typeface="Constantia"/>
                <a:cs typeface="Constantia"/>
              </a:rPr>
              <a:t>card </a:t>
            </a:r>
            <a:r>
              <a:rPr dirty="0" sz="2200" spc="-10">
                <a:latin typeface="Constantia"/>
                <a:cs typeface="Constantia"/>
              </a:rPr>
              <a:t>numbers, </a:t>
            </a:r>
            <a:r>
              <a:rPr dirty="0" sz="2200" spc="-5">
                <a:latin typeface="Constantia"/>
                <a:cs typeface="Constantia"/>
              </a:rPr>
              <a:t>social security  </a:t>
            </a:r>
            <a:r>
              <a:rPr dirty="0" sz="2200" spc="-10">
                <a:latin typeface="Constantia"/>
                <a:cs typeface="Constantia"/>
              </a:rPr>
              <a:t>numbers,</a:t>
            </a:r>
            <a:r>
              <a:rPr dirty="0" sz="2200" spc="-70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other</a:t>
            </a:r>
            <a:r>
              <a:rPr dirty="0" sz="2200" spc="-140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data</a:t>
            </a:r>
            <a:r>
              <a:rPr dirty="0" sz="2200" spc="-114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such</a:t>
            </a:r>
            <a:r>
              <a:rPr dirty="0" sz="2200" spc="-70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as</a:t>
            </a:r>
            <a:r>
              <a:rPr dirty="0" sz="2200" spc="-60">
                <a:latin typeface="Constantia"/>
                <a:cs typeface="Constantia"/>
              </a:rPr>
              <a:t> </a:t>
            </a:r>
            <a:r>
              <a:rPr dirty="0" sz="2200" spc="-10">
                <a:latin typeface="Constantia"/>
                <a:cs typeface="Constantia"/>
              </a:rPr>
              <a:t>numbers</a:t>
            </a:r>
            <a:r>
              <a:rPr dirty="0" sz="2200" spc="-114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of</a:t>
            </a:r>
            <a:r>
              <a:rPr dirty="0" sz="2200" spc="50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bank</a:t>
            </a:r>
            <a:r>
              <a:rPr dirty="0" sz="2200" spc="-90">
                <a:latin typeface="Constantia"/>
                <a:cs typeface="Constantia"/>
              </a:rPr>
              <a:t> </a:t>
            </a:r>
            <a:r>
              <a:rPr dirty="0" sz="2200" spc="-20">
                <a:latin typeface="Constantia"/>
                <a:cs typeface="Constantia"/>
              </a:rPr>
              <a:t>accounts,</a:t>
            </a:r>
            <a:r>
              <a:rPr dirty="0" sz="2200" spc="-30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social  </a:t>
            </a:r>
            <a:r>
              <a:rPr dirty="0" sz="2200" spc="-15">
                <a:latin typeface="Constantia"/>
                <a:cs typeface="Constantia"/>
              </a:rPr>
              <a:t>network IDs, passwords, </a:t>
            </a:r>
            <a:r>
              <a:rPr dirty="0" sz="2200" spc="-5">
                <a:latin typeface="Constantia"/>
                <a:cs typeface="Constantia"/>
              </a:rPr>
              <a:t>and </a:t>
            </a:r>
            <a:r>
              <a:rPr dirty="0" sz="2200" spc="-10">
                <a:latin typeface="Constantia"/>
                <a:cs typeface="Constantia"/>
              </a:rPr>
              <a:t>much</a:t>
            </a:r>
            <a:r>
              <a:rPr dirty="0" sz="2200" spc="-135">
                <a:latin typeface="Constantia"/>
                <a:cs typeface="Constantia"/>
              </a:rPr>
              <a:t> </a:t>
            </a:r>
            <a:r>
              <a:rPr dirty="0" sz="2200" spc="-15">
                <a:latin typeface="Constantia"/>
                <a:cs typeface="Constantia"/>
              </a:rPr>
              <a:t>more</a:t>
            </a:r>
            <a:endParaRPr sz="2200">
              <a:latin typeface="Constantia"/>
              <a:cs typeface="Constantia"/>
            </a:endParaRPr>
          </a:p>
          <a:p>
            <a:pPr lvl="1" marL="927100" indent="-247650">
              <a:lnSpc>
                <a:spcPct val="100000"/>
              </a:lnSpc>
              <a:spcBef>
                <a:spcPts val="489"/>
              </a:spcBef>
              <a:buClr>
                <a:srgbClr val="009DD9"/>
              </a:buClr>
              <a:buSzPct val="70000"/>
              <a:buFont typeface="Wingdings 2"/>
              <a:buChar char=""/>
              <a:tabLst>
                <a:tab pos="927100" algn="l"/>
                <a:tab pos="927735" algn="l"/>
              </a:tabLst>
            </a:pPr>
            <a:r>
              <a:rPr dirty="0" sz="2000" spc="-20" b="1">
                <a:latin typeface="Constantia"/>
                <a:cs typeface="Constantia"/>
              </a:rPr>
              <a:t>keystroke </a:t>
            </a:r>
            <a:r>
              <a:rPr dirty="0" sz="2000" spc="-5" b="1">
                <a:latin typeface="Constantia"/>
                <a:cs typeface="Constantia"/>
              </a:rPr>
              <a:t>logging</a:t>
            </a:r>
            <a:r>
              <a:rPr dirty="0" sz="2000" spc="-100" b="1">
                <a:latin typeface="Constantia"/>
                <a:cs typeface="Constantia"/>
              </a:rPr>
              <a:t> </a:t>
            </a:r>
            <a:r>
              <a:rPr dirty="0" sz="2000" spc="-5" b="1">
                <a:latin typeface="Constantia"/>
                <a:cs typeface="Constantia"/>
              </a:rPr>
              <a:t>(keylogging)</a:t>
            </a:r>
            <a:endParaRPr sz="2000">
              <a:latin typeface="Constantia"/>
              <a:cs typeface="Constantia"/>
            </a:endParaRPr>
          </a:p>
          <a:p>
            <a:pPr algn="ctr" marR="40195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Constantia"/>
                <a:cs typeface="Constantia"/>
              </a:rPr>
              <a:t>A </a:t>
            </a:r>
            <a:r>
              <a:rPr dirty="0" sz="2000" spc="-5">
                <a:latin typeface="Constantia"/>
                <a:cs typeface="Constantia"/>
              </a:rPr>
              <a:t>method </a:t>
            </a:r>
            <a:r>
              <a:rPr dirty="0" sz="2000">
                <a:latin typeface="Constantia"/>
                <a:cs typeface="Constantia"/>
              </a:rPr>
              <a:t>of </a:t>
            </a:r>
            <a:r>
              <a:rPr dirty="0" sz="2000" spc="-5">
                <a:latin typeface="Constantia"/>
                <a:cs typeface="Constantia"/>
              </a:rPr>
              <a:t>capturing </a:t>
            </a:r>
            <a:r>
              <a:rPr dirty="0" sz="2000">
                <a:latin typeface="Constantia"/>
                <a:cs typeface="Constantia"/>
              </a:rPr>
              <a:t>and </a:t>
            </a:r>
            <a:r>
              <a:rPr dirty="0" sz="2000" spc="-15">
                <a:latin typeface="Constantia"/>
                <a:cs typeface="Constantia"/>
              </a:rPr>
              <a:t>recording </a:t>
            </a:r>
            <a:r>
              <a:rPr dirty="0" sz="2000" spc="-5">
                <a:latin typeface="Constantia"/>
                <a:cs typeface="Constantia"/>
              </a:rPr>
              <a:t>user</a:t>
            </a:r>
            <a:r>
              <a:rPr dirty="0" sz="2000" spc="-340">
                <a:latin typeface="Constantia"/>
                <a:cs typeface="Constantia"/>
              </a:rPr>
              <a:t> </a:t>
            </a:r>
            <a:r>
              <a:rPr dirty="0" sz="2000" spc="-15">
                <a:latin typeface="Constantia"/>
                <a:cs typeface="Constantia"/>
              </a:rPr>
              <a:t>keystrokes</a:t>
            </a:r>
            <a:endParaRPr sz="2000">
              <a:latin typeface="Constantia"/>
              <a:cs typeface="Constantia"/>
            </a:endParaRPr>
          </a:p>
          <a:p>
            <a:pPr marL="652780" marR="393065" indent="-653415">
              <a:lnSpc>
                <a:spcPct val="100000"/>
              </a:lnSpc>
              <a:spcBef>
                <a:spcPts val="520"/>
              </a:spcBef>
              <a:buClr>
                <a:srgbClr val="0E6EC5"/>
              </a:buClr>
              <a:buSzPct val="84090"/>
              <a:buFont typeface="Wingdings 2"/>
              <a:buChar char=""/>
              <a:tabLst>
                <a:tab pos="653415" algn="l"/>
              </a:tabLst>
            </a:pPr>
            <a:r>
              <a:rPr dirty="0" sz="2200" spc="-5" b="1">
                <a:latin typeface="Constantia"/>
                <a:cs typeface="Constantia"/>
              </a:rPr>
              <a:t>The Dynamic </a:t>
            </a:r>
            <a:r>
              <a:rPr dirty="0" sz="2200" spc="-20" b="1">
                <a:latin typeface="Constantia"/>
                <a:cs typeface="Constantia"/>
              </a:rPr>
              <a:t>Nature </a:t>
            </a:r>
            <a:r>
              <a:rPr dirty="0" sz="2200" spc="-5" b="1">
                <a:latin typeface="Constantia"/>
                <a:cs typeface="Constantia"/>
              </a:rPr>
              <a:t>of </a:t>
            </a:r>
            <a:r>
              <a:rPr dirty="0" sz="2200" spc="-30" b="1">
                <a:latin typeface="Constantia"/>
                <a:cs typeface="Constantia"/>
              </a:rPr>
              <a:t>EC </a:t>
            </a:r>
            <a:r>
              <a:rPr dirty="0" sz="2200" spc="-20" b="1">
                <a:latin typeface="Constantia"/>
                <a:cs typeface="Constantia"/>
              </a:rPr>
              <a:t>Systems </a:t>
            </a:r>
            <a:r>
              <a:rPr dirty="0" sz="2200" spc="-5" b="1">
                <a:latin typeface="Constantia"/>
                <a:cs typeface="Constantia"/>
              </a:rPr>
              <a:t>and the </a:t>
            </a:r>
            <a:r>
              <a:rPr dirty="0" sz="2200" spc="-15" b="1">
                <a:latin typeface="Constantia"/>
                <a:cs typeface="Constantia"/>
              </a:rPr>
              <a:t>Role</a:t>
            </a:r>
            <a:r>
              <a:rPr dirty="0" sz="2200" spc="-335" b="1">
                <a:latin typeface="Constantia"/>
                <a:cs typeface="Constantia"/>
              </a:rPr>
              <a:t> </a:t>
            </a:r>
            <a:r>
              <a:rPr dirty="0" sz="2200" spc="-5" b="1">
                <a:latin typeface="Constantia"/>
                <a:cs typeface="Constantia"/>
              </a:rPr>
              <a:t>of</a:t>
            </a:r>
            <a:endParaRPr sz="2200">
              <a:latin typeface="Constantia"/>
              <a:cs typeface="Constantia"/>
            </a:endParaRPr>
          </a:p>
          <a:p>
            <a:pPr algn="ctr" marR="5674360">
              <a:lnSpc>
                <a:spcPct val="100000"/>
              </a:lnSpc>
            </a:pPr>
            <a:r>
              <a:rPr dirty="0" sz="2200" spc="-10" b="1">
                <a:latin typeface="Constantia"/>
                <a:cs typeface="Constantia"/>
              </a:rPr>
              <a:t>Insiders</a:t>
            </a:r>
            <a:endParaRPr sz="2200">
              <a:latin typeface="Constantia"/>
              <a:cs typeface="Constantia"/>
            </a:endParaRPr>
          </a:p>
          <a:p>
            <a:pPr marL="285115" marR="865505" indent="-273050">
              <a:lnSpc>
                <a:spcPct val="100000"/>
              </a:lnSpc>
              <a:spcBef>
                <a:spcPts val="55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5750" algn="l"/>
              </a:tabLst>
            </a:pPr>
            <a:r>
              <a:rPr dirty="0" sz="2400" b="1">
                <a:latin typeface="Constantia"/>
                <a:cs typeface="Constantia"/>
              </a:rPr>
              <a:t>WHY IS </a:t>
            </a:r>
            <a:r>
              <a:rPr dirty="0" sz="2400" spc="-5" b="1">
                <a:latin typeface="Constantia"/>
                <a:cs typeface="Constantia"/>
              </a:rPr>
              <a:t>AN </a:t>
            </a:r>
            <a:r>
              <a:rPr dirty="0" sz="2400" spc="-20" b="1">
                <a:latin typeface="Constantia"/>
                <a:cs typeface="Constantia"/>
              </a:rPr>
              <a:t>E-COMMERCE </a:t>
            </a:r>
            <a:r>
              <a:rPr dirty="0" sz="2400" b="1">
                <a:latin typeface="Constantia"/>
                <a:cs typeface="Constantia"/>
              </a:rPr>
              <a:t>SECURITY</a:t>
            </a:r>
            <a:r>
              <a:rPr dirty="0" sz="2400" spc="-130" b="1">
                <a:latin typeface="Constantia"/>
                <a:cs typeface="Constantia"/>
              </a:rPr>
              <a:t> </a:t>
            </a:r>
            <a:r>
              <a:rPr dirty="0" sz="2400" spc="-30" b="1">
                <a:latin typeface="Constantia"/>
                <a:cs typeface="Constantia"/>
              </a:rPr>
              <a:t>STRATEGY  </a:t>
            </a:r>
            <a:r>
              <a:rPr dirty="0" sz="2400" spc="-5" b="1">
                <a:latin typeface="Constantia"/>
                <a:cs typeface="Constantia"/>
              </a:rPr>
              <a:t>NEEDED?</a:t>
            </a:r>
            <a:endParaRPr sz="24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50"/>
              </a:spcBef>
              <a:buClr>
                <a:srgbClr val="0E6EC5"/>
              </a:buClr>
              <a:buSzPct val="84090"/>
              <a:buFont typeface="Wingdings 2"/>
              <a:buChar char=""/>
              <a:tabLst>
                <a:tab pos="653415" algn="l"/>
              </a:tabLst>
            </a:pPr>
            <a:r>
              <a:rPr dirty="0" sz="2200" spc="-5" b="1">
                <a:latin typeface="Constantia"/>
                <a:cs typeface="Constantia"/>
              </a:rPr>
              <a:t>The </a:t>
            </a:r>
            <a:r>
              <a:rPr dirty="0" sz="2200" spc="-10" b="1">
                <a:latin typeface="Constantia"/>
                <a:cs typeface="Constantia"/>
              </a:rPr>
              <a:t>Computer </a:t>
            </a:r>
            <a:r>
              <a:rPr dirty="0" sz="2200" spc="-5" b="1">
                <a:latin typeface="Constantia"/>
                <a:cs typeface="Constantia"/>
              </a:rPr>
              <a:t>Security </a:t>
            </a:r>
            <a:r>
              <a:rPr dirty="0" sz="2200" spc="-10" b="1">
                <a:latin typeface="Constantia"/>
                <a:cs typeface="Constantia"/>
              </a:rPr>
              <a:t>Strategy</a:t>
            </a:r>
            <a:r>
              <a:rPr dirty="0" sz="2200" spc="-200" b="1">
                <a:latin typeface="Constantia"/>
                <a:cs typeface="Constantia"/>
              </a:rPr>
              <a:t> </a:t>
            </a:r>
            <a:r>
              <a:rPr dirty="0" sz="2200" spc="-10" b="1">
                <a:latin typeface="Constantia"/>
                <a:cs typeface="Constantia"/>
              </a:rPr>
              <a:t>Dilemma</a:t>
            </a:r>
            <a:endParaRPr sz="22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2100" y="313385"/>
            <a:ext cx="7447915" cy="14890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/>
              <a:t>Basic</a:t>
            </a:r>
            <a:r>
              <a:rPr dirty="0" sz="4800" spc="-5"/>
              <a:t> </a:t>
            </a:r>
            <a:r>
              <a:rPr dirty="0" sz="4800" spc="-20"/>
              <a:t>E-commerce</a:t>
            </a:r>
            <a:endParaRPr sz="4800"/>
          </a:p>
          <a:p>
            <a:pPr marL="12700">
              <a:lnSpc>
                <a:spcPct val="100000"/>
              </a:lnSpc>
            </a:pPr>
            <a:r>
              <a:rPr dirty="0" sz="4800" spc="-5"/>
              <a:t>Security </a:t>
            </a:r>
            <a:r>
              <a:rPr dirty="0" sz="4800"/>
              <a:t>Issues and</a:t>
            </a:r>
            <a:r>
              <a:rPr dirty="0" sz="4800" spc="-80"/>
              <a:t> </a:t>
            </a:r>
            <a:r>
              <a:rPr dirty="0" sz="4800" spc="-10"/>
              <a:t>Landscape</a:t>
            </a:r>
            <a:endParaRPr sz="4800"/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407400" y="6556200"/>
            <a:ext cx="30734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045C75"/>
                </a:solidFill>
                <a:latin typeface="Constantia"/>
                <a:cs typeface="Constantia"/>
              </a:rPr>
              <a:t>9-</a:t>
            </a:r>
            <a:r>
              <a:rPr dirty="0" sz="1200">
                <a:solidFill>
                  <a:srgbClr val="045C75"/>
                </a:solidFill>
                <a:latin typeface="Constantia"/>
                <a:cs typeface="Constantia"/>
              </a:rPr>
              <a:t>8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867055"/>
            <a:ext cx="8039734" cy="4235450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3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dirty="0" sz="2600" spc="-10" b="1">
                <a:latin typeface="Constantia"/>
                <a:cs typeface="Constantia"/>
              </a:rPr>
              <a:t>BASIC </a:t>
            </a:r>
            <a:r>
              <a:rPr dirty="0" sz="2600" b="1">
                <a:latin typeface="Constantia"/>
                <a:cs typeface="Constantia"/>
              </a:rPr>
              <a:t>SECURITY</a:t>
            </a:r>
            <a:r>
              <a:rPr dirty="0" sz="2600" spc="-165" b="1">
                <a:latin typeface="Constantia"/>
                <a:cs typeface="Constantia"/>
              </a:rPr>
              <a:t> </a:t>
            </a:r>
            <a:r>
              <a:rPr dirty="0" sz="2600" spc="-5" b="1">
                <a:latin typeface="Constantia"/>
                <a:cs typeface="Constantia"/>
              </a:rPr>
              <a:t>TERMINOLOGY</a:t>
            </a:r>
            <a:endParaRPr sz="26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spc="-5" b="1">
                <a:latin typeface="Constantia"/>
                <a:cs typeface="Constantia"/>
              </a:rPr>
              <a:t>business </a:t>
            </a:r>
            <a:r>
              <a:rPr dirty="0" sz="2400" spc="-10" b="1">
                <a:latin typeface="Constantia"/>
                <a:cs typeface="Constantia"/>
              </a:rPr>
              <a:t>continuity</a:t>
            </a:r>
            <a:r>
              <a:rPr dirty="0" sz="2400" spc="-170" b="1">
                <a:latin typeface="Constantia"/>
                <a:cs typeface="Constantia"/>
              </a:rPr>
              <a:t> </a:t>
            </a:r>
            <a:r>
              <a:rPr dirty="0" sz="2400" spc="-5" b="1">
                <a:latin typeface="Constantia"/>
                <a:cs typeface="Constantia"/>
              </a:rPr>
              <a:t>plan</a:t>
            </a:r>
            <a:endParaRPr sz="2400">
              <a:latin typeface="Constantia"/>
              <a:cs typeface="Constantia"/>
            </a:endParaRPr>
          </a:p>
          <a:p>
            <a:pPr marL="652780" marR="508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Constantia"/>
                <a:cs typeface="Constantia"/>
              </a:rPr>
              <a:t>A plan </a:t>
            </a:r>
            <a:r>
              <a:rPr dirty="0" sz="2400" spc="-5">
                <a:latin typeface="Constantia"/>
                <a:cs typeface="Constantia"/>
              </a:rPr>
              <a:t>that </a:t>
            </a:r>
            <a:r>
              <a:rPr dirty="0" sz="2400" spc="-10">
                <a:latin typeface="Constantia"/>
                <a:cs typeface="Constantia"/>
              </a:rPr>
              <a:t>keeps </a:t>
            </a:r>
            <a:r>
              <a:rPr dirty="0" sz="2400" spc="-5">
                <a:latin typeface="Constantia"/>
                <a:cs typeface="Constantia"/>
              </a:rPr>
              <a:t>the business running </a:t>
            </a:r>
            <a:r>
              <a:rPr dirty="0" sz="2400" spc="-10">
                <a:latin typeface="Constantia"/>
                <a:cs typeface="Constantia"/>
              </a:rPr>
              <a:t>after </a:t>
            </a:r>
            <a:r>
              <a:rPr dirty="0" sz="2400">
                <a:latin typeface="Constantia"/>
                <a:cs typeface="Constantia"/>
              </a:rPr>
              <a:t>a </a:t>
            </a:r>
            <a:r>
              <a:rPr dirty="0" sz="2400" spc="-10">
                <a:latin typeface="Constantia"/>
                <a:cs typeface="Constantia"/>
              </a:rPr>
              <a:t>disaster  </a:t>
            </a:r>
            <a:r>
              <a:rPr dirty="0" sz="2400" spc="-15">
                <a:latin typeface="Constantia"/>
                <a:cs typeface="Constantia"/>
              </a:rPr>
              <a:t>occurs;</a:t>
            </a:r>
            <a:r>
              <a:rPr dirty="0" sz="2400" spc="-5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each</a:t>
            </a:r>
            <a:r>
              <a:rPr dirty="0" sz="2400" spc="-6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function</a:t>
            </a:r>
            <a:r>
              <a:rPr dirty="0" sz="2400" spc="-4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in</a:t>
            </a:r>
            <a:r>
              <a:rPr dirty="0" sz="2400" spc="-7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the</a:t>
            </a:r>
            <a:r>
              <a:rPr dirty="0" sz="2400" spc="-7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business</a:t>
            </a:r>
            <a:r>
              <a:rPr dirty="0" sz="2400" spc="-9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should</a:t>
            </a:r>
            <a:r>
              <a:rPr dirty="0" sz="2400" spc="-20">
                <a:latin typeface="Constantia"/>
                <a:cs typeface="Constantia"/>
              </a:rPr>
              <a:t> </a:t>
            </a:r>
            <a:r>
              <a:rPr dirty="0" sz="2400" spc="-30">
                <a:latin typeface="Constantia"/>
                <a:cs typeface="Constantia"/>
              </a:rPr>
              <a:t>have</a:t>
            </a:r>
            <a:r>
              <a:rPr dirty="0" sz="2400" spc="-12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 spc="-14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valid  </a:t>
            </a:r>
            <a:r>
              <a:rPr dirty="0" sz="2400" spc="-20">
                <a:latin typeface="Constantia"/>
                <a:cs typeface="Constantia"/>
              </a:rPr>
              <a:t>recovery </a:t>
            </a:r>
            <a:r>
              <a:rPr dirty="0" sz="2400" spc="-5">
                <a:latin typeface="Constantia"/>
                <a:cs typeface="Constantia"/>
              </a:rPr>
              <a:t>capability</a:t>
            </a:r>
            <a:r>
              <a:rPr dirty="0" sz="2400" spc="-21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plan</a:t>
            </a:r>
            <a:endParaRPr sz="24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spc="-10" b="1">
                <a:latin typeface="Constantia"/>
                <a:cs typeface="Constantia"/>
              </a:rPr>
              <a:t>cybercrime</a:t>
            </a:r>
            <a:endParaRPr sz="2400">
              <a:latin typeface="Constantia"/>
              <a:cs typeface="Constantia"/>
            </a:endParaRPr>
          </a:p>
          <a:p>
            <a:pPr marL="652780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latin typeface="Constantia"/>
                <a:cs typeface="Constantia"/>
              </a:rPr>
              <a:t>Intentional</a:t>
            </a:r>
            <a:r>
              <a:rPr dirty="0" sz="2400" spc="-6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crimes</a:t>
            </a:r>
            <a:r>
              <a:rPr dirty="0" sz="2400" spc="-114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carried</a:t>
            </a:r>
            <a:r>
              <a:rPr dirty="0" sz="2400" spc="-5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out</a:t>
            </a:r>
            <a:r>
              <a:rPr dirty="0" sz="2400" spc="-12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on</a:t>
            </a:r>
            <a:r>
              <a:rPr dirty="0" sz="2400" spc="-6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the</a:t>
            </a:r>
            <a:r>
              <a:rPr dirty="0" sz="2400" spc="-7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Internet</a:t>
            </a:r>
            <a:endParaRPr sz="24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spc="-5" b="1">
                <a:latin typeface="Constantia"/>
                <a:cs typeface="Constantia"/>
              </a:rPr>
              <a:t>cybercriminal</a:t>
            </a:r>
            <a:endParaRPr sz="2400">
              <a:latin typeface="Constantia"/>
              <a:cs typeface="Constantia"/>
            </a:endParaRPr>
          </a:p>
          <a:p>
            <a:pPr marL="652780" marR="316865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 spc="-8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person</a:t>
            </a:r>
            <a:r>
              <a:rPr dirty="0" sz="2400" spc="-105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who</a:t>
            </a:r>
            <a:r>
              <a:rPr dirty="0" sz="2400" spc="-55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intentionally</a:t>
            </a:r>
            <a:r>
              <a:rPr dirty="0" sz="2400" spc="-12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carries</a:t>
            </a:r>
            <a:r>
              <a:rPr dirty="0" sz="2400" spc="-10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out</a:t>
            </a:r>
            <a:r>
              <a:rPr dirty="0" sz="2400" spc="-13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crimes</a:t>
            </a:r>
            <a:r>
              <a:rPr dirty="0" sz="2400" spc="-105">
                <a:latin typeface="Constantia"/>
                <a:cs typeface="Constantia"/>
              </a:rPr>
              <a:t> </a:t>
            </a:r>
            <a:r>
              <a:rPr dirty="0" sz="2400" spc="-25">
                <a:latin typeface="Constantia"/>
                <a:cs typeface="Constantia"/>
              </a:rPr>
              <a:t>over</a:t>
            </a:r>
            <a:r>
              <a:rPr dirty="0" sz="2400" spc="-10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the  Internet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Judy</dc:creator>
  <dc:title>Chapter 1</dc:title>
  <dcterms:created xsi:type="dcterms:W3CDTF">2019-10-27T11:09:23Z</dcterms:created>
  <dcterms:modified xsi:type="dcterms:W3CDTF">2019-10-27T11:09:23Z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2013-05-07T00:00:00Z</vt:filetime>
  </property>
  <property fmtid="{D5CDD505-2E9C-101B-9397-08002B2CF9AE}" pid="3" name="Creator">
    <vt:lpwstr>Microsoft® PowerPoint® 2010 Trial</vt:lpwstr>
  </property>
  <property fmtid="{D5CDD505-2E9C-101B-9397-08002B2CF9AE}" pid="4" name="LastSaved">
    <vt:filetime>2019-10-27T00:00:00Z</vt:filetime>
  </property>
</Properties>
</file>