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jpg" ContentType="image/jpg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5"/>
              <a:t>10-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5"/>
              <a:t>10-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5"/>
              <a:t>10-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5"/>
              <a:t>10-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5"/>
              <a:t>10-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100" y="816609"/>
            <a:ext cx="431673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31844"/>
            <a:ext cx="8044180" cy="3494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965830" y="6373320"/>
            <a:ext cx="2753995" cy="360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335771" y="6556200"/>
            <a:ext cx="37909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5"/>
              <a:t>10-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8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87823" y="2119883"/>
            <a:ext cx="4302252" cy="1562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119754" y="3365372"/>
            <a:ext cx="5639435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Electronic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Commerce Payment</a:t>
            </a:r>
            <a:r>
              <a:rPr dirty="0" sz="2600" spc="-26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Systems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816609"/>
            <a:ext cx="301815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Smart</a:t>
            </a:r>
            <a:r>
              <a:rPr dirty="0" spc="-70"/>
              <a:t> </a:t>
            </a:r>
            <a:r>
              <a:rPr dirty="0" spc="-20"/>
              <a:t>Cards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10-</a:t>
            </a:r>
            <a:r>
              <a:rPr dirty="0" spc="-5"/>
              <a:t>9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2140" y="1533564"/>
            <a:ext cx="8033384" cy="176974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85750" indent="-273685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6385" algn="l"/>
              </a:tabLst>
            </a:pPr>
            <a:r>
              <a:rPr dirty="0" sz="2600" b="1">
                <a:latin typeface="Constantia"/>
                <a:cs typeface="Constantia"/>
              </a:rPr>
              <a:t>smart</a:t>
            </a:r>
            <a:r>
              <a:rPr dirty="0" sz="2600" spc="-135" b="1">
                <a:latin typeface="Constantia"/>
                <a:cs typeface="Constantia"/>
              </a:rPr>
              <a:t> </a:t>
            </a:r>
            <a:r>
              <a:rPr dirty="0" sz="2600" spc="-15" b="1">
                <a:latin typeface="Constantia"/>
                <a:cs typeface="Constantia"/>
              </a:rPr>
              <a:t>card</a:t>
            </a:r>
            <a:endParaRPr sz="2600">
              <a:latin typeface="Constantia"/>
              <a:cs typeface="Constantia"/>
            </a:endParaRPr>
          </a:p>
          <a:p>
            <a:pPr marL="285750" marR="508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Constantia"/>
                <a:cs typeface="Constantia"/>
              </a:rPr>
              <a:t>An </a:t>
            </a:r>
            <a:r>
              <a:rPr dirty="0" sz="2600" spc="-5">
                <a:latin typeface="Constantia"/>
                <a:cs typeface="Constantia"/>
              </a:rPr>
              <a:t>electronic </a:t>
            </a:r>
            <a:r>
              <a:rPr dirty="0" sz="2600" spc="-15">
                <a:latin typeface="Constantia"/>
                <a:cs typeface="Constantia"/>
              </a:rPr>
              <a:t>card </a:t>
            </a:r>
            <a:r>
              <a:rPr dirty="0" sz="2600" spc="-10">
                <a:latin typeface="Constantia"/>
                <a:cs typeface="Constantia"/>
              </a:rPr>
              <a:t>containing </a:t>
            </a:r>
            <a:r>
              <a:rPr dirty="0" sz="2600">
                <a:latin typeface="Constantia"/>
                <a:cs typeface="Constantia"/>
              </a:rPr>
              <a:t>an</a:t>
            </a:r>
            <a:r>
              <a:rPr dirty="0" sz="2600" spc="-48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embedded </a:t>
            </a:r>
            <a:r>
              <a:rPr dirty="0" sz="2600" spc="-10">
                <a:latin typeface="Constantia"/>
                <a:cs typeface="Constantia"/>
              </a:rPr>
              <a:t>microchip  </a:t>
            </a:r>
            <a:r>
              <a:rPr dirty="0" sz="2600" spc="-5">
                <a:latin typeface="Constantia"/>
                <a:cs typeface="Constantia"/>
              </a:rPr>
              <a:t>that </a:t>
            </a:r>
            <a:r>
              <a:rPr dirty="0" sz="2600">
                <a:latin typeface="Constantia"/>
                <a:cs typeface="Constantia"/>
              </a:rPr>
              <a:t>enables predefined </a:t>
            </a:r>
            <a:r>
              <a:rPr dirty="0" sz="2600" spc="-10">
                <a:latin typeface="Constantia"/>
                <a:cs typeface="Constantia"/>
              </a:rPr>
              <a:t>operations </a:t>
            </a:r>
            <a:r>
              <a:rPr dirty="0" sz="2600">
                <a:latin typeface="Constantia"/>
                <a:cs typeface="Constantia"/>
              </a:rPr>
              <a:t>or </a:t>
            </a:r>
            <a:r>
              <a:rPr dirty="0" sz="2600" spc="-5">
                <a:latin typeface="Constantia"/>
                <a:cs typeface="Constantia"/>
              </a:rPr>
              <a:t>the addition,  deletion,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or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manipulation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of</a:t>
            </a:r>
            <a:r>
              <a:rPr dirty="0" sz="2600" spc="5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information</a:t>
            </a:r>
            <a:r>
              <a:rPr dirty="0" sz="2600" spc="-114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on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the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card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1828800"/>
            <a:ext cx="6934200" cy="34211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10-</a:t>
            </a:r>
            <a:r>
              <a:rPr dirty="0" spc="-5"/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1045209"/>
            <a:ext cx="301815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Smart</a:t>
            </a:r>
            <a:r>
              <a:rPr dirty="0" spc="-70"/>
              <a:t> </a:t>
            </a:r>
            <a:r>
              <a:rPr dirty="0" spc="-20"/>
              <a:t>Cards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10-</a:t>
            </a:r>
            <a:r>
              <a:rPr dirty="0" spc="-5"/>
              <a:t>11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67055"/>
            <a:ext cx="7993380" cy="408940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3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5" b="1">
                <a:latin typeface="Constantia"/>
                <a:cs typeface="Constantia"/>
              </a:rPr>
              <a:t>TYPES </a:t>
            </a:r>
            <a:r>
              <a:rPr dirty="0" sz="2600" b="1">
                <a:latin typeface="Constantia"/>
                <a:cs typeface="Constantia"/>
              </a:rPr>
              <a:t>OF </a:t>
            </a:r>
            <a:r>
              <a:rPr dirty="0" sz="2600" spc="-20" b="1">
                <a:latin typeface="Constantia"/>
                <a:cs typeface="Constantia"/>
              </a:rPr>
              <a:t>SMART</a:t>
            </a:r>
            <a:r>
              <a:rPr dirty="0" sz="2600" spc="-100" b="1">
                <a:latin typeface="Constantia"/>
                <a:cs typeface="Constantia"/>
              </a:rPr>
              <a:t> </a:t>
            </a:r>
            <a:r>
              <a:rPr dirty="0" sz="2600" b="1">
                <a:latin typeface="Constantia"/>
                <a:cs typeface="Constantia"/>
              </a:rPr>
              <a:t>CARDS</a:t>
            </a:r>
            <a:endParaRPr sz="26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10" b="1">
                <a:latin typeface="Constantia"/>
                <a:cs typeface="Constantia"/>
              </a:rPr>
              <a:t>contact</a:t>
            </a:r>
            <a:r>
              <a:rPr dirty="0" sz="2400" spc="-110" b="1">
                <a:latin typeface="Constantia"/>
                <a:cs typeface="Constantia"/>
              </a:rPr>
              <a:t> </a:t>
            </a:r>
            <a:r>
              <a:rPr dirty="0" sz="2400" spc="-15" b="1">
                <a:latin typeface="Constantia"/>
                <a:cs typeface="Constantia"/>
              </a:rPr>
              <a:t>card</a:t>
            </a:r>
            <a:endParaRPr sz="2400">
              <a:latin typeface="Constantia"/>
              <a:cs typeface="Constantia"/>
            </a:endParaRPr>
          </a:p>
          <a:p>
            <a:pPr marL="652780" marR="508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Constantia"/>
                <a:cs typeface="Constantia"/>
              </a:rPr>
              <a:t>A smart </a:t>
            </a:r>
            <a:r>
              <a:rPr dirty="0" sz="2400" spc="-15">
                <a:latin typeface="Constantia"/>
                <a:cs typeface="Constantia"/>
              </a:rPr>
              <a:t>card </a:t>
            </a:r>
            <a:r>
              <a:rPr dirty="0" sz="2400" spc="-10">
                <a:latin typeface="Constantia"/>
                <a:cs typeface="Constantia"/>
              </a:rPr>
              <a:t>containing </a:t>
            </a:r>
            <a:r>
              <a:rPr dirty="0" sz="2400">
                <a:latin typeface="Constantia"/>
                <a:cs typeface="Constantia"/>
              </a:rPr>
              <a:t>a small </a:t>
            </a:r>
            <a:r>
              <a:rPr dirty="0" sz="2400" spc="-15">
                <a:latin typeface="Constantia"/>
                <a:cs typeface="Constantia"/>
              </a:rPr>
              <a:t>gold </a:t>
            </a:r>
            <a:r>
              <a:rPr dirty="0" sz="2400" spc="-10">
                <a:latin typeface="Constantia"/>
                <a:cs typeface="Constantia"/>
              </a:rPr>
              <a:t>plate </a:t>
            </a:r>
            <a:r>
              <a:rPr dirty="0" sz="2400">
                <a:latin typeface="Constantia"/>
                <a:cs typeface="Constantia"/>
              </a:rPr>
              <a:t>on </a:t>
            </a:r>
            <a:r>
              <a:rPr dirty="0" sz="2400" spc="-5">
                <a:latin typeface="Constantia"/>
                <a:cs typeface="Constantia"/>
              </a:rPr>
              <a:t>the </a:t>
            </a:r>
            <a:r>
              <a:rPr dirty="0" sz="2400" spc="-15">
                <a:latin typeface="Constantia"/>
                <a:cs typeface="Constantia"/>
              </a:rPr>
              <a:t>face  </a:t>
            </a:r>
            <a:r>
              <a:rPr dirty="0" sz="2400" spc="-5">
                <a:latin typeface="Constantia"/>
                <a:cs typeface="Constantia"/>
              </a:rPr>
              <a:t>that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when</a:t>
            </a:r>
            <a:r>
              <a:rPr dirty="0" sz="2400" spc="-3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inserted</a:t>
            </a:r>
            <a:r>
              <a:rPr dirty="0" sz="2400" spc="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in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smart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card</a:t>
            </a:r>
            <a:r>
              <a:rPr dirty="0" sz="2400" spc="-2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reader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makes</a:t>
            </a:r>
            <a:r>
              <a:rPr dirty="0" sz="2400" spc="-11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contact  </a:t>
            </a:r>
            <a:r>
              <a:rPr dirty="0" sz="2400">
                <a:latin typeface="Constantia"/>
                <a:cs typeface="Constantia"/>
              </a:rPr>
              <a:t>and</a:t>
            </a:r>
            <a:r>
              <a:rPr dirty="0" sz="2400" spc="-4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passes</a:t>
            </a:r>
            <a:r>
              <a:rPr dirty="0" sz="2400" spc="-11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data</a:t>
            </a:r>
            <a:r>
              <a:rPr dirty="0" sz="2400" spc="-90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to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and</a:t>
            </a:r>
            <a:r>
              <a:rPr dirty="0" sz="2400" spc="-1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from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embedded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microchip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5" b="1">
                <a:latin typeface="Constantia"/>
                <a:cs typeface="Constantia"/>
              </a:rPr>
              <a:t>contactless </a:t>
            </a:r>
            <a:r>
              <a:rPr dirty="0" sz="2400" spc="-15" b="1">
                <a:latin typeface="Constantia"/>
                <a:cs typeface="Constantia"/>
              </a:rPr>
              <a:t>(proximity)</a:t>
            </a:r>
            <a:r>
              <a:rPr dirty="0" sz="2400" spc="-114" b="1">
                <a:latin typeface="Constantia"/>
                <a:cs typeface="Constantia"/>
              </a:rPr>
              <a:t> </a:t>
            </a:r>
            <a:r>
              <a:rPr dirty="0" sz="2400" spc="-15" b="1">
                <a:latin typeface="Constantia"/>
                <a:cs typeface="Constantia"/>
              </a:rPr>
              <a:t>card</a:t>
            </a:r>
            <a:endParaRPr sz="2400">
              <a:latin typeface="Constantia"/>
              <a:cs typeface="Constantia"/>
            </a:endParaRPr>
          </a:p>
          <a:p>
            <a:pPr marL="652780" marR="30226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9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smart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card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with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an</a:t>
            </a:r>
            <a:r>
              <a:rPr dirty="0" sz="2400" spc="-9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embedded</a:t>
            </a:r>
            <a:r>
              <a:rPr dirty="0" sz="2400" spc="-5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antenna,</a:t>
            </a:r>
            <a:r>
              <a:rPr dirty="0" sz="2400" spc="15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by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means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of  </a:t>
            </a:r>
            <a:r>
              <a:rPr dirty="0" sz="2400" spc="-10">
                <a:latin typeface="Constantia"/>
                <a:cs typeface="Constantia"/>
              </a:rPr>
              <a:t>which </a:t>
            </a:r>
            <a:r>
              <a:rPr dirty="0" sz="2400" spc="-5">
                <a:latin typeface="Constantia"/>
                <a:cs typeface="Constantia"/>
              </a:rPr>
              <a:t>data </a:t>
            </a:r>
            <a:r>
              <a:rPr dirty="0" sz="2400">
                <a:latin typeface="Constantia"/>
                <a:cs typeface="Constantia"/>
              </a:rPr>
              <a:t>and </a:t>
            </a:r>
            <a:r>
              <a:rPr dirty="0" sz="2400" spc="-5">
                <a:latin typeface="Constantia"/>
                <a:cs typeface="Constantia"/>
              </a:rPr>
              <a:t>applications </a:t>
            </a:r>
            <a:r>
              <a:rPr dirty="0" sz="2400" spc="-15">
                <a:latin typeface="Constantia"/>
                <a:cs typeface="Constantia"/>
              </a:rPr>
              <a:t>are </a:t>
            </a:r>
            <a:r>
              <a:rPr dirty="0" sz="2400">
                <a:latin typeface="Constantia"/>
                <a:cs typeface="Constantia"/>
              </a:rPr>
              <a:t>passed </a:t>
            </a:r>
            <a:r>
              <a:rPr dirty="0" sz="2400" spc="-20">
                <a:latin typeface="Constantia"/>
                <a:cs typeface="Constantia"/>
              </a:rPr>
              <a:t>to </a:t>
            </a:r>
            <a:r>
              <a:rPr dirty="0" sz="2400">
                <a:latin typeface="Constantia"/>
                <a:cs typeface="Constantia"/>
              </a:rPr>
              <a:t>and </a:t>
            </a:r>
            <a:r>
              <a:rPr dirty="0" sz="2400" spc="-10">
                <a:latin typeface="Constantia"/>
                <a:cs typeface="Constantia"/>
              </a:rPr>
              <a:t>from </a:t>
            </a:r>
            <a:r>
              <a:rPr dirty="0" sz="2400">
                <a:latin typeface="Constantia"/>
                <a:cs typeface="Constantia"/>
              </a:rPr>
              <a:t>a  </a:t>
            </a:r>
            <a:r>
              <a:rPr dirty="0" sz="2400" spc="-15">
                <a:latin typeface="Constantia"/>
                <a:cs typeface="Constantia"/>
              </a:rPr>
              <a:t>card </a:t>
            </a:r>
            <a:r>
              <a:rPr dirty="0" sz="2400" spc="-10">
                <a:latin typeface="Constantia"/>
                <a:cs typeface="Constantia"/>
              </a:rPr>
              <a:t>reader </a:t>
            </a:r>
            <a:r>
              <a:rPr dirty="0" sz="2400" spc="-5">
                <a:latin typeface="Constantia"/>
                <a:cs typeface="Constantia"/>
              </a:rPr>
              <a:t>unit </a:t>
            </a:r>
            <a:r>
              <a:rPr dirty="0" sz="2400">
                <a:latin typeface="Constantia"/>
                <a:cs typeface="Constantia"/>
              </a:rPr>
              <a:t>or other </a:t>
            </a:r>
            <a:r>
              <a:rPr dirty="0" sz="2400" spc="-15">
                <a:latin typeface="Constantia"/>
                <a:cs typeface="Constantia"/>
              </a:rPr>
              <a:t>device </a:t>
            </a:r>
            <a:r>
              <a:rPr dirty="0" sz="2400">
                <a:latin typeface="Constantia"/>
                <a:cs typeface="Constantia"/>
              </a:rPr>
              <a:t>without </a:t>
            </a:r>
            <a:r>
              <a:rPr dirty="0" sz="2400" spc="-15">
                <a:latin typeface="Constantia"/>
                <a:cs typeface="Constantia"/>
              </a:rPr>
              <a:t>contact  between </a:t>
            </a:r>
            <a:r>
              <a:rPr dirty="0" sz="2400" spc="-5">
                <a:latin typeface="Constantia"/>
                <a:cs typeface="Constantia"/>
              </a:rPr>
              <a:t>the </a:t>
            </a:r>
            <a:r>
              <a:rPr dirty="0" sz="2400" spc="-15">
                <a:latin typeface="Constantia"/>
                <a:cs typeface="Constantia"/>
              </a:rPr>
              <a:t>card </a:t>
            </a:r>
            <a:r>
              <a:rPr dirty="0" sz="2400" spc="-5">
                <a:latin typeface="Constantia"/>
                <a:cs typeface="Constantia"/>
              </a:rPr>
              <a:t>and the </a:t>
            </a:r>
            <a:r>
              <a:rPr dirty="0" sz="2400" spc="-15">
                <a:latin typeface="Constantia"/>
                <a:cs typeface="Constantia"/>
              </a:rPr>
              <a:t>card</a:t>
            </a:r>
            <a:r>
              <a:rPr dirty="0" sz="2400" spc="-38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reader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1045209"/>
            <a:ext cx="301815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Smart</a:t>
            </a:r>
            <a:r>
              <a:rPr dirty="0" spc="-70"/>
              <a:t> </a:t>
            </a:r>
            <a:r>
              <a:rPr dirty="0" spc="-20"/>
              <a:t>Cards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10-</a:t>
            </a:r>
            <a:r>
              <a:rPr dirty="0" spc="-5"/>
              <a:t>12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9436" y="1875789"/>
            <a:ext cx="7652384" cy="361061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59079" indent="-247015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spc="-5" b="1">
                <a:latin typeface="Constantia"/>
                <a:cs typeface="Constantia"/>
              </a:rPr>
              <a:t>smart </a:t>
            </a:r>
            <a:r>
              <a:rPr dirty="0" sz="2400" spc="-15" b="1">
                <a:latin typeface="Constantia"/>
                <a:cs typeface="Constantia"/>
              </a:rPr>
              <a:t>card</a:t>
            </a:r>
            <a:r>
              <a:rPr dirty="0" sz="2400" spc="-145" b="1">
                <a:latin typeface="Constantia"/>
                <a:cs typeface="Constantia"/>
              </a:rPr>
              <a:t> </a:t>
            </a:r>
            <a:r>
              <a:rPr dirty="0" sz="2400" spc="-5" b="1">
                <a:latin typeface="Constantia"/>
                <a:cs typeface="Constantia"/>
              </a:rPr>
              <a:t>reader</a:t>
            </a:r>
            <a:endParaRPr sz="2400">
              <a:latin typeface="Constantia"/>
              <a:cs typeface="Constantia"/>
            </a:endParaRPr>
          </a:p>
          <a:p>
            <a:pPr marL="259079" marR="255270">
              <a:lnSpc>
                <a:spcPct val="100000"/>
              </a:lnSpc>
              <a:spcBef>
                <a:spcPts val="575"/>
              </a:spcBef>
            </a:pPr>
            <a:r>
              <a:rPr dirty="0" sz="2400" spc="-15">
                <a:latin typeface="Constantia"/>
                <a:cs typeface="Constantia"/>
              </a:rPr>
              <a:t>Activates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and</a:t>
            </a:r>
            <a:r>
              <a:rPr dirty="0" sz="2400" spc="-4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reads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contents</a:t>
            </a:r>
            <a:r>
              <a:rPr dirty="0" sz="2400" spc="-9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of</a:t>
            </a:r>
            <a:r>
              <a:rPr dirty="0" sz="2400" spc="2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13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chip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on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smart  </a:t>
            </a:r>
            <a:r>
              <a:rPr dirty="0" sz="2400" spc="-10">
                <a:latin typeface="Constantia"/>
                <a:cs typeface="Constantia"/>
              </a:rPr>
              <a:t>card, usually </a:t>
            </a:r>
            <a:r>
              <a:rPr dirty="0" sz="2400">
                <a:latin typeface="Constantia"/>
                <a:cs typeface="Constantia"/>
              </a:rPr>
              <a:t>passing </a:t>
            </a:r>
            <a:r>
              <a:rPr dirty="0" sz="2400" spc="-5">
                <a:latin typeface="Constantia"/>
                <a:cs typeface="Constantia"/>
              </a:rPr>
              <a:t>the information </a:t>
            </a:r>
            <a:r>
              <a:rPr dirty="0" sz="2400">
                <a:latin typeface="Constantia"/>
                <a:cs typeface="Constantia"/>
              </a:rPr>
              <a:t>on </a:t>
            </a:r>
            <a:r>
              <a:rPr dirty="0" sz="2400" spc="-20">
                <a:latin typeface="Constantia"/>
                <a:cs typeface="Constantia"/>
              </a:rPr>
              <a:t>to </a:t>
            </a:r>
            <a:r>
              <a:rPr dirty="0" sz="2400">
                <a:latin typeface="Constantia"/>
                <a:cs typeface="Constantia"/>
              </a:rPr>
              <a:t>a host  </a:t>
            </a:r>
            <a:r>
              <a:rPr dirty="0" sz="2400" spc="-10">
                <a:latin typeface="Constantia"/>
                <a:cs typeface="Constantia"/>
              </a:rPr>
              <a:t>system</a:t>
            </a:r>
            <a:endParaRPr sz="2400">
              <a:latin typeface="Constantia"/>
              <a:cs typeface="Constantia"/>
            </a:endParaRPr>
          </a:p>
          <a:p>
            <a:pPr marL="259079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spc="-5" b="1">
                <a:latin typeface="Constantia"/>
                <a:cs typeface="Constantia"/>
              </a:rPr>
              <a:t>smart </a:t>
            </a:r>
            <a:r>
              <a:rPr dirty="0" sz="2400" spc="-15" b="1">
                <a:latin typeface="Constantia"/>
                <a:cs typeface="Constantia"/>
              </a:rPr>
              <a:t>card </a:t>
            </a:r>
            <a:r>
              <a:rPr dirty="0" sz="2400" spc="-5" b="1">
                <a:latin typeface="Constantia"/>
                <a:cs typeface="Constantia"/>
              </a:rPr>
              <a:t>operating</a:t>
            </a:r>
            <a:r>
              <a:rPr dirty="0" sz="2400" spc="-200" b="1">
                <a:latin typeface="Constantia"/>
                <a:cs typeface="Constantia"/>
              </a:rPr>
              <a:t> </a:t>
            </a:r>
            <a:r>
              <a:rPr dirty="0" sz="2400" spc="-15" b="1">
                <a:latin typeface="Constantia"/>
                <a:cs typeface="Constantia"/>
              </a:rPr>
              <a:t>system</a:t>
            </a:r>
            <a:endParaRPr sz="2400">
              <a:latin typeface="Constantia"/>
              <a:cs typeface="Constantia"/>
            </a:endParaRPr>
          </a:p>
          <a:p>
            <a:pPr marL="259079" marR="508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Constantia"/>
                <a:cs typeface="Constantia"/>
              </a:rPr>
              <a:t>Special </a:t>
            </a:r>
            <a:r>
              <a:rPr dirty="0" sz="2400" spc="-15">
                <a:latin typeface="Constantia"/>
                <a:cs typeface="Constantia"/>
              </a:rPr>
              <a:t>system </a:t>
            </a:r>
            <a:r>
              <a:rPr dirty="0" sz="2400" spc="-5">
                <a:latin typeface="Constantia"/>
                <a:cs typeface="Constantia"/>
              </a:rPr>
              <a:t>that handles </a:t>
            </a:r>
            <a:r>
              <a:rPr dirty="0" sz="2400" spc="10">
                <a:latin typeface="Constantia"/>
                <a:cs typeface="Constantia"/>
              </a:rPr>
              <a:t>file </a:t>
            </a:r>
            <a:r>
              <a:rPr dirty="0" sz="2400" spc="-10">
                <a:latin typeface="Constantia"/>
                <a:cs typeface="Constantia"/>
              </a:rPr>
              <a:t>management, </a:t>
            </a:r>
            <a:r>
              <a:rPr dirty="0" sz="2400" spc="-25">
                <a:latin typeface="Constantia"/>
                <a:cs typeface="Constantia"/>
              </a:rPr>
              <a:t>security,  </a:t>
            </a:r>
            <a:r>
              <a:rPr dirty="0" sz="2400" spc="-5">
                <a:latin typeface="Constantia"/>
                <a:cs typeface="Constantia"/>
              </a:rPr>
              <a:t>input/output </a:t>
            </a:r>
            <a:r>
              <a:rPr dirty="0" sz="2400">
                <a:latin typeface="Constantia"/>
                <a:cs typeface="Constantia"/>
              </a:rPr>
              <a:t>(I/O), </a:t>
            </a:r>
            <a:r>
              <a:rPr dirty="0" sz="2400" spc="-5">
                <a:latin typeface="Constantia"/>
                <a:cs typeface="Constantia"/>
              </a:rPr>
              <a:t>and </a:t>
            </a:r>
            <a:r>
              <a:rPr dirty="0" sz="2400" spc="-15">
                <a:latin typeface="Constantia"/>
                <a:cs typeface="Constantia"/>
              </a:rPr>
              <a:t>command </a:t>
            </a:r>
            <a:r>
              <a:rPr dirty="0" sz="2400" spc="-10">
                <a:latin typeface="Constantia"/>
                <a:cs typeface="Constantia"/>
              </a:rPr>
              <a:t>execution </a:t>
            </a:r>
            <a:r>
              <a:rPr dirty="0" sz="2400" spc="-5">
                <a:latin typeface="Constantia"/>
                <a:cs typeface="Constantia"/>
              </a:rPr>
              <a:t>and  </a:t>
            </a:r>
            <a:r>
              <a:rPr dirty="0" sz="2400" spc="-10">
                <a:latin typeface="Constantia"/>
                <a:cs typeface="Constantia"/>
              </a:rPr>
              <a:t>provides </a:t>
            </a:r>
            <a:r>
              <a:rPr dirty="0" sz="2400">
                <a:latin typeface="Constantia"/>
                <a:cs typeface="Constantia"/>
              </a:rPr>
              <a:t>an application </a:t>
            </a:r>
            <a:r>
              <a:rPr dirty="0" sz="2400" spc="-10">
                <a:latin typeface="Constantia"/>
                <a:cs typeface="Constantia"/>
              </a:rPr>
              <a:t>programming </a:t>
            </a:r>
            <a:r>
              <a:rPr dirty="0" sz="2400" spc="-15">
                <a:latin typeface="Constantia"/>
                <a:cs typeface="Constantia"/>
              </a:rPr>
              <a:t>interface </a:t>
            </a:r>
            <a:r>
              <a:rPr dirty="0" sz="2400" spc="-10">
                <a:latin typeface="Constantia"/>
                <a:cs typeface="Constantia"/>
              </a:rPr>
              <a:t>(API)</a:t>
            </a:r>
            <a:r>
              <a:rPr dirty="0" sz="2400" spc="-37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for  </a:t>
            </a:r>
            <a:r>
              <a:rPr dirty="0" sz="2400">
                <a:latin typeface="Constantia"/>
                <a:cs typeface="Constantia"/>
              </a:rPr>
              <a:t>a smart</a:t>
            </a:r>
            <a:r>
              <a:rPr dirty="0" sz="2400" spc="-23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card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1045209"/>
            <a:ext cx="301815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Smart</a:t>
            </a:r>
            <a:r>
              <a:rPr dirty="0" spc="-70"/>
              <a:t> </a:t>
            </a:r>
            <a:r>
              <a:rPr dirty="0" spc="-20"/>
              <a:t>Cards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10-</a:t>
            </a:r>
            <a:r>
              <a:rPr dirty="0" spc="-5"/>
              <a:t>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67055"/>
            <a:ext cx="5629275" cy="138176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3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25" b="1">
                <a:latin typeface="Constantia"/>
                <a:cs typeface="Constantia"/>
              </a:rPr>
              <a:t>APPLICATIONS </a:t>
            </a:r>
            <a:r>
              <a:rPr dirty="0" sz="2600" b="1">
                <a:latin typeface="Constantia"/>
                <a:cs typeface="Constantia"/>
              </a:rPr>
              <a:t>OF </a:t>
            </a:r>
            <a:r>
              <a:rPr dirty="0" sz="2600" spc="-20" b="1">
                <a:latin typeface="Constantia"/>
                <a:cs typeface="Constantia"/>
              </a:rPr>
              <a:t>SMART</a:t>
            </a:r>
            <a:r>
              <a:rPr dirty="0" sz="2600" spc="-110" b="1">
                <a:latin typeface="Constantia"/>
                <a:cs typeface="Constantia"/>
              </a:rPr>
              <a:t> </a:t>
            </a:r>
            <a:r>
              <a:rPr dirty="0" sz="2600" b="1">
                <a:latin typeface="Constantia"/>
                <a:cs typeface="Constantia"/>
              </a:rPr>
              <a:t>CARDS</a:t>
            </a:r>
            <a:endParaRPr sz="26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10" b="1">
                <a:latin typeface="Constantia"/>
                <a:cs typeface="Constantia"/>
              </a:rPr>
              <a:t>Retail</a:t>
            </a:r>
            <a:r>
              <a:rPr dirty="0" sz="2400" spc="-15" b="1">
                <a:latin typeface="Constantia"/>
                <a:cs typeface="Constantia"/>
              </a:rPr>
              <a:t> </a:t>
            </a:r>
            <a:r>
              <a:rPr dirty="0" sz="2400" spc="-10" b="1">
                <a:latin typeface="Constantia"/>
                <a:cs typeface="Constantia"/>
              </a:rPr>
              <a:t>Purchases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30" b="1">
                <a:latin typeface="Constantia"/>
                <a:cs typeface="Constantia"/>
              </a:rPr>
              <a:t>Transit</a:t>
            </a:r>
            <a:r>
              <a:rPr dirty="0" sz="2400" spc="-60" b="1">
                <a:latin typeface="Constantia"/>
                <a:cs typeface="Constantia"/>
              </a:rPr>
              <a:t> </a:t>
            </a:r>
            <a:r>
              <a:rPr dirty="0" sz="2400" spc="-30" b="1">
                <a:latin typeface="Constantia"/>
                <a:cs typeface="Constantia"/>
              </a:rPr>
              <a:t>Fares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1045209"/>
            <a:ext cx="472757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Stored-Value</a:t>
            </a:r>
            <a:r>
              <a:rPr dirty="0" spc="-45"/>
              <a:t> </a:t>
            </a:r>
            <a:r>
              <a:rPr dirty="0" spc="-20"/>
              <a:t>Cards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10-</a:t>
            </a:r>
            <a:r>
              <a:rPr dirty="0" spc="-5"/>
              <a:t>14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68779"/>
            <a:ext cx="8027670" cy="322453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10" b="1">
                <a:latin typeface="Constantia"/>
                <a:cs typeface="Constantia"/>
              </a:rPr>
              <a:t>stored-value</a:t>
            </a:r>
            <a:r>
              <a:rPr dirty="0" sz="2600" spc="-170" b="1">
                <a:latin typeface="Constantia"/>
                <a:cs typeface="Constantia"/>
              </a:rPr>
              <a:t> </a:t>
            </a:r>
            <a:r>
              <a:rPr dirty="0" sz="2600" spc="-15" b="1">
                <a:latin typeface="Constantia"/>
                <a:cs typeface="Constantia"/>
              </a:rPr>
              <a:t>card</a:t>
            </a:r>
            <a:endParaRPr sz="2600">
              <a:latin typeface="Constantia"/>
              <a:cs typeface="Constantia"/>
            </a:endParaRPr>
          </a:p>
          <a:p>
            <a:pPr marL="285115" marR="508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11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card</a:t>
            </a:r>
            <a:r>
              <a:rPr dirty="0" sz="2600" spc="-3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that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has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monetary</a:t>
            </a:r>
            <a:r>
              <a:rPr dirty="0" sz="2600" spc="-17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value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loaded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onto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it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and</a:t>
            </a:r>
            <a:r>
              <a:rPr dirty="0" sz="2600" spc="-2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that  is usually</a:t>
            </a:r>
            <a:r>
              <a:rPr dirty="0" sz="2600" spc="-24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rechargeable</a:t>
            </a:r>
            <a:endParaRPr sz="26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9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10">
                <a:latin typeface="Constantia"/>
                <a:cs typeface="Constantia"/>
              </a:rPr>
              <a:t>Stored-value cards </a:t>
            </a:r>
            <a:r>
              <a:rPr dirty="0" sz="2400" spc="-15">
                <a:latin typeface="Constantia"/>
                <a:cs typeface="Constantia"/>
              </a:rPr>
              <a:t>come </a:t>
            </a:r>
            <a:r>
              <a:rPr dirty="0" sz="2400" spc="-5">
                <a:latin typeface="Constantia"/>
                <a:cs typeface="Constantia"/>
              </a:rPr>
              <a:t>in </a:t>
            </a:r>
            <a:r>
              <a:rPr dirty="0" sz="2400" spc="-25">
                <a:latin typeface="Constantia"/>
                <a:cs typeface="Constantia"/>
              </a:rPr>
              <a:t>two</a:t>
            </a:r>
            <a:r>
              <a:rPr dirty="0" sz="2400" spc="-41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varieties:</a:t>
            </a:r>
            <a:endParaRPr sz="2400">
              <a:latin typeface="Constantia"/>
              <a:cs typeface="Constantia"/>
            </a:endParaRPr>
          </a:p>
          <a:p>
            <a:pPr lvl="2" marL="927100" marR="708660" indent="-247015">
              <a:lnSpc>
                <a:spcPct val="100000"/>
              </a:lnSpc>
              <a:spcBef>
                <a:spcPts val="525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927100" algn="l"/>
                <a:tab pos="927735" algn="l"/>
              </a:tabLst>
            </a:pPr>
            <a:r>
              <a:rPr dirty="0" sz="2100" i="1">
                <a:latin typeface="Constantia"/>
                <a:cs typeface="Constantia"/>
              </a:rPr>
              <a:t>Closed loop </a:t>
            </a:r>
            <a:r>
              <a:rPr dirty="0" sz="2100" spc="-15">
                <a:latin typeface="Constantia"/>
                <a:cs typeface="Constantia"/>
              </a:rPr>
              <a:t>are </a:t>
            </a:r>
            <a:r>
              <a:rPr dirty="0" sz="2100" spc="-5">
                <a:latin typeface="Constantia"/>
                <a:cs typeface="Constantia"/>
              </a:rPr>
              <a:t>single-purpose </a:t>
            </a:r>
            <a:r>
              <a:rPr dirty="0" sz="2100" spc="-10">
                <a:latin typeface="Constantia"/>
                <a:cs typeface="Constantia"/>
              </a:rPr>
              <a:t>cards </a:t>
            </a:r>
            <a:r>
              <a:rPr dirty="0" sz="2100" spc="-5">
                <a:latin typeface="Constantia"/>
                <a:cs typeface="Constantia"/>
              </a:rPr>
              <a:t>issued </a:t>
            </a:r>
            <a:r>
              <a:rPr dirty="0" sz="2100" spc="-10">
                <a:latin typeface="Constantia"/>
                <a:cs typeface="Constantia"/>
              </a:rPr>
              <a:t>by </a:t>
            </a:r>
            <a:r>
              <a:rPr dirty="0" sz="2100">
                <a:latin typeface="Constantia"/>
                <a:cs typeface="Constantia"/>
              </a:rPr>
              <a:t>a</a:t>
            </a:r>
            <a:r>
              <a:rPr dirty="0" sz="2100" spc="-385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specific  </a:t>
            </a:r>
            <a:r>
              <a:rPr dirty="0" sz="2100" spc="-10">
                <a:latin typeface="Constantia"/>
                <a:cs typeface="Constantia"/>
              </a:rPr>
              <a:t>merchant </a:t>
            </a:r>
            <a:r>
              <a:rPr dirty="0" sz="2100">
                <a:latin typeface="Constantia"/>
                <a:cs typeface="Constantia"/>
              </a:rPr>
              <a:t>or </a:t>
            </a:r>
            <a:r>
              <a:rPr dirty="0" sz="2100" spc="-10">
                <a:latin typeface="Constantia"/>
                <a:cs typeface="Constantia"/>
              </a:rPr>
              <a:t>merchant</a:t>
            </a:r>
            <a:r>
              <a:rPr dirty="0" sz="2100" spc="-295">
                <a:latin typeface="Constantia"/>
                <a:cs typeface="Constantia"/>
              </a:rPr>
              <a:t> </a:t>
            </a:r>
            <a:r>
              <a:rPr dirty="0" sz="2100" spc="-10">
                <a:latin typeface="Constantia"/>
                <a:cs typeface="Constantia"/>
              </a:rPr>
              <a:t>group</a:t>
            </a:r>
            <a:endParaRPr sz="2100">
              <a:latin typeface="Constantia"/>
              <a:cs typeface="Constantia"/>
            </a:endParaRPr>
          </a:p>
          <a:p>
            <a:pPr lvl="2" marL="927100" indent="-247650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927100" algn="l"/>
                <a:tab pos="927735" algn="l"/>
              </a:tabLst>
            </a:pPr>
            <a:r>
              <a:rPr dirty="0" sz="2100" spc="-5" i="1">
                <a:latin typeface="Constantia"/>
                <a:cs typeface="Constantia"/>
              </a:rPr>
              <a:t>Open</a:t>
            </a:r>
            <a:r>
              <a:rPr dirty="0" sz="2100" spc="15" i="1">
                <a:latin typeface="Constantia"/>
                <a:cs typeface="Constantia"/>
              </a:rPr>
              <a:t> </a:t>
            </a:r>
            <a:r>
              <a:rPr dirty="0" sz="2100" i="1">
                <a:latin typeface="Constantia"/>
                <a:cs typeface="Constantia"/>
              </a:rPr>
              <a:t>loop</a:t>
            </a:r>
            <a:r>
              <a:rPr dirty="0" sz="2100" spc="-5" i="1">
                <a:latin typeface="Constantia"/>
                <a:cs typeface="Constantia"/>
              </a:rPr>
              <a:t> </a:t>
            </a:r>
            <a:r>
              <a:rPr dirty="0" sz="2100" spc="-15">
                <a:latin typeface="Constantia"/>
                <a:cs typeface="Constantia"/>
              </a:rPr>
              <a:t>are</a:t>
            </a:r>
            <a:r>
              <a:rPr dirty="0" sz="2100" spc="-25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multipurpose</a:t>
            </a:r>
            <a:r>
              <a:rPr dirty="0" sz="2100" spc="-135">
                <a:latin typeface="Constantia"/>
                <a:cs typeface="Constantia"/>
              </a:rPr>
              <a:t> </a:t>
            </a:r>
            <a:r>
              <a:rPr dirty="0" sz="2100" spc="-10">
                <a:latin typeface="Constantia"/>
                <a:cs typeface="Constantia"/>
              </a:rPr>
              <a:t>cards</a:t>
            </a:r>
            <a:r>
              <a:rPr dirty="0" sz="2100" spc="-60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that</a:t>
            </a:r>
            <a:r>
              <a:rPr dirty="0" sz="2100" spc="-105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can</a:t>
            </a:r>
            <a:r>
              <a:rPr dirty="0" sz="2100" spc="-35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be</a:t>
            </a:r>
            <a:r>
              <a:rPr dirty="0" sz="2100" spc="-80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used</a:t>
            </a:r>
            <a:r>
              <a:rPr dirty="0" sz="2100" spc="-35">
                <a:latin typeface="Constantia"/>
                <a:cs typeface="Constantia"/>
              </a:rPr>
              <a:t> </a:t>
            </a:r>
            <a:r>
              <a:rPr dirty="0" sz="2100" spc="-20">
                <a:latin typeface="Constantia"/>
                <a:cs typeface="Constantia"/>
              </a:rPr>
              <a:t>to</a:t>
            </a:r>
            <a:r>
              <a:rPr dirty="0" sz="2100" spc="-60">
                <a:latin typeface="Constantia"/>
                <a:cs typeface="Constantia"/>
              </a:rPr>
              <a:t> </a:t>
            </a:r>
            <a:r>
              <a:rPr dirty="0" sz="2100" spc="-15">
                <a:latin typeface="Constantia"/>
                <a:cs typeface="Constantia"/>
              </a:rPr>
              <a:t>make</a:t>
            </a:r>
            <a:endParaRPr sz="2100">
              <a:latin typeface="Constantia"/>
              <a:cs typeface="Constantia"/>
            </a:endParaRPr>
          </a:p>
          <a:p>
            <a:pPr marL="927100">
              <a:lnSpc>
                <a:spcPct val="100000"/>
              </a:lnSpc>
            </a:pPr>
            <a:r>
              <a:rPr dirty="0" sz="2100" spc="-5">
                <a:latin typeface="Constantia"/>
                <a:cs typeface="Constantia"/>
              </a:rPr>
              <a:t>debit</a:t>
            </a:r>
            <a:r>
              <a:rPr dirty="0" sz="2100" spc="-100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transactions</a:t>
            </a:r>
            <a:r>
              <a:rPr dirty="0" sz="2100" spc="-90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at</a:t>
            </a:r>
            <a:r>
              <a:rPr dirty="0" sz="2100" spc="-105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a</a:t>
            </a:r>
            <a:r>
              <a:rPr dirty="0" sz="2100" spc="-120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variety</a:t>
            </a:r>
            <a:r>
              <a:rPr dirty="0" sz="2100" spc="-120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of</a:t>
            </a:r>
            <a:r>
              <a:rPr dirty="0" sz="2100" spc="20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retailers</a:t>
            </a:r>
            <a:endParaRPr sz="21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1045209"/>
            <a:ext cx="43776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E-Micropayments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10-</a:t>
            </a:r>
            <a:r>
              <a:rPr dirty="0" spc="-5"/>
              <a:t>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68779"/>
            <a:ext cx="7517130" cy="370649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10" b="1">
                <a:latin typeface="Constantia"/>
                <a:cs typeface="Constantia"/>
              </a:rPr>
              <a:t>e-micropayments</a:t>
            </a:r>
            <a:endParaRPr sz="2600">
              <a:latin typeface="Constantia"/>
              <a:cs typeface="Constantia"/>
            </a:endParaRPr>
          </a:p>
          <a:p>
            <a:pPr marL="285115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Constantia"/>
                <a:cs typeface="Constantia"/>
              </a:rPr>
              <a:t>Small </a:t>
            </a:r>
            <a:r>
              <a:rPr dirty="0" sz="2600" spc="-5">
                <a:latin typeface="Constantia"/>
                <a:cs typeface="Constantia"/>
              </a:rPr>
              <a:t>online </a:t>
            </a:r>
            <a:r>
              <a:rPr dirty="0" sz="2600" spc="-15">
                <a:latin typeface="Constantia"/>
                <a:cs typeface="Constantia"/>
              </a:rPr>
              <a:t>payments, </a:t>
            </a:r>
            <a:r>
              <a:rPr dirty="0" sz="2600" spc="-10">
                <a:latin typeface="Constantia"/>
                <a:cs typeface="Constantia"/>
              </a:rPr>
              <a:t>typically </a:t>
            </a:r>
            <a:r>
              <a:rPr dirty="0" sz="2600" spc="-5">
                <a:latin typeface="Constantia"/>
                <a:cs typeface="Constantia"/>
              </a:rPr>
              <a:t>under</a:t>
            </a:r>
            <a:r>
              <a:rPr dirty="0" sz="2600" spc="-45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$10</a:t>
            </a:r>
            <a:endParaRPr sz="2600">
              <a:latin typeface="Constantia"/>
              <a:cs typeface="Constantia"/>
            </a:endParaRPr>
          </a:p>
          <a:p>
            <a:pPr lvl="1" marL="652780" marR="5080" indent="-247015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25">
                <a:latin typeface="Constantia"/>
                <a:cs typeface="Constantia"/>
              </a:rPr>
              <a:t>Five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basic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micropayment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models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that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do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not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depend  solely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or</a:t>
            </a:r>
            <a:r>
              <a:rPr dirty="0" sz="2400" spc="-13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directly</a:t>
            </a:r>
            <a:r>
              <a:rPr dirty="0" sz="2400" spc="-13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on</a:t>
            </a:r>
            <a:r>
              <a:rPr dirty="0" sz="2400" spc="-9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credit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or</a:t>
            </a:r>
            <a:r>
              <a:rPr dirty="0" sz="2400" spc="-13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debit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cards</a:t>
            </a:r>
            <a:endParaRPr sz="2400">
              <a:latin typeface="Constantia"/>
              <a:cs typeface="Constantia"/>
            </a:endParaRPr>
          </a:p>
          <a:p>
            <a:pPr lvl="2" marL="1137285" indent="-457834">
              <a:lnSpc>
                <a:spcPct val="100000"/>
              </a:lnSpc>
              <a:spcBef>
                <a:spcPts val="530"/>
              </a:spcBef>
              <a:buClr>
                <a:srgbClr val="009DD9"/>
              </a:buClr>
              <a:buSzPct val="69047"/>
              <a:buAutoNum type="arabicPeriod"/>
              <a:tabLst>
                <a:tab pos="1137285" algn="l"/>
                <a:tab pos="1137920" algn="l"/>
              </a:tabLst>
            </a:pPr>
            <a:r>
              <a:rPr dirty="0" sz="2100" spc="-5">
                <a:latin typeface="Constantia"/>
                <a:cs typeface="Constantia"/>
              </a:rPr>
              <a:t>Aggregation</a:t>
            </a:r>
            <a:endParaRPr sz="2100">
              <a:latin typeface="Constantia"/>
              <a:cs typeface="Constantia"/>
            </a:endParaRPr>
          </a:p>
          <a:p>
            <a:pPr lvl="2" marL="1137285" indent="-457834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47"/>
              <a:buAutoNum type="arabicPeriod"/>
              <a:tabLst>
                <a:tab pos="1137285" algn="l"/>
                <a:tab pos="1137920" algn="l"/>
              </a:tabLst>
            </a:pPr>
            <a:r>
              <a:rPr dirty="0" sz="2100" spc="-10">
                <a:latin typeface="Constantia"/>
                <a:cs typeface="Constantia"/>
              </a:rPr>
              <a:t>Direct</a:t>
            </a:r>
            <a:r>
              <a:rPr dirty="0" sz="2100" spc="-95">
                <a:latin typeface="Constantia"/>
                <a:cs typeface="Constantia"/>
              </a:rPr>
              <a:t> </a:t>
            </a:r>
            <a:r>
              <a:rPr dirty="0" sz="2100" spc="-10">
                <a:latin typeface="Constantia"/>
                <a:cs typeface="Constantia"/>
              </a:rPr>
              <a:t>payment</a:t>
            </a:r>
            <a:endParaRPr sz="2100">
              <a:latin typeface="Constantia"/>
              <a:cs typeface="Constantia"/>
            </a:endParaRPr>
          </a:p>
          <a:p>
            <a:pPr lvl="2" marL="1137285" indent="-457834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47"/>
              <a:buAutoNum type="arabicPeriod"/>
              <a:tabLst>
                <a:tab pos="1137285" algn="l"/>
                <a:tab pos="1137920" algn="l"/>
              </a:tabLst>
            </a:pPr>
            <a:r>
              <a:rPr dirty="0" sz="2100" spc="-15">
                <a:latin typeface="Constantia"/>
                <a:cs typeface="Constantia"/>
              </a:rPr>
              <a:t>Stored</a:t>
            </a:r>
            <a:r>
              <a:rPr dirty="0" sz="2100" spc="-85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value</a:t>
            </a:r>
            <a:endParaRPr sz="2100">
              <a:latin typeface="Constantia"/>
              <a:cs typeface="Constantia"/>
            </a:endParaRPr>
          </a:p>
          <a:p>
            <a:pPr lvl="2" marL="1137285" indent="-457834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47"/>
              <a:buAutoNum type="arabicPeriod"/>
              <a:tabLst>
                <a:tab pos="1137285" algn="l"/>
                <a:tab pos="1137920" algn="l"/>
              </a:tabLst>
            </a:pPr>
            <a:r>
              <a:rPr dirty="0" sz="2100">
                <a:latin typeface="Constantia"/>
                <a:cs typeface="Constantia"/>
              </a:rPr>
              <a:t>Subscriptions</a:t>
            </a:r>
            <a:endParaRPr sz="2100">
              <a:latin typeface="Constantia"/>
              <a:cs typeface="Constantia"/>
            </a:endParaRPr>
          </a:p>
          <a:p>
            <a:pPr lvl="2" marL="1137285" indent="-457834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47"/>
              <a:buAutoNum type="arabicPeriod"/>
              <a:tabLst>
                <a:tab pos="1137285" algn="l"/>
                <a:tab pos="1137920" algn="l"/>
              </a:tabLst>
            </a:pPr>
            <a:r>
              <a:rPr dirty="0" sz="2100">
                <a:latin typeface="Constantia"/>
                <a:cs typeface="Constantia"/>
              </a:rPr>
              <a:t>À la</a:t>
            </a:r>
            <a:r>
              <a:rPr dirty="0" sz="2100" spc="-155">
                <a:latin typeface="Constantia"/>
                <a:cs typeface="Constantia"/>
              </a:rPr>
              <a:t> </a:t>
            </a:r>
            <a:r>
              <a:rPr dirty="0" sz="2100" spc="-10">
                <a:latin typeface="Constantia"/>
                <a:cs typeface="Constantia"/>
              </a:rPr>
              <a:t>carte</a:t>
            </a:r>
            <a:endParaRPr sz="21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1045209"/>
            <a:ext cx="273875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E-Checking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10-</a:t>
            </a:r>
            <a:r>
              <a:rPr dirty="0" spc="-5"/>
              <a:t>16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68779"/>
            <a:ext cx="7972425" cy="334962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5" b="1">
                <a:latin typeface="Constantia"/>
                <a:cs typeface="Constantia"/>
              </a:rPr>
              <a:t>e-check</a:t>
            </a:r>
            <a:endParaRPr sz="2600">
              <a:latin typeface="Constantia"/>
              <a:cs typeface="Constantia"/>
            </a:endParaRPr>
          </a:p>
          <a:p>
            <a:pPr marL="285115" marR="508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4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legally</a:t>
            </a:r>
            <a:r>
              <a:rPr dirty="0" sz="2600" spc="-17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valid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electronic</a:t>
            </a:r>
            <a:r>
              <a:rPr dirty="0" sz="2600" spc="-15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version</a:t>
            </a:r>
            <a:r>
              <a:rPr dirty="0" sz="2600" spc="-12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or</a:t>
            </a:r>
            <a:r>
              <a:rPr dirty="0" sz="2600" spc="-15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representation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of</a:t>
            </a:r>
            <a:r>
              <a:rPr dirty="0" sz="2600" spc="-3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  paper</a:t>
            </a:r>
            <a:r>
              <a:rPr dirty="0" sz="2600" spc="-16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check</a:t>
            </a:r>
            <a:endParaRPr sz="26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9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15" b="1">
                <a:latin typeface="Constantia"/>
                <a:cs typeface="Constantia"/>
              </a:rPr>
              <a:t>Automated </a:t>
            </a:r>
            <a:r>
              <a:rPr dirty="0" sz="2400" b="1">
                <a:latin typeface="Constantia"/>
                <a:cs typeface="Constantia"/>
              </a:rPr>
              <a:t>Clearing </a:t>
            </a:r>
            <a:r>
              <a:rPr dirty="0" sz="2400" spc="-15" b="1">
                <a:latin typeface="Constantia"/>
                <a:cs typeface="Constantia"/>
              </a:rPr>
              <a:t>House (ACH)</a:t>
            </a:r>
            <a:r>
              <a:rPr dirty="0" sz="2400" spc="-30" b="1">
                <a:latin typeface="Constantia"/>
                <a:cs typeface="Constantia"/>
              </a:rPr>
              <a:t> </a:t>
            </a:r>
            <a:r>
              <a:rPr dirty="0" sz="2400" spc="-15" b="1">
                <a:latin typeface="Constantia"/>
                <a:cs typeface="Constantia"/>
              </a:rPr>
              <a:t>Network</a:t>
            </a:r>
            <a:endParaRPr sz="2400">
              <a:latin typeface="Constantia"/>
              <a:cs typeface="Constantia"/>
            </a:endParaRPr>
          </a:p>
          <a:p>
            <a:pPr marL="652780" marR="24257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Constantia"/>
                <a:cs typeface="Constantia"/>
              </a:rPr>
              <a:t>A </a:t>
            </a:r>
            <a:r>
              <a:rPr dirty="0" sz="2400" spc="-10">
                <a:latin typeface="Constantia"/>
                <a:cs typeface="Constantia"/>
              </a:rPr>
              <a:t>nationwide batch-oriented </a:t>
            </a:r>
            <a:r>
              <a:rPr dirty="0" sz="2400" spc="-5">
                <a:latin typeface="Constantia"/>
                <a:cs typeface="Constantia"/>
              </a:rPr>
              <a:t>electronic </a:t>
            </a:r>
            <a:r>
              <a:rPr dirty="0" sz="2400">
                <a:latin typeface="Constantia"/>
                <a:cs typeface="Constantia"/>
              </a:rPr>
              <a:t>funds</a:t>
            </a:r>
            <a:r>
              <a:rPr dirty="0" sz="2400" spc="-26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transfer  </a:t>
            </a:r>
            <a:r>
              <a:rPr dirty="0" sz="2400" spc="-15">
                <a:latin typeface="Constantia"/>
                <a:cs typeface="Constantia"/>
              </a:rPr>
              <a:t>system </a:t>
            </a:r>
            <a:r>
              <a:rPr dirty="0" sz="2400" spc="-5">
                <a:latin typeface="Constantia"/>
                <a:cs typeface="Constantia"/>
              </a:rPr>
              <a:t>that </a:t>
            </a:r>
            <a:r>
              <a:rPr dirty="0" sz="2400" spc="-10">
                <a:latin typeface="Constantia"/>
                <a:cs typeface="Constantia"/>
              </a:rPr>
              <a:t>provides </a:t>
            </a:r>
            <a:r>
              <a:rPr dirty="0" sz="2400" spc="-5">
                <a:latin typeface="Constantia"/>
                <a:cs typeface="Constantia"/>
              </a:rPr>
              <a:t>for the </a:t>
            </a:r>
            <a:r>
              <a:rPr dirty="0" sz="2400" spc="-10">
                <a:latin typeface="Constantia"/>
                <a:cs typeface="Constantia"/>
              </a:rPr>
              <a:t>interbank </a:t>
            </a:r>
            <a:r>
              <a:rPr dirty="0" sz="2400" spc="-5">
                <a:latin typeface="Constantia"/>
                <a:cs typeface="Constantia"/>
              </a:rPr>
              <a:t>clearing </a:t>
            </a:r>
            <a:r>
              <a:rPr dirty="0" sz="2400">
                <a:latin typeface="Constantia"/>
                <a:cs typeface="Constantia"/>
              </a:rPr>
              <a:t>of  </a:t>
            </a:r>
            <a:r>
              <a:rPr dirty="0" sz="2400" spc="-5">
                <a:latin typeface="Constantia"/>
                <a:cs typeface="Constantia"/>
              </a:rPr>
              <a:t>electronic </a:t>
            </a:r>
            <a:r>
              <a:rPr dirty="0" sz="2400" spc="-10">
                <a:latin typeface="Constantia"/>
                <a:cs typeface="Constantia"/>
              </a:rPr>
              <a:t>payments </a:t>
            </a:r>
            <a:r>
              <a:rPr dirty="0" sz="2400" spc="-5">
                <a:latin typeface="Constantia"/>
                <a:cs typeface="Constantia"/>
              </a:rPr>
              <a:t>for participating </a:t>
            </a:r>
            <a:r>
              <a:rPr dirty="0" sz="2400">
                <a:latin typeface="Constantia"/>
                <a:cs typeface="Constantia"/>
              </a:rPr>
              <a:t>financial  </a:t>
            </a:r>
            <a:r>
              <a:rPr dirty="0" sz="2400" spc="-5">
                <a:latin typeface="Constantia"/>
                <a:cs typeface="Constantia"/>
              </a:rPr>
              <a:t>institutions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914400"/>
            <a:ext cx="8342376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10-</a:t>
            </a:r>
            <a:r>
              <a:rPr dirty="0" spc="-5"/>
              <a:t>17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1045209"/>
            <a:ext cx="431673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Mobile</a:t>
            </a:r>
            <a:r>
              <a:rPr dirty="0" spc="-95"/>
              <a:t> </a:t>
            </a:r>
            <a:r>
              <a:rPr dirty="0" spc="-30"/>
              <a:t>Payments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10-</a:t>
            </a:r>
            <a:r>
              <a:rPr dirty="0" spc="-5"/>
              <a:t>18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47418"/>
            <a:ext cx="7785100" cy="40030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10" i="1">
                <a:latin typeface="Constantia"/>
                <a:cs typeface="Constantia"/>
              </a:rPr>
              <a:t>Mobile </a:t>
            </a:r>
            <a:r>
              <a:rPr dirty="0" sz="2600" i="1">
                <a:latin typeface="Constantia"/>
                <a:cs typeface="Constantia"/>
              </a:rPr>
              <a:t>payment: </a:t>
            </a:r>
            <a:r>
              <a:rPr dirty="0" sz="2600" spc="-10">
                <a:latin typeface="Constantia"/>
                <a:cs typeface="Constantia"/>
              </a:rPr>
              <a:t>payment </a:t>
            </a:r>
            <a:r>
              <a:rPr dirty="0" sz="2600" spc="-5">
                <a:latin typeface="Constantia"/>
                <a:cs typeface="Constantia"/>
              </a:rPr>
              <a:t>transactions </a:t>
            </a:r>
            <a:r>
              <a:rPr dirty="0" sz="2600" spc="-10">
                <a:latin typeface="Constantia"/>
                <a:cs typeface="Constantia"/>
              </a:rPr>
              <a:t>initiated </a:t>
            </a:r>
            <a:r>
              <a:rPr dirty="0" sz="2600">
                <a:latin typeface="Constantia"/>
                <a:cs typeface="Constantia"/>
              </a:rPr>
              <a:t>or  </a:t>
            </a:r>
            <a:r>
              <a:rPr dirty="0" sz="2600" spc="-5">
                <a:latin typeface="Constantia"/>
                <a:cs typeface="Constantia"/>
              </a:rPr>
              <a:t>confirmed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using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100">
                <a:latin typeface="Constantia"/>
                <a:cs typeface="Constantia"/>
              </a:rPr>
              <a:t> </a:t>
            </a:r>
            <a:r>
              <a:rPr dirty="0" sz="2600" spc="-25">
                <a:latin typeface="Constantia"/>
                <a:cs typeface="Constantia"/>
              </a:rPr>
              <a:t>person’s</a:t>
            </a:r>
            <a:r>
              <a:rPr dirty="0" sz="2600" spc="-15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cell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phone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or</a:t>
            </a:r>
            <a:r>
              <a:rPr dirty="0" sz="2600" spc="-15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smartphone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5" b="1">
                <a:latin typeface="Constantia"/>
                <a:cs typeface="Constantia"/>
              </a:rPr>
              <a:t>MOBILE </a:t>
            </a:r>
            <a:r>
              <a:rPr dirty="0" sz="2600" spc="-20" b="1">
                <a:latin typeface="Constantia"/>
                <a:cs typeface="Constantia"/>
              </a:rPr>
              <a:t>PROXIMITY</a:t>
            </a:r>
            <a:r>
              <a:rPr dirty="0" sz="2600" spc="-125" b="1">
                <a:latin typeface="Constantia"/>
                <a:cs typeface="Constantia"/>
              </a:rPr>
              <a:t> </a:t>
            </a:r>
            <a:r>
              <a:rPr dirty="0" sz="2600" spc="-50" b="1">
                <a:latin typeface="Constantia"/>
                <a:cs typeface="Constantia"/>
              </a:rPr>
              <a:t>PAYMENTS</a:t>
            </a:r>
            <a:endParaRPr sz="2600">
              <a:latin typeface="Constantia"/>
              <a:cs typeface="Constantia"/>
            </a:endParaRPr>
          </a:p>
          <a:p>
            <a:pPr lvl="1" marL="652780" marR="6985" indent="-247015">
              <a:lnSpc>
                <a:spcPct val="100000"/>
              </a:lnSpc>
              <a:spcBef>
                <a:spcPts val="59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15">
                <a:latin typeface="Constantia"/>
                <a:cs typeface="Constantia"/>
              </a:rPr>
              <a:t>Mobile proximity </a:t>
            </a:r>
            <a:r>
              <a:rPr dirty="0" sz="2400" spc="-10">
                <a:latin typeface="Constantia"/>
                <a:cs typeface="Constantia"/>
              </a:rPr>
              <a:t>payments </a:t>
            </a:r>
            <a:r>
              <a:rPr dirty="0" sz="2400" spc="-15">
                <a:latin typeface="Constantia"/>
                <a:cs typeface="Constantia"/>
              </a:rPr>
              <a:t>are </a:t>
            </a:r>
            <a:r>
              <a:rPr dirty="0" sz="2400" spc="-5">
                <a:latin typeface="Constantia"/>
                <a:cs typeface="Constantia"/>
              </a:rPr>
              <a:t>used for making  </a:t>
            </a:r>
            <a:r>
              <a:rPr dirty="0" sz="2400" spc="-10">
                <a:latin typeface="Constantia"/>
                <a:cs typeface="Constantia"/>
              </a:rPr>
              <a:t>purchases </a:t>
            </a:r>
            <a:r>
              <a:rPr dirty="0" sz="2400" spc="-5">
                <a:latin typeface="Constantia"/>
                <a:cs typeface="Constantia"/>
              </a:rPr>
              <a:t>in </a:t>
            </a:r>
            <a:r>
              <a:rPr dirty="0" sz="2400" spc="-10">
                <a:latin typeface="Constantia"/>
                <a:cs typeface="Constantia"/>
              </a:rPr>
              <a:t>physical </a:t>
            </a:r>
            <a:r>
              <a:rPr dirty="0" sz="2400" spc="-15">
                <a:latin typeface="Constantia"/>
                <a:cs typeface="Constantia"/>
              </a:rPr>
              <a:t>stores </a:t>
            </a:r>
            <a:r>
              <a:rPr dirty="0" sz="2400">
                <a:latin typeface="Constantia"/>
                <a:cs typeface="Constantia"/>
              </a:rPr>
              <a:t>or </a:t>
            </a:r>
            <a:r>
              <a:rPr dirty="0" sz="2400" spc="-5">
                <a:latin typeface="Constantia"/>
                <a:cs typeface="Constantia"/>
              </a:rPr>
              <a:t>transportation</a:t>
            </a:r>
            <a:r>
              <a:rPr dirty="0" sz="2400" spc="-434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services.</a:t>
            </a:r>
            <a:endParaRPr sz="2400">
              <a:latin typeface="Constantia"/>
              <a:cs typeface="Constantia"/>
            </a:endParaRPr>
          </a:p>
          <a:p>
            <a:pPr lvl="1" marL="652780" marR="43815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15">
                <a:latin typeface="Constantia"/>
                <a:cs typeface="Constantia"/>
              </a:rPr>
              <a:t>Proximity </a:t>
            </a:r>
            <a:r>
              <a:rPr dirty="0" sz="2400" spc="-10">
                <a:latin typeface="Constantia"/>
                <a:cs typeface="Constantia"/>
              </a:rPr>
              <a:t>payments </a:t>
            </a:r>
            <a:r>
              <a:rPr dirty="0" sz="2400" spc="-30">
                <a:latin typeface="Constantia"/>
                <a:cs typeface="Constantia"/>
              </a:rPr>
              <a:t>involve </a:t>
            </a:r>
            <a:r>
              <a:rPr dirty="0" sz="2400">
                <a:latin typeface="Constantia"/>
                <a:cs typeface="Constantia"/>
              </a:rPr>
              <a:t>a special </a:t>
            </a:r>
            <a:r>
              <a:rPr dirty="0" sz="2400" spc="-10">
                <a:latin typeface="Constantia"/>
                <a:cs typeface="Constantia"/>
              </a:rPr>
              <a:t>mobile </a:t>
            </a:r>
            <a:r>
              <a:rPr dirty="0" sz="2400" spc="-5">
                <a:latin typeface="Constantia"/>
                <a:cs typeface="Constantia"/>
              </a:rPr>
              <a:t>phone  equipped </a:t>
            </a:r>
            <a:r>
              <a:rPr dirty="0" sz="2400">
                <a:latin typeface="Constantia"/>
                <a:cs typeface="Constantia"/>
              </a:rPr>
              <a:t>with an </a:t>
            </a:r>
            <a:r>
              <a:rPr dirty="0" sz="2400" spc="-15">
                <a:latin typeface="Constantia"/>
                <a:cs typeface="Constantia"/>
              </a:rPr>
              <a:t>integrated </a:t>
            </a:r>
            <a:r>
              <a:rPr dirty="0" sz="2400" spc="-5">
                <a:latin typeface="Constantia"/>
                <a:cs typeface="Constantia"/>
              </a:rPr>
              <a:t>chip </a:t>
            </a:r>
            <a:r>
              <a:rPr dirty="0" sz="2400">
                <a:latin typeface="Constantia"/>
                <a:cs typeface="Constantia"/>
              </a:rPr>
              <a:t>or smart </a:t>
            </a:r>
            <a:r>
              <a:rPr dirty="0" sz="2400" spc="-10">
                <a:latin typeface="Constantia"/>
                <a:cs typeface="Constantia"/>
              </a:rPr>
              <a:t>card, </a:t>
            </a:r>
            <a:r>
              <a:rPr dirty="0" sz="2400">
                <a:latin typeface="Constantia"/>
                <a:cs typeface="Constantia"/>
              </a:rPr>
              <a:t>a  </a:t>
            </a:r>
            <a:r>
              <a:rPr dirty="0" sz="2400" spc="-5">
                <a:latin typeface="Constantia"/>
                <a:cs typeface="Constantia"/>
              </a:rPr>
              <a:t>specialized </a:t>
            </a:r>
            <a:r>
              <a:rPr dirty="0" sz="2400" spc="-10">
                <a:latin typeface="Constantia"/>
                <a:cs typeface="Constantia"/>
              </a:rPr>
              <a:t>reader </a:t>
            </a:r>
            <a:r>
              <a:rPr dirty="0" sz="2400" spc="-5">
                <a:latin typeface="Constantia"/>
                <a:cs typeface="Constantia"/>
              </a:rPr>
              <a:t>that </a:t>
            </a:r>
            <a:r>
              <a:rPr dirty="0" sz="2400" spc="-10">
                <a:latin typeface="Constantia"/>
                <a:cs typeface="Constantia"/>
              </a:rPr>
              <a:t>recognizes </a:t>
            </a:r>
            <a:r>
              <a:rPr dirty="0" sz="2400" spc="-5">
                <a:latin typeface="Constantia"/>
                <a:cs typeface="Constantia"/>
              </a:rPr>
              <a:t>the chip </a:t>
            </a:r>
            <a:r>
              <a:rPr dirty="0" sz="2400" spc="-10">
                <a:latin typeface="Constantia"/>
                <a:cs typeface="Constantia"/>
              </a:rPr>
              <a:t>when </a:t>
            </a:r>
            <a:r>
              <a:rPr dirty="0" sz="2400" spc="-5">
                <a:latin typeface="Constantia"/>
                <a:cs typeface="Constantia"/>
              </a:rPr>
              <a:t>the  chip</a:t>
            </a:r>
            <a:r>
              <a:rPr dirty="0" sz="2400" spc="-14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comes</a:t>
            </a:r>
            <a:r>
              <a:rPr dirty="0" sz="2400" spc="-9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within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short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distance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of</a:t>
            </a:r>
            <a:r>
              <a:rPr dirty="0" sz="2400" spc="3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 spc="-35">
                <a:latin typeface="Constantia"/>
                <a:cs typeface="Constantia"/>
              </a:rPr>
              <a:t>reader,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and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  </a:t>
            </a:r>
            <a:r>
              <a:rPr dirty="0" sz="2400" spc="-15">
                <a:latin typeface="Constantia"/>
                <a:cs typeface="Constantia"/>
              </a:rPr>
              <a:t>network </a:t>
            </a:r>
            <a:r>
              <a:rPr dirty="0" sz="2400" spc="-5">
                <a:latin typeface="Constantia"/>
                <a:cs typeface="Constantia"/>
              </a:rPr>
              <a:t>for handling the</a:t>
            </a:r>
            <a:r>
              <a:rPr dirty="0" sz="2400" spc="-21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payment.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2205"/>
            <a:ext cx="508000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 spc="-5"/>
              <a:t>Learning</a:t>
            </a:r>
            <a:r>
              <a:rPr dirty="0" sz="5000" spc="-85"/>
              <a:t> </a:t>
            </a:r>
            <a:r>
              <a:rPr dirty="0" sz="5000" spc="-10"/>
              <a:t>Objectives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10-</a:t>
            </a:r>
            <a:r>
              <a:rPr dirty="0" spc="-5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48941"/>
            <a:ext cx="7976870" cy="3171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337820" indent="-457834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10">
                <a:latin typeface="Constantia"/>
                <a:cs typeface="Constantia"/>
              </a:rPr>
              <a:t>Understand </a:t>
            </a: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shifts</a:t>
            </a:r>
            <a:r>
              <a:rPr dirty="0" sz="2400" spc="-9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that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are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occurring</a:t>
            </a:r>
            <a:r>
              <a:rPr dirty="0" sz="2400" spc="-3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with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regard</a:t>
            </a:r>
            <a:r>
              <a:rPr dirty="0" sz="2400" spc="-35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to  </a:t>
            </a:r>
            <a:r>
              <a:rPr dirty="0" sz="2400" spc="-5">
                <a:latin typeface="Constantia"/>
                <a:cs typeface="Constantia"/>
              </a:rPr>
              <a:t>online</a:t>
            </a:r>
            <a:r>
              <a:rPr dirty="0" sz="2400" spc="-9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payments.</a:t>
            </a:r>
            <a:endParaRPr sz="2400">
              <a:latin typeface="Constantia"/>
              <a:cs typeface="Constantia"/>
            </a:endParaRPr>
          </a:p>
          <a:p>
            <a:pPr marL="469900" marR="5080" indent="-457834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/>
              <a:tabLst>
                <a:tab pos="469900" algn="l"/>
                <a:tab pos="470534" algn="l"/>
              </a:tabLst>
            </a:pPr>
            <a:r>
              <a:rPr dirty="0" sz="2400">
                <a:latin typeface="Constantia"/>
                <a:cs typeface="Constantia"/>
              </a:rPr>
              <a:t>Discuss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players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and</a:t>
            </a:r>
            <a:r>
              <a:rPr dirty="0" sz="2400" spc="-4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processes</a:t>
            </a:r>
            <a:r>
              <a:rPr dirty="0" sz="2400" spc="-45">
                <a:latin typeface="Constantia"/>
                <a:cs typeface="Constantia"/>
              </a:rPr>
              <a:t> </a:t>
            </a:r>
            <a:r>
              <a:rPr dirty="0" sz="2400" spc="-25">
                <a:latin typeface="Constantia"/>
                <a:cs typeface="Constantia"/>
              </a:rPr>
              <a:t>involved</a:t>
            </a:r>
            <a:r>
              <a:rPr dirty="0" sz="2400" spc="-5">
                <a:latin typeface="Constantia"/>
                <a:cs typeface="Constantia"/>
              </a:rPr>
              <a:t> in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using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credit  cards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online.</a:t>
            </a:r>
            <a:endParaRPr sz="2400">
              <a:latin typeface="Constantia"/>
              <a:cs typeface="Constantia"/>
            </a:endParaRPr>
          </a:p>
          <a:p>
            <a:pPr marL="469900" marR="641350" indent="-457834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AutoNum type="arabicPeriod"/>
              <a:tabLst>
                <a:tab pos="469900" algn="l"/>
                <a:tab pos="470534" algn="l"/>
              </a:tabLst>
            </a:pPr>
            <a:r>
              <a:rPr dirty="0" sz="2400">
                <a:latin typeface="Constantia"/>
                <a:cs typeface="Constantia"/>
              </a:rPr>
              <a:t>Discuss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different</a:t>
            </a:r>
            <a:r>
              <a:rPr dirty="0" sz="2400" spc="-14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categories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and</a:t>
            </a:r>
            <a:r>
              <a:rPr dirty="0" sz="2400" spc="-5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potential</a:t>
            </a:r>
            <a:r>
              <a:rPr dirty="0" sz="2400" spc="-5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uses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of  smart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cards.</a:t>
            </a:r>
            <a:endParaRPr sz="2400">
              <a:latin typeface="Constantia"/>
              <a:cs typeface="Constantia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/>
              <a:tabLst>
                <a:tab pos="469900" algn="l"/>
                <a:tab pos="470534" algn="l"/>
              </a:tabLst>
            </a:pPr>
            <a:r>
              <a:rPr dirty="0" sz="2400">
                <a:latin typeface="Constantia"/>
                <a:cs typeface="Constantia"/>
              </a:rPr>
              <a:t>Discuss</a:t>
            </a:r>
            <a:r>
              <a:rPr dirty="0" sz="2400" spc="-11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stored-value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cards</a:t>
            </a:r>
            <a:r>
              <a:rPr dirty="0" sz="2400" spc="-9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and </a:t>
            </a:r>
            <a:r>
              <a:rPr dirty="0" sz="2400" spc="5">
                <a:latin typeface="Constantia"/>
                <a:cs typeface="Constantia"/>
              </a:rPr>
              <a:t>identify</a:t>
            </a:r>
            <a:r>
              <a:rPr dirty="0" sz="2400" spc="-13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under</a:t>
            </a:r>
            <a:r>
              <a:rPr dirty="0" sz="2400" spc="-13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what</a:t>
            </a:r>
            <a:endParaRPr sz="2400">
              <a:latin typeface="Constantia"/>
              <a:cs typeface="Constantia"/>
            </a:endParaRPr>
          </a:p>
          <a:p>
            <a:pPr marL="469900">
              <a:lnSpc>
                <a:spcPct val="100000"/>
              </a:lnSpc>
            </a:pPr>
            <a:r>
              <a:rPr dirty="0" sz="2400" spc="-10">
                <a:latin typeface="Constantia"/>
                <a:cs typeface="Constantia"/>
              </a:rPr>
              <a:t>circumstances </a:t>
            </a:r>
            <a:r>
              <a:rPr dirty="0" sz="2400" spc="-5">
                <a:latin typeface="Constantia"/>
                <a:cs typeface="Constantia"/>
              </a:rPr>
              <a:t>they </a:t>
            </a:r>
            <a:r>
              <a:rPr dirty="0" sz="2400" spc="-15">
                <a:latin typeface="Constantia"/>
                <a:cs typeface="Constantia"/>
              </a:rPr>
              <a:t>are </a:t>
            </a:r>
            <a:r>
              <a:rPr dirty="0" sz="2400" spc="-5">
                <a:latin typeface="Constantia"/>
                <a:cs typeface="Constantia"/>
              </a:rPr>
              <a:t>best</a:t>
            </a:r>
            <a:r>
              <a:rPr dirty="0" sz="2400" spc="-31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used.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Mobile</a:t>
            </a:r>
            <a:r>
              <a:rPr dirty="0" spc="-95"/>
              <a:t> </a:t>
            </a:r>
            <a:r>
              <a:rPr dirty="0" spc="-30"/>
              <a:t>Payments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10-</a:t>
            </a:r>
            <a:r>
              <a:rPr dirty="0" spc="-5"/>
              <a:t>19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3980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4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pc="-5"/>
              <a:t>MOBILE REMOTE</a:t>
            </a:r>
            <a:r>
              <a:rPr dirty="0" spc="-70"/>
              <a:t> </a:t>
            </a:r>
            <a:r>
              <a:rPr dirty="0" spc="-50"/>
              <a:t>PAYMENTS</a:t>
            </a:r>
          </a:p>
          <a:p>
            <a:pPr lvl="1" marL="652780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5" b="1">
                <a:latin typeface="Constantia"/>
                <a:cs typeface="Constantia"/>
              </a:rPr>
              <a:t>Making </a:t>
            </a:r>
            <a:r>
              <a:rPr dirty="0" sz="2400" spc="-10" b="1">
                <a:latin typeface="Constantia"/>
                <a:cs typeface="Constantia"/>
              </a:rPr>
              <a:t>Mobile</a:t>
            </a:r>
            <a:r>
              <a:rPr dirty="0" sz="2400" spc="-50" b="1">
                <a:latin typeface="Constantia"/>
                <a:cs typeface="Constantia"/>
              </a:rPr>
              <a:t> </a:t>
            </a:r>
            <a:r>
              <a:rPr dirty="0" sz="2400" spc="-15" b="1">
                <a:latin typeface="Constantia"/>
                <a:cs typeface="Constantia"/>
              </a:rPr>
              <a:t>Payments</a:t>
            </a:r>
            <a:endParaRPr sz="2400">
              <a:latin typeface="Constantia"/>
              <a:cs typeface="Constantia"/>
            </a:endParaRPr>
          </a:p>
          <a:p>
            <a:pPr lvl="2" marL="927100" marR="144145" indent="-247015">
              <a:lnSpc>
                <a:spcPct val="100000"/>
              </a:lnSpc>
              <a:spcBef>
                <a:spcPts val="550"/>
              </a:spcBef>
              <a:buClr>
                <a:srgbClr val="009DD9"/>
              </a:buClr>
              <a:buSzPct val="68181"/>
              <a:buAutoNum type="arabicPeriod"/>
              <a:tabLst>
                <a:tab pos="927100" algn="l"/>
                <a:tab pos="927735" algn="l"/>
              </a:tabLst>
            </a:pPr>
            <a:r>
              <a:rPr dirty="0" sz="2200" spc="-10">
                <a:latin typeface="Constantia"/>
                <a:cs typeface="Constantia"/>
              </a:rPr>
              <a:t>The</a:t>
            </a:r>
            <a:r>
              <a:rPr dirty="0" sz="2200" spc="-85">
                <a:latin typeface="Constantia"/>
                <a:cs typeface="Constantia"/>
              </a:rPr>
              <a:t> </a:t>
            </a:r>
            <a:r>
              <a:rPr dirty="0" sz="2200" spc="-25">
                <a:latin typeface="Constantia"/>
                <a:cs typeface="Constantia"/>
              </a:rPr>
              <a:t>payer</a:t>
            </a:r>
            <a:r>
              <a:rPr dirty="0" sz="2200" spc="-75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initiating</a:t>
            </a:r>
            <a:r>
              <a:rPr dirty="0" sz="2200" spc="-55">
                <a:latin typeface="Constantia"/>
                <a:cs typeface="Constantia"/>
              </a:rPr>
              <a:t> </a:t>
            </a:r>
            <a:r>
              <a:rPr dirty="0" sz="2200" spc="-10">
                <a:latin typeface="Constantia"/>
                <a:cs typeface="Constantia"/>
              </a:rPr>
              <a:t>the</a:t>
            </a:r>
            <a:r>
              <a:rPr dirty="0" sz="2200" spc="-85">
                <a:latin typeface="Constantia"/>
                <a:cs typeface="Constantia"/>
              </a:rPr>
              <a:t> </a:t>
            </a:r>
            <a:r>
              <a:rPr dirty="0" sz="2200" spc="-15">
                <a:latin typeface="Constantia"/>
                <a:cs typeface="Constantia"/>
              </a:rPr>
              <a:t>payment</a:t>
            </a:r>
            <a:r>
              <a:rPr dirty="0" sz="2200" spc="-105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sets</a:t>
            </a:r>
            <a:r>
              <a:rPr dirty="0" sz="2200" spc="-8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up</a:t>
            </a:r>
            <a:r>
              <a:rPr dirty="0" sz="2200" spc="-12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an</a:t>
            </a:r>
            <a:r>
              <a:rPr dirty="0" sz="2200" spc="-95">
                <a:latin typeface="Constantia"/>
                <a:cs typeface="Constantia"/>
              </a:rPr>
              <a:t> </a:t>
            </a:r>
            <a:r>
              <a:rPr dirty="0" sz="2200" spc="-20">
                <a:latin typeface="Constantia"/>
                <a:cs typeface="Constantia"/>
              </a:rPr>
              <a:t>account</a:t>
            </a:r>
            <a:r>
              <a:rPr dirty="0" sz="2200" spc="-95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with</a:t>
            </a:r>
            <a:r>
              <a:rPr dirty="0" sz="2200" spc="-8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a  </a:t>
            </a:r>
            <a:r>
              <a:rPr dirty="0" sz="2200" spc="-10">
                <a:latin typeface="Constantia"/>
                <a:cs typeface="Constantia"/>
              </a:rPr>
              <a:t>mobile </a:t>
            </a:r>
            <a:r>
              <a:rPr dirty="0" sz="2200" spc="-15">
                <a:latin typeface="Constantia"/>
                <a:cs typeface="Constantia"/>
              </a:rPr>
              <a:t>payment </a:t>
            </a:r>
            <a:r>
              <a:rPr dirty="0" sz="2200" spc="-5">
                <a:latin typeface="Constantia"/>
                <a:cs typeface="Constantia"/>
              </a:rPr>
              <a:t>service </a:t>
            </a:r>
            <a:r>
              <a:rPr dirty="0" sz="2200" spc="-15">
                <a:latin typeface="Constantia"/>
                <a:cs typeface="Constantia"/>
              </a:rPr>
              <a:t>provider</a:t>
            </a:r>
            <a:r>
              <a:rPr dirty="0" sz="2200" spc="-340">
                <a:latin typeface="Constantia"/>
                <a:cs typeface="Constantia"/>
              </a:rPr>
              <a:t> </a:t>
            </a:r>
            <a:r>
              <a:rPr dirty="0" sz="2200" spc="-10">
                <a:latin typeface="Constantia"/>
                <a:cs typeface="Constantia"/>
              </a:rPr>
              <a:t>(MPSP).</a:t>
            </a:r>
            <a:endParaRPr sz="2200">
              <a:latin typeface="Constantia"/>
              <a:cs typeface="Constantia"/>
            </a:endParaRPr>
          </a:p>
          <a:p>
            <a:pPr lvl="2" marL="927100" marR="5080" indent="-247015">
              <a:lnSpc>
                <a:spcPct val="100000"/>
              </a:lnSpc>
              <a:spcBef>
                <a:spcPts val="530"/>
              </a:spcBef>
              <a:buClr>
                <a:srgbClr val="009DD9"/>
              </a:buClr>
              <a:buSzPct val="68181"/>
              <a:buAutoNum type="arabicPeriod"/>
              <a:tabLst>
                <a:tab pos="927735" algn="l"/>
              </a:tabLst>
            </a:pPr>
            <a:r>
              <a:rPr dirty="0" sz="2200" spc="-10">
                <a:latin typeface="Constantia"/>
                <a:cs typeface="Constantia"/>
              </a:rPr>
              <a:t>The</a:t>
            </a:r>
            <a:r>
              <a:rPr dirty="0" sz="2200" spc="-80">
                <a:latin typeface="Constantia"/>
                <a:cs typeface="Constantia"/>
              </a:rPr>
              <a:t> </a:t>
            </a:r>
            <a:r>
              <a:rPr dirty="0" sz="2200" spc="-10">
                <a:latin typeface="Constantia"/>
                <a:cs typeface="Constantia"/>
              </a:rPr>
              <a:t>user</a:t>
            </a:r>
            <a:r>
              <a:rPr dirty="0" sz="2200" spc="-13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selects</a:t>
            </a:r>
            <a:r>
              <a:rPr dirty="0" sz="2200" spc="-105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an</a:t>
            </a:r>
            <a:r>
              <a:rPr dirty="0" sz="2200" spc="-40">
                <a:latin typeface="Constantia"/>
                <a:cs typeface="Constantia"/>
              </a:rPr>
              <a:t> </a:t>
            </a:r>
            <a:r>
              <a:rPr dirty="0" sz="2200" spc="-15">
                <a:latin typeface="Constantia"/>
                <a:cs typeface="Constantia"/>
              </a:rPr>
              <a:t>item</a:t>
            </a:r>
            <a:r>
              <a:rPr dirty="0" sz="2200" spc="-60">
                <a:latin typeface="Constantia"/>
                <a:cs typeface="Constantia"/>
              </a:rPr>
              <a:t> </a:t>
            </a:r>
            <a:r>
              <a:rPr dirty="0" sz="2200" spc="-20">
                <a:latin typeface="Constantia"/>
                <a:cs typeface="Constantia"/>
              </a:rPr>
              <a:t>to</a:t>
            </a:r>
            <a:r>
              <a:rPr dirty="0" sz="2200" spc="-80">
                <a:latin typeface="Constantia"/>
                <a:cs typeface="Constantia"/>
              </a:rPr>
              <a:t> </a:t>
            </a:r>
            <a:r>
              <a:rPr dirty="0" sz="2200" spc="-15">
                <a:latin typeface="Constantia"/>
                <a:cs typeface="Constantia"/>
              </a:rPr>
              <a:t>purchase.</a:t>
            </a:r>
            <a:r>
              <a:rPr dirty="0" sz="2200" spc="-45">
                <a:latin typeface="Constantia"/>
                <a:cs typeface="Constantia"/>
              </a:rPr>
              <a:t> </a:t>
            </a:r>
            <a:r>
              <a:rPr dirty="0" sz="2200" spc="-10">
                <a:latin typeface="Constantia"/>
                <a:cs typeface="Constantia"/>
              </a:rPr>
              <a:t>The</a:t>
            </a:r>
            <a:r>
              <a:rPr dirty="0" sz="2200" spc="-45">
                <a:latin typeface="Constantia"/>
                <a:cs typeface="Constantia"/>
              </a:rPr>
              <a:t> </a:t>
            </a:r>
            <a:r>
              <a:rPr dirty="0" sz="2200" spc="-10">
                <a:latin typeface="Constantia"/>
                <a:cs typeface="Constantia"/>
              </a:rPr>
              <a:t>merchant</a:t>
            </a:r>
            <a:r>
              <a:rPr dirty="0" sz="2200" spc="-135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asks</a:t>
            </a:r>
            <a:r>
              <a:rPr dirty="0" sz="2200" spc="-6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for  a</a:t>
            </a:r>
            <a:r>
              <a:rPr dirty="0" sz="2200" spc="-100">
                <a:latin typeface="Constantia"/>
                <a:cs typeface="Constantia"/>
              </a:rPr>
              <a:t> </a:t>
            </a:r>
            <a:r>
              <a:rPr dirty="0" sz="2200" spc="-10">
                <a:latin typeface="Constantia"/>
                <a:cs typeface="Constantia"/>
              </a:rPr>
              <a:t>payment.</a:t>
            </a:r>
            <a:endParaRPr sz="2200">
              <a:latin typeface="Constantia"/>
              <a:cs typeface="Constantia"/>
            </a:endParaRPr>
          </a:p>
          <a:p>
            <a:pPr lvl="2" marL="927100" indent="-247650">
              <a:lnSpc>
                <a:spcPct val="100000"/>
              </a:lnSpc>
              <a:spcBef>
                <a:spcPts val="530"/>
              </a:spcBef>
              <a:buClr>
                <a:srgbClr val="009DD9"/>
              </a:buClr>
              <a:buSzPct val="68181"/>
              <a:buAutoNum type="arabicPeriod"/>
              <a:tabLst>
                <a:tab pos="927735" algn="l"/>
              </a:tabLst>
            </a:pPr>
            <a:r>
              <a:rPr dirty="0" sz="2200" spc="-100">
                <a:latin typeface="Constantia"/>
                <a:cs typeface="Constantia"/>
              </a:rPr>
              <a:t>To</a:t>
            </a:r>
            <a:r>
              <a:rPr dirty="0" sz="2200" spc="-50">
                <a:latin typeface="Constantia"/>
                <a:cs typeface="Constantia"/>
              </a:rPr>
              <a:t> </a:t>
            </a:r>
            <a:r>
              <a:rPr dirty="0" sz="2200" spc="-15">
                <a:latin typeface="Constantia"/>
                <a:cs typeface="Constantia"/>
              </a:rPr>
              <a:t>make</a:t>
            </a:r>
            <a:r>
              <a:rPr dirty="0" sz="2200" spc="-105">
                <a:latin typeface="Constantia"/>
                <a:cs typeface="Constantia"/>
              </a:rPr>
              <a:t> </a:t>
            </a:r>
            <a:r>
              <a:rPr dirty="0" sz="2200" spc="-10">
                <a:latin typeface="Constantia"/>
                <a:cs typeface="Constantia"/>
              </a:rPr>
              <a:t>the</a:t>
            </a:r>
            <a:r>
              <a:rPr dirty="0" sz="2200" spc="-80">
                <a:latin typeface="Constantia"/>
                <a:cs typeface="Constantia"/>
              </a:rPr>
              <a:t> </a:t>
            </a:r>
            <a:r>
              <a:rPr dirty="0" sz="2200" spc="-10">
                <a:latin typeface="Constantia"/>
                <a:cs typeface="Constantia"/>
              </a:rPr>
              <a:t>payment,</a:t>
            </a:r>
            <a:r>
              <a:rPr dirty="0" sz="2200" spc="-50">
                <a:latin typeface="Constantia"/>
                <a:cs typeface="Constantia"/>
              </a:rPr>
              <a:t> </a:t>
            </a:r>
            <a:r>
              <a:rPr dirty="0" sz="2200" spc="-10">
                <a:latin typeface="Constantia"/>
                <a:cs typeface="Constantia"/>
              </a:rPr>
              <a:t>the</a:t>
            </a:r>
            <a:r>
              <a:rPr dirty="0" sz="2200" spc="-90">
                <a:latin typeface="Constantia"/>
                <a:cs typeface="Constantia"/>
              </a:rPr>
              <a:t> </a:t>
            </a:r>
            <a:r>
              <a:rPr dirty="0" sz="2200" spc="-25">
                <a:latin typeface="Constantia"/>
                <a:cs typeface="Constantia"/>
              </a:rPr>
              <a:t>payer</a:t>
            </a:r>
            <a:r>
              <a:rPr dirty="0" sz="2200" spc="-13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sends</a:t>
            </a:r>
            <a:r>
              <a:rPr dirty="0" sz="2200" spc="-11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a</a:t>
            </a:r>
            <a:r>
              <a:rPr dirty="0" sz="2200" spc="-85">
                <a:latin typeface="Constantia"/>
                <a:cs typeface="Constantia"/>
              </a:rPr>
              <a:t> </a:t>
            </a:r>
            <a:r>
              <a:rPr dirty="0" sz="2200" spc="-15">
                <a:latin typeface="Constantia"/>
                <a:cs typeface="Constantia"/>
              </a:rPr>
              <a:t>text</a:t>
            </a:r>
            <a:r>
              <a:rPr dirty="0" sz="2200" spc="-50">
                <a:latin typeface="Constantia"/>
                <a:cs typeface="Constantia"/>
              </a:rPr>
              <a:t> </a:t>
            </a:r>
            <a:r>
              <a:rPr dirty="0" sz="2200" spc="-10">
                <a:latin typeface="Constantia"/>
                <a:cs typeface="Constantia"/>
              </a:rPr>
              <a:t>message</a:t>
            </a:r>
            <a:r>
              <a:rPr dirty="0" sz="2200" spc="-95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(or</a:t>
            </a:r>
            <a:r>
              <a:rPr dirty="0" sz="2200" spc="-13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a</a:t>
            </a:r>
            <a:endParaRPr sz="2200">
              <a:latin typeface="Constantia"/>
              <a:cs typeface="Constantia"/>
            </a:endParaRPr>
          </a:p>
          <a:p>
            <a:pPr marL="927100">
              <a:lnSpc>
                <a:spcPct val="100000"/>
              </a:lnSpc>
            </a:pPr>
            <a:r>
              <a:rPr dirty="0" sz="2200" spc="-10" b="0">
                <a:latin typeface="Constantia"/>
                <a:cs typeface="Constantia"/>
              </a:rPr>
              <a:t>command)</a:t>
            </a:r>
            <a:r>
              <a:rPr dirty="0" sz="2200" spc="-45" b="0">
                <a:latin typeface="Constantia"/>
                <a:cs typeface="Constantia"/>
              </a:rPr>
              <a:t> </a:t>
            </a:r>
            <a:r>
              <a:rPr dirty="0" sz="2200" spc="-20" b="0">
                <a:latin typeface="Constantia"/>
                <a:cs typeface="Constantia"/>
              </a:rPr>
              <a:t>to</a:t>
            </a:r>
            <a:r>
              <a:rPr dirty="0" sz="2200" spc="-75" b="0">
                <a:latin typeface="Constantia"/>
                <a:cs typeface="Constantia"/>
              </a:rPr>
              <a:t> </a:t>
            </a:r>
            <a:r>
              <a:rPr dirty="0" sz="2200" spc="-5" b="0">
                <a:latin typeface="Constantia"/>
                <a:cs typeface="Constantia"/>
              </a:rPr>
              <a:t>the</a:t>
            </a:r>
            <a:r>
              <a:rPr dirty="0" sz="2200" spc="-65" b="0">
                <a:latin typeface="Constantia"/>
                <a:cs typeface="Constantia"/>
              </a:rPr>
              <a:t> </a:t>
            </a:r>
            <a:r>
              <a:rPr dirty="0" sz="2200" spc="-10" b="0">
                <a:latin typeface="Constantia"/>
                <a:cs typeface="Constantia"/>
              </a:rPr>
              <a:t>MPSP</a:t>
            </a:r>
            <a:r>
              <a:rPr dirty="0" sz="2200" spc="-45" b="0">
                <a:latin typeface="Constantia"/>
                <a:cs typeface="Constantia"/>
              </a:rPr>
              <a:t> </a:t>
            </a:r>
            <a:r>
              <a:rPr dirty="0" sz="2200" spc="-5" b="0">
                <a:latin typeface="Constantia"/>
                <a:cs typeface="Constantia"/>
              </a:rPr>
              <a:t>that</a:t>
            </a:r>
            <a:r>
              <a:rPr dirty="0" sz="2200" spc="-50" b="0">
                <a:latin typeface="Constantia"/>
                <a:cs typeface="Constantia"/>
              </a:rPr>
              <a:t> </a:t>
            </a:r>
            <a:r>
              <a:rPr dirty="0" sz="2200" spc="-10" b="0">
                <a:latin typeface="Constantia"/>
                <a:cs typeface="Constantia"/>
              </a:rPr>
              <a:t>includes</a:t>
            </a:r>
            <a:r>
              <a:rPr dirty="0" sz="2200" spc="-75" b="0">
                <a:latin typeface="Constantia"/>
                <a:cs typeface="Constantia"/>
              </a:rPr>
              <a:t> </a:t>
            </a:r>
            <a:r>
              <a:rPr dirty="0" sz="2200" spc="-5" b="0">
                <a:latin typeface="Constantia"/>
                <a:cs typeface="Constantia"/>
              </a:rPr>
              <a:t>the</a:t>
            </a:r>
            <a:r>
              <a:rPr dirty="0" sz="2200" spc="-120" b="0">
                <a:latin typeface="Constantia"/>
                <a:cs typeface="Constantia"/>
              </a:rPr>
              <a:t> </a:t>
            </a:r>
            <a:r>
              <a:rPr dirty="0" sz="2200" spc="-10" b="0">
                <a:latin typeface="Constantia"/>
                <a:cs typeface="Constantia"/>
              </a:rPr>
              <a:t>dollar</a:t>
            </a:r>
            <a:r>
              <a:rPr dirty="0" sz="2200" spc="-130" b="0">
                <a:latin typeface="Constantia"/>
                <a:cs typeface="Constantia"/>
              </a:rPr>
              <a:t> </a:t>
            </a:r>
            <a:r>
              <a:rPr dirty="0" sz="2200" spc="-5" b="0">
                <a:latin typeface="Constantia"/>
                <a:cs typeface="Constantia"/>
              </a:rPr>
              <a:t>amount</a:t>
            </a:r>
            <a:endParaRPr sz="2200">
              <a:latin typeface="Constantia"/>
              <a:cs typeface="Constantia"/>
            </a:endParaRPr>
          </a:p>
          <a:p>
            <a:pPr marL="927100">
              <a:lnSpc>
                <a:spcPct val="100000"/>
              </a:lnSpc>
            </a:pPr>
            <a:r>
              <a:rPr dirty="0" sz="2200" spc="-5" b="0">
                <a:latin typeface="Constantia"/>
                <a:cs typeface="Constantia"/>
              </a:rPr>
              <a:t>and </a:t>
            </a:r>
            <a:r>
              <a:rPr dirty="0" sz="2200" spc="-10" b="0">
                <a:latin typeface="Constantia"/>
                <a:cs typeface="Constantia"/>
              </a:rPr>
              <a:t>the </a:t>
            </a:r>
            <a:r>
              <a:rPr dirty="0" sz="2200" spc="-25" b="0">
                <a:latin typeface="Constantia"/>
                <a:cs typeface="Constantia"/>
              </a:rPr>
              <a:t>receiver’s </a:t>
            </a:r>
            <a:r>
              <a:rPr dirty="0" sz="2200" spc="-10" b="0">
                <a:latin typeface="Constantia"/>
                <a:cs typeface="Constantia"/>
              </a:rPr>
              <a:t>mobile </a:t>
            </a:r>
            <a:r>
              <a:rPr dirty="0" sz="2200" spc="-5" b="0">
                <a:latin typeface="Constantia"/>
                <a:cs typeface="Constantia"/>
              </a:rPr>
              <a:t>phone</a:t>
            </a:r>
            <a:r>
              <a:rPr dirty="0" sz="2200" spc="-300" b="0">
                <a:latin typeface="Constantia"/>
                <a:cs typeface="Constantia"/>
              </a:rPr>
              <a:t> </a:t>
            </a:r>
            <a:r>
              <a:rPr dirty="0" sz="2200" spc="-35" b="0">
                <a:latin typeface="Constantia"/>
                <a:cs typeface="Constantia"/>
              </a:rPr>
              <a:t>number.</a:t>
            </a:r>
            <a:endParaRPr sz="2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816609"/>
            <a:ext cx="431673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Mobile</a:t>
            </a:r>
            <a:r>
              <a:rPr dirty="0" spc="-95"/>
              <a:t> </a:t>
            </a:r>
            <a:r>
              <a:rPr dirty="0" spc="-30"/>
              <a:t>Payments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10-</a:t>
            </a:r>
            <a:r>
              <a:rPr dirty="0" spc="-5"/>
              <a:t>20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1848" y="1616786"/>
            <a:ext cx="7989570" cy="44215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111250" marR="133985" indent="-457200">
              <a:lnSpc>
                <a:spcPct val="100000"/>
              </a:lnSpc>
              <a:spcBef>
                <a:spcPts val="95"/>
              </a:spcBef>
              <a:buClr>
                <a:srgbClr val="009DD9"/>
              </a:buClr>
              <a:buSzPct val="68181"/>
              <a:buAutoNum type="arabicPeriod" startAt="4"/>
              <a:tabLst>
                <a:tab pos="1111885" algn="l"/>
              </a:tabLst>
            </a:pPr>
            <a:r>
              <a:rPr dirty="0" sz="2200" spc="-10">
                <a:latin typeface="Constantia"/>
                <a:cs typeface="Constantia"/>
              </a:rPr>
              <a:t>The</a:t>
            </a:r>
            <a:r>
              <a:rPr dirty="0" sz="2200" spc="-40">
                <a:latin typeface="Constantia"/>
                <a:cs typeface="Constantia"/>
              </a:rPr>
              <a:t> </a:t>
            </a:r>
            <a:r>
              <a:rPr dirty="0" sz="2200" spc="-10">
                <a:latin typeface="Constantia"/>
                <a:cs typeface="Constantia"/>
              </a:rPr>
              <a:t>MPSP</a:t>
            </a:r>
            <a:r>
              <a:rPr dirty="0" sz="2200" spc="-55">
                <a:latin typeface="Constantia"/>
                <a:cs typeface="Constantia"/>
              </a:rPr>
              <a:t> </a:t>
            </a:r>
            <a:r>
              <a:rPr dirty="0" sz="2200" spc="-25">
                <a:latin typeface="Constantia"/>
                <a:cs typeface="Constantia"/>
              </a:rPr>
              <a:t>receives</a:t>
            </a:r>
            <a:r>
              <a:rPr dirty="0" sz="2200" spc="-7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the</a:t>
            </a:r>
            <a:r>
              <a:rPr dirty="0" sz="2200" spc="-55">
                <a:latin typeface="Constantia"/>
                <a:cs typeface="Constantia"/>
              </a:rPr>
              <a:t> </a:t>
            </a:r>
            <a:r>
              <a:rPr dirty="0" sz="2200" spc="-10">
                <a:latin typeface="Constantia"/>
                <a:cs typeface="Constantia"/>
              </a:rPr>
              <a:t>information</a:t>
            </a:r>
            <a:r>
              <a:rPr dirty="0" sz="2200" spc="-125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and</a:t>
            </a:r>
            <a:r>
              <a:rPr dirty="0" sz="2200" spc="-55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sends</a:t>
            </a:r>
            <a:r>
              <a:rPr dirty="0" sz="2200" spc="-105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a</a:t>
            </a:r>
            <a:r>
              <a:rPr dirty="0" sz="2200" spc="-55">
                <a:latin typeface="Constantia"/>
                <a:cs typeface="Constantia"/>
              </a:rPr>
              <a:t> </a:t>
            </a:r>
            <a:r>
              <a:rPr dirty="0" sz="2200" spc="-10">
                <a:latin typeface="Constantia"/>
                <a:cs typeface="Constantia"/>
              </a:rPr>
              <a:t>message  back </a:t>
            </a:r>
            <a:r>
              <a:rPr dirty="0" sz="2200" spc="-20">
                <a:latin typeface="Constantia"/>
                <a:cs typeface="Constantia"/>
              </a:rPr>
              <a:t>to </a:t>
            </a:r>
            <a:r>
              <a:rPr dirty="0" sz="2200" spc="-10">
                <a:latin typeface="Constantia"/>
                <a:cs typeface="Constantia"/>
              </a:rPr>
              <a:t>the </a:t>
            </a:r>
            <a:r>
              <a:rPr dirty="0" sz="2200" spc="-50">
                <a:latin typeface="Constantia"/>
                <a:cs typeface="Constantia"/>
              </a:rPr>
              <a:t>payer, </a:t>
            </a:r>
            <a:r>
              <a:rPr dirty="0" sz="2200" spc="-5">
                <a:latin typeface="Constantia"/>
                <a:cs typeface="Constantia"/>
              </a:rPr>
              <a:t>confirming </a:t>
            </a:r>
            <a:r>
              <a:rPr dirty="0" sz="2200" spc="-10">
                <a:latin typeface="Constantia"/>
                <a:cs typeface="Constantia"/>
              </a:rPr>
              <a:t>the request </a:t>
            </a:r>
            <a:r>
              <a:rPr dirty="0" sz="2200" spc="-5">
                <a:latin typeface="Constantia"/>
                <a:cs typeface="Constantia"/>
              </a:rPr>
              <a:t>and asking for  </a:t>
            </a:r>
            <a:r>
              <a:rPr dirty="0" sz="2200" spc="-10">
                <a:latin typeface="Constantia"/>
                <a:cs typeface="Constantia"/>
              </a:rPr>
              <a:t>the </a:t>
            </a:r>
            <a:r>
              <a:rPr dirty="0" sz="2200" spc="-15">
                <a:latin typeface="Constantia"/>
                <a:cs typeface="Constantia"/>
              </a:rPr>
              <a:t>customer’s</a:t>
            </a:r>
            <a:r>
              <a:rPr dirty="0" sz="2200" spc="-185">
                <a:latin typeface="Constantia"/>
                <a:cs typeface="Constantia"/>
              </a:rPr>
              <a:t> </a:t>
            </a:r>
            <a:r>
              <a:rPr dirty="0" sz="2200" spc="-35">
                <a:latin typeface="Constantia"/>
                <a:cs typeface="Constantia"/>
              </a:rPr>
              <a:t>PIN.</a:t>
            </a:r>
            <a:endParaRPr sz="2200">
              <a:latin typeface="Constantia"/>
              <a:cs typeface="Constantia"/>
            </a:endParaRPr>
          </a:p>
          <a:p>
            <a:pPr algn="just" marL="1111250" indent="-457834">
              <a:lnSpc>
                <a:spcPct val="100000"/>
              </a:lnSpc>
              <a:spcBef>
                <a:spcPts val="530"/>
              </a:spcBef>
              <a:buClr>
                <a:srgbClr val="009DD9"/>
              </a:buClr>
              <a:buSzPct val="68181"/>
              <a:buAutoNum type="arabicPeriod" startAt="4"/>
              <a:tabLst>
                <a:tab pos="1111885" algn="l"/>
              </a:tabLst>
            </a:pPr>
            <a:r>
              <a:rPr dirty="0" sz="2200" spc="-10">
                <a:latin typeface="Constantia"/>
                <a:cs typeface="Constantia"/>
              </a:rPr>
              <a:t>The</a:t>
            </a:r>
            <a:r>
              <a:rPr dirty="0" sz="2200" spc="-80">
                <a:latin typeface="Constantia"/>
                <a:cs typeface="Constantia"/>
              </a:rPr>
              <a:t> </a:t>
            </a:r>
            <a:r>
              <a:rPr dirty="0" sz="2200" spc="-25">
                <a:latin typeface="Constantia"/>
                <a:cs typeface="Constantia"/>
              </a:rPr>
              <a:t>payer</a:t>
            </a:r>
            <a:r>
              <a:rPr dirty="0" sz="2200" spc="-114">
                <a:latin typeface="Constantia"/>
                <a:cs typeface="Constantia"/>
              </a:rPr>
              <a:t> </a:t>
            </a:r>
            <a:r>
              <a:rPr dirty="0" sz="2200" spc="-25">
                <a:latin typeface="Constantia"/>
                <a:cs typeface="Constantia"/>
              </a:rPr>
              <a:t>receives</a:t>
            </a:r>
            <a:r>
              <a:rPr dirty="0" sz="2200" spc="-70">
                <a:latin typeface="Constantia"/>
                <a:cs typeface="Constantia"/>
              </a:rPr>
              <a:t> </a:t>
            </a:r>
            <a:r>
              <a:rPr dirty="0" sz="2200" spc="-10">
                <a:latin typeface="Constantia"/>
                <a:cs typeface="Constantia"/>
              </a:rPr>
              <a:t>the</a:t>
            </a:r>
            <a:r>
              <a:rPr dirty="0" sz="2200" spc="-75">
                <a:latin typeface="Constantia"/>
                <a:cs typeface="Constantia"/>
              </a:rPr>
              <a:t> </a:t>
            </a:r>
            <a:r>
              <a:rPr dirty="0" sz="2200" spc="-10">
                <a:latin typeface="Constantia"/>
                <a:cs typeface="Constantia"/>
              </a:rPr>
              <a:t>request</a:t>
            </a:r>
            <a:r>
              <a:rPr dirty="0" sz="2200" spc="-12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on</a:t>
            </a:r>
            <a:r>
              <a:rPr dirty="0" sz="2200" spc="-3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his</a:t>
            </a:r>
            <a:r>
              <a:rPr dirty="0" sz="2200" spc="-9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or</a:t>
            </a:r>
            <a:r>
              <a:rPr dirty="0" sz="2200" spc="-8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her</a:t>
            </a:r>
            <a:r>
              <a:rPr dirty="0" sz="2200" spc="-80">
                <a:latin typeface="Constantia"/>
                <a:cs typeface="Constantia"/>
              </a:rPr>
              <a:t> </a:t>
            </a:r>
            <a:r>
              <a:rPr dirty="0" sz="2200" spc="-10">
                <a:latin typeface="Constantia"/>
                <a:cs typeface="Constantia"/>
              </a:rPr>
              <a:t>mobile</a:t>
            </a:r>
            <a:r>
              <a:rPr dirty="0" sz="2200" spc="-114">
                <a:latin typeface="Constantia"/>
                <a:cs typeface="Constantia"/>
              </a:rPr>
              <a:t> </a:t>
            </a:r>
            <a:r>
              <a:rPr dirty="0" sz="2200" spc="-15">
                <a:latin typeface="Constantia"/>
                <a:cs typeface="Constantia"/>
              </a:rPr>
              <a:t>device</a:t>
            </a:r>
            <a:endParaRPr sz="2200">
              <a:latin typeface="Constantia"/>
              <a:cs typeface="Constantia"/>
            </a:endParaRPr>
          </a:p>
          <a:p>
            <a:pPr algn="just" marL="1111250">
              <a:lnSpc>
                <a:spcPct val="100000"/>
              </a:lnSpc>
            </a:pPr>
            <a:r>
              <a:rPr dirty="0" sz="2200" spc="-5">
                <a:latin typeface="Constantia"/>
                <a:cs typeface="Constantia"/>
              </a:rPr>
              <a:t>and </a:t>
            </a:r>
            <a:r>
              <a:rPr dirty="0" sz="2200" spc="-10">
                <a:latin typeface="Constantia"/>
                <a:cs typeface="Constantia"/>
              </a:rPr>
              <a:t>enters </a:t>
            </a:r>
            <a:r>
              <a:rPr dirty="0" sz="2200" spc="-5">
                <a:latin typeface="Constantia"/>
                <a:cs typeface="Constantia"/>
              </a:rPr>
              <a:t>the</a:t>
            </a:r>
            <a:r>
              <a:rPr dirty="0" sz="2200" spc="-215">
                <a:latin typeface="Constantia"/>
                <a:cs typeface="Constantia"/>
              </a:rPr>
              <a:t> </a:t>
            </a:r>
            <a:r>
              <a:rPr dirty="0" sz="2200" spc="-35">
                <a:latin typeface="Constantia"/>
                <a:cs typeface="Constantia"/>
              </a:rPr>
              <a:t>PIN.</a:t>
            </a:r>
            <a:endParaRPr sz="2200">
              <a:latin typeface="Constantia"/>
              <a:cs typeface="Constantia"/>
            </a:endParaRPr>
          </a:p>
          <a:p>
            <a:pPr algn="just" marL="1111250" indent="-457834">
              <a:lnSpc>
                <a:spcPct val="100000"/>
              </a:lnSpc>
              <a:spcBef>
                <a:spcPts val="530"/>
              </a:spcBef>
              <a:buClr>
                <a:srgbClr val="009DD9"/>
              </a:buClr>
              <a:buSzPct val="68181"/>
              <a:buAutoNum type="arabicPeriod" startAt="6"/>
              <a:tabLst>
                <a:tab pos="1111885" algn="l"/>
              </a:tabLst>
            </a:pPr>
            <a:r>
              <a:rPr dirty="0" sz="2200" spc="-15">
                <a:latin typeface="Constantia"/>
                <a:cs typeface="Constantia"/>
              </a:rPr>
              <a:t>After </a:t>
            </a:r>
            <a:r>
              <a:rPr dirty="0" sz="2200" spc="-10">
                <a:latin typeface="Constantia"/>
                <a:cs typeface="Constantia"/>
              </a:rPr>
              <a:t>the MPSP </a:t>
            </a:r>
            <a:r>
              <a:rPr dirty="0" sz="2200" spc="-25">
                <a:latin typeface="Constantia"/>
                <a:cs typeface="Constantia"/>
              </a:rPr>
              <a:t>receives </a:t>
            </a:r>
            <a:r>
              <a:rPr dirty="0" sz="2200" spc="-10">
                <a:latin typeface="Constantia"/>
                <a:cs typeface="Constantia"/>
              </a:rPr>
              <a:t>the </a:t>
            </a:r>
            <a:r>
              <a:rPr dirty="0" sz="2200" spc="-25">
                <a:latin typeface="Constantia"/>
                <a:cs typeface="Constantia"/>
              </a:rPr>
              <a:t>payer’s </a:t>
            </a:r>
            <a:r>
              <a:rPr dirty="0" sz="2200" spc="-35">
                <a:latin typeface="Constantia"/>
                <a:cs typeface="Constantia"/>
              </a:rPr>
              <a:t>PIN, </a:t>
            </a:r>
            <a:r>
              <a:rPr dirty="0" sz="2200" spc="-5">
                <a:latin typeface="Constantia"/>
                <a:cs typeface="Constantia"/>
              </a:rPr>
              <a:t>money</a:t>
            </a:r>
            <a:r>
              <a:rPr dirty="0" sz="2200" spc="-370">
                <a:latin typeface="Constantia"/>
                <a:cs typeface="Constantia"/>
              </a:rPr>
              <a:t> </a:t>
            </a:r>
            <a:r>
              <a:rPr dirty="0" sz="2200" spc="-10">
                <a:latin typeface="Constantia"/>
                <a:cs typeface="Constantia"/>
              </a:rPr>
              <a:t>is</a:t>
            </a:r>
            <a:endParaRPr sz="2200">
              <a:latin typeface="Constantia"/>
              <a:cs typeface="Constantia"/>
            </a:endParaRPr>
          </a:p>
          <a:p>
            <a:pPr algn="just" marL="1111250" marR="182245">
              <a:lnSpc>
                <a:spcPct val="100000"/>
              </a:lnSpc>
            </a:pPr>
            <a:r>
              <a:rPr dirty="0" sz="2200" spc="-15">
                <a:latin typeface="Constantia"/>
                <a:cs typeface="Constantia"/>
              </a:rPr>
              <a:t>transferred</a:t>
            </a:r>
            <a:r>
              <a:rPr dirty="0" sz="2200" spc="-55">
                <a:latin typeface="Constantia"/>
                <a:cs typeface="Constantia"/>
              </a:rPr>
              <a:t> </a:t>
            </a:r>
            <a:r>
              <a:rPr dirty="0" sz="2200" spc="-20">
                <a:latin typeface="Constantia"/>
                <a:cs typeface="Constantia"/>
              </a:rPr>
              <a:t>to</a:t>
            </a:r>
            <a:r>
              <a:rPr dirty="0" sz="2200" spc="-75">
                <a:latin typeface="Constantia"/>
                <a:cs typeface="Constantia"/>
              </a:rPr>
              <a:t> </a:t>
            </a:r>
            <a:r>
              <a:rPr dirty="0" sz="2200" spc="-10">
                <a:latin typeface="Constantia"/>
                <a:cs typeface="Constantia"/>
              </a:rPr>
              <a:t>the</a:t>
            </a:r>
            <a:r>
              <a:rPr dirty="0" sz="2200" spc="-75">
                <a:latin typeface="Constantia"/>
                <a:cs typeface="Constantia"/>
              </a:rPr>
              <a:t> </a:t>
            </a:r>
            <a:r>
              <a:rPr dirty="0" sz="2200" spc="-25">
                <a:latin typeface="Constantia"/>
                <a:cs typeface="Constantia"/>
              </a:rPr>
              <a:t>receiver’s</a:t>
            </a:r>
            <a:r>
              <a:rPr dirty="0" sz="2200" spc="-110">
                <a:latin typeface="Constantia"/>
                <a:cs typeface="Constantia"/>
              </a:rPr>
              <a:t> </a:t>
            </a:r>
            <a:r>
              <a:rPr dirty="0" sz="2200" spc="-20">
                <a:latin typeface="Constantia"/>
                <a:cs typeface="Constantia"/>
              </a:rPr>
              <a:t>account</a:t>
            </a:r>
            <a:r>
              <a:rPr dirty="0" sz="2200" spc="-50">
                <a:latin typeface="Constantia"/>
                <a:cs typeface="Constantia"/>
              </a:rPr>
              <a:t> </a:t>
            </a:r>
            <a:r>
              <a:rPr dirty="0" sz="2200" spc="-15">
                <a:latin typeface="Constantia"/>
                <a:cs typeface="Constantia"/>
              </a:rPr>
              <a:t>(credit</a:t>
            </a:r>
            <a:r>
              <a:rPr dirty="0" sz="2200" spc="-80">
                <a:latin typeface="Constantia"/>
                <a:cs typeface="Constantia"/>
              </a:rPr>
              <a:t> </a:t>
            </a:r>
            <a:r>
              <a:rPr dirty="0" sz="2200" spc="-20">
                <a:latin typeface="Constantia"/>
                <a:cs typeface="Constantia"/>
              </a:rPr>
              <a:t>card</a:t>
            </a:r>
            <a:r>
              <a:rPr dirty="0" sz="2200" spc="-55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or</a:t>
            </a:r>
            <a:r>
              <a:rPr dirty="0" sz="2200" spc="-65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bank  </a:t>
            </a:r>
            <a:r>
              <a:rPr dirty="0" sz="2200" spc="-15">
                <a:latin typeface="Constantia"/>
                <a:cs typeface="Constantia"/>
              </a:rPr>
              <a:t>account). </a:t>
            </a:r>
            <a:r>
              <a:rPr dirty="0" sz="2200" spc="-10">
                <a:latin typeface="Constantia"/>
                <a:cs typeface="Constantia"/>
              </a:rPr>
              <a:t>The </a:t>
            </a:r>
            <a:r>
              <a:rPr dirty="0" sz="2200" spc="-25">
                <a:latin typeface="Constantia"/>
                <a:cs typeface="Constantia"/>
              </a:rPr>
              <a:t>payer’s </a:t>
            </a:r>
            <a:r>
              <a:rPr dirty="0" sz="2200" spc="-20">
                <a:latin typeface="Constantia"/>
                <a:cs typeface="Constantia"/>
              </a:rPr>
              <a:t>account </a:t>
            </a:r>
            <a:r>
              <a:rPr dirty="0" sz="2200" spc="-5">
                <a:latin typeface="Constantia"/>
                <a:cs typeface="Constantia"/>
              </a:rPr>
              <a:t>is</a:t>
            </a:r>
            <a:r>
              <a:rPr dirty="0" sz="2200" spc="-330">
                <a:latin typeface="Constantia"/>
                <a:cs typeface="Constantia"/>
              </a:rPr>
              <a:t> </a:t>
            </a:r>
            <a:r>
              <a:rPr dirty="0" sz="2200" spc="-10">
                <a:latin typeface="Constantia"/>
                <a:cs typeface="Constantia"/>
              </a:rPr>
              <a:t>debited.</a:t>
            </a:r>
            <a:endParaRPr sz="2200">
              <a:latin typeface="Constantia"/>
              <a:cs typeface="Constantia"/>
            </a:endParaRPr>
          </a:p>
          <a:p>
            <a:pPr marL="1111250" marR="5080" indent="-457200">
              <a:lnSpc>
                <a:spcPct val="100000"/>
              </a:lnSpc>
              <a:spcBef>
                <a:spcPts val="530"/>
              </a:spcBef>
              <a:buClr>
                <a:srgbClr val="009DD9"/>
              </a:buClr>
              <a:buSzPct val="68181"/>
              <a:buAutoNum type="arabicPeriod" startAt="7"/>
              <a:tabLst>
                <a:tab pos="1111250" algn="l"/>
                <a:tab pos="1111885" algn="l"/>
              </a:tabLst>
            </a:pPr>
            <a:r>
              <a:rPr dirty="0" sz="2200" spc="-15">
                <a:latin typeface="Constantia"/>
                <a:cs typeface="Constantia"/>
              </a:rPr>
              <a:t>After </a:t>
            </a:r>
            <a:r>
              <a:rPr dirty="0" sz="2200" spc="-10">
                <a:latin typeface="Constantia"/>
                <a:cs typeface="Constantia"/>
              </a:rPr>
              <a:t>the </a:t>
            </a:r>
            <a:r>
              <a:rPr dirty="0" sz="2200" spc="-5">
                <a:latin typeface="Constantia"/>
                <a:cs typeface="Constantia"/>
              </a:rPr>
              <a:t>transaction </a:t>
            </a:r>
            <a:r>
              <a:rPr dirty="0" sz="2200" spc="-20">
                <a:latin typeface="Constantia"/>
                <a:cs typeface="Constantia"/>
              </a:rPr>
              <a:t>occurs, </a:t>
            </a:r>
            <a:r>
              <a:rPr dirty="0" sz="2200" spc="-10">
                <a:latin typeface="Constantia"/>
                <a:cs typeface="Constantia"/>
              </a:rPr>
              <a:t>the </a:t>
            </a:r>
            <a:r>
              <a:rPr dirty="0" sz="2200" spc="-15">
                <a:latin typeface="Constantia"/>
                <a:cs typeface="Constantia"/>
              </a:rPr>
              <a:t>payment </a:t>
            </a:r>
            <a:r>
              <a:rPr dirty="0" sz="2200" spc="-5">
                <a:latin typeface="Constantia"/>
                <a:cs typeface="Constantia"/>
              </a:rPr>
              <a:t>information </a:t>
            </a:r>
            <a:r>
              <a:rPr dirty="0" sz="2200" spc="-10">
                <a:latin typeface="Constantia"/>
                <a:cs typeface="Constantia"/>
              </a:rPr>
              <a:t>is  </a:t>
            </a:r>
            <a:r>
              <a:rPr dirty="0" sz="2200" spc="-5">
                <a:latin typeface="Constantia"/>
                <a:cs typeface="Constantia"/>
              </a:rPr>
              <a:t>sent</a:t>
            </a:r>
            <a:r>
              <a:rPr dirty="0" sz="2200" spc="-90">
                <a:latin typeface="Constantia"/>
                <a:cs typeface="Constantia"/>
              </a:rPr>
              <a:t> </a:t>
            </a:r>
            <a:r>
              <a:rPr dirty="0" sz="2200" spc="-20">
                <a:latin typeface="Constantia"/>
                <a:cs typeface="Constantia"/>
              </a:rPr>
              <a:t>to</a:t>
            </a:r>
            <a:r>
              <a:rPr dirty="0" sz="2200" spc="-80">
                <a:latin typeface="Constantia"/>
                <a:cs typeface="Constantia"/>
              </a:rPr>
              <a:t> </a:t>
            </a:r>
            <a:r>
              <a:rPr dirty="0" sz="2200" spc="-10">
                <a:latin typeface="Constantia"/>
                <a:cs typeface="Constantia"/>
              </a:rPr>
              <a:t>the</a:t>
            </a:r>
            <a:r>
              <a:rPr dirty="0" sz="2200" spc="-85">
                <a:latin typeface="Constantia"/>
                <a:cs typeface="Constantia"/>
              </a:rPr>
              <a:t> </a:t>
            </a:r>
            <a:r>
              <a:rPr dirty="0" sz="2200" spc="-25">
                <a:latin typeface="Constantia"/>
                <a:cs typeface="Constantia"/>
              </a:rPr>
              <a:t>payer’s</a:t>
            </a:r>
            <a:r>
              <a:rPr dirty="0" sz="2200" spc="-55">
                <a:latin typeface="Constantia"/>
                <a:cs typeface="Constantia"/>
              </a:rPr>
              <a:t> </a:t>
            </a:r>
            <a:r>
              <a:rPr dirty="0" sz="2200" spc="-10">
                <a:latin typeface="Constantia"/>
                <a:cs typeface="Constantia"/>
              </a:rPr>
              <a:t>mobile</a:t>
            </a:r>
            <a:r>
              <a:rPr dirty="0" sz="2200" spc="-114">
                <a:latin typeface="Constantia"/>
                <a:cs typeface="Constantia"/>
              </a:rPr>
              <a:t> </a:t>
            </a:r>
            <a:r>
              <a:rPr dirty="0" sz="2200" spc="-15">
                <a:latin typeface="Constantia"/>
                <a:cs typeface="Constantia"/>
              </a:rPr>
              <a:t>device</a:t>
            </a:r>
            <a:r>
              <a:rPr dirty="0" sz="2200" spc="-10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and</a:t>
            </a:r>
            <a:r>
              <a:rPr dirty="0" sz="2200" spc="-1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his</a:t>
            </a:r>
            <a:r>
              <a:rPr dirty="0" sz="2200" spc="-9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or</a:t>
            </a:r>
            <a:r>
              <a:rPr dirty="0" sz="2200" spc="-80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her</a:t>
            </a:r>
            <a:r>
              <a:rPr dirty="0" sz="2200" spc="-125">
                <a:latin typeface="Constantia"/>
                <a:cs typeface="Constantia"/>
              </a:rPr>
              <a:t> </a:t>
            </a:r>
            <a:r>
              <a:rPr dirty="0" sz="2200" spc="-20">
                <a:latin typeface="Constantia"/>
                <a:cs typeface="Constantia"/>
              </a:rPr>
              <a:t>account</a:t>
            </a:r>
            <a:r>
              <a:rPr dirty="0" sz="2200" spc="-95">
                <a:latin typeface="Constantia"/>
                <a:cs typeface="Constantia"/>
              </a:rPr>
              <a:t> </a:t>
            </a:r>
            <a:r>
              <a:rPr dirty="0" sz="2200" spc="-5">
                <a:latin typeface="Constantia"/>
                <a:cs typeface="Constantia"/>
              </a:rPr>
              <a:t>at  </a:t>
            </a:r>
            <a:r>
              <a:rPr dirty="0" sz="2200" spc="-10">
                <a:latin typeface="Constantia"/>
                <a:cs typeface="Constantia"/>
              </a:rPr>
              <a:t>MPSP </a:t>
            </a:r>
            <a:r>
              <a:rPr dirty="0" sz="2200" spc="-5">
                <a:latin typeface="Constantia"/>
                <a:cs typeface="Constantia"/>
              </a:rPr>
              <a:t>is</a:t>
            </a:r>
            <a:r>
              <a:rPr dirty="0" sz="2200" spc="-120">
                <a:latin typeface="Constantia"/>
                <a:cs typeface="Constantia"/>
              </a:rPr>
              <a:t> </a:t>
            </a:r>
            <a:r>
              <a:rPr dirty="0" sz="2200" spc="-10">
                <a:latin typeface="Constantia"/>
                <a:cs typeface="Constantia"/>
              </a:rPr>
              <a:t>debited.</a:t>
            </a:r>
            <a:endParaRPr sz="2200">
              <a:latin typeface="Constantia"/>
              <a:cs typeface="Constantia"/>
            </a:endParaRPr>
          </a:p>
          <a:p>
            <a:pPr marL="469900" indent="-457834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469900" algn="l"/>
                <a:tab pos="470534" algn="l"/>
              </a:tabLst>
            </a:pPr>
            <a:r>
              <a:rPr dirty="0" sz="2800" spc="-10" b="1">
                <a:latin typeface="Constantia"/>
                <a:cs typeface="Constantia"/>
              </a:rPr>
              <a:t>MOBILE </a:t>
            </a:r>
            <a:r>
              <a:rPr dirty="0" sz="2800" spc="-5" b="1">
                <a:latin typeface="Constantia"/>
                <a:cs typeface="Constantia"/>
              </a:rPr>
              <a:t>POS</a:t>
            </a:r>
            <a:r>
              <a:rPr dirty="0" sz="2800" spc="30" b="1">
                <a:latin typeface="Constantia"/>
                <a:cs typeface="Constantia"/>
              </a:rPr>
              <a:t> </a:t>
            </a:r>
            <a:r>
              <a:rPr dirty="0" sz="2800" spc="-60" b="1">
                <a:latin typeface="Constantia"/>
                <a:cs typeface="Constantia"/>
              </a:rPr>
              <a:t>PAYMENTS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1045209"/>
            <a:ext cx="61258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B2B </a:t>
            </a:r>
            <a:r>
              <a:rPr dirty="0" spc="-15"/>
              <a:t>Electronic</a:t>
            </a:r>
            <a:r>
              <a:rPr dirty="0" spc="-55"/>
              <a:t> </a:t>
            </a:r>
            <a:r>
              <a:rPr dirty="0" spc="-30"/>
              <a:t>Payments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10-</a:t>
            </a:r>
            <a:r>
              <a:rPr dirty="0" spc="-5"/>
              <a:t>21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68779"/>
            <a:ext cx="7283450" cy="184848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5" b="1">
                <a:latin typeface="Constantia"/>
                <a:cs typeface="Constantia"/>
              </a:rPr>
              <a:t>CURRENT B2B </a:t>
            </a:r>
            <a:r>
              <a:rPr dirty="0" sz="2600" spc="-55" b="1">
                <a:latin typeface="Constantia"/>
                <a:cs typeface="Constantia"/>
              </a:rPr>
              <a:t>PAYMENT</a:t>
            </a:r>
            <a:r>
              <a:rPr dirty="0" sz="2600" spc="-160" b="1">
                <a:latin typeface="Constantia"/>
                <a:cs typeface="Constantia"/>
              </a:rPr>
              <a:t> </a:t>
            </a:r>
            <a:r>
              <a:rPr dirty="0" sz="2600" spc="-15" b="1">
                <a:latin typeface="Constantia"/>
                <a:cs typeface="Constantia"/>
              </a:rPr>
              <a:t>PRACTICES</a:t>
            </a:r>
            <a:endParaRPr sz="2600">
              <a:latin typeface="Constantia"/>
              <a:cs typeface="Constantia"/>
            </a:endParaRPr>
          </a:p>
          <a:p>
            <a:pPr marL="285115" marR="508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5" b="1">
                <a:latin typeface="Constantia"/>
                <a:cs typeface="Constantia"/>
              </a:rPr>
              <a:t>enterprise </a:t>
            </a:r>
            <a:r>
              <a:rPr dirty="0" sz="2600" spc="-25" b="1">
                <a:latin typeface="Constantia"/>
                <a:cs typeface="Constantia"/>
              </a:rPr>
              <a:t>invoice </a:t>
            </a:r>
            <a:r>
              <a:rPr dirty="0" sz="2600" spc="-5" b="1">
                <a:latin typeface="Constantia"/>
                <a:cs typeface="Constantia"/>
              </a:rPr>
              <a:t>presentment </a:t>
            </a:r>
            <a:r>
              <a:rPr dirty="0" sz="2600" b="1">
                <a:latin typeface="Constantia"/>
                <a:cs typeface="Constantia"/>
              </a:rPr>
              <a:t>and</a:t>
            </a:r>
            <a:r>
              <a:rPr dirty="0" sz="2600" spc="-385" b="1">
                <a:latin typeface="Constantia"/>
                <a:cs typeface="Constantia"/>
              </a:rPr>
              <a:t> </a:t>
            </a:r>
            <a:r>
              <a:rPr dirty="0" sz="2600" spc="-10" b="1">
                <a:latin typeface="Constantia"/>
                <a:cs typeface="Constantia"/>
              </a:rPr>
              <a:t>payment  (EIPP)</a:t>
            </a:r>
            <a:endParaRPr sz="2600">
              <a:latin typeface="Constantia"/>
              <a:cs typeface="Constantia"/>
            </a:endParaRPr>
          </a:p>
          <a:p>
            <a:pPr marL="285115">
              <a:lnSpc>
                <a:spcPct val="100000"/>
              </a:lnSpc>
              <a:spcBef>
                <a:spcPts val="630"/>
              </a:spcBef>
            </a:pPr>
            <a:r>
              <a:rPr dirty="0" sz="2600" spc="-5">
                <a:latin typeface="Constantia"/>
                <a:cs typeface="Constantia"/>
              </a:rPr>
              <a:t>Presenting </a:t>
            </a:r>
            <a:r>
              <a:rPr dirty="0" sz="2600">
                <a:latin typeface="Constantia"/>
                <a:cs typeface="Constantia"/>
              </a:rPr>
              <a:t>and </a:t>
            </a:r>
            <a:r>
              <a:rPr dirty="0" sz="2600" spc="-15">
                <a:latin typeface="Constantia"/>
                <a:cs typeface="Constantia"/>
              </a:rPr>
              <a:t>paying </a:t>
            </a:r>
            <a:r>
              <a:rPr dirty="0" sz="2600" spc="-5">
                <a:latin typeface="Constantia"/>
                <a:cs typeface="Constantia"/>
              </a:rPr>
              <a:t>B2B </a:t>
            </a:r>
            <a:r>
              <a:rPr dirty="0" sz="2600" spc="-25">
                <a:latin typeface="Constantia"/>
                <a:cs typeface="Constantia"/>
              </a:rPr>
              <a:t>invoices</a:t>
            </a:r>
            <a:r>
              <a:rPr dirty="0" sz="2600" spc="-24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online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1045209"/>
            <a:ext cx="61258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B2B </a:t>
            </a:r>
            <a:r>
              <a:rPr dirty="0" spc="-15"/>
              <a:t>Electronic</a:t>
            </a:r>
            <a:r>
              <a:rPr dirty="0" spc="-55"/>
              <a:t> </a:t>
            </a:r>
            <a:r>
              <a:rPr dirty="0" spc="-30"/>
              <a:t>Payments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10-</a:t>
            </a:r>
            <a:r>
              <a:rPr dirty="0" spc="-5"/>
              <a:t>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9436" y="1872306"/>
            <a:ext cx="2084070" cy="162369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59079" indent="-247015">
              <a:lnSpc>
                <a:spcPct val="100000"/>
              </a:lnSpc>
              <a:spcBef>
                <a:spcPts val="70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spc="-20" b="1">
                <a:latin typeface="Constantia"/>
                <a:cs typeface="Constantia"/>
              </a:rPr>
              <a:t>EIPP</a:t>
            </a:r>
            <a:r>
              <a:rPr dirty="0" sz="2400" spc="-90" b="1">
                <a:latin typeface="Constantia"/>
                <a:cs typeface="Constantia"/>
              </a:rPr>
              <a:t> </a:t>
            </a:r>
            <a:r>
              <a:rPr dirty="0" sz="2400" spc="-10" b="1">
                <a:latin typeface="Constantia"/>
                <a:cs typeface="Constantia"/>
              </a:rPr>
              <a:t>Models</a:t>
            </a:r>
            <a:endParaRPr sz="2400">
              <a:latin typeface="Constantia"/>
              <a:cs typeface="Constantia"/>
            </a:endParaRPr>
          </a:p>
          <a:p>
            <a:pPr lvl="1" marL="533400" indent="-247015">
              <a:lnSpc>
                <a:spcPct val="100000"/>
              </a:lnSpc>
              <a:spcBef>
                <a:spcPts val="530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533400" algn="l"/>
                <a:tab pos="534035" algn="l"/>
              </a:tabLst>
            </a:pPr>
            <a:r>
              <a:rPr dirty="0" sz="2100">
                <a:latin typeface="Constantia"/>
                <a:cs typeface="Constantia"/>
              </a:rPr>
              <a:t>Seller</a:t>
            </a:r>
            <a:r>
              <a:rPr dirty="0" sz="2100" spc="-170">
                <a:latin typeface="Constantia"/>
                <a:cs typeface="Constantia"/>
              </a:rPr>
              <a:t> </a:t>
            </a:r>
            <a:r>
              <a:rPr dirty="0" sz="2100" spc="-10">
                <a:latin typeface="Constantia"/>
                <a:cs typeface="Constantia"/>
              </a:rPr>
              <a:t>Direct</a:t>
            </a:r>
            <a:endParaRPr sz="2100">
              <a:latin typeface="Constantia"/>
              <a:cs typeface="Constantia"/>
            </a:endParaRPr>
          </a:p>
          <a:p>
            <a:pPr lvl="1" marL="533400" indent="-247015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533400" algn="l"/>
                <a:tab pos="534035" algn="l"/>
              </a:tabLst>
            </a:pPr>
            <a:r>
              <a:rPr dirty="0" sz="2100" spc="-15">
                <a:latin typeface="Constantia"/>
                <a:cs typeface="Constantia"/>
              </a:rPr>
              <a:t>Buyer</a:t>
            </a:r>
            <a:r>
              <a:rPr dirty="0" sz="2100" spc="-175">
                <a:latin typeface="Constantia"/>
                <a:cs typeface="Constantia"/>
              </a:rPr>
              <a:t> </a:t>
            </a:r>
            <a:r>
              <a:rPr dirty="0" sz="2100" spc="-10">
                <a:latin typeface="Constantia"/>
                <a:cs typeface="Constantia"/>
              </a:rPr>
              <a:t>Direct</a:t>
            </a:r>
            <a:endParaRPr sz="2100">
              <a:latin typeface="Constantia"/>
              <a:cs typeface="Constantia"/>
            </a:endParaRPr>
          </a:p>
          <a:p>
            <a:pPr lvl="1" marL="533400" indent="-247015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533400" algn="l"/>
                <a:tab pos="534035" algn="l"/>
              </a:tabLst>
            </a:pPr>
            <a:r>
              <a:rPr dirty="0" sz="2100" spc="-10">
                <a:latin typeface="Constantia"/>
                <a:cs typeface="Constantia"/>
              </a:rPr>
              <a:t>Consolidator</a:t>
            </a:r>
            <a:endParaRPr sz="21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1045209"/>
            <a:ext cx="61258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B2B </a:t>
            </a:r>
            <a:r>
              <a:rPr dirty="0" spc="-15"/>
              <a:t>Electronic</a:t>
            </a:r>
            <a:r>
              <a:rPr dirty="0" spc="-55"/>
              <a:t> </a:t>
            </a:r>
            <a:r>
              <a:rPr dirty="0" spc="-30"/>
              <a:t>Payments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10-</a:t>
            </a:r>
            <a:r>
              <a:rPr dirty="0" spc="-5"/>
              <a:t>23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436" y="1872306"/>
            <a:ext cx="7560945" cy="4056379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r" marL="247015" marR="5360035" indent="-247015">
              <a:lnSpc>
                <a:spcPct val="100000"/>
              </a:lnSpc>
              <a:spcBef>
                <a:spcPts val="70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47015" algn="l"/>
              </a:tabLst>
            </a:pPr>
            <a:r>
              <a:rPr dirty="0" sz="2400" spc="-20" b="1">
                <a:latin typeface="Constantia"/>
                <a:cs typeface="Constantia"/>
              </a:rPr>
              <a:t>EIPP</a:t>
            </a:r>
            <a:r>
              <a:rPr dirty="0" sz="2400" spc="-110" b="1">
                <a:latin typeface="Constantia"/>
                <a:cs typeface="Constantia"/>
              </a:rPr>
              <a:t> </a:t>
            </a:r>
            <a:r>
              <a:rPr dirty="0" sz="2400" b="1">
                <a:latin typeface="Constantia"/>
                <a:cs typeface="Constantia"/>
              </a:rPr>
              <a:t>Options</a:t>
            </a:r>
            <a:endParaRPr sz="2400">
              <a:latin typeface="Constantia"/>
              <a:cs typeface="Constantia"/>
            </a:endParaRPr>
          </a:p>
          <a:p>
            <a:pPr algn="r" lvl="1" marL="246379" marR="5310505" indent="-246379">
              <a:lnSpc>
                <a:spcPct val="100000"/>
              </a:lnSpc>
              <a:spcBef>
                <a:spcPts val="530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246379" algn="l"/>
                <a:tab pos="247015" algn="l"/>
              </a:tabLst>
            </a:pPr>
            <a:r>
              <a:rPr dirty="0" sz="2100" spc="-25" b="1">
                <a:latin typeface="Constantia"/>
                <a:cs typeface="Constantia"/>
              </a:rPr>
              <a:t>ACH</a:t>
            </a:r>
            <a:r>
              <a:rPr dirty="0" sz="2100" spc="-70" b="1">
                <a:latin typeface="Constantia"/>
                <a:cs typeface="Constantia"/>
              </a:rPr>
              <a:t> </a:t>
            </a:r>
            <a:r>
              <a:rPr dirty="0" sz="2100" spc="-20" b="1">
                <a:latin typeface="Constantia"/>
                <a:cs typeface="Constantia"/>
              </a:rPr>
              <a:t>Network</a:t>
            </a:r>
            <a:endParaRPr sz="2100">
              <a:latin typeface="Constantia"/>
              <a:cs typeface="Constantia"/>
            </a:endParaRPr>
          </a:p>
          <a:p>
            <a:pPr lvl="1" marL="533400" indent="-247015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533400" algn="l"/>
                <a:tab pos="534035" algn="l"/>
              </a:tabLst>
            </a:pPr>
            <a:r>
              <a:rPr dirty="0" sz="2100" spc="-5" b="1">
                <a:latin typeface="Constantia"/>
                <a:cs typeface="Constantia"/>
              </a:rPr>
              <a:t>purchasing </a:t>
            </a:r>
            <a:r>
              <a:rPr dirty="0" sz="2100" spc="-10" b="1">
                <a:latin typeface="Constantia"/>
                <a:cs typeface="Constantia"/>
              </a:rPr>
              <a:t>cards</a:t>
            </a:r>
            <a:r>
              <a:rPr dirty="0" sz="2100" spc="-114" b="1">
                <a:latin typeface="Constantia"/>
                <a:cs typeface="Constantia"/>
              </a:rPr>
              <a:t> </a:t>
            </a:r>
            <a:r>
              <a:rPr dirty="0" sz="2100" spc="-10" b="1">
                <a:latin typeface="Constantia"/>
                <a:cs typeface="Constantia"/>
              </a:rPr>
              <a:t>(p-cards)</a:t>
            </a:r>
            <a:endParaRPr sz="2100">
              <a:latin typeface="Constantia"/>
              <a:cs typeface="Constantia"/>
            </a:endParaRPr>
          </a:p>
          <a:p>
            <a:pPr marL="533400" marR="650240">
              <a:lnSpc>
                <a:spcPct val="100000"/>
              </a:lnSpc>
              <a:spcBef>
                <a:spcPts val="505"/>
              </a:spcBef>
            </a:pPr>
            <a:r>
              <a:rPr dirty="0" sz="2100">
                <a:latin typeface="Constantia"/>
                <a:cs typeface="Constantia"/>
              </a:rPr>
              <a:t>Special-purpose </a:t>
            </a:r>
            <a:r>
              <a:rPr dirty="0" sz="2100" spc="-10">
                <a:latin typeface="Constantia"/>
                <a:cs typeface="Constantia"/>
              </a:rPr>
              <a:t>payment cards </a:t>
            </a:r>
            <a:r>
              <a:rPr dirty="0" sz="2100" spc="-5">
                <a:latin typeface="Constantia"/>
                <a:cs typeface="Constantia"/>
              </a:rPr>
              <a:t>issued </a:t>
            </a:r>
            <a:r>
              <a:rPr dirty="0" sz="2100" spc="-20">
                <a:latin typeface="Constantia"/>
                <a:cs typeface="Constantia"/>
              </a:rPr>
              <a:t>to </a:t>
            </a:r>
            <a:r>
              <a:rPr dirty="0" sz="2100">
                <a:latin typeface="Constantia"/>
                <a:cs typeface="Constantia"/>
              </a:rPr>
              <a:t>a </a:t>
            </a:r>
            <a:r>
              <a:rPr dirty="0" sz="2100" spc="-15">
                <a:latin typeface="Constantia"/>
                <a:cs typeface="Constantia"/>
              </a:rPr>
              <a:t>company’s  </a:t>
            </a:r>
            <a:r>
              <a:rPr dirty="0" sz="2100" spc="-10">
                <a:latin typeface="Constantia"/>
                <a:cs typeface="Constantia"/>
              </a:rPr>
              <a:t>employees</a:t>
            </a:r>
            <a:r>
              <a:rPr dirty="0" sz="2100" spc="-80">
                <a:latin typeface="Constantia"/>
                <a:cs typeface="Constantia"/>
              </a:rPr>
              <a:t> </a:t>
            </a:r>
            <a:r>
              <a:rPr dirty="0" sz="2100" spc="-20">
                <a:latin typeface="Constantia"/>
                <a:cs typeface="Constantia"/>
              </a:rPr>
              <a:t>to</a:t>
            </a:r>
            <a:r>
              <a:rPr dirty="0" sz="2100" spc="-55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be</a:t>
            </a:r>
            <a:r>
              <a:rPr dirty="0" sz="2100" spc="-90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used</a:t>
            </a:r>
            <a:r>
              <a:rPr dirty="0" sz="2100" spc="-60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solely</a:t>
            </a:r>
            <a:r>
              <a:rPr dirty="0" sz="2100" spc="-60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for</a:t>
            </a:r>
            <a:r>
              <a:rPr dirty="0" sz="2100" spc="-114">
                <a:latin typeface="Constantia"/>
                <a:cs typeface="Constantia"/>
              </a:rPr>
              <a:t> </a:t>
            </a:r>
            <a:r>
              <a:rPr dirty="0" sz="2100" spc="-10">
                <a:latin typeface="Constantia"/>
                <a:cs typeface="Constantia"/>
              </a:rPr>
              <a:t>purchasing</a:t>
            </a:r>
            <a:r>
              <a:rPr dirty="0" sz="2100">
                <a:latin typeface="Constantia"/>
                <a:cs typeface="Constantia"/>
              </a:rPr>
              <a:t> </a:t>
            </a:r>
            <a:r>
              <a:rPr dirty="0" sz="2100" spc="-10">
                <a:latin typeface="Constantia"/>
                <a:cs typeface="Constantia"/>
              </a:rPr>
              <a:t>nonstrategic  </a:t>
            </a:r>
            <a:r>
              <a:rPr dirty="0" sz="2100" spc="-5">
                <a:latin typeface="Constantia"/>
                <a:cs typeface="Constantia"/>
              </a:rPr>
              <a:t>materials</a:t>
            </a:r>
            <a:r>
              <a:rPr dirty="0" sz="2100" spc="-100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and</a:t>
            </a:r>
            <a:r>
              <a:rPr dirty="0" sz="2100" spc="-50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services</a:t>
            </a:r>
            <a:r>
              <a:rPr dirty="0" sz="2100" spc="-95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up</a:t>
            </a:r>
            <a:r>
              <a:rPr dirty="0" sz="2100" spc="-80">
                <a:latin typeface="Constantia"/>
                <a:cs typeface="Constantia"/>
              </a:rPr>
              <a:t> </a:t>
            </a:r>
            <a:r>
              <a:rPr dirty="0" sz="2100" spc="-20">
                <a:latin typeface="Constantia"/>
                <a:cs typeface="Constantia"/>
              </a:rPr>
              <a:t>to</a:t>
            </a:r>
            <a:r>
              <a:rPr dirty="0" sz="2100" spc="-110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a</a:t>
            </a:r>
            <a:r>
              <a:rPr dirty="0" sz="2100" spc="-85">
                <a:latin typeface="Constantia"/>
                <a:cs typeface="Constantia"/>
              </a:rPr>
              <a:t> </a:t>
            </a:r>
            <a:r>
              <a:rPr dirty="0" sz="2100" spc="-10">
                <a:latin typeface="Constantia"/>
                <a:cs typeface="Constantia"/>
              </a:rPr>
              <a:t>preset</a:t>
            </a:r>
            <a:r>
              <a:rPr dirty="0" sz="2100" spc="-114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dollar</a:t>
            </a:r>
            <a:r>
              <a:rPr dirty="0" sz="2100" spc="-90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limit</a:t>
            </a:r>
            <a:endParaRPr sz="2100">
              <a:latin typeface="Constantia"/>
              <a:cs typeface="Constantia"/>
            </a:endParaRPr>
          </a:p>
          <a:p>
            <a:pPr lvl="1" marL="533400" indent="-247015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533400" algn="l"/>
                <a:tab pos="534035" algn="l"/>
              </a:tabLst>
            </a:pPr>
            <a:r>
              <a:rPr dirty="0" sz="2100" spc="-20" b="1">
                <a:latin typeface="Constantia"/>
                <a:cs typeface="Constantia"/>
              </a:rPr>
              <a:t>Fedwire </a:t>
            </a:r>
            <a:r>
              <a:rPr dirty="0" sz="2100" b="1">
                <a:latin typeface="Constantia"/>
                <a:cs typeface="Constantia"/>
              </a:rPr>
              <a:t>or </a:t>
            </a:r>
            <a:r>
              <a:rPr dirty="0" sz="2100" spc="-10" b="1">
                <a:latin typeface="Constantia"/>
                <a:cs typeface="Constantia"/>
              </a:rPr>
              <a:t>Wire</a:t>
            </a:r>
            <a:r>
              <a:rPr dirty="0" sz="2100" spc="-300" b="1">
                <a:latin typeface="Constantia"/>
                <a:cs typeface="Constantia"/>
              </a:rPr>
              <a:t> </a:t>
            </a:r>
            <a:r>
              <a:rPr dirty="0" sz="2100" spc="-25" b="1">
                <a:latin typeface="Constantia"/>
                <a:cs typeface="Constantia"/>
              </a:rPr>
              <a:t>Transfer</a:t>
            </a:r>
            <a:endParaRPr sz="2100">
              <a:latin typeface="Constantia"/>
              <a:cs typeface="Constantia"/>
            </a:endParaRPr>
          </a:p>
          <a:p>
            <a:pPr lvl="1" marL="533400" indent="-247015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533400" algn="l"/>
                <a:tab pos="534035" algn="l"/>
              </a:tabLst>
            </a:pPr>
            <a:r>
              <a:rPr dirty="0" sz="2100" spc="-15" b="1">
                <a:latin typeface="Constantia"/>
                <a:cs typeface="Constantia"/>
              </a:rPr>
              <a:t>letter </a:t>
            </a:r>
            <a:r>
              <a:rPr dirty="0" sz="2100" b="1">
                <a:latin typeface="Constantia"/>
                <a:cs typeface="Constantia"/>
              </a:rPr>
              <a:t>of </a:t>
            </a:r>
            <a:r>
              <a:rPr dirty="0" sz="2100" spc="-10" b="1">
                <a:latin typeface="Constantia"/>
                <a:cs typeface="Constantia"/>
              </a:rPr>
              <a:t>credit</a:t>
            </a:r>
            <a:r>
              <a:rPr dirty="0" sz="2100" spc="-204" b="1">
                <a:latin typeface="Constantia"/>
                <a:cs typeface="Constantia"/>
              </a:rPr>
              <a:t> </a:t>
            </a:r>
            <a:r>
              <a:rPr dirty="0" sz="2100" b="1">
                <a:latin typeface="Constantia"/>
                <a:cs typeface="Constantia"/>
              </a:rPr>
              <a:t>(L/C)</a:t>
            </a:r>
            <a:endParaRPr sz="2100">
              <a:latin typeface="Constantia"/>
              <a:cs typeface="Constantia"/>
            </a:endParaRPr>
          </a:p>
          <a:p>
            <a:pPr marL="533400" marR="5080">
              <a:lnSpc>
                <a:spcPct val="100000"/>
              </a:lnSpc>
              <a:spcBef>
                <a:spcPts val="505"/>
              </a:spcBef>
            </a:pPr>
            <a:r>
              <a:rPr dirty="0" sz="2100">
                <a:latin typeface="Constantia"/>
                <a:cs typeface="Constantia"/>
              </a:rPr>
              <a:t>A</a:t>
            </a:r>
            <a:r>
              <a:rPr dirty="0" sz="2100" spc="-90">
                <a:latin typeface="Constantia"/>
                <a:cs typeface="Constantia"/>
              </a:rPr>
              <a:t> </a:t>
            </a:r>
            <a:r>
              <a:rPr dirty="0" sz="2100" spc="-10">
                <a:latin typeface="Constantia"/>
                <a:cs typeface="Constantia"/>
              </a:rPr>
              <a:t>written</a:t>
            </a:r>
            <a:r>
              <a:rPr dirty="0" sz="2100" spc="-110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agreement</a:t>
            </a:r>
            <a:r>
              <a:rPr dirty="0" sz="2100" spc="-75">
                <a:latin typeface="Constantia"/>
                <a:cs typeface="Constantia"/>
              </a:rPr>
              <a:t> </a:t>
            </a:r>
            <a:r>
              <a:rPr dirty="0" sz="2100" spc="-10">
                <a:latin typeface="Constantia"/>
                <a:cs typeface="Constantia"/>
              </a:rPr>
              <a:t>by</a:t>
            </a:r>
            <a:r>
              <a:rPr dirty="0" sz="2100" spc="-120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a</a:t>
            </a:r>
            <a:r>
              <a:rPr dirty="0" sz="2100" spc="-55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bank</a:t>
            </a:r>
            <a:r>
              <a:rPr dirty="0" sz="2100" spc="-35">
                <a:latin typeface="Constantia"/>
                <a:cs typeface="Constantia"/>
              </a:rPr>
              <a:t> </a:t>
            </a:r>
            <a:r>
              <a:rPr dirty="0" sz="2100" spc="-20">
                <a:latin typeface="Constantia"/>
                <a:cs typeface="Constantia"/>
              </a:rPr>
              <a:t>to</a:t>
            </a:r>
            <a:r>
              <a:rPr dirty="0" sz="2100" spc="-95">
                <a:latin typeface="Constantia"/>
                <a:cs typeface="Constantia"/>
              </a:rPr>
              <a:t> </a:t>
            </a:r>
            <a:r>
              <a:rPr dirty="0" sz="2100" spc="-15">
                <a:latin typeface="Constantia"/>
                <a:cs typeface="Constantia"/>
              </a:rPr>
              <a:t>pay</a:t>
            </a:r>
            <a:r>
              <a:rPr dirty="0" sz="2100" spc="-80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the</a:t>
            </a:r>
            <a:r>
              <a:rPr dirty="0" sz="2100" spc="-114">
                <a:latin typeface="Constantia"/>
                <a:cs typeface="Constantia"/>
              </a:rPr>
              <a:t> </a:t>
            </a:r>
            <a:r>
              <a:rPr dirty="0" sz="2100" spc="-25">
                <a:latin typeface="Constantia"/>
                <a:cs typeface="Constantia"/>
              </a:rPr>
              <a:t>seller,</a:t>
            </a:r>
            <a:r>
              <a:rPr dirty="0" sz="2100" spc="-75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on</a:t>
            </a:r>
            <a:r>
              <a:rPr dirty="0" sz="2100" spc="-95">
                <a:latin typeface="Constantia"/>
                <a:cs typeface="Constantia"/>
              </a:rPr>
              <a:t> </a:t>
            </a:r>
            <a:r>
              <a:rPr dirty="0" sz="2100" spc="-10">
                <a:latin typeface="Constantia"/>
                <a:cs typeface="Constantia"/>
              </a:rPr>
              <a:t>account</a:t>
            </a:r>
            <a:r>
              <a:rPr dirty="0" sz="2100" spc="-110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of  </a:t>
            </a:r>
            <a:r>
              <a:rPr dirty="0" sz="2100" spc="-5">
                <a:latin typeface="Constantia"/>
                <a:cs typeface="Constantia"/>
              </a:rPr>
              <a:t>the </a:t>
            </a:r>
            <a:r>
              <a:rPr dirty="0" sz="2100" spc="-45">
                <a:latin typeface="Constantia"/>
                <a:cs typeface="Constantia"/>
              </a:rPr>
              <a:t>buyer, </a:t>
            </a:r>
            <a:r>
              <a:rPr dirty="0" sz="2100">
                <a:latin typeface="Constantia"/>
                <a:cs typeface="Constantia"/>
              </a:rPr>
              <a:t>a sum of money </a:t>
            </a:r>
            <a:r>
              <a:rPr dirty="0" sz="2100" spc="-5">
                <a:latin typeface="Constantia"/>
                <a:cs typeface="Constantia"/>
              </a:rPr>
              <a:t>upon presentation </a:t>
            </a:r>
            <a:r>
              <a:rPr dirty="0" sz="2100">
                <a:latin typeface="Constantia"/>
                <a:cs typeface="Constantia"/>
              </a:rPr>
              <a:t>of </a:t>
            </a:r>
            <a:r>
              <a:rPr dirty="0" sz="2100" spc="-5">
                <a:latin typeface="Constantia"/>
                <a:cs typeface="Constantia"/>
              </a:rPr>
              <a:t>certain  documents</a:t>
            </a:r>
            <a:endParaRPr sz="21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112977"/>
            <a:ext cx="4175760" cy="711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5"/>
              <a:t>Managerial</a:t>
            </a:r>
            <a:r>
              <a:rPr dirty="0" sz="4500" spc="-100"/>
              <a:t> </a:t>
            </a:r>
            <a:r>
              <a:rPr dirty="0" sz="4500"/>
              <a:t>Issues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10-</a:t>
            </a:r>
            <a:r>
              <a:rPr dirty="0" spc="-5"/>
              <a:t>24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75789"/>
            <a:ext cx="7632700" cy="339153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3750"/>
              <a:buAutoNum type="arabicPeriod"/>
              <a:tabLst>
                <a:tab pos="469900" algn="l"/>
                <a:tab pos="470534" algn="l"/>
              </a:tabLst>
            </a:pPr>
            <a:r>
              <a:rPr dirty="0" sz="2400">
                <a:latin typeface="Constantia"/>
                <a:cs typeface="Constantia"/>
              </a:rPr>
              <a:t>What</a:t>
            </a:r>
            <a:r>
              <a:rPr dirty="0" sz="2400" spc="-9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payment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methods</a:t>
            </a:r>
            <a:r>
              <a:rPr dirty="0" sz="2400" spc="-9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should</a:t>
            </a:r>
            <a:r>
              <a:rPr dirty="0" sz="2400" spc="-90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your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B2C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site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support?</a:t>
            </a:r>
            <a:endParaRPr sz="2400">
              <a:latin typeface="Constantia"/>
              <a:cs typeface="Constantia"/>
            </a:endParaRPr>
          </a:p>
          <a:p>
            <a:pPr marL="469900" marR="1053465" indent="-457834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/>
              <a:tabLst>
                <a:tab pos="469900" algn="l"/>
                <a:tab pos="470534" algn="l"/>
                <a:tab pos="6315075" algn="l"/>
              </a:tabLst>
            </a:pPr>
            <a:r>
              <a:rPr dirty="0" sz="2400">
                <a:latin typeface="Constantia"/>
                <a:cs typeface="Constantia"/>
              </a:rPr>
              <a:t>What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e</a:t>
            </a:r>
            <a:r>
              <a:rPr dirty="0" sz="2400">
                <a:latin typeface="Constantia"/>
                <a:cs typeface="Constantia"/>
              </a:rPr>
              <a:t>-</a:t>
            </a:r>
            <a:r>
              <a:rPr dirty="0" sz="2400" spc="-5">
                <a:latin typeface="Constantia"/>
                <a:cs typeface="Constantia"/>
              </a:rPr>
              <a:t>mic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op</a:t>
            </a:r>
            <a:r>
              <a:rPr dirty="0" sz="2400" spc="-50">
                <a:latin typeface="Constantia"/>
                <a:cs typeface="Constantia"/>
              </a:rPr>
              <a:t>a</a:t>
            </a:r>
            <a:r>
              <a:rPr dirty="0" sz="2400" spc="-5">
                <a:latin typeface="Constantia"/>
                <a:cs typeface="Constantia"/>
              </a:rPr>
              <a:t>yme</a:t>
            </a:r>
            <a:r>
              <a:rPr dirty="0" sz="2400" spc="-10">
                <a:latin typeface="Constantia"/>
                <a:cs typeface="Constantia"/>
              </a:rPr>
              <a:t>n</a:t>
            </a:r>
            <a:r>
              <a:rPr dirty="0" sz="2400">
                <a:latin typeface="Constantia"/>
                <a:cs typeface="Constantia"/>
              </a:rPr>
              <a:t>t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st</a:t>
            </a:r>
            <a:r>
              <a:rPr dirty="0" sz="2400" spc="-30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35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e</a:t>
            </a:r>
            <a:r>
              <a:rPr dirty="0" sz="2400" spc="50">
                <a:latin typeface="Constantia"/>
                <a:cs typeface="Constantia"/>
              </a:rPr>
              <a:t>g</a:t>
            </a:r>
            <a:r>
              <a:rPr dirty="0" sz="2400">
                <a:latin typeface="Constantia"/>
                <a:cs typeface="Constantia"/>
              </a:rPr>
              <a:t>y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should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 spc="-65">
                <a:latin typeface="Constantia"/>
                <a:cs typeface="Constantia"/>
              </a:rPr>
              <a:t>y</a:t>
            </a:r>
            <a:r>
              <a:rPr dirty="0" sz="2400">
                <a:latin typeface="Constantia"/>
                <a:cs typeface="Constantia"/>
              </a:rPr>
              <a:t>our	e-  </a:t>
            </a:r>
            <a:r>
              <a:rPr dirty="0" sz="2400" spc="-15">
                <a:latin typeface="Constantia"/>
                <a:cs typeface="Constantia"/>
              </a:rPr>
              <a:t>marketplace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support?</a:t>
            </a:r>
            <a:endParaRPr sz="2400">
              <a:latin typeface="Constantia"/>
              <a:cs typeface="Constantia"/>
            </a:endParaRPr>
          </a:p>
          <a:p>
            <a:pPr marL="469900" indent="-457834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AutoNum type="arabicPeriod"/>
              <a:tabLst>
                <a:tab pos="469900" algn="l"/>
                <a:tab pos="470534" algn="l"/>
              </a:tabLst>
            </a:pPr>
            <a:r>
              <a:rPr dirty="0" sz="2400">
                <a:latin typeface="Constantia"/>
                <a:cs typeface="Constantia"/>
              </a:rPr>
              <a:t>What </a:t>
            </a:r>
            <a:r>
              <a:rPr dirty="0" sz="2400" spc="-10">
                <a:latin typeface="Constantia"/>
                <a:cs typeface="Constantia"/>
              </a:rPr>
              <a:t>payment </a:t>
            </a:r>
            <a:r>
              <a:rPr dirty="0" sz="2400" spc="-5">
                <a:latin typeface="Constantia"/>
                <a:cs typeface="Constantia"/>
              </a:rPr>
              <a:t>methods should the C2C</a:t>
            </a:r>
            <a:r>
              <a:rPr dirty="0" sz="2400" spc="-36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marketplace</a:t>
            </a:r>
            <a:endParaRPr sz="2400">
              <a:latin typeface="Constantia"/>
              <a:cs typeface="Constantia"/>
            </a:endParaRPr>
          </a:p>
          <a:p>
            <a:pPr marL="469900">
              <a:lnSpc>
                <a:spcPct val="100000"/>
              </a:lnSpc>
            </a:pPr>
            <a:r>
              <a:rPr dirty="0" sz="2400">
                <a:latin typeface="Constantia"/>
                <a:cs typeface="Constantia"/>
              </a:rPr>
              <a:t>support?</a:t>
            </a:r>
            <a:endParaRPr sz="2400">
              <a:latin typeface="Constantia"/>
              <a:cs typeface="Constantia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 startAt="4"/>
              <a:tabLst>
                <a:tab pos="469900" algn="l"/>
                <a:tab pos="470534" algn="l"/>
              </a:tabLst>
            </a:pPr>
            <a:r>
              <a:rPr dirty="0" sz="2400">
                <a:latin typeface="Constantia"/>
                <a:cs typeface="Constantia"/>
              </a:rPr>
              <a:t>Should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 spc="-35">
                <a:latin typeface="Constantia"/>
                <a:cs typeface="Constantia"/>
              </a:rPr>
              <a:t>we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outsource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our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payment</a:t>
            </a:r>
            <a:r>
              <a:rPr dirty="0" sz="2400" spc="-135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gateway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service?</a:t>
            </a:r>
            <a:endParaRPr sz="2400">
              <a:latin typeface="Constantia"/>
              <a:cs typeface="Constantia"/>
            </a:endParaRPr>
          </a:p>
          <a:p>
            <a:pPr marL="469900" indent="-457834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AutoNum type="arabicPeriod" startAt="4"/>
              <a:tabLst>
                <a:tab pos="469900" algn="l"/>
                <a:tab pos="470534" algn="l"/>
              </a:tabLst>
            </a:pPr>
            <a:r>
              <a:rPr dirty="0" sz="2400" spc="-35">
                <a:latin typeface="Constantia"/>
                <a:cs typeface="Constantia"/>
              </a:rPr>
              <a:t>How </a:t>
            </a:r>
            <a:r>
              <a:rPr dirty="0" sz="2400" spc="-5">
                <a:latin typeface="Constantia"/>
                <a:cs typeface="Constantia"/>
              </a:rPr>
              <a:t>secure </a:t>
            </a:r>
            <a:r>
              <a:rPr dirty="0" sz="2400" spc="-15">
                <a:latin typeface="Constantia"/>
                <a:cs typeface="Constantia"/>
              </a:rPr>
              <a:t>are</a:t>
            </a:r>
            <a:r>
              <a:rPr dirty="0" sz="2400" spc="-29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e-payments?</a:t>
            </a:r>
            <a:endParaRPr sz="2400">
              <a:latin typeface="Constantia"/>
              <a:cs typeface="Constantia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 startAt="4"/>
              <a:tabLst>
                <a:tab pos="469900" algn="l"/>
                <a:tab pos="470534" algn="l"/>
              </a:tabLst>
            </a:pPr>
            <a:r>
              <a:rPr dirty="0" sz="2400">
                <a:latin typeface="Constantia"/>
                <a:cs typeface="Constantia"/>
              </a:rPr>
              <a:t>What </a:t>
            </a:r>
            <a:r>
              <a:rPr dirty="0" sz="2400" spc="-5">
                <a:latin typeface="Constantia"/>
                <a:cs typeface="Constantia"/>
              </a:rPr>
              <a:t>B2B </a:t>
            </a:r>
            <a:r>
              <a:rPr dirty="0" sz="2400" spc="-15">
                <a:latin typeface="Constantia"/>
                <a:cs typeface="Constantia"/>
              </a:rPr>
              <a:t>payment </a:t>
            </a:r>
            <a:r>
              <a:rPr dirty="0" sz="2400" spc="-5">
                <a:latin typeface="Constantia"/>
                <a:cs typeface="Constantia"/>
              </a:rPr>
              <a:t>methods </a:t>
            </a:r>
            <a:r>
              <a:rPr dirty="0" sz="2400">
                <a:latin typeface="Constantia"/>
                <a:cs typeface="Constantia"/>
              </a:rPr>
              <a:t>should </a:t>
            </a:r>
            <a:r>
              <a:rPr dirty="0" sz="2400" spc="-35">
                <a:latin typeface="Constantia"/>
                <a:cs typeface="Constantia"/>
              </a:rPr>
              <a:t>we</a:t>
            </a:r>
            <a:r>
              <a:rPr dirty="0" sz="2400" spc="-39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use?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0700" y="865378"/>
            <a:ext cx="223647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5"/>
              <a:t>Sum</a:t>
            </a:r>
            <a:r>
              <a:rPr dirty="0" sz="4500" spc="5"/>
              <a:t>m</a:t>
            </a:r>
            <a:r>
              <a:rPr dirty="0" sz="4500"/>
              <a:t>a</a:t>
            </a:r>
            <a:r>
              <a:rPr dirty="0" sz="4500" spc="25"/>
              <a:t>r</a:t>
            </a:r>
            <a:r>
              <a:rPr dirty="0" sz="4500"/>
              <a:t>y</a:t>
            </a:r>
            <a:endParaRPr sz="4500"/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10-</a:t>
            </a:r>
            <a:r>
              <a:rPr dirty="0" spc="-5"/>
              <a:t>25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2140" y="1609764"/>
            <a:ext cx="4488815" cy="383032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AutoNum type="arabicPeriod"/>
              <a:tabLst>
                <a:tab pos="527685" algn="l"/>
                <a:tab pos="528320" algn="l"/>
              </a:tabLst>
            </a:pPr>
            <a:r>
              <a:rPr dirty="0" sz="2600" spc="-20">
                <a:latin typeface="Constantia"/>
                <a:cs typeface="Constantia"/>
              </a:rPr>
              <a:t>Payment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revolution</a:t>
            </a:r>
            <a:endParaRPr sz="2600">
              <a:latin typeface="Constantia"/>
              <a:cs typeface="Constantia"/>
            </a:endParaRPr>
          </a:p>
          <a:p>
            <a:pPr marL="527685" indent="-5156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AutoNum type="arabicPeriod"/>
              <a:tabLst>
                <a:tab pos="527685" algn="l"/>
                <a:tab pos="528320" algn="l"/>
              </a:tabLst>
            </a:pPr>
            <a:r>
              <a:rPr dirty="0" sz="2600" spc="-10">
                <a:latin typeface="Constantia"/>
                <a:cs typeface="Constantia"/>
              </a:rPr>
              <a:t>Using payment </a:t>
            </a:r>
            <a:r>
              <a:rPr dirty="0" sz="2600" spc="-15">
                <a:latin typeface="Constantia"/>
                <a:cs typeface="Constantia"/>
              </a:rPr>
              <a:t>cards</a:t>
            </a:r>
            <a:r>
              <a:rPr dirty="0" sz="2600" spc="-34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online</a:t>
            </a:r>
            <a:endParaRPr sz="2600">
              <a:latin typeface="Constantia"/>
              <a:cs typeface="Constantia"/>
            </a:endParaRPr>
          </a:p>
          <a:p>
            <a:pPr marL="527685" indent="-5156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AutoNum type="arabicPeriod"/>
              <a:tabLst>
                <a:tab pos="527685" algn="l"/>
                <a:tab pos="528320" algn="l"/>
              </a:tabLst>
            </a:pPr>
            <a:r>
              <a:rPr dirty="0" sz="2600">
                <a:latin typeface="Constantia"/>
                <a:cs typeface="Constantia"/>
              </a:rPr>
              <a:t>Smart</a:t>
            </a:r>
            <a:r>
              <a:rPr dirty="0" sz="2600" spc="-14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cards</a:t>
            </a:r>
            <a:endParaRPr sz="2600">
              <a:latin typeface="Constantia"/>
              <a:cs typeface="Constantia"/>
            </a:endParaRPr>
          </a:p>
          <a:p>
            <a:pPr marL="527685" indent="-51562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AutoNum type="arabicPeriod"/>
              <a:tabLst>
                <a:tab pos="527685" algn="l"/>
                <a:tab pos="528320" algn="l"/>
              </a:tabLst>
            </a:pPr>
            <a:r>
              <a:rPr dirty="0" sz="2600" spc="-10">
                <a:latin typeface="Constantia"/>
                <a:cs typeface="Constantia"/>
              </a:rPr>
              <a:t>Stored-value</a:t>
            </a:r>
            <a:r>
              <a:rPr dirty="0" sz="2600" spc="-16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cards</a:t>
            </a:r>
            <a:endParaRPr sz="2600">
              <a:latin typeface="Constantia"/>
              <a:cs typeface="Constantia"/>
            </a:endParaRPr>
          </a:p>
          <a:p>
            <a:pPr marL="527685" indent="-5156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AutoNum type="arabicPeriod"/>
              <a:tabLst>
                <a:tab pos="527685" algn="l"/>
                <a:tab pos="528320" algn="l"/>
              </a:tabLst>
            </a:pPr>
            <a:r>
              <a:rPr dirty="0" sz="2600" spc="-10">
                <a:latin typeface="Constantia"/>
                <a:cs typeface="Constantia"/>
              </a:rPr>
              <a:t>E-micropayments</a:t>
            </a:r>
            <a:endParaRPr sz="2600">
              <a:latin typeface="Constantia"/>
              <a:cs typeface="Constantia"/>
            </a:endParaRPr>
          </a:p>
          <a:p>
            <a:pPr marL="527685" indent="-5156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AutoNum type="arabicPeriod"/>
              <a:tabLst>
                <a:tab pos="527685" algn="l"/>
                <a:tab pos="528320" algn="l"/>
              </a:tabLst>
            </a:pPr>
            <a:r>
              <a:rPr dirty="0" sz="2600" spc="-5">
                <a:latin typeface="Constantia"/>
                <a:cs typeface="Constantia"/>
              </a:rPr>
              <a:t>E-checking</a:t>
            </a:r>
            <a:endParaRPr sz="2600">
              <a:latin typeface="Constantia"/>
              <a:cs typeface="Constantia"/>
            </a:endParaRPr>
          </a:p>
          <a:p>
            <a:pPr marL="527685" indent="-51562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AutoNum type="arabicPeriod"/>
              <a:tabLst>
                <a:tab pos="527685" algn="l"/>
                <a:tab pos="528320" algn="l"/>
              </a:tabLst>
            </a:pPr>
            <a:r>
              <a:rPr dirty="0" sz="2600" spc="-10">
                <a:latin typeface="Constantia"/>
                <a:cs typeface="Constantia"/>
              </a:rPr>
              <a:t>Mobile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payments</a:t>
            </a:r>
            <a:endParaRPr sz="2600">
              <a:latin typeface="Constantia"/>
              <a:cs typeface="Constantia"/>
            </a:endParaRPr>
          </a:p>
          <a:p>
            <a:pPr marL="527685" indent="-5156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AutoNum type="arabicPeriod"/>
              <a:tabLst>
                <a:tab pos="527685" algn="l"/>
                <a:tab pos="528320" algn="l"/>
              </a:tabLst>
            </a:pPr>
            <a:r>
              <a:rPr dirty="0" sz="2600" spc="-5">
                <a:latin typeface="Constantia"/>
                <a:cs typeface="Constantia"/>
              </a:rPr>
              <a:t>B2B electronic</a:t>
            </a:r>
            <a:r>
              <a:rPr dirty="0" sz="2600" spc="-21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payments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522475"/>
            <a:ext cx="7242175" cy="2363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7237" y="1517650"/>
            <a:ext cx="7251700" cy="2373630"/>
          </a:xfrm>
          <a:custGeom>
            <a:avLst/>
            <a:gdLst/>
            <a:ahLst/>
            <a:cxnLst/>
            <a:rect l="l" t="t" r="r" b="b"/>
            <a:pathLst>
              <a:path w="7251700" h="2373629">
                <a:moveTo>
                  <a:pt x="0" y="2373249"/>
                </a:moveTo>
                <a:lnTo>
                  <a:pt x="7251700" y="2373249"/>
                </a:lnTo>
                <a:lnTo>
                  <a:pt x="7251700" y="0"/>
                </a:lnTo>
                <a:lnTo>
                  <a:pt x="0" y="0"/>
                </a:lnTo>
                <a:lnTo>
                  <a:pt x="0" y="2373249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30195" y="5350764"/>
            <a:ext cx="4657344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79692" y="5350764"/>
            <a:ext cx="379475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751319" y="5350764"/>
            <a:ext cx="379475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18688" y="5620511"/>
            <a:ext cx="2950464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861303" y="5625084"/>
            <a:ext cx="371855" cy="513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16609" y="4066413"/>
            <a:ext cx="6925309" cy="19164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"/>
                <a:cs typeface="Arial"/>
              </a:rPr>
              <a:t>All </a:t>
            </a:r>
            <a:r>
              <a:rPr dirty="0" sz="1600" spc="-5">
                <a:latin typeface="Arial"/>
                <a:cs typeface="Arial"/>
              </a:rPr>
              <a:t>rights reserved. No part of this publication may be reproduced, stored in a  retrieval system, or transmitted, in any form or by any means, electronic,  mechanical, photocopying, recording, or otherwise, without the prior written  permission of the </a:t>
            </a:r>
            <a:r>
              <a:rPr dirty="0" sz="1600" spc="-15">
                <a:latin typeface="Arial"/>
                <a:cs typeface="Arial"/>
              </a:rPr>
              <a:t>publisher. </a:t>
            </a:r>
            <a:r>
              <a:rPr dirty="0" sz="1600" spc="-5">
                <a:latin typeface="Arial"/>
                <a:cs typeface="Arial"/>
              </a:rPr>
              <a:t>Printed in the United States of</a:t>
            </a:r>
            <a:r>
              <a:rPr dirty="0" sz="1600" spc="3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America.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algn="ctr" marL="269875">
              <a:lnSpc>
                <a:spcPts val="2145"/>
              </a:lnSpc>
            </a:pPr>
            <a:r>
              <a:rPr dirty="0" sz="1800" spc="-5">
                <a:latin typeface="Tahoma"/>
                <a:cs typeface="Tahoma"/>
              </a:rPr>
              <a:t>Copyright </a:t>
            </a:r>
            <a:r>
              <a:rPr dirty="0" sz="1800">
                <a:latin typeface="Tahoma"/>
                <a:cs typeface="Tahoma"/>
              </a:rPr>
              <a:t>© 2012 </a:t>
            </a:r>
            <a:r>
              <a:rPr dirty="0" sz="1800" spc="-10">
                <a:latin typeface="Tahoma"/>
                <a:cs typeface="Tahoma"/>
              </a:rPr>
              <a:t>Pearson </a:t>
            </a:r>
            <a:r>
              <a:rPr dirty="0" sz="1800" spc="-5">
                <a:latin typeface="Tahoma"/>
                <a:cs typeface="Tahoma"/>
              </a:rPr>
              <a:t>Education,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Inc.</a:t>
            </a:r>
            <a:endParaRPr sz="1800">
              <a:latin typeface="Tahoma"/>
              <a:cs typeface="Tahoma"/>
            </a:endParaRPr>
          </a:p>
          <a:p>
            <a:pPr algn="ctr" marL="409575">
              <a:lnSpc>
                <a:spcPts val="2145"/>
              </a:lnSpc>
            </a:pPr>
            <a:r>
              <a:rPr dirty="0" sz="1800" spc="-5">
                <a:latin typeface="Tahoma"/>
                <a:cs typeface="Tahoma"/>
              </a:rPr>
              <a:t>Publishing </a:t>
            </a:r>
            <a:r>
              <a:rPr dirty="0" sz="1800">
                <a:latin typeface="Tahoma"/>
                <a:cs typeface="Tahoma"/>
              </a:rPr>
              <a:t>as </a:t>
            </a:r>
            <a:r>
              <a:rPr dirty="0" sz="1800" spc="-10">
                <a:latin typeface="Tahoma"/>
                <a:cs typeface="Tahoma"/>
              </a:rPr>
              <a:t>Prentice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Hall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10-</a:t>
            </a:r>
            <a:r>
              <a:rPr dirty="0" spc="-5"/>
              <a:t>26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2205"/>
            <a:ext cx="508000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 spc="-5"/>
              <a:t>Learning</a:t>
            </a:r>
            <a:r>
              <a:rPr dirty="0" sz="5000" spc="-85"/>
              <a:t> </a:t>
            </a:r>
            <a:r>
              <a:rPr dirty="0" sz="5000" spc="-10"/>
              <a:t>Objectives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10-</a:t>
            </a:r>
            <a:r>
              <a:rPr dirty="0" spc="-5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48941"/>
            <a:ext cx="7871459" cy="2879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AutoNum type="arabicPeriod" startAt="5"/>
              <a:tabLst>
                <a:tab pos="469900" algn="l"/>
                <a:tab pos="470534" algn="l"/>
              </a:tabLst>
            </a:pPr>
            <a:r>
              <a:rPr dirty="0" sz="2400" spc="-5">
                <a:latin typeface="Constantia"/>
                <a:cs typeface="Constantia"/>
              </a:rPr>
              <a:t>Describe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situations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where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e-micropayments</a:t>
            </a:r>
            <a:r>
              <a:rPr dirty="0" sz="2400" spc="-11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are</a:t>
            </a:r>
            <a:r>
              <a:rPr dirty="0" sz="2400" spc="-9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used  </a:t>
            </a:r>
            <a:r>
              <a:rPr dirty="0" sz="2400">
                <a:latin typeface="Constantia"/>
                <a:cs typeface="Constantia"/>
              </a:rPr>
              <a:t>and</a:t>
            </a:r>
            <a:r>
              <a:rPr dirty="0" sz="2400" spc="-2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alternative</a:t>
            </a:r>
            <a:r>
              <a:rPr dirty="0" sz="2400" spc="-130">
                <a:latin typeface="Constantia"/>
                <a:cs typeface="Constantia"/>
              </a:rPr>
              <a:t> </a:t>
            </a:r>
            <a:r>
              <a:rPr dirty="0" sz="2400" spc="-30">
                <a:latin typeface="Constantia"/>
                <a:cs typeface="Constantia"/>
              </a:rPr>
              <a:t>ways</a:t>
            </a:r>
            <a:r>
              <a:rPr dirty="0" sz="2400" spc="-5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for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handling</a:t>
            </a:r>
            <a:r>
              <a:rPr dirty="0" sz="2400" spc="-2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these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situations.</a:t>
            </a:r>
            <a:endParaRPr sz="2400">
              <a:latin typeface="Constantia"/>
              <a:cs typeface="Constantia"/>
            </a:endParaRPr>
          </a:p>
          <a:p>
            <a:pPr marL="469900" marR="1384300" indent="-457834">
              <a:lnSpc>
                <a:spcPts val="3460"/>
              </a:lnSpc>
              <a:spcBef>
                <a:spcPts val="204"/>
              </a:spcBef>
              <a:buClr>
                <a:srgbClr val="0AD0D9"/>
              </a:buClr>
              <a:buSzPct val="93750"/>
              <a:buAutoNum type="arabicPeriod" startAt="5"/>
              <a:tabLst>
                <a:tab pos="469900" algn="l"/>
                <a:tab pos="470534" algn="l"/>
              </a:tabLst>
            </a:pPr>
            <a:r>
              <a:rPr dirty="0" sz="2400" spc="-5">
                <a:latin typeface="Constantia"/>
                <a:cs typeface="Constantia"/>
              </a:rPr>
              <a:t>Describe the </a:t>
            </a:r>
            <a:r>
              <a:rPr dirty="0" sz="2400" spc="-10">
                <a:latin typeface="Constantia"/>
                <a:cs typeface="Constantia"/>
              </a:rPr>
              <a:t>processes </a:t>
            </a:r>
            <a:r>
              <a:rPr dirty="0" sz="2400">
                <a:latin typeface="Constantia"/>
                <a:cs typeface="Constantia"/>
              </a:rPr>
              <a:t>and parties </a:t>
            </a:r>
            <a:r>
              <a:rPr dirty="0" sz="2400" spc="-25">
                <a:latin typeface="Constantia"/>
                <a:cs typeface="Constantia"/>
              </a:rPr>
              <a:t>involved</a:t>
            </a:r>
            <a:r>
              <a:rPr dirty="0" sz="2400" spc="-41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in  </a:t>
            </a:r>
            <a:r>
              <a:rPr dirty="0" sz="2400" spc="-10">
                <a:latin typeface="Constantia"/>
                <a:cs typeface="Constantia"/>
              </a:rPr>
              <a:t>e-checking.</a:t>
            </a:r>
            <a:endParaRPr sz="2400">
              <a:latin typeface="Constantia"/>
              <a:cs typeface="Constantia"/>
            </a:endParaRPr>
          </a:p>
          <a:p>
            <a:pPr marL="469900" indent="-457834">
              <a:lnSpc>
                <a:spcPct val="100000"/>
              </a:lnSpc>
              <a:spcBef>
                <a:spcPts val="365"/>
              </a:spcBef>
              <a:buClr>
                <a:srgbClr val="0AD0D9"/>
              </a:buClr>
              <a:buSzPct val="93750"/>
              <a:buAutoNum type="arabicPeriod" startAt="5"/>
              <a:tabLst>
                <a:tab pos="469900" algn="l"/>
                <a:tab pos="470534" algn="l"/>
              </a:tabLst>
            </a:pPr>
            <a:r>
              <a:rPr dirty="0" sz="2400" spc="-10">
                <a:latin typeface="Constantia"/>
                <a:cs typeface="Constantia"/>
              </a:rPr>
              <a:t>Understand </a:t>
            </a:r>
            <a:r>
              <a:rPr dirty="0" sz="2400" spc="-5">
                <a:latin typeface="Constantia"/>
                <a:cs typeface="Constantia"/>
              </a:rPr>
              <a:t>the major types </a:t>
            </a:r>
            <a:r>
              <a:rPr dirty="0" sz="2400">
                <a:latin typeface="Constantia"/>
                <a:cs typeface="Constantia"/>
              </a:rPr>
              <a:t>of </a:t>
            </a:r>
            <a:r>
              <a:rPr dirty="0" sz="2400" spc="-10">
                <a:latin typeface="Constantia"/>
                <a:cs typeface="Constantia"/>
              </a:rPr>
              <a:t>mobile</a:t>
            </a:r>
            <a:r>
              <a:rPr dirty="0" sz="2400" spc="-31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payments.</a:t>
            </a:r>
            <a:endParaRPr sz="2400">
              <a:latin typeface="Constantia"/>
              <a:cs typeface="Constantia"/>
            </a:endParaRPr>
          </a:p>
          <a:p>
            <a:pPr marL="469900" marR="1026160" indent="-457834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 startAt="5"/>
              <a:tabLst>
                <a:tab pos="469900" algn="l"/>
                <a:tab pos="470534" algn="l"/>
              </a:tabLst>
            </a:pPr>
            <a:r>
              <a:rPr dirty="0" sz="2400" spc="-5">
                <a:latin typeface="Constantia"/>
                <a:cs typeface="Constantia"/>
              </a:rPr>
              <a:t>Describe </a:t>
            </a:r>
            <a:r>
              <a:rPr dirty="0" sz="2400" spc="-15">
                <a:latin typeface="Constantia"/>
                <a:cs typeface="Constantia"/>
              </a:rPr>
              <a:t>payment </a:t>
            </a:r>
            <a:r>
              <a:rPr dirty="0" sz="2400" spc="-5">
                <a:latin typeface="Constantia"/>
                <a:cs typeface="Constantia"/>
              </a:rPr>
              <a:t>methods in B2B </a:t>
            </a:r>
            <a:r>
              <a:rPr dirty="0" sz="2400" spc="-20">
                <a:latin typeface="Constantia"/>
                <a:cs typeface="Constantia"/>
              </a:rPr>
              <a:t>EC,</a:t>
            </a:r>
            <a:r>
              <a:rPr dirty="0" sz="2400" spc="-204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including  payments </a:t>
            </a:r>
            <a:r>
              <a:rPr dirty="0" sz="2400" spc="-5">
                <a:latin typeface="Constantia"/>
                <a:cs typeface="Constantia"/>
              </a:rPr>
              <a:t>for global</a:t>
            </a:r>
            <a:r>
              <a:rPr dirty="0" sz="2400" spc="-22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trade.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1045209"/>
            <a:ext cx="604710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78200" algn="l"/>
              </a:tabLst>
            </a:pPr>
            <a:r>
              <a:rPr dirty="0" spc="-5"/>
              <a:t>The</a:t>
            </a:r>
            <a:r>
              <a:rPr dirty="0" spc="5"/>
              <a:t> </a:t>
            </a:r>
            <a:r>
              <a:rPr dirty="0" spc="-35"/>
              <a:t>Payment	</a:t>
            </a:r>
            <a:r>
              <a:rPr dirty="0" spc="-25"/>
              <a:t>Revolution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10-</a:t>
            </a:r>
            <a:r>
              <a:rPr dirty="0" spc="-5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48941"/>
            <a:ext cx="8002905" cy="4381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dirty="0" sz="2400" spc="-5">
                <a:latin typeface="Constantia"/>
                <a:cs typeface="Constantia"/>
              </a:rPr>
              <a:t>Critical</a:t>
            </a:r>
            <a:r>
              <a:rPr dirty="0" sz="2400" spc="-3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factors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that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come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into</a:t>
            </a:r>
            <a:r>
              <a:rPr dirty="0" sz="2400" spc="-9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play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in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determining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whether  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particular</a:t>
            </a:r>
            <a:r>
              <a:rPr dirty="0" sz="2400" spc="-9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method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of</a:t>
            </a:r>
            <a:r>
              <a:rPr dirty="0" sz="2400" spc="-10">
                <a:latin typeface="Constantia"/>
                <a:cs typeface="Constantia"/>
              </a:rPr>
              <a:t> e-payment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achieves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critical mass: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45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dirty="0" sz="2200" spc="-10">
                <a:latin typeface="Constantia"/>
                <a:cs typeface="Constantia"/>
              </a:rPr>
              <a:t>Independence</a:t>
            </a:r>
            <a:endParaRPr sz="22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35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dirty="0" sz="2200" spc="-10">
                <a:latin typeface="Constantia"/>
                <a:cs typeface="Constantia"/>
              </a:rPr>
              <a:t>Interoperability </a:t>
            </a:r>
            <a:r>
              <a:rPr dirty="0" sz="2200" spc="-5">
                <a:latin typeface="Constantia"/>
                <a:cs typeface="Constantia"/>
              </a:rPr>
              <a:t>and</a:t>
            </a:r>
            <a:r>
              <a:rPr dirty="0" sz="2200" spc="-135">
                <a:latin typeface="Constantia"/>
                <a:cs typeface="Constantia"/>
              </a:rPr>
              <a:t> </a:t>
            </a:r>
            <a:r>
              <a:rPr dirty="0" sz="2200" spc="-10">
                <a:latin typeface="Constantia"/>
                <a:cs typeface="Constantia"/>
              </a:rPr>
              <a:t>Portability</a:t>
            </a:r>
            <a:endParaRPr sz="22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dirty="0" sz="2200" spc="-30">
                <a:latin typeface="Constantia"/>
                <a:cs typeface="Constantia"/>
              </a:rPr>
              <a:t>Security. </a:t>
            </a:r>
            <a:r>
              <a:rPr dirty="0" sz="2200" spc="-40">
                <a:latin typeface="Constantia"/>
                <a:cs typeface="Constantia"/>
              </a:rPr>
              <a:t>How </a:t>
            </a:r>
            <a:r>
              <a:rPr dirty="0" sz="2200" spc="-5">
                <a:latin typeface="Constantia"/>
                <a:cs typeface="Constantia"/>
              </a:rPr>
              <a:t>safe is </a:t>
            </a:r>
            <a:r>
              <a:rPr dirty="0" sz="2200" spc="-10">
                <a:latin typeface="Constantia"/>
                <a:cs typeface="Constantia"/>
              </a:rPr>
              <a:t>the</a:t>
            </a:r>
            <a:r>
              <a:rPr dirty="0" sz="2200" spc="-229">
                <a:latin typeface="Constantia"/>
                <a:cs typeface="Constantia"/>
              </a:rPr>
              <a:t> </a:t>
            </a:r>
            <a:r>
              <a:rPr dirty="0" sz="2200" spc="-10">
                <a:latin typeface="Constantia"/>
                <a:cs typeface="Constantia"/>
              </a:rPr>
              <a:t>transfer?</a:t>
            </a:r>
            <a:endParaRPr sz="22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dirty="0" sz="2200" spc="-10">
                <a:latin typeface="Constantia"/>
                <a:cs typeface="Constantia"/>
              </a:rPr>
              <a:t>Anonymity</a:t>
            </a:r>
            <a:endParaRPr sz="22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dirty="0" sz="2200" spc="-10">
                <a:latin typeface="Constantia"/>
                <a:cs typeface="Constantia"/>
              </a:rPr>
              <a:t>Divisibility</a:t>
            </a:r>
            <a:endParaRPr sz="22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dirty="0" sz="2200" spc="-5">
                <a:latin typeface="Constantia"/>
                <a:cs typeface="Constantia"/>
              </a:rPr>
              <a:t>Ease of</a:t>
            </a:r>
            <a:r>
              <a:rPr dirty="0" sz="2200" spc="-75">
                <a:latin typeface="Constantia"/>
                <a:cs typeface="Constantia"/>
              </a:rPr>
              <a:t> </a:t>
            </a:r>
            <a:r>
              <a:rPr dirty="0" sz="2200" spc="-20">
                <a:latin typeface="Constantia"/>
                <a:cs typeface="Constantia"/>
              </a:rPr>
              <a:t>Use</a:t>
            </a:r>
            <a:endParaRPr sz="22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dirty="0" sz="2200" spc="-20">
                <a:latin typeface="Constantia"/>
                <a:cs typeface="Constantia"/>
              </a:rPr>
              <a:t>Transaction</a:t>
            </a:r>
            <a:r>
              <a:rPr dirty="0" sz="2200" spc="-60">
                <a:latin typeface="Constantia"/>
                <a:cs typeface="Constantia"/>
              </a:rPr>
              <a:t> </a:t>
            </a:r>
            <a:r>
              <a:rPr dirty="0" sz="2200" spc="-20">
                <a:latin typeface="Constantia"/>
                <a:cs typeface="Constantia"/>
              </a:rPr>
              <a:t>Fees</a:t>
            </a:r>
            <a:endParaRPr sz="22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dirty="0" sz="2200" spc="-5">
                <a:latin typeface="Constantia"/>
                <a:cs typeface="Constantia"/>
              </a:rPr>
              <a:t>International</a:t>
            </a:r>
            <a:r>
              <a:rPr dirty="0" sz="2200" spc="-55">
                <a:latin typeface="Constantia"/>
                <a:cs typeface="Constantia"/>
              </a:rPr>
              <a:t> </a:t>
            </a:r>
            <a:r>
              <a:rPr dirty="0" sz="2200" spc="-10">
                <a:latin typeface="Constantia"/>
                <a:cs typeface="Constantia"/>
              </a:rPr>
              <a:t>Support</a:t>
            </a:r>
            <a:endParaRPr sz="22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dirty="0" sz="2200" spc="-5">
                <a:latin typeface="Constantia"/>
                <a:cs typeface="Constantia"/>
              </a:rPr>
              <a:t>Regulations</a:t>
            </a:r>
            <a:endParaRPr sz="2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1045209"/>
            <a:ext cx="69938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36670" algn="l"/>
              </a:tabLst>
            </a:pPr>
            <a:r>
              <a:rPr dirty="0"/>
              <a:t>Using</a:t>
            </a:r>
            <a:r>
              <a:rPr dirty="0" spc="5"/>
              <a:t> </a:t>
            </a:r>
            <a:r>
              <a:rPr dirty="0" spc="-35"/>
              <a:t>Payment	</a:t>
            </a:r>
            <a:r>
              <a:rPr dirty="0" spc="-20"/>
              <a:t>Cards</a:t>
            </a:r>
            <a:r>
              <a:rPr dirty="0" spc="-75"/>
              <a:t> </a:t>
            </a:r>
            <a:r>
              <a:rPr dirty="0" spc="-5"/>
              <a:t>Online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10-</a:t>
            </a:r>
            <a:r>
              <a:rPr dirty="0" spc="-5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68779"/>
            <a:ext cx="7813040" cy="269113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10" b="1">
                <a:latin typeface="Constantia"/>
                <a:cs typeface="Constantia"/>
              </a:rPr>
              <a:t>payment</a:t>
            </a:r>
            <a:r>
              <a:rPr dirty="0" sz="2600" spc="-155" b="1">
                <a:latin typeface="Constantia"/>
                <a:cs typeface="Constantia"/>
              </a:rPr>
              <a:t> </a:t>
            </a:r>
            <a:r>
              <a:rPr dirty="0" sz="2600" spc="-15" b="1">
                <a:latin typeface="Constantia"/>
                <a:cs typeface="Constantia"/>
              </a:rPr>
              <a:t>card</a:t>
            </a:r>
            <a:endParaRPr sz="2600">
              <a:latin typeface="Constantia"/>
              <a:cs typeface="Constantia"/>
            </a:endParaRPr>
          </a:p>
          <a:p>
            <a:pPr marL="285115" marR="5080">
              <a:lnSpc>
                <a:spcPct val="100000"/>
              </a:lnSpc>
              <a:spcBef>
                <a:spcPts val="625"/>
              </a:spcBef>
            </a:pPr>
            <a:r>
              <a:rPr dirty="0" sz="2600" spc="-5">
                <a:latin typeface="Constantia"/>
                <a:cs typeface="Constantia"/>
              </a:rPr>
              <a:t>Electronic</a:t>
            </a:r>
            <a:r>
              <a:rPr dirty="0" sz="2600" spc="-14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card</a:t>
            </a:r>
            <a:r>
              <a:rPr dirty="0" sz="2600" spc="-3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that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contains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information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that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can</a:t>
            </a:r>
            <a:r>
              <a:rPr dirty="0" sz="2600" spc="-4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be  used </a:t>
            </a:r>
            <a:r>
              <a:rPr dirty="0" sz="2600" spc="-10">
                <a:latin typeface="Constantia"/>
                <a:cs typeface="Constantia"/>
              </a:rPr>
              <a:t>for payment</a:t>
            </a:r>
            <a:r>
              <a:rPr dirty="0" sz="2600" spc="-29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purposes</a:t>
            </a:r>
            <a:endParaRPr sz="26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9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10">
                <a:latin typeface="Constantia"/>
                <a:cs typeface="Constantia"/>
              </a:rPr>
              <a:t>Credit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cards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20">
                <a:latin typeface="Constantia"/>
                <a:cs typeface="Constantia"/>
              </a:rPr>
              <a:t>Charge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cards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>
                <a:latin typeface="Constantia"/>
                <a:cs typeface="Constantia"/>
              </a:rPr>
              <a:t>Debit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cards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1045209"/>
            <a:ext cx="69938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36670" algn="l"/>
              </a:tabLst>
            </a:pPr>
            <a:r>
              <a:rPr dirty="0"/>
              <a:t>Using</a:t>
            </a:r>
            <a:r>
              <a:rPr dirty="0" spc="5"/>
              <a:t> </a:t>
            </a:r>
            <a:r>
              <a:rPr dirty="0" spc="-35"/>
              <a:t>Payment	</a:t>
            </a:r>
            <a:r>
              <a:rPr dirty="0" spc="-20"/>
              <a:t>Cards</a:t>
            </a:r>
            <a:r>
              <a:rPr dirty="0" spc="-75"/>
              <a:t> </a:t>
            </a:r>
            <a:r>
              <a:rPr dirty="0" spc="-5"/>
              <a:t>Online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10-</a:t>
            </a:r>
            <a:r>
              <a:rPr dirty="0" spc="-5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67055"/>
            <a:ext cx="8021320" cy="299148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3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15" b="1">
                <a:latin typeface="Constantia"/>
                <a:cs typeface="Constantia"/>
              </a:rPr>
              <a:t>PROCESSING </a:t>
            </a:r>
            <a:r>
              <a:rPr dirty="0" sz="2600" b="1">
                <a:latin typeface="Constantia"/>
                <a:cs typeface="Constantia"/>
              </a:rPr>
              <a:t>CARDS</a:t>
            </a:r>
            <a:r>
              <a:rPr dirty="0" sz="2600" spc="-30" b="1">
                <a:latin typeface="Constantia"/>
                <a:cs typeface="Constantia"/>
              </a:rPr>
              <a:t> </a:t>
            </a:r>
            <a:r>
              <a:rPr dirty="0" sz="2600" b="1">
                <a:latin typeface="Constantia"/>
                <a:cs typeface="Constantia"/>
              </a:rPr>
              <a:t>ONLINE</a:t>
            </a:r>
            <a:endParaRPr sz="26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5" b="1">
                <a:latin typeface="Constantia"/>
                <a:cs typeface="Constantia"/>
              </a:rPr>
              <a:t>authorization</a:t>
            </a:r>
            <a:endParaRPr sz="2400">
              <a:latin typeface="Constantia"/>
              <a:cs typeface="Constantia"/>
            </a:endParaRPr>
          </a:p>
          <a:p>
            <a:pPr marL="652780" marR="5080">
              <a:lnSpc>
                <a:spcPct val="100000"/>
              </a:lnSpc>
              <a:spcBef>
                <a:spcPts val="575"/>
              </a:spcBef>
            </a:pPr>
            <a:r>
              <a:rPr dirty="0" sz="2400" spc="-10">
                <a:latin typeface="Constantia"/>
                <a:cs typeface="Constantia"/>
              </a:rPr>
              <a:t>Determines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whether</a:t>
            </a:r>
            <a:r>
              <a:rPr dirty="0" sz="2400" spc="-14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 spc="-25">
                <a:latin typeface="Constantia"/>
                <a:cs typeface="Constantia"/>
              </a:rPr>
              <a:t>buyer’s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card</a:t>
            </a:r>
            <a:r>
              <a:rPr dirty="0" sz="2400">
                <a:latin typeface="Constantia"/>
                <a:cs typeface="Constantia"/>
              </a:rPr>
              <a:t> is</a:t>
            </a:r>
            <a:r>
              <a:rPr dirty="0" sz="2400" spc="-11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active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and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whether  the </a:t>
            </a:r>
            <a:r>
              <a:rPr dirty="0" sz="2400" spc="-10">
                <a:latin typeface="Constantia"/>
                <a:cs typeface="Constantia"/>
              </a:rPr>
              <a:t>customer </a:t>
            </a:r>
            <a:r>
              <a:rPr dirty="0" sz="2400">
                <a:latin typeface="Constantia"/>
                <a:cs typeface="Constantia"/>
              </a:rPr>
              <a:t>has </a:t>
            </a:r>
            <a:r>
              <a:rPr dirty="0" sz="2400" spc="5">
                <a:latin typeface="Constantia"/>
                <a:cs typeface="Constantia"/>
              </a:rPr>
              <a:t>sufficient</a:t>
            </a:r>
            <a:r>
              <a:rPr dirty="0" sz="2400" spc="-40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funds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5" b="1">
                <a:latin typeface="Constantia"/>
                <a:cs typeface="Constantia"/>
              </a:rPr>
              <a:t>settlement</a:t>
            </a:r>
            <a:endParaRPr sz="2400">
              <a:latin typeface="Constantia"/>
              <a:cs typeface="Constantia"/>
            </a:endParaRPr>
          </a:p>
          <a:p>
            <a:pPr marL="652780" marR="226060">
              <a:lnSpc>
                <a:spcPct val="100000"/>
              </a:lnSpc>
              <a:spcBef>
                <a:spcPts val="575"/>
              </a:spcBef>
            </a:pPr>
            <a:r>
              <a:rPr dirty="0" sz="2400" spc="-20">
                <a:latin typeface="Constantia"/>
                <a:cs typeface="Constantia"/>
              </a:rPr>
              <a:t>Transferring </a:t>
            </a:r>
            <a:r>
              <a:rPr dirty="0" sz="2400" spc="-5">
                <a:latin typeface="Constantia"/>
                <a:cs typeface="Constantia"/>
              </a:rPr>
              <a:t>money </a:t>
            </a:r>
            <a:r>
              <a:rPr dirty="0" sz="2400" spc="-10">
                <a:latin typeface="Constantia"/>
                <a:cs typeface="Constantia"/>
              </a:rPr>
              <a:t>from </a:t>
            </a:r>
            <a:r>
              <a:rPr dirty="0" sz="2400" spc="-5">
                <a:latin typeface="Constantia"/>
                <a:cs typeface="Constantia"/>
              </a:rPr>
              <a:t>the </a:t>
            </a:r>
            <a:r>
              <a:rPr dirty="0" sz="2400" spc="-25">
                <a:latin typeface="Constantia"/>
                <a:cs typeface="Constantia"/>
              </a:rPr>
              <a:t>buyer’s </a:t>
            </a:r>
            <a:r>
              <a:rPr dirty="0" sz="2400" spc="-20">
                <a:latin typeface="Constantia"/>
                <a:cs typeface="Constantia"/>
              </a:rPr>
              <a:t>to </a:t>
            </a: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335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merchant’s  account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1045209"/>
            <a:ext cx="69938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36670" algn="l"/>
              </a:tabLst>
            </a:pPr>
            <a:r>
              <a:rPr dirty="0"/>
              <a:t>Using</a:t>
            </a:r>
            <a:r>
              <a:rPr dirty="0" spc="5"/>
              <a:t> </a:t>
            </a:r>
            <a:r>
              <a:rPr dirty="0" spc="-35"/>
              <a:t>Payment	</a:t>
            </a:r>
            <a:r>
              <a:rPr dirty="0" spc="-20"/>
              <a:t>Cards</a:t>
            </a:r>
            <a:r>
              <a:rPr dirty="0" spc="-75"/>
              <a:t> </a:t>
            </a:r>
            <a:r>
              <a:rPr dirty="0" spc="-5"/>
              <a:t>Online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10-</a:t>
            </a:r>
            <a:r>
              <a:rPr dirty="0" spc="-5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47418"/>
            <a:ext cx="8035925" cy="41128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115" marR="939800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10">
                <a:latin typeface="Constantia"/>
                <a:cs typeface="Constantia"/>
              </a:rPr>
              <a:t>Three </a:t>
            </a:r>
            <a:r>
              <a:rPr dirty="0" sz="2600">
                <a:latin typeface="Constantia"/>
                <a:cs typeface="Constantia"/>
              </a:rPr>
              <a:t>basic</a:t>
            </a:r>
            <a:r>
              <a:rPr dirty="0" sz="2600" spc="-49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configurations </a:t>
            </a:r>
            <a:r>
              <a:rPr dirty="0" sz="2600" spc="-10">
                <a:latin typeface="Constantia"/>
                <a:cs typeface="Constantia"/>
              </a:rPr>
              <a:t>for processing </a:t>
            </a:r>
            <a:r>
              <a:rPr dirty="0" sz="2600" spc="-5">
                <a:latin typeface="Constantia"/>
                <a:cs typeface="Constantia"/>
              </a:rPr>
              <a:t>online  </a:t>
            </a:r>
            <a:r>
              <a:rPr dirty="0" sz="2600" spc="-15">
                <a:latin typeface="Constantia"/>
                <a:cs typeface="Constantia"/>
              </a:rPr>
              <a:t>payments. </a:t>
            </a:r>
            <a:r>
              <a:rPr dirty="0" sz="2600" spc="-5">
                <a:latin typeface="Constantia"/>
                <a:cs typeface="Constantia"/>
              </a:rPr>
              <a:t>The </a:t>
            </a:r>
            <a:r>
              <a:rPr dirty="0" sz="2600" spc="-20">
                <a:latin typeface="Constantia"/>
                <a:cs typeface="Constantia"/>
              </a:rPr>
              <a:t>EC </a:t>
            </a:r>
            <a:r>
              <a:rPr dirty="0" sz="2600" spc="-10">
                <a:latin typeface="Constantia"/>
                <a:cs typeface="Constantia"/>
              </a:rPr>
              <a:t>merchant</a:t>
            </a:r>
            <a:r>
              <a:rPr dirty="0" sz="2600" spc="-23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may:</a:t>
            </a:r>
            <a:endParaRPr sz="26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b="1">
                <a:latin typeface="Constantia"/>
                <a:cs typeface="Constantia"/>
              </a:rPr>
              <a:t>Own the </a:t>
            </a:r>
            <a:r>
              <a:rPr dirty="0" sz="2400" spc="-15" b="1">
                <a:latin typeface="Constantia"/>
                <a:cs typeface="Constantia"/>
              </a:rPr>
              <a:t>payment</a:t>
            </a:r>
            <a:r>
              <a:rPr dirty="0" sz="2400" spc="-275" b="1">
                <a:latin typeface="Constantia"/>
                <a:cs typeface="Constantia"/>
              </a:rPr>
              <a:t> </a:t>
            </a:r>
            <a:r>
              <a:rPr dirty="0" sz="2400" spc="-10" b="1">
                <a:latin typeface="Constantia"/>
                <a:cs typeface="Constantia"/>
              </a:rPr>
              <a:t>software</a:t>
            </a:r>
            <a:endParaRPr sz="2400">
              <a:latin typeface="Constantia"/>
              <a:cs typeface="Constantia"/>
            </a:endParaRPr>
          </a:p>
          <a:p>
            <a:pPr lvl="1" marL="652780" marR="555625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20" b="1">
                <a:latin typeface="Constantia"/>
                <a:cs typeface="Constantia"/>
              </a:rPr>
              <a:t>Use</a:t>
            </a:r>
            <a:r>
              <a:rPr dirty="0" sz="2400" spc="-125" b="1">
                <a:latin typeface="Constantia"/>
                <a:cs typeface="Constantia"/>
              </a:rPr>
              <a:t> </a:t>
            </a:r>
            <a:r>
              <a:rPr dirty="0" sz="2400" b="1">
                <a:latin typeface="Constantia"/>
                <a:cs typeface="Constantia"/>
              </a:rPr>
              <a:t>a</a:t>
            </a:r>
            <a:r>
              <a:rPr dirty="0" sz="2400" spc="-90" b="1">
                <a:latin typeface="Constantia"/>
                <a:cs typeface="Constantia"/>
              </a:rPr>
              <a:t> </a:t>
            </a:r>
            <a:r>
              <a:rPr dirty="0" sz="2400" spc="-5" b="1">
                <a:latin typeface="Constantia"/>
                <a:cs typeface="Constantia"/>
              </a:rPr>
              <a:t>point-of-sale</a:t>
            </a:r>
            <a:r>
              <a:rPr dirty="0" sz="2400" spc="-100" b="1">
                <a:latin typeface="Constantia"/>
                <a:cs typeface="Constantia"/>
              </a:rPr>
              <a:t> </a:t>
            </a:r>
            <a:r>
              <a:rPr dirty="0" sz="2400" spc="-15" b="1">
                <a:latin typeface="Constantia"/>
                <a:cs typeface="Constantia"/>
              </a:rPr>
              <a:t>system</a:t>
            </a:r>
            <a:r>
              <a:rPr dirty="0" sz="2400" spc="-30" b="1">
                <a:latin typeface="Constantia"/>
                <a:cs typeface="Constantia"/>
              </a:rPr>
              <a:t> </a:t>
            </a:r>
            <a:r>
              <a:rPr dirty="0" sz="2400" spc="-5" b="1">
                <a:latin typeface="Constantia"/>
                <a:cs typeface="Constantia"/>
              </a:rPr>
              <a:t>(POS)</a:t>
            </a:r>
            <a:r>
              <a:rPr dirty="0" sz="2400" spc="-65" b="1">
                <a:latin typeface="Constantia"/>
                <a:cs typeface="Constantia"/>
              </a:rPr>
              <a:t> </a:t>
            </a:r>
            <a:r>
              <a:rPr dirty="0" sz="2400" spc="-10" b="1">
                <a:latin typeface="Constantia"/>
                <a:cs typeface="Constantia"/>
              </a:rPr>
              <a:t>operated</a:t>
            </a:r>
            <a:r>
              <a:rPr dirty="0" sz="2400" spc="-25" b="1">
                <a:latin typeface="Constantia"/>
                <a:cs typeface="Constantia"/>
              </a:rPr>
              <a:t> </a:t>
            </a:r>
            <a:r>
              <a:rPr dirty="0" sz="2400" spc="-15" b="1">
                <a:latin typeface="Constantia"/>
                <a:cs typeface="Constantia"/>
              </a:rPr>
              <a:t>by</a:t>
            </a:r>
            <a:r>
              <a:rPr dirty="0" sz="2400" spc="-125" b="1">
                <a:latin typeface="Constantia"/>
                <a:cs typeface="Constantia"/>
              </a:rPr>
              <a:t> </a:t>
            </a:r>
            <a:r>
              <a:rPr dirty="0" sz="2400" b="1">
                <a:latin typeface="Constantia"/>
                <a:cs typeface="Constantia"/>
              </a:rPr>
              <a:t>an  </a:t>
            </a:r>
            <a:r>
              <a:rPr dirty="0" sz="2400" spc="-15" b="1">
                <a:latin typeface="Constantia"/>
                <a:cs typeface="Constantia"/>
              </a:rPr>
              <a:t>acquirer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64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15" b="1">
                <a:latin typeface="Constantia"/>
                <a:cs typeface="Constantia"/>
              </a:rPr>
              <a:t>payment </a:t>
            </a:r>
            <a:r>
              <a:rPr dirty="0" sz="2400" spc="-5" b="1">
                <a:latin typeface="Constantia"/>
                <a:cs typeface="Constantia"/>
              </a:rPr>
              <a:t>service </a:t>
            </a:r>
            <a:r>
              <a:rPr dirty="0" sz="2800" spc="-25" b="1">
                <a:latin typeface="Constantia"/>
                <a:cs typeface="Constantia"/>
              </a:rPr>
              <a:t>provider</a:t>
            </a:r>
            <a:r>
              <a:rPr dirty="0" sz="2800" spc="-210" b="1">
                <a:latin typeface="Constantia"/>
                <a:cs typeface="Constantia"/>
              </a:rPr>
              <a:t> </a:t>
            </a:r>
            <a:r>
              <a:rPr dirty="0" sz="2800" spc="-5" b="1">
                <a:latin typeface="Constantia"/>
                <a:cs typeface="Constantia"/>
              </a:rPr>
              <a:t>(PSP)</a:t>
            </a:r>
            <a:endParaRPr sz="2800">
              <a:latin typeface="Constantia"/>
              <a:cs typeface="Constantia"/>
            </a:endParaRPr>
          </a:p>
          <a:p>
            <a:pPr marL="652780" marR="5080">
              <a:lnSpc>
                <a:spcPct val="100000"/>
              </a:lnSpc>
              <a:spcBef>
                <a:spcPts val="605"/>
              </a:spcBef>
            </a:pP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third-party</a:t>
            </a:r>
            <a:r>
              <a:rPr dirty="0" sz="2400" spc="-13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service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connecting</a:t>
            </a:r>
            <a:r>
              <a:rPr dirty="0" sz="2400" spc="-3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merchant’s</a:t>
            </a:r>
            <a:r>
              <a:rPr dirty="0" sz="2400" spc="-30">
                <a:latin typeface="Constantia"/>
                <a:cs typeface="Constantia"/>
              </a:rPr>
              <a:t> </a:t>
            </a:r>
            <a:r>
              <a:rPr dirty="0" sz="2400" spc="-25">
                <a:latin typeface="Constantia"/>
                <a:cs typeface="Constantia"/>
              </a:rPr>
              <a:t>EC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system  </a:t>
            </a:r>
            <a:r>
              <a:rPr dirty="0" sz="2400" spc="-20">
                <a:latin typeface="Constantia"/>
                <a:cs typeface="Constantia"/>
              </a:rPr>
              <a:t>to </a:t>
            </a:r>
            <a:r>
              <a:rPr dirty="0" sz="2400" spc="-5">
                <a:latin typeface="Constantia"/>
                <a:cs typeface="Constantia"/>
              </a:rPr>
              <a:t>the </a:t>
            </a:r>
            <a:r>
              <a:rPr dirty="0" sz="2400" spc="-10">
                <a:latin typeface="Constantia"/>
                <a:cs typeface="Constantia"/>
              </a:rPr>
              <a:t>appropriate acquiring </a:t>
            </a:r>
            <a:r>
              <a:rPr dirty="0" sz="2400" spc="-5">
                <a:latin typeface="Constantia"/>
                <a:cs typeface="Constantia"/>
              </a:rPr>
              <a:t>bank </a:t>
            </a:r>
            <a:r>
              <a:rPr dirty="0" sz="2400">
                <a:latin typeface="Constantia"/>
                <a:cs typeface="Constantia"/>
              </a:rPr>
              <a:t>or financial  </a:t>
            </a:r>
            <a:r>
              <a:rPr dirty="0" sz="2400" spc="-5">
                <a:latin typeface="Constantia"/>
                <a:cs typeface="Constantia"/>
              </a:rPr>
              <a:t>institution; </a:t>
            </a:r>
            <a:r>
              <a:rPr dirty="0" sz="2400" spc="-10">
                <a:latin typeface="Constantia"/>
                <a:cs typeface="Constantia"/>
              </a:rPr>
              <a:t>PSPs </a:t>
            </a:r>
            <a:r>
              <a:rPr dirty="0" sz="2400" spc="-5">
                <a:latin typeface="Constantia"/>
                <a:cs typeface="Constantia"/>
              </a:rPr>
              <a:t>must be </a:t>
            </a:r>
            <a:r>
              <a:rPr dirty="0" sz="2400" spc="-15">
                <a:latin typeface="Constantia"/>
                <a:cs typeface="Constantia"/>
              </a:rPr>
              <a:t>registered </a:t>
            </a:r>
            <a:r>
              <a:rPr dirty="0" sz="2400">
                <a:latin typeface="Constantia"/>
                <a:cs typeface="Constantia"/>
              </a:rPr>
              <a:t>with </a:t>
            </a:r>
            <a:r>
              <a:rPr dirty="0" sz="2400" spc="-5">
                <a:latin typeface="Constantia"/>
                <a:cs typeface="Constantia"/>
              </a:rPr>
              <a:t>the various  </a:t>
            </a:r>
            <a:r>
              <a:rPr dirty="0" sz="2400" spc="-15">
                <a:latin typeface="Constantia"/>
                <a:cs typeface="Constantia"/>
              </a:rPr>
              <a:t>card </a:t>
            </a:r>
            <a:r>
              <a:rPr dirty="0" sz="2400" spc="-5">
                <a:latin typeface="Constantia"/>
                <a:cs typeface="Constantia"/>
              </a:rPr>
              <a:t>associations they</a:t>
            </a:r>
            <a:r>
              <a:rPr dirty="0" sz="2400" spc="-22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support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816609"/>
            <a:ext cx="69938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36670" algn="l"/>
              </a:tabLst>
            </a:pPr>
            <a:r>
              <a:rPr dirty="0"/>
              <a:t>Using</a:t>
            </a:r>
            <a:r>
              <a:rPr dirty="0" spc="5"/>
              <a:t> </a:t>
            </a:r>
            <a:r>
              <a:rPr dirty="0" spc="-35"/>
              <a:t>Payment	</a:t>
            </a:r>
            <a:r>
              <a:rPr dirty="0" spc="-20"/>
              <a:t>Cards</a:t>
            </a:r>
            <a:r>
              <a:rPr dirty="0" spc="-75"/>
              <a:t> </a:t>
            </a:r>
            <a:r>
              <a:rPr dirty="0" spc="-5"/>
              <a:t>Online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10-</a:t>
            </a:r>
            <a:r>
              <a:rPr dirty="0" spc="-5"/>
              <a:t>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3311"/>
            <a:ext cx="8045450" cy="2581275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dirty="0" sz="2400" spc="-10" b="1">
                <a:latin typeface="Constantia"/>
                <a:cs typeface="Constantia"/>
              </a:rPr>
              <a:t>FRAUDULENT </a:t>
            </a:r>
            <a:r>
              <a:rPr dirty="0" sz="2400" b="1">
                <a:latin typeface="Constantia"/>
                <a:cs typeface="Constantia"/>
              </a:rPr>
              <a:t>CARD</a:t>
            </a:r>
            <a:r>
              <a:rPr dirty="0" sz="2400" spc="-75" b="1">
                <a:latin typeface="Constantia"/>
                <a:cs typeface="Constantia"/>
              </a:rPr>
              <a:t> </a:t>
            </a:r>
            <a:r>
              <a:rPr dirty="0" sz="2400" spc="-10" b="1">
                <a:latin typeface="Constantia"/>
                <a:cs typeface="Constantia"/>
              </a:rPr>
              <a:t>TRANSACTIONS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45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dirty="0" sz="2200" spc="-20">
                <a:latin typeface="Constantia"/>
                <a:cs typeface="Constantia"/>
              </a:rPr>
              <a:t>Key </a:t>
            </a:r>
            <a:r>
              <a:rPr dirty="0" sz="2200" spc="-10">
                <a:latin typeface="Constantia"/>
                <a:cs typeface="Constantia"/>
              </a:rPr>
              <a:t>tools used </a:t>
            </a:r>
            <a:r>
              <a:rPr dirty="0" sz="2200" spc="-5">
                <a:latin typeface="Constantia"/>
                <a:cs typeface="Constantia"/>
              </a:rPr>
              <a:t>in </a:t>
            </a:r>
            <a:r>
              <a:rPr dirty="0" sz="2200" spc="-10">
                <a:latin typeface="Constantia"/>
                <a:cs typeface="Constantia"/>
              </a:rPr>
              <a:t>combating</a:t>
            </a:r>
            <a:r>
              <a:rPr dirty="0" sz="2200" spc="-260">
                <a:latin typeface="Constantia"/>
                <a:cs typeface="Constantia"/>
              </a:rPr>
              <a:t> </a:t>
            </a:r>
            <a:r>
              <a:rPr dirty="0" sz="2200" spc="-10">
                <a:latin typeface="Constantia"/>
                <a:cs typeface="Constantia"/>
              </a:rPr>
              <a:t>fraud:</a:t>
            </a:r>
            <a:endParaRPr sz="2200">
              <a:latin typeface="Constantia"/>
              <a:cs typeface="Constantia"/>
            </a:endParaRPr>
          </a:p>
          <a:p>
            <a:pPr lvl="2" marL="927100" indent="-247650">
              <a:lnSpc>
                <a:spcPct val="100000"/>
              </a:lnSpc>
              <a:spcBef>
                <a:spcPts val="490"/>
              </a:spcBef>
              <a:buClr>
                <a:srgbClr val="009DD9"/>
              </a:buClr>
              <a:buSzPct val="70000"/>
              <a:buFont typeface="Wingdings 2"/>
              <a:buChar char=""/>
              <a:tabLst>
                <a:tab pos="927100" algn="l"/>
                <a:tab pos="927735" algn="l"/>
              </a:tabLst>
            </a:pPr>
            <a:r>
              <a:rPr dirty="0" sz="2000" spc="-10" b="1">
                <a:latin typeface="Constantia"/>
                <a:cs typeface="Constantia"/>
              </a:rPr>
              <a:t>Address Verification </a:t>
            </a:r>
            <a:r>
              <a:rPr dirty="0" sz="2000" spc="-20" b="1">
                <a:latin typeface="Constantia"/>
                <a:cs typeface="Constantia"/>
              </a:rPr>
              <a:t>System</a:t>
            </a:r>
            <a:r>
              <a:rPr dirty="0" sz="2000" spc="-195" b="1">
                <a:latin typeface="Constantia"/>
                <a:cs typeface="Constantia"/>
              </a:rPr>
              <a:t> </a:t>
            </a:r>
            <a:r>
              <a:rPr dirty="0" sz="2000" spc="-45" b="1">
                <a:latin typeface="Constantia"/>
                <a:cs typeface="Constantia"/>
              </a:rPr>
              <a:t>(AVS)</a:t>
            </a:r>
            <a:endParaRPr sz="2000">
              <a:latin typeface="Constantia"/>
              <a:cs typeface="Constantia"/>
            </a:endParaRPr>
          </a:p>
          <a:p>
            <a:pPr marL="927100" marR="508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Constantia"/>
                <a:cs typeface="Constantia"/>
              </a:rPr>
              <a:t>Detects </a:t>
            </a:r>
            <a:r>
              <a:rPr dirty="0" sz="2000" spc="-10">
                <a:latin typeface="Constantia"/>
                <a:cs typeface="Constantia"/>
              </a:rPr>
              <a:t>fraud </a:t>
            </a:r>
            <a:r>
              <a:rPr dirty="0" sz="2000" spc="-15">
                <a:latin typeface="Constantia"/>
                <a:cs typeface="Constantia"/>
              </a:rPr>
              <a:t>by </a:t>
            </a:r>
            <a:r>
              <a:rPr dirty="0" sz="2000" spc="-10">
                <a:latin typeface="Constantia"/>
                <a:cs typeface="Constantia"/>
              </a:rPr>
              <a:t>comparing </a:t>
            </a:r>
            <a:r>
              <a:rPr dirty="0" sz="2000" spc="-5">
                <a:latin typeface="Constantia"/>
                <a:cs typeface="Constantia"/>
              </a:rPr>
              <a:t>the address </a:t>
            </a:r>
            <a:r>
              <a:rPr dirty="0" sz="2000" spc="-10">
                <a:latin typeface="Constantia"/>
                <a:cs typeface="Constantia"/>
              </a:rPr>
              <a:t>entered </a:t>
            </a:r>
            <a:r>
              <a:rPr dirty="0" sz="2000">
                <a:latin typeface="Constantia"/>
                <a:cs typeface="Constantia"/>
              </a:rPr>
              <a:t>on a </a:t>
            </a:r>
            <a:r>
              <a:rPr dirty="0" sz="2000" spc="-50">
                <a:latin typeface="Constantia"/>
                <a:cs typeface="Constantia"/>
              </a:rPr>
              <a:t>Web </a:t>
            </a:r>
            <a:r>
              <a:rPr dirty="0" sz="2000" spc="-15">
                <a:latin typeface="Constantia"/>
                <a:cs typeface="Constantia"/>
              </a:rPr>
              <a:t>page  </a:t>
            </a:r>
            <a:r>
              <a:rPr dirty="0" sz="2000" spc="-5">
                <a:latin typeface="Constantia"/>
                <a:cs typeface="Constantia"/>
              </a:rPr>
              <a:t>with</a:t>
            </a:r>
            <a:r>
              <a:rPr dirty="0" sz="2000" spc="-55">
                <a:latin typeface="Constantia"/>
                <a:cs typeface="Constantia"/>
              </a:rPr>
              <a:t> </a:t>
            </a:r>
            <a:r>
              <a:rPr dirty="0" sz="2000" spc="-5">
                <a:latin typeface="Constantia"/>
                <a:cs typeface="Constantia"/>
              </a:rPr>
              <a:t>the</a:t>
            </a:r>
            <a:r>
              <a:rPr dirty="0" sz="2000" spc="-114">
                <a:latin typeface="Constantia"/>
                <a:cs typeface="Constantia"/>
              </a:rPr>
              <a:t> </a:t>
            </a:r>
            <a:r>
              <a:rPr dirty="0" sz="2000" spc="-5">
                <a:latin typeface="Constantia"/>
                <a:cs typeface="Constantia"/>
              </a:rPr>
              <a:t>address</a:t>
            </a:r>
            <a:r>
              <a:rPr dirty="0" sz="2000" spc="-40">
                <a:latin typeface="Constantia"/>
                <a:cs typeface="Constantia"/>
              </a:rPr>
              <a:t> </a:t>
            </a:r>
            <a:r>
              <a:rPr dirty="0" sz="2000" spc="-5">
                <a:latin typeface="Constantia"/>
                <a:cs typeface="Constantia"/>
              </a:rPr>
              <a:t>information</a:t>
            </a:r>
            <a:r>
              <a:rPr dirty="0" sz="2000" spc="-105">
                <a:latin typeface="Constantia"/>
                <a:cs typeface="Constantia"/>
              </a:rPr>
              <a:t> </a:t>
            </a:r>
            <a:r>
              <a:rPr dirty="0" sz="2000">
                <a:latin typeface="Constantia"/>
                <a:cs typeface="Constantia"/>
              </a:rPr>
              <a:t>on</a:t>
            </a:r>
            <a:r>
              <a:rPr dirty="0" sz="2000" spc="-45">
                <a:latin typeface="Constantia"/>
                <a:cs typeface="Constantia"/>
              </a:rPr>
              <a:t> </a:t>
            </a:r>
            <a:r>
              <a:rPr dirty="0" sz="2000" spc="10">
                <a:latin typeface="Constantia"/>
                <a:cs typeface="Constantia"/>
              </a:rPr>
              <a:t>file</a:t>
            </a:r>
            <a:r>
              <a:rPr dirty="0" sz="2000" spc="-105">
                <a:latin typeface="Constantia"/>
                <a:cs typeface="Constantia"/>
              </a:rPr>
              <a:t> </a:t>
            </a:r>
            <a:r>
              <a:rPr dirty="0" sz="2000" spc="-5">
                <a:latin typeface="Constantia"/>
                <a:cs typeface="Constantia"/>
              </a:rPr>
              <a:t>with</a:t>
            </a:r>
            <a:r>
              <a:rPr dirty="0" sz="2000" spc="-50">
                <a:latin typeface="Constantia"/>
                <a:cs typeface="Constantia"/>
              </a:rPr>
              <a:t> </a:t>
            </a:r>
            <a:r>
              <a:rPr dirty="0" sz="2000" spc="-5">
                <a:latin typeface="Constantia"/>
                <a:cs typeface="Constantia"/>
              </a:rPr>
              <a:t>the</a:t>
            </a:r>
            <a:r>
              <a:rPr dirty="0" sz="2000" spc="-100">
                <a:latin typeface="Constantia"/>
                <a:cs typeface="Constantia"/>
              </a:rPr>
              <a:t> </a:t>
            </a:r>
            <a:r>
              <a:rPr dirty="0" sz="2000" spc="-10">
                <a:latin typeface="Constantia"/>
                <a:cs typeface="Constantia"/>
              </a:rPr>
              <a:t>cardholder’s</a:t>
            </a:r>
            <a:r>
              <a:rPr dirty="0" sz="2000" spc="-70">
                <a:latin typeface="Constantia"/>
                <a:cs typeface="Constantia"/>
              </a:rPr>
              <a:t> </a:t>
            </a:r>
            <a:r>
              <a:rPr dirty="0" sz="2000" spc="-5">
                <a:latin typeface="Constantia"/>
                <a:cs typeface="Constantia"/>
              </a:rPr>
              <a:t>issuing  bank</a:t>
            </a:r>
            <a:endParaRPr sz="2000">
              <a:latin typeface="Constantia"/>
              <a:cs typeface="Constantia"/>
            </a:endParaRPr>
          </a:p>
          <a:p>
            <a:pPr lvl="2" marL="927100" indent="-247650">
              <a:lnSpc>
                <a:spcPct val="100000"/>
              </a:lnSpc>
              <a:spcBef>
                <a:spcPts val="480"/>
              </a:spcBef>
              <a:buClr>
                <a:srgbClr val="009DD9"/>
              </a:buClr>
              <a:buSzPct val="70000"/>
              <a:buFont typeface="Wingdings 2"/>
              <a:buChar char=""/>
              <a:tabLst>
                <a:tab pos="927100" algn="l"/>
                <a:tab pos="927735" algn="l"/>
              </a:tabLst>
            </a:pPr>
            <a:r>
              <a:rPr dirty="0" sz="2000" spc="-5" b="1">
                <a:latin typeface="Constantia"/>
                <a:cs typeface="Constantia"/>
              </a:rPr>
              <a:t>Manual</a:t>
            </a:r>
            <a:r>
              <a:rPr dirty="0" sz="2000" spc="-40" b="1">
                <a:latin typeface="Constantia"/>
                <a:cs typeface="Constantia"/>
              </a:rPr>
              <a:t> </a:t>
            </a:r>
            <a:r>
              <a:rPr dirty="0" sz="2000" spc="-5" b="1">
                <a:latin typeface="Constantia"/>
                <a:cs typeface="Constantia"/>
              </a:rPr>
              <a:t>review</a:t>
            </a:r>
            <a:endParaRPr sz="20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816609"/>
            <a:ext cx="69938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36670" algn="l"/>
              </a:tabLst>
            </a:pPr>
            <a:r>
              <a:rPr dirty="0"/>
              <a:t>Using</a:t>
            </a:r>
            <a:r>
              <a:rPr dirty="0" spc="5"/>
              <a:t> </a:t>
            </a:r>
            <a:r>
              <a:rPr dirty="0" spc="-35"/>
              <a:t>Payment	</a:t>
            </a:r>
            <a:r>
              <a:rPr dirty="0" spc="-20"/>
              <a:t>Cards</a:t>
            </a:r>
            <a:r>
              <a:rPr dirty="0" spc="-75"/>
              <a:t> </a:t>
            </a:r>
            <a:r>
              <a:rPr dirty="0" spc="-5"/>
              <a:t>Online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10-</a:t>
            </a:r>
            <a:r>
              <a:rPr dirty="0" spc="-5"/>
              <a:t>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3756" y="1632624"/>
            <a:ext cx="7159625" cy="246443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algn="just" marL="259079" indent="-247015">
              <a:lnSpc>
                <a:spcPct val="100000"/>
              </a:lnSpc>
              <a:spcBef>
                <a:spcPts val="580"/>
              </a:spcBef>
              <a:buClr>
                <a:srgbClr val="009DD9"/>
              </a:buClr>
              <a:buSzPct val="70000"/>
              <a:buFont typeface="Wingdings 2"/>
              <a:buChar char=""/>
              <a:tabLst>
                <a:tab pos="259715" algn="l"/>
              </a:tabLst>
            </a:pPr>
            <a:r>
              <a:rPr dirty="0" sz="2000" spc="-20" b="1">
                <a:latin typeface="Constantia"/>
                <a:cs typeface="Constantia"/>
              </a:rPr>
              <a:t>Fraud </a:t>
            </a:r>
            <a:r>
              <a:rPr dirty="0" sz="2000" spc="-5" b="1">
                <a:latin typeface="Constantia"/>
                <a:cs typeface="Constantia"/>
              </a:rPr>
              <a:t>screens </a:t>
            </a:r>
            <a:r>
              <a:rPr dirty="0" sz="2000" b="1">
                <a:latin typeface="Constantia"/>
                <a:cs typeface="Constantia"/>
              </a:rPr>
              <a:t>and </a:t>
            </a:r>
            <a:r>
              <a:rPr dirty="0" sz="2000" spc="-10" b="1">
                <a:latin typeface="Constantia"/>
                <a:cs typeface="Constantia"/>
              </a:rPr>
              <a:t>automated </a:t>
            </a:r>
            <a:r>
              <a:rPr dirty="0" sz="2000" spc="-5" b="1">
                <a:latin typeface="Constantia"/>
                <a:cs typeface="Constantia"/>
              </a:rPr>
              <a:t>decision</a:t>
            </a:r>
            <a:r>
              <a:rPr dirty="0" sz="2000" spc="-305" b="1">
                <a:latin typeface="Constantia"/>
                <a:cs typeface="Constantia"/>
              </a:rPr>
              <a:t> </a:t>
            </a:r>
            <a:r>
              <a:rPr dirty="0" sz="2000" spc="-5" b="1">
                <a:latin typeface="Constantia"/>
                <a:cs typeface="Constantia"/>
              </a:rPr>
              <a:t>models</a:t>
            </a:r>
            <a:endParaRPr sz="2000">
              <a:latin typeface="Constantia"/>
              <a:cs typeface="Constantia"/>
            </a:endParaRPr>
          </a:p>
          <a:p>
            <a:pPr algn="just" marL="259079" indent="-247015">
              <a:lnSpc>
                <a:spcPct val="100000"/>
              </a:lnSpc>
              <a:spcBef>
                <a:spcPts val="480"/>
              </a:spcBef>
              <a:buClr>
                <a:srgbClr val="009DD9"/>
              </a:buClr>
              <a:buSzPct val="70000"/>
              <a:buFont typeface="Wingdings 2"/>
              <a:buChar char=""/>
              <a:tabLst>
                <a:tab pos="259715" algn="l"/>
              </a:tabLst>
            </a:pPr>
            <a:r>
              <a:rPr dirty="0" sz="2000" spc="-15" b="1">
                <a:latin typeface="Constantia"/>
                <a:cs typeface="Constantia"/>
              </a:rPr>
              <a:t>card </a:t>
            </a:r>
            <a:r>
              <a:rPr dirty="0" sz="2000" spc="-5" b="1">
                <a:latin typeface="Constantia"/>
                <a:cs typeface="Constantia"/>
              </a:rPr>
              <a:t>verification </a:t>
            </a:r>
            <a:r>
              <a:rPr dirty="0" sz="2000" b="1">
                <a:latin typeface="Constantia"/>
                <a:cs typeface="Constantia"/>
              </a:rPr>
              <a:t>number</a:t>
            </a:r>
            <a:r>
              <a:rPr dirty="0" sz="2000" spc="-190" b="1">
                <a:latin typeface="Constantia"/>
                <a:cs typeface="Constantia"/>
              </a:rPr>
              <a:t> </a:t>
            </a:r>
            <a:r>
              <a:rPr dirty="0" sz="2000" spc="-5" b="1">
                <a:latin typeface="Constantia"/>
                <a:cs typeface="Constantia"/>
              </a:rPr>
              <a:t>(CVN)</a:t>
            </a:r>
            <a:endParaRPr sz="2000">
              <a:latin typeface="Constantia"/>
              <a:cs typeface="Constantia"/>
            </a:endParaRPr>
          </a:p>
          <a:p>
            <a:pPr algn="just" marL="259079" marR="508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Constantia"/>
                <a:cs typeface="Constantia"/>
              </a:rPr>
              <a:t>Detects</a:t>
            </a:r>
            <a:r>
              <a:rPr dirty="0" sz="2000" spc="-55">
                <a:latin typeface="Constantia"/>
                <a:cs typeface="Constantia"/>
              </a:rPr>
              <a:t> </a:t>
            </a:r>
            <a:r>
              <a:rPr dirty="0" sz="2000" spc="-10">
                <a:latin typeface="Constantia"/>
                <a:cs typeface="Constantia"/>
              </a:rPr>
              <a:t>fraud</a:t>
            </a:r>
            <a:r>
              <a:rPr dirty="0" sz="2000" spc="5">
                <a:latin typeface="Constantia"/>
                <a:cs typeface="Constantia"/>
              </a:rPr>
              <a:t> </a:t>
            </a:r>
            <a:r>
              <a:rPr dirty="0" sz="2000" spc="-15">
                <a:latin typeface="Constantia"/>
                <a:cs typeface="Constantia"/>
              </a:rPr>
              <a:t>by</a:t>
            </a:r>
            <a:r>
              <a:rPr dirty="0" sz="2000" spc="-90">
                <a:latin typeface="Constantia"/>
                <a:cs typeface="Constantia"/>
              </a:rPr>
              <a:t> </a:t>
            </a:r>
            <a:r>
              <a:rPr dirty="0" sz="2000" spc="-10">
                <a:latin typeface="Constantia"/>
                <a:cs typeface="Constantia"/>
              </a:rPr>
              <a:t>comparing</a:t>
            </a:r>
            <a:r>
              <a:rPr dirty="0" sz="2000" spc="-25">
                <a:latin typeface="Constantia"/>
                <a:cs typeface="Constantia"/>
              </a:rPr>
              <a:t> </a:t>
            </a:r>
            <a:r>
              <a:rPr dirty="0" sz="2000" spc="-5">
                <a:latin typeface="Constantia"/>
                <a:cs typeface="Constantia"/>
              </a:rPr>
              <a:t>the</a:t>
            </a:r>
            <a:r>
              <a:rPr dirty="0" sz="2000" spc="-110">
                <a:latin typeface="Constantia"/>
                <a:cs typeface="Constantia"/>
              </a:rPr>
              <a:t> </a:t>
            </a:r>
            <a:r>
              <a:rPr dirty="0" sz="2000" spc="-5">
                <a:latin typeface="Constantia"/>
                <a:cs typeface="Constantia"/>
              </a:rPr>
              <a:t>verification</a:t>
            </a:r>
            <a:r>
              <a:rPr dirty="0" sz="2000" spc="-50">
                <a:latin typeface="Constantia"/>
                <a:cs typeface="Constantia"/>
              </a:rPr>
              <a:t> </a:t>
            </a:r>
            <a:r>
              <a:rPr dirty="0" sz="2000" spc="-5">
                <a:latin typeface="Constantia"/>
                <a:cs typeface="Constantia"/>
              </a:rPr>
              <a:t>number</a:t>
            </a:r>
            <a:r>
              <a:rPr dirty="0" sz="2000" spc="-110">
                <a:latin typeface="Constantia"/>
                <a:cs typeface="Constantia"/>
              </a:rPr>
              <a:t> </a:t>
            </a:r>
            <a:r>
              <a:rPr dirty="0" sz="2000" spc="-10">
                <a:latin typeface="Constantia"/>
                <a:cs typeface="Constantia"/>
              </a:rPr>
              <a:t>printed</a:t>
            </a:r>
            <a:r>
              <a:rPr dirty="0" sz="2000" spc="-45">
                <a:latin typeface="Constantia"/>
                <a:cs typeface="Constantia"/>
              </a:rPr>
              <a:t> </a:t>
            </a:r>
            <a:r>
              <a:rPr dirty="0" sz="2000">
                <a:latin typeface="Constantia"/>
                <a:cs typeface="Constantia"/>
              </a:rPr>
              <a:t>on  </a:t>
            </a:r>
            <a:r>
              <a:rPr dirty="0" sz="2000" spc="-5">
                <a:latin typeface="Constantia"/>
                <a:cs typeface="Constantia"/>
              </a:rPr>
              <a:t>the</a:t>
            </a:r>
            <a:r>
              <a:rPr dirty="0" sz="2000" spc="-90">
                <a:latin typeface="Constantia"/>
                <a:cs typeface="Constantia"/>
              </a:rPr>
              <a:t> </a:t>
            </a:r>
            <a:r>
              <a:rPr dirty="0" sz="2000" spc="-5">
                <a:latin typeface="Constantia"/>
                <a:cs typeface="Constantia"/>
              </a:rPr>
              <a:t>signature</a:t>
            </a:r>
            <a:r>
              <a:rPr dirty="0" sz="2000" spc="-114">
                <a:latin typeface="Constantia"/>
                <a:cs typeface="Constantia"/>
              </a:rPr>
              <a:t> </a:t>
            </a:r>
            <a:r>
              <a:rPr dirty="0" sz="2000">
                <a:latin typeface="Constantia"/>
                <a:cs typeface="Constantia"/>
              </a:rPr>
              <a:t>strip</a:t>
            </a:r>
            <a:r>
              <a:rPr dirty="0" sz="2000" spc="-120">
                <a:latin typeface="Constantia"/>
                <a:cs typeface="Constantia"/>
              </a:rPr>
              <a:t> </a:t>
            </a:r>
            <a:r>
              <a:rPr dirty="0" sz="2000">
                <a:latin typeface="Constantia"/>
                <a:cs typeface="Constantia"/>
              </a:rPr>
              <a:t>on</a:t>
            </a:r>
            <a:r>
              <a:rPr dirty="0" sz="2000" spc="-60">
                <a:latin typeface="Constantia"/>
                <a:cs typeface="Constantia"/>
              </a:rPr>
              <a:t> </a:t>
            </a:r>
            <a:r>
              <a:rPr dirty="0" sz="2000" spc="-5">
                <a:latin typeface="Constantia"/>
                <a:cs typeface="Constantia"/>
              </a:rPr>
              <a:t>the</a:t>
            </a:r>
            <a:r>
              <a:rPr dirty="0" sz="2000" spc="-55">
                <a:latin typeface="Constantia"/>
                <a:cs typeface="Constantia"/>
              </a:rPr>
              <a:t> </a:t>
            </a:r>
            <a:r>
              <a:rPr dirty="0" sz="2000" spc="-5">
                <a:latin typeface="Constantia"/>
                <a:cs typeface="Constantia"/>
              </a:rPr>
              <a:t>back</a:t>
            </a:r>
            <a:r>
              <a:rPr dirty="0" sz="2000" spc="-55">
                <a:latin typeface="Constantia"/>
                <a:cs typeface="Constantia"/>
              </a:rPr>
              <a:t> </a:t>
            </a:r>
            <a:r>
              <a:rPr dirty="0" sz="2000">
                <a:latin typeface="Constantia"/>
                <a:cs typeface="Constantia"/>
              </a:rPr>
              <a:t>of</a:t>
            </a:r>
            <a:r>
              <a:rPr dirty="0" sz="2000" spc="25">
                <a:latin typeface="Constantia"/>
                <a:cs typeface="Constantia"/>
              </a:rPr>
              <a:t> </a:t>
            </a:r>
            <a:r>
              <a:rPr dirty="0" sz="2000" spc="-5">
                <a:latin typeface="Constantia"/>
                <a:cs typeface="Constantia"/>
              </a:rPr>
              <a:t>the</a:t>
            </a:r>
            <a:r>
              <a:rPr dirty="0" sz="2000" spc="-100">
                <a:latin typeface="Constantia"/>
                <a:cs typeface="Constantia"/>
              </a:rPr>
              <a:t> </a:t>
            </a:r>
            <a:r>
              <a:rPr dirty="0" sz="2000" spc="-10">
                <a:latin typeface="Constantia"/>
                <a:cs typeface="Constantia"/>
              </a:rPr>
              <a:t>card</a:t>
            </a:r>
            <a:r>
              <a:rPr dirty="0" sz="2000" spc="-65">
                <a:latin typeface="Constantia"/>
                <a:cs typeface="Constantia"/>
              </a:rPr>
              <a:t> </a:t>
            </a:r>
            <a:r>
              <a:rPr dirty="0" sz="2000" spc="-5">
                <a:latin typeface="Constantia"/>
                <a:cs typeface="Constantia"/>
              </a:rPr>
              <a:t>with</a:t>
            </a:r>
            <a:r>
              <a:rPr dirty="0" sz="2000" spc="-50">
                <a:latin typeface="Constantia"/>
                <a:cs typeface="Constantia"/>
              </a:rPr>
              <a:t> </a:t>
            </a:r>
            <a:r>
              <a:rPr dirty="0" sz="2000" spc="-5">
                <a:latin typeface="Constantia"/>
                <a:cs typeface="Constantia"/>
              </a:rPr>
              <a:t>the</a:t>
            </a:r>
            <a:r>
              <a:rPr dirty="0" sz="2000" spc="-55">
                <a:latin typeface="Constantia"/>
                <a:cs typeface="Constantia"/>
              </a:rPr>
              <a:t> </a:t>
            </a:r>
            <a:r>
              <a:rPr dirty="0" sz="2000" spc="-5">
                <a:latin typeface="Constantia"/>
                <a:cs typeface="Constantia"/>
              </a:rPr>
              <a:t>information  </a:t>
            </a:r>
            <a:r>
              <a:rPr dirty="0" sz="2000">
                <a:latin typeface="Constantia"/>
                <a:cs typeface="Constantia"/>
              </a:rPr>
              <a:t>on</a:t>
            </a:r>
            <a:r>
              <a:rPr dirty="0" sz="2000" spc="-60">
                <a:latin typeface="Constantia"/>
                <a:cs typeface="Constantia"/>
              </a:rPr>
              <a:t> </a:t>
            </a:r>
            <a:r>
              <a:rPr dirty="0" sz="2000" spc="10">
                <a:latin typeface="Constantia"/>
                <a:cs typeface="Constantia"/>
              </a:rPr>
              <a:t>file</a:t>
            </a:r>
            <a:r>
              <a:rPr dirty="0" sz="2000" spc="-114">
                <a:latin typeface="Constantia"/>
                <a:cs typeface="Constantia"/>
              </a:rPr>
              <a:t> </a:t>
            </a:r>
            <a:r>
              <a:rPr dirty="0" sz="2000" spc="-5">
                <a:latin typeface="Constantia"/>
                <a:cs typeface="Constantia"/>
              </a:rPr>
              <a:t>with</a:t>
            </a:r>
            <a:r>
              <a:rPr dirty="0" sz="2000" spc="-60">
                <a:latin typeface="Constantia"/>
                <a:cs typeface="Constantia"/>
              </a:rPr>
              <a:t> </a:t>
            </a:r>
            <a:r>
              <a:rPr dirty="0" sz="2000" spc="-5">
                <a:latin typeface="Constantia"/>
                <a:cs typeface="Constantia"/>
              </a:rPr>
              <a:t>the</a:t>
            </a:r>
            <a:r>
              <a:rPr dirty="0" sz="2000" spc="-110">
                <a:latin typeface="Constantia"/>
                <a:cs typeface="Constantia"/>
              </a:rPr>
              <a:t> </a:t>
            </a:r>
            <a:r>
              <a:rPr dirty="0" sz="2000" spc="-10">
                <a:latin typeface="Constantia"/>
                <a:cs typeface="Constantia"/>
              </a:rPr>
              <a:t>cardholder’s</a:t>
            </a:r>
            <a:r>
              <a:rPr dirty="0" sz="2000" spc="-80">
                <a:latin typeface="Constantia"/>
                <a:cs typeface="Constantia"/>
              </a:rPr>
              <a:t> </a:t>
            </a:r>
            <a:r>
              <a:rPr dirty="0" sz="2000" spc="-5">
                <a:latin typeface="Constantia"/>
                <a:cs typeface="Constantia"/>
              </a:rPr>
              <a:t>issuing</a:t>
            </a:r>
            <a:r>
              <a:rPr dirty="0" sz="2000" spc="-20">
                <a:latin typeface="Constantia"/>
                <a:cs typeface="Constantia"/>
              </a:rPr>
              <a:t> </a:t>
            </a:r>
            <a:r>
              <a:rPr dirty="0" sz="2000" spc="-5">
                <a:latin typeface="Constantia"/>
                <a:cs typeface="Constantia"/>
              </a:rPr>
              <a:t>bank</a:t>
            </a:r>
            <a:endParaRPr sz="2000">
              <a:latin typeface="Constantia"/>
              <a:cs typeface="Constantia"/>
            </a:endParaRPr>
          </a:p>
          <a:p>
            <a:pPr algn="just" marL="259079" indent="-247015">
              <a:lnSpc>
                <a:spcPct val="100000"/>
              </a:lnSpc>
              <a:spcBef>
                <a:spcPts val="480"/>
              </a:spcBef>
              <a:buClr>
                <a:srgbClr val="009DD9"/>
              </a:buClr>
              <a:buSzPct val="70000"/>
              <a:buFont typeface="Wingdings 2"/>
              <a:buChar char=""/>
              <a:tabLst>
                <a:tab pos="259715" algn="l"/>
              </a:tabLst>
            </a:pPr>
            <a:r>
              <a:rPr dirty="0" sz="2000" spc="-15" b="1">
                <a:latin typeface="Constantia"/>
                <a:cs typeface="Constantia"/>
              </a:rPr>
              <a:t>Card </a:t>
            </a:r>
            <a:r>
              <a:rPr dirty="0" sz="2000" spc="-5" b="1">
                <a:latin typeface="Constantia"/>
                <a:cs typeface="Constantia"/>
              </a:rPr>
              <a:t>association </a:t>
            </a:r>
            <a:r>
              <a:rPr dirty="0" sz="2000" spc="-20" b="1">
                <a:latin typeface="Constantia"/>
                <a:cs typeface="Constantia"/>
              </a:rPr>
              <a:t>payer </a:t>
            </a:r>
            <a:r>
              <a:rPr dirty="0" sz="2000" spc="-5" b="1">
                <a:latin typeface="Constantia"/>
                <a:cs typeface="Constantia"/>
              </a:rPr>
              <a:t>authentication</a:t>
            </a:r>
            <a:r>
              <a:rPr dirty="0" sz="2000" spc="-285" b="1">
                <a:latin typeface="Constantia"/>
                <a:cs typeface="Constantia"/>
              </a:rPr>
              <a:t> </a:t>
            </a:r>
            <a:r>
              <a:rPr dirty="0" sz="2000" spc="-5" b="1">
                <a:latin typeface="Constantia"/>
                <a:cs typeface="Constantia"/>
              </a:rPr>
              <a:t>services</a:t>
            </a:r>
            <a:endParaRPr sz="2000">
              <a:latin typeface="Constantia"/>
              <a:cs typeface="Constantia"/>
            </a:endParaRPr>
          </a:p>
          <a:p>
            <a:pPr algn="just" marL="259079" indent="-247015">
              <a:lnSpc>
                <a:spcPct val="100000"/>
              </a:lnSpc>
              <a:spcBef>
                <a:spcPts val="480"/>
              </a:spcBef>
              <a:buClr>
                <a:srgbClr val="009DD9"/>
              </a:buClr>
              <a:buSzPct val="70000"/>
              <a:buFont typeface="Wingdings 2"/>
              <a:buChar char=""/>
              <a:tabLst>
                <a:tab pos="259715" algn="l"/>
              </a:tabLst>
            </a:pPr>
            <a:r>
              <a:rPr dirty="0" sz="2000" spc="-15" b="1">
                <a:latin typeface="Constantia"/>
                <a:cs typeface="Constantia"/>
              </a:rPr>
              <a:t>Negative</a:t>
            </a:r>
            <a:r>
              <a:rPr dirty="0" sz="2000" spc="-60" b="1">
                <a:latin typeface="Constantia"/>
                <a:cs typeface="Constantia"/>
              </a:rPr>
              <a:t> </a:t>
            </a:r>
            <a:r>
              <a:rPr dirty="0" sz="2000" spc="-5" b="1">
                <a:latin typeface="Constantia"/>
                <a:cs typeface="Constantia"/>
              </a:rPr>
              <a:t>lists</a:t>
            </a:r>
            <a:endParaRPr sz="20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Judy</dc:creator>
  <dc:title>Chapter 1</dc:title>
  <dcterms:created xsi:type="dcterms:W3CDTF">2019-10-27T10:54:18Z</dcterms:created>
  <dcterms:modified xsi:type="dcterms:W3CDTF">2019-10-27T10:54:18Z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2013-05-07T00:00:00Z</vt:filetime>
  </property>
  <property fmtid="{D5CDD505-2E9C-101B-9397-08002B2CF9AE}" pid="3" name="Creator">
    <vt:lpwstr>Microsoft® PowerPoint® 2010 Trial</vt:lpwstr>
  </property>
  <property fmtid="{D5CDD505-2E9C-101B-9397-08002B2CF9AE}" pid="4" name="LastSaved">
    <vt:filetime>2019-10-27T00:00:00Z</vt:filetime>
  </property>
</Properties>
</file>