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5" d="100"/>
          <a:sy n="75" d="100"/>
        </p:scale>
        <p:origin x="10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11-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4607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11-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4607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11-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04607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11-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11-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100" y="438353"/>
            <a:ext cx="8559800" cy="13677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04607A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89838" y="1875789"/>
            <a:ext cx="7364323" cy="2952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Constantia"/>
                <a:cs typeface="Constanti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965830" y="6373320"/>
            <a:ext cx="2753995" cy="3606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396731" y="6556200"/>
            <a:ext cx="31813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045C75"/>
                </a:solidFill>
                <a:latin typeface="Constantia"/>
                <a:cs typeface="Constantia"/>
              </a:defRPr>
            </a:lvl1pPr>
          </a:lstStyle>
          <a:p>
            <a:pPr marL="12700">
              <a:lnSpc>
                <a:spcPts val="1240"/>
              </a:lnSpc>
            </a:pPr>
            <a:r>
              <a:rPr spc="-5" dirty="0"/>
              <a:t>11-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0.jp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5.jp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8.jp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.png"/><Relationship Id="rId7" Type="http://schemas.openxmlformats.org/officeDocument/2006/relationships/image" Target="../media/image3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11" Type="http://schemas.openxmlformats.org/officeDocument/2006/relationships/image" Target="../media/image39.png"/><Relationship Id="rId5" Type="http://schemas.openxmlformats.org/officeDocument/2006/relationships/image" Target="../media/image8.png"/><Relationship Id="rId10" Type="http://schemas.openxmlformats.org/officeDocument/2006/relationships/image" Target="../media/image38.png"/><Relationship Id="rId4" Type="http://schemas.openxmlformats.org/officeDocument/2006/relationships/image" Target="../media/image3.png"/><Relationship Id="rId9" Type="http://schemas.openxmlformats.org/officeDocument/2006/relationships/image" Target="../media/image3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5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687823" y="2119883"/>
            <a:ext cx="4302252" cy="1562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773807" y="3162720"/>
            <a:ext cx="5987415" cy="977265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725"/>
              </a:spcBef>
            </a:pPr>
            <a:r>
              <a:rPr sz="2600" spc="-10" dirty="0">
                <a:solidFill>
                  <a:srgbClr val="FFFFFF"/>
                </a:solidFill>
                <a:latin typeface="Constantia"/>
                <a:cs typeface="Constantia"/>
              </a:rPr>
              <a:t>Order </a:t>
            </a: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Fulfillment</a:t>
            </a:r>
            <a:r>
              <a:rPr sz="2600" spc="-49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lang="en-US" sz="2600" spc="-495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Along the Supply Chain</a:t>
            </a:r>
            <a:endParaRPr sz="2600" dirty="0">
              <a:latin typeface="Constantia"/>
              <a:cs typeface="Constantia"/>
            </a:endParaRPr>
          </a:p>
          <a:p>
            <a:pPr marR="7620" algn="r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solidFill>
                  <a:srgbClr val="FFFFFF"/>
                </a:solidFill>
                <a:latin typeface="Constantia"/>
                <a:cs typeface="Constantia"/>
              </a:rPr>
              <a:t>and Other Support</a:t>
            </a:r>
            <a:r>
              <a:rPr sz="2600" spc="-229" dirty="0">
                <a:solidFill>
                  <a:srgbClr val="FFFFFF"/>
                </a:solidFill>
                <a:latin typeface="Constantia"/>
                <a:cs typeface="Constantia"/>
              </a:rPr>
              <a:t> </a:t>
            </a:r>
            <a:r>
              <a:rPr sz="2600" spc="-5" dirty="0">
                <a:solidFill>
                  <a:srgbClr val="FFFFFF"/>
                </a:solidFill>
                <a:latin typeface="Constantia"/>
                <a:cs typeface="Constantia"/>
              </a:rPr>
              <a:t>Services</a:t>
            </a:r>
            <a:endParaRPr sz="2600" dirty="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502361"/>
            <a:ext cx="8214995" cy="1306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25" dirty="0"/>
              <a:t>Problems</a:t>
            </a:r>
            <a:r>
              <a:rPr sz="4200" spc="-390" dirty="0"/>
              <a:t> </a:t>
            </a:r>
            <a:r>
              <a:rPr sz="4200" spc="-65" dirty="0"/>
              <a:t>in</a:t>
            </a:r>
            <a:endParaRPr sz="4200"/>
          </a:p>
          <a:p>
            <a:pPr marL="12700">
              <a:lnSpc>
                <a:spcPct val="100000"/>
              </a:lnSpc>
            </a:pPr>
            <a:r>
              <a:rPr sz="4200" spc="-120" dirty="0"/>
              <a:t>Order</a:t>
            </a:r>
            <a:r>
              <a:rPr sz="4200" spc="-380" dirty="0"/>
              <a:t> </a:t>
            </a:r>
            <a:r>
              <a:rPr sz="4200" spc="-90" dirty="0"/>
              <a:t>Fulfillment</a:t>
            </a:r>
            <a:r>
              <a:rPr sz="4200" spc="-375" dirty="0"/>
              <a:t> </a:t>
            </a:r>
            <a:r>
              <a:rPr sz="4200" spc="-125" dirty="0"/>
              <a:t>Along</a:t>
            </a:r>
            <a:r>
              <a:rPr sz="4200" spc="-380" dirty="0"/>
              <a:t> </a:t>
            </a:r>
            <a:r>
              <a:rPr sz="4200" spc="-165" dirty="0"/>
              <a:t>Supply</a:t>
            </a:r>
            <a:r>
              <a:rPr sz="4200" spc="-380" dirty="0"/>
              <a:t> </a:t>
            </a:r>
            <a:r>
              <a:rPr sz="4200" spc="-165" dirty="0"/>
              <a:t>Chains</a:t>
            </a:r>
            <a:endParaRPr sz="42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11-9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8043545" cy="3830954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5" dirty="0">
                <a:latin typeface="Constantia"/>
                <a:cs typeface="Constantia"/>
              </a:rPr>
              <a:t>TYPICAL </a:t>
            </a:r>
            <a:r>
              <a:rPr sz="2600" b="1" spc="-55" dirty="0">
                <a:latin typeface="Constantia"/>
                <a:cs typeface="Constantia"/>
              </a:rPr>
              <a:t>SUPPLY </a:t>
            </a:r>
            <a:r>
              <a:rPr sz="2600" b="1" dirty="0">
                <a:latin typeface="Constantia"/>
                <a:cs typeface="Constantia"/>
              </a:rPr>
              <a:t>CHAIN</a:t>
            </a:r>
            <a:r>
              <a:rPr sz="2600" b="1" spc="-135" dirty="0">
                <a:latin typeface="Constantia"/>
                <a:cs typeface="Constantia"/>
              </a:rPr>
              <a:t> </a:t>
            </a:r>
            <a:r>
              <a:rPr sz="2600" b="1" spc="-15" dirty="0">
                <a:latin typeface="Constantia"/>
                <a:cs typeface="Constantia"/>
              </a:rPr>
              <a:t>PROBLEMS</a:t>
            </a:r>
            <a:endParaRPr sz="26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dirty="0">
                <a:latin typeface="Constantia"/>
                <a:cs typeface="Constantia"/>
              </a:rPr>
              <a:t>WHY </a:t>
            </a:r>
            <a:r>
              <a:rPr sz="2600" b="1" spc="-55" dirty="0">
                <a:latin typeface="Constantia"/>
                <a:cs typeface="Constantia"/>
              </a:rPr>
              <a:t>SUPPLY </a:t>
            </a:r>
            <a:r>
              <a:rPr sz="2600" b="1" dirty="0">
                <a:latin typeface="Constantia"/>
                <a:cs typeface="Constantia"/>
              </a:rPr>
              <a:t>CHAIN </a:t>
            </a:r>
            <a:r>
              <a:rPr sz="2600" b="1" spc="-15" dirty="0">
                <a:latin typeface="Constantia"/>
                <a:cs typeface="Constantia"/>
              </a:rPr>
              <a:t>PROBLEMS</a:t>
            </a:r>
            <a:r>
              <a:rPr sz="2600" b="1" spc="-165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EXIST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third-party </a:t>
            </a:r>
            <a:r>
              <a:rPr sz="2400" b="1" spc="-5" dirty="0">
                <a:latin typeface="Constantia"/>
                <a:cs typeface="Constantia"/>
              </a:rPr>
              <a:t>logistics suppliers</a:t>
            </a:r>
            <a:r>
              <a:rPr sz="2400" b="1" spc="-195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(3PL)</a:t>
            </a:r>
            <a:endParaRPr sz="2400">
              <a:latin typeface="Constantia"/>
              <a:cs typeface="Constantia"/>
            </a:endParaRPr>
          </a:p>
          <a:p>
            <a:pPr marL="652780" marR="56007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onstantia"/>
                <a:cs typeface="Constantia"/>
              </a:rPr>
              <a:t>External, rather </a:t>
            </a:r>
            <a:r>
              <a:rPr sz="2400" spc="-5" dirty="0">
                <a:latin typeface="Constantia"/>
                <a:cs typeface="Constantia"/>
              </a:rPr>
              <a:t>than </a:t>
            </a:r>
            <a:r>
              <a:rPr sz="2400" dirty="0">
                <a:latin typeface="Constantia"/>
                <a:cs typeface="Constantia"/>
              </a:rPr>
              <a:t>in-house, </a:t>
            </a:r>
            <a:r>
              <a:rPr sz="2400" spc="-10" dirty="0">
                <a:latin typeface="Constantia"/>
                <a:cs typeface="Constantia"/>
              </a:rPr>
              <a:t>providers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logistics  </a:t>
            </a:r>
            <a:r>
              <a:rPr sz="2400" dirty="0">
                <a:latin typeface="Constantia"/>
                <a:cs typeface="Constantia"/>
              </a:rPr>
              <a:t>services</a:t>
            </a:r>
            <a:endParaRPr sz="2400">
              <a:latin typeface="Constantia"/>
              <a:cs typeface="Constantia"/>
            </a:endParaRPr>
          </a:p>
          <a:p>
            <a:pPr marL="652780" marR="80391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5" dirty="0">
                <a:latin typeface="Constantia"/>
                <a:cs typeface="Constantia"/>
              </a:rPr>
              <a:t>Inefficient </a:t>
            </a:r>
            <a:r>
              <a:rPr sz="2400" b="1" spc="-5" dirty="0">
                <a:latin typeface="Constantia"/>
                <a:cs typeface="Constantia"/>
              </a:rPr>
              <a:t>Financial </a:t>
            </a:r>
            <a:r>
              <a:rPr sz="2400" b="1" spc="-10" dirty="0">
                <a:latin typeface="Constantia"/>
                <a:cs typeface="Constantia"/>
              </a:rPr>
              <a:t>Supply </a:t>
            </a:r>
            <a:r>
              <a:rPr sz="2400" b="1" spc="-5" dirty="0">
                <a:latin typeface="Constantia"/>
                <a:cs typeface="Constantia"/>
              </a:rPr>
              <a:t>Chains </a:t>
            </a:r>
            <a:r>
              <a:rPr sz="2400" b="1" dirty="0">
                <a:latin typeface="Constantia"/>
                <a:cs typeface="Constantia"/>
              </a:rPr>
              <a:t>Can</a:t>
            </a:r>
            <a:r>
              <a:rPr sz="2400" b="1" spc="-23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Grind  Businesses </a:t>
            </a:r>
            <a:r>
              <a:rPr sz="2400" b="1" spc="-20" dirty="0">
                <a:latin typeface="Constantia"/>
                <a:cs typeface="Constantia"/>
              </a:rPr>
              <a:t>to </a:t>
            </a:r>
            <a:r>
              <a:rPr sz="2400" b="1" dirty="0">
                <a:latin typeface="Constantia"/>
                <a:cs typeface="Constantia"/>
              </a:rPr>
              <a:t>a</a:t>
            </a:r>
            <a:r>
              <a:rPr sz="2400" b="1" spc="-20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Halt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5" dirty="0">
                <a:latin typeface="Constantia"/>
                <a:cs typeface="Constantia"/>
              </a:rPr>
              <a:t>The </a:t>
            </a:r>
            <a:r>
              <a:rPr sz="2400" b="1" spc="-10" dirty="0">
                <a:latin typeface="Constantia"/>
                <a:cs typeface="Constantia"/>
              </a:rPr>
              <a:t>Need </a:t>
            </a:r>
            <a:r>
              <a:rPr sz="2400" b="1" spc="-5" dirty="0">
                <a:latin typeface="Constantia"/>
                <a:cs typeface="Constantia"/>
              </a:rPr>
              <a:t>for Information Sharing Along </a:t>
            </a:r>
            <a:r>
              <a:rPr sz="2400" b="1" dirty="0">
                <a:latin typeface="Constantia"/>
                <a:cs typeface="Constantia"/>
              </a:rPr>
              <a:t>the</a:t>
            </a:r>
            <a:r>
              <a:rPr sz="2400" b="1" spc="-31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Supply  </a:t>
            </a:r>
            <a:r>
              <a:rPr sz="2400" b="1" spc="-5" dirty="0">
                <a:latin typeface="Constantia"/>
                <a:cs typeface="Constantia"/>
              </a:rPr>
              <a:t>Chain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Solutions </a:t>
            </a:r>
            <a:r>
              <a:rPr spc="-65" dirty="0"/>
              <a:t>to </a:t>
            </a:r>
            <a:r>
              <a:rPr spc="-125" dirty="0"/>
              <a:t>Order </a:t>
            </a:r>
            <a:r>
              <a:rPr spc="-90" dirty="0"/>
              <a:t>Fulfillment  </a:t>
            </a:r>
            <a:r>
              <a:rPr spc="-130" dirty="0"/>
              <a:t>Problems </a:t>
            </a:r>
            <a:r>
              <a:rPr spc="-135" dirty="0"/>
              <a:t>Along </a:t>
            </a:r>
            <a:r>
              <a:rPr spc="-170" dirty="0"/>
              <a:t>Supply</a:t>
            </a:r>
            <a:r>
              <a:rPr spc="-919" dirty="0"/>
              <a:t> </a:t>
            </a:r>
            <a:r>
              <a:rPr spc="-175" dirty="0"/>
              <a:t>Chains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11-10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932420" cy="3892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08331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25" dirty="0">
                <a:latin typeface="Constantia"/>
                <a:cs typeface="Constantia"/>
              </a:rPr>
              <a:t>IMPROVEMENTS </a:t>
            </a:r>
            <a:r>
              <a:rPr sz="2600" b="1" dirty="0">
                <a:latin typeface="Constantia"/>
                <a:cs typeface="Constantia"/>
              </a:rPr>
              <a:t>IN </a:t>
            </a:r>
            <a:r>
              <a:rPr sz="2600" b="1" spc="-5" dirty="0">
                <a:latin typeface="Constantia"/>
                <a:cs typeface="Constantia"/>
              </a:rPr>
              <a:t>THE </a:t>
            </a:r>
            <a:r>
              <a:rPr sz="2600" b="1" spc="-15" dirty="0">
                <a:latin typeface="Constantia"/>
                <a:cs typeface="Constantia"/>
              </a:rPr>
              <a:t>ORDER-TAKING  </a:t>
            </a:r>
            <a:r>
              <a:rPr sz="2600" b="1" dirty="0">
                <a:latin typeface="Constantia"/>
                <a:cs typeface="Constantia"/>
              </a:rPr>
              <a:t>ACTIVITY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Electronic </a:t>
            </a:r>
            <a:r>
              <a:rPr sz="2400" b="1" spc="-15" dirty="0">
                <a:latin typeface="Constantia"/>
                <a:cs typeface="Constantia"/>
              </a:rPr>
              <a:t>Payments </a:t>
            </a:r>
            <a:r>
              <a:rPr sz="2400" b="1" dirty="0">
                <a:latin typeface="Constantia"/>
                <a:cs typeface="Constantia"/>
              </a:rPr>
              <a:t>in</a:t>
            </a:r>
            <a:r>
              <a:rPr sz="2400" b="1" spc="-125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E-Commerce</a:t>
            </a:r>
            <a:endParaRPr sz="2400">
              <a:latin typeface="Constantia"/>
              <a:cs typeface="Constantia"/>
            </a:endParaRPr>
          </a:p>
          <a:p>
            <a:pPr marL="285115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warehouse </a:t>
            </a:r>
            <a:r>
              <a:rPr sz="2600" b="1" spc="-10" dirty="0">
                <a:latin typeface="Constantia"/>
                <a:cs typeface="Constantia"/>
              </a:rPr>
              <a:t>management system</a:t>
            </a:r>
            <a:r>
              <a:rPr sz="2600" b="1" spc="-27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(WMS)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  <a:spcBef>
                <a:spcPts val="625"/>
              </a:spcBef>
            </a:pPr>
            <a:r>
              <a:rPr sz="2600" dirty="0">
                <a:latin typeface="Constantia"/>
                <a:cs typeface="Constantia"/>
              </a:rPr>
              <a:t>A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software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system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helps</a:t>
            </a:r>
            <a:r>
              <a:rPr sz="2600" spc="-7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managing</a:t>
            </a:r>
            <a:r>
              <a:rPr sz="2600" spc="-6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warehouses</a:t>
            </a:r>
            <a:endParaRPr sz="2600">
              <a:latin typeface="Constantia"/>
              <a:cs typeface="Constantia"/>
            </a:endParaRPr>
          </a:p>
          <a:p>
            <a:pPr marL="652780" marR="397510" lvl="1" indent="-247015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dirty="0">
                <a:latin typeface="Constantia"/>
                <a:cs typeface="Constantia"/>
              </a:rPr>
              <a:t>Other </a:t>
            </a:r>
            <a:r>
              <a:rPr sz="2400" b="1" spc="-20" dirty="0">
                <a:latin typeface="Constantia"/>
                <a:cs typeface="Constantia"/>
              </a:rPr>
              <a:t>Warehousing </a:t>
            </a:r>
            <a:r>
              <a:rPr sz="2400" b="1" dirty="0">
                <a:latin typeface="Constantia"/>
                <a:cs typeface="Constantia"/>
              </a:rPr>
              <a:t>and </a:t>
            </a:r>
            <a:r>
              <a:rPr sz="2400" b="1" spc="-15" dirty="0">
                <a:latin typeface="Constantia"/>
                <a:cs typeface="Constantia"/>
              </a:rPr>
              <a:t>Inventory</a:t>
            </a:r>
            <a:r>
              <a:rPr sz="2400" b="1" spc="-27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Management  </a:t>
            </a:r>
            <a:r>
              <a:rPr sz="2400" b="1" spc="-15" dirty="0">
                <a:latin typeface="Constantia"/>
                <a:cs typeface="Constantia"/>
              </a:rPr>
              <a:t>Improvements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5" dirty="0">
                <a:latin typeface="Constantia"/>
                <a:cs typeface="Constantia"/>
              </a:rPr>
              <a:t>Automated</a:t>
            </a:r>
            <a:r>
              <a:rPr sz="2400" b="1" spc="-65" dirty="0">
                <a:latin typeface="Constantia"/>
                <a:cs typeface="Constantia"/>
              </a:rPr>
              <a:t> </a:t>
            </a:r>
            <a:r>
              <a:rPr sz="2400" b="1" spc="-25" dirty="0">
                <a:latin typeface="Constantia"/>
                <a:cs typeface="Constantia"/>
              </a:rPr>
              <a:t>Warehouses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5" dirty="0">
                <a:latin typeface="Constantia"/>
                <a:cs typeface="Constantia"/>
              </a:rPr>
              <a:t>Using </a:t>
            </a:r>
            <a:r>
              <a:rPr sz="2400" b="1" spc="-5" dirty="0">
                <a:latin typeface="Constantia"/>
                <a:cs typeface="Constantia"/>
              </a:rPr>
              <a:t>Wireless</a:t>
            </a:r>
            <a:r>
              <a:rPr sz="2400" b="1" spc="-114" dirty="0">
                <a:latin typeface="Constantia"/>
                <a:cs typeface="Constantia"/>
              </a:rPr>
              <a:t> </a:t>
            </a:r>
            <a:r>
              <a:rPr sz="2400" b="1" spc="-25" dirty="0">
                <a:latin typeface="Constantia"/>
                <a:cs typeface="Constantia"/>
              </a:rPr>
              <a:t>Technologies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752600" y="322325"/>
            <a:ext cx="4737100" cy="59260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11-11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Solutions </a:t>
            </a:r>
            <a:r>
              <a:rPr spc="-65" dirty="0"/>
              <a:t>to </a:t>
            </a:r>
            <a:r>
              <a:rPr spc="-125" dirty="0"/>
              <a:t>Order </a:t>
            </a:r>
            <a:r>
              <a:rPr spc="-90" dirty="0"/>
              <a:t>Fulfillment  </a:t>
            </a:r>
            <a:r>
              <a:rPr spc="-130" dirty="0"/>
              <a:t>Problems </a:t>
            </a:r>
            <a:r>
              <a:rPr spc="-135" dirty="0"/>
              <a:t>Along </a:t>
            </a:r>
            <a:r>
              <a:rPr spc="-170" dirty="0"/>
              <a:t>Supply</a:t>
            </a:r>
            <a:r>
              <a:rPr spc="-919" dirty="0"/>
              <a:t> </a:t>
            </a:r>
            <a:r>
              <a:rPr spc="-175" dirty="0"/>
              <a:t>Chains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11-12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7338695" cy="313182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10" dirty="0">
                <a:latin typeface="Constantia"/>
                <a:cs typeface="Constantia"/>
              </a:rPr>
              <a:t>SPEEDING</a:t>
            </a:r>
            <a:r>
              <a:rPr sz="2600" b="1" spc="-5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DELIVERIES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40" dirty="0">
                <a:latin typeface="Constantia"/>
                <a:cs typeface="Constantia"/>
              </a:rPr>
              <a:t>Same-Day, </a:t>
            </a:r>
            <a:r>
              <a:rPr sz="2400" b="1" spc="-30" dirty="0">
                <a:latin typeface="Constantia"/>
                <a:cs typeface="Constantia"/>
              </a:rPr>
              <a:t>Even </a:t>
            </a:r>
            <a:r>
              <a:rPr sz="2400" b="1" spc="-25" dirty="0">
                <a:latin typeface="Constantia"/>
                <a:cs typeface="Constantia"/>
              </a:rPr>
              <a:t>Same-Hour,</a:t>
            </a:r>
            <a:r>
              <a:rPr sz="2400" b="1" spc="1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Delivery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5" dirty="0">
                <a:latin typeface="Constantia"/>
                <a:cs typeface="Constantia"/>
              </a:rPr>
              <a:t>Supermarket</a:t>
            </a:r>
            <a:r>
              <a:rPr sz="2400" b="1" spc="-8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Deliveries</a:t>
            </a:r>
            <a:endParaRPr sz="24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30" dirty="0">
                <a:latin typeface="Constantia"/>
                <a:cs typeface="Constantia"/>
              </a:rPr>
              <a:t>PARTNERING </a:t>
            </a:r>
            <a:r>
              <a:rPr sz="2600" b="1" spc="-20" dirty="0">
                <a:latin typeface="Constantia"/>
                <a:cs typeface="Constantia"/>
              </a:rPr>
              <a:t>EFFORTS </a:t>
            </a:r>
            <a:r>
              <a:rPr sz="2600" b="1" spc="-5" dirty="0">
                <a:latin typeface="Constantia"/>
                <a:cs typeface="Constantia"/>
              </a:rPr>
              <a:t>AND </a:t>
            </a:r>
            <a:r>
              <a:rPr sz="2600" b="1" spc="-10" dirty="0">
                <a:latin typeface="Constantia"/>
                <a:cs typeface="Constantia"/>
              </a:rPr>
              <a:t>OUTSOURCING  LOGISTICS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5" dirty="0">
                <a:latin typeface="Constantia"/>
                <a:cs typeface="Constantia"/>
              </a:rPr>
              <a:t>Comprehensive </a:t>
            </a:r>
            <a:r>
              <a:rPr sz="2400" b="1" dirty="0">
                <a:latin typeface="Constantia"/>
                <a:cs typeface="Constantia"/>
              </a:rPr>
              <a:t>Logistics</a:t>
            </a:r>
            <a:r>
              <a:rPr sz="2400" b="1" spc="-8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Services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Outsourcing</a:t>
            </a:r>
            <a:r>
              <a:rPr sz="2400" b="1" dirty="0">
                <a:latin typeface="Constantia"/>
                <a:cs typeface="Constantia"/>
              </a:rPr>
              <a:t> Logistics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Solutions </a:t>
            </a:r>
            <a:r>
              <a:rPr spc="-65" dirty="0"/>
              <a:t>to </a:t>
            </a:r>
            <a:r>
              <a:rPr spc="-125" dirty="0"/>
              <a:t>Order </a:t>
            </a:r>
            <a:r>
              <a:rPr spc="-90" dirty="0"/>
              <a:t>Fulfillment  </a:t>
            </a:r>
            <a:r>
              <a:rPr spc="-130" dirty="0"/>
              <a:t>Problems </a:t>
            </a:r>
            <a:r>
              <a:rPr spc="-135" dirty="0"/>
              <a:t>Along </a:t>
            </a:r>
            <a:r>
              <a:rPr spc="-170" dirty="0"/>
              <a:t>Supply</a:t>
            </a:r>
            <a:r>
              <a:rPr spc="-919" dirty="0"/>
              <a:t> </a:t>
            </a:r>
            <a:r>
              <a:rPr spc="-175" dirty="0"/>
              <a:t>Chains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11-13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9921"/>
            <a:ext cx="7800340" cy="1878964"/>
          </a:xfrm>
          <a:prstGeom prst="rect">
            <a:avLst/>
          </a:prstGeom>
        </p:spPr>
        <p:txBody>
          <a:bodyPr vert="horz" wrap="square" lIns="0" tIns="9080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1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20" dirty="0">
                <a:latin typeface="Constantia"/>
                <a:cs typeface="Constantia"/>
              </a:rPr>
              <a:t>INTEGRATED </a:t>
            </a:r>
            <a:r>
              <a:rPr sz="2600" b="1" spc="-15" dirty="0">
                <a:latin typeface="Constantia"/>
                <a:cs typeface="Constantia"/>
              </a:rPr>
              <a:t>GLOBAL </a:t>
            </a:r>
            <a:r>
              <a:rPr sz="2600" b="1" spc="-10" dirty="0">
                <a:latin typeface="Constantia"/>
                <a:cs typeface="Constantia"/>
              </a:rPr>
              <a:t>LOGISTICS</a:t>
            </a:r>
            <a:r>
              <a:rPr sz="2600" b="1" spc="-9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SYSTEMS</a:t>
            </a:r>
            <a:endParaRPr sz="2600">
              <a:latin typeface="Constantia"/>
              <a:cs typeface="Constantia"/>
            </a:endParaRPr>
          </a:p>
          <a:p>
            <a:pPr marL="285115" marR="5080" indent="-273050">
              <a:lnSpc>
                <a:spcPct val="100000"/>
              </a:lnSpc>
              <a:spcBef>
                <a:spcPts val="650"/>
              </a:spcBef>
              <a:buClr>
                <a:srgbClr val="0AD0D9"/>
              </a:buClr>
              <a:buSzPct val="94642"/>
              <a:buFont typeface="Wingdings 2"/>
              <a:buChar char=""/>
              <a:tabLst>
                <a:tab pos="285750" algn="l"/>
              </a:tabLst>
            </a:pPr>
            <a:r>
              <a:rPr sz="2800" b="1" spc="-5" dirty="0">
                <a:latin typeface="Constantia"/>
                <a:cs typeface="Constantia"/>
              </a:rPr>
              <a:t>ORDER FULFILLMENT IN </a:t>
            </a:r>
            <a:r>
              <a:rPr sz="2800" b="1" spc="-10" dirty="0">
                <a:latin typeface="Constantia"/>
                <a:cs typeface="Constantia"/>
              </a:rPr>
              <a:t>MAKE-TO-ORDER  </a:t>
            </a:r>
            <a:r>
              <a:rPr sz="2800" b="1" spc="-5" dirty="0">
                <a:latin typeface="Constantia"/>
                <a:cs typeface="Constantia"/>
              </a:rPr>
              <a:t>AND MASS </a:t>
            </a:r>
            <a:r>
              <a:rPr sz="2800" b="1" spc="-20" dirty="0">
                <a:latin typeface="Constantia"/>
                <a:cs typeface="Constantia"/>
              </a:rPr>
              <a:t>CUSTOMIZATION</a:t>
            </a:r>
            <a:endParaRPr sz="28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60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dirty="0">
                <a:latin typeface="Constantia"/>
                <a:cs typeface="Constantia"/>
              </a:rPr>
              <a:t>Fulfilling</a:t>
            </a:r>
            <a:r>
              <a:rPr sz="2400" b="1" spc="-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Orders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Solutions </a:t>
            </a:r>
            <a:r>
              <a:rPr spc="-65" dirty="0"/>
              <a:t>to </a:t>
            </a:r>
            <a:r>
              <a:rPr spc="-125" dirty="0"/>
              <a:t>Order </a:t>
            </a:r>
            <a:r>
              <a:rPr spc="-90" dirty="0"/>
              <a:t>Fulfillment  </a:t>
            </a:r>
            <a:r>
              <a:rPr spc="-130" dirty="0"/>
              <a:t>Problems </a:t>
            </a:r>
            <a:r>
              <a:rPr spc="-135" dirty="0"/>
              <a:t>Along </a:t>
            </a:r>
            <a:r>
              <a:rPr spc="-170" dirty="0"/>
              <a:t>Supply</a:t>
            </a:r>
            <a:r>
              <a:rPr spc="-919" dirty="0"/>
              <a:t> </a:t>
            </a:r>
            <a:r>
              <a:rPr spc="-175" dirty="0"/>
              <a:t>Chains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11-14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7981315" cy="343027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dirty="0">
                <a:latin typeface="Constantia"/>
                <a:cs typeface="Constantia"/>
              </a:rPr>
              <a:t>HANDLING </a:t>
            </a:r>
            <a:r>
              <a:rPr sz="2600" b="1" spc="-5" dirty="0">
                <a:latin typeface="Constantia"/>
                <a:cs typeface="Constantia"/>
              </a:rPr>
              <a:t>RETURNS </a:t>
            </a:r>
            <a:r>
              <a:rPr sz="2600" b="1" spc="-10" dirty="0">
                <a:latin typeface="Constantia"/>
                <a:cs typeface="Constantia"/>
              </a:rPr>
              <a:t>(REVERSE</a:t>
            </a:r>
            <a:r>
              <a:rPr sz="2600" b="1" spc="-8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LOGISTICS)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Return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0" dirty="0">
                <a:latin typeface="Constantia"/>
                <a:cs typeface="Constantia"/>
              </a:rPr>
              <a:t>item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15" dirty="0">
                <a:latin typeface="Constantia"/>
                <a:cs typeface="Constantia"/>
              </a:rPr>
              <a:t>place</a:t>
            </a:r>
            <a:r>
              <a:rPr sz="2400" spc="-4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10" dirty="0">
                <a:latin typeface="Constantia"/>
                <a:cs typeface="Constantia"/>
              </a:rPr>
              <a:t>purchase</a:t>
            </a:r>
            <a:endParaRPr sz="2400">
              <a:latin typeface="Constantia"/>
              <a:cs typeface="Constantia"/>
            </a:endParaRPr>
          </a:p>
          <a:p>
            <a:pPr marL="652780" marR="52705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Separate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logistics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1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returns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logistics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 </a:t>
            </a:r>
            <a:r>
              <a:rPr sz="2400" spc="-10" dirty="0">
                <a:latin typeface="Constantia"/>
                <a:cs typeface="Constantia"/>
              </a:rPr>
              <a:t>delivery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0" dirty="0">
                <a:latin typeface="Constantia"/>
                <a:cs typeface="Constantia"/>
              </a:rPr>
              <a:t>Completely outsource</a:t>
            </a:r>
            <a:r>
              <a:rPr sz="2400" spc="-2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returns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15" dirty="0">
                <a:latin typeface="Constantia"/>
                <a:cs typeface="Constantia"/>
              </a:rPr>
              <a:t>Allow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customer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physically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drop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returned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item  </a:t>
            </a:r>
            <a:r>
              <a:rPr sz="2400" dirty="0">
                <a:latin typeface="Constantia"/>
                <a:cs typeface="Constantia"/>
              </a:rPr>
              <a:t>at a </a:t>
            </a:r>
            <a:r>
              <a:rPr sz="2400" spc="-10" dirty="0">
                <a:latin typeface="Constantia"/>
                <a:cs typeface="Constantia"/>
              </a:rPr>
              <a:t>collection</a:t>
            </a:r>
            <a:r>
              <a:rPr sz="2400" spc="-3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station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spc="-5" dirty="0">
                <a:latin typeface="Constantia"/>
                <a:cs typeface="Constantia"/>
              </a:rPr>
              <a:t>Auction the </a:t>
            </a:r>
            <a:r>
              <a:rPr sz="2400" spc="-10" dirty="0">
                <a:latin typeface="Constantia"/>
                <a:cs typeface="Constantia"/>
              </a:rPr>
              <a:t>returned</a:t>
            </a:r>
            <a:r>
              <a:rPr sz="2400" spc="-1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items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Solutions </a:t>
            </a:r>
            <a:r>
              <a:rPr b="1" spc="-30" dirty="0">
                <a:latin typeface="Calibri"/>
                <a:cs typeface="Calibri"/>
              </a:rPr>
              <a:t>to </a:t>
            </a:r>
            <a:r>
              <a:rPr b="1" spc="-10" dirty="0">
                <a:latin typeface="Calibri"/>
                <a:cs typeface="Calibri"/>
              </a:rPr>
              <a:t>Order </a:t>
            </a:r>
            <a:r>
              <a:rPr b="1" spc="-5" dirty="0">
                <a:latin typeface="Calibri"/>
                <a:cs typeface="Calibri"/>
              </a:rPr>
              <a:t>Fulfillment  </a:t>
            </a:r>
            <a:r>
              <a:rPr b="1" spc="-10" dirty="0">
                <a:latin typeface="Calibri"/>
                <a:cs typeface="Calibri"/>
              </a:rPr>
              <a:t>Problems </a:t>
            </a:r>
            <a:r>
              <a:rPr b="1" spc="-5" dirty="0">
                <a:latin typeface="Calibri"/>
                <a:cs typeface="Calibri"/>
              </a:rPr>
              <a:t>Along </a:t>
            </a:r>
            <a:r>
              <a:rPr b="1" dirty="0">
                <a:latin typeface="Calibri"/>
                <a:cs typeface="Calibri"/>
              </a:rPr>
              <a:t>Supply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Chains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54935" y="6373320"/>
            <a:ext cx="275399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Copyright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©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2012 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Pearson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Education,</a:t>
            </a:r>
            <a:r>
              <a:rPr sz="1200" spc="1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Inc.</a:t>
            </a:r>
            <a:endParaRPr sz="1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Publishing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as 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Prentice</a:t>
            </a:r>
            <a:r>
              <a:rPr sz="1200" spc="-6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Hall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6731" y="6556200"/>
            <a:ext cx="316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11-15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7983220" cy="218694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dirty="0">
                <a:latin typeface="Constantia"/>
                <a:cs typeface="Constantia"/>
              </a:rPr>
              <a:t>ORDER </a:t>
            </a:r>
            <a:r>
              <a:rPr sz="2600" b="1" spc="-5" dirty="0">
                <a:latin typeface="Constantia"/>
                <a:cs typeface="Constantia"/>
              </a:rPr>
              <a:t>FULFILLMENT </a:t>
            </a:r>
            <a:r>
              <a:rPr sz="2600" b="1" dirty="0">
                <a:latin typeface="Constantia"/>
                <a:cs typeface="Constantia"/>
              </a:rPr>
              <a:t>IN</a:t>
            </a:r>
            <a:r>
              <a:rPr sz="2600" b="1" spc="-114" dirty="0">
                <a:latin typeface="Constantia"/>
                <a:cs typeface="Constantia"/>
              </a:rPr>
              <a:t> </a:t>
            </a:r>
            <a:r>
              <a:rPr sz="2600" b="1" spc="-5" dirty="0">
                <a:latin typeface="Constantia"/>
                <a:cs typeface="Constantia"/>
              </a:rPr>
              <a:t>B2B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5" dirty="0">
                <a:latin typeface="Constantia"/>
                <a:cs typeface="Constantia"/>
              </a:rPr>
              <a:t>Using </a:t>
            </a:r>
            <a:r>
              <a:rPr sz="2400" b="1" spc="-5" dirty="0">
                <a:latin typeface="Constantia"/>
                <a:cs typeface="Constantia"/>
              </a:rPr>
              <a:t>BPM </a:t>
            </a:r>
            <a:r>
              <a:rPr sz="2400" b="1" spc="-20" dirty="0">
                <a:latin typeface="Constantia"/>
                <a:cs typeface="Constantia"/>
              </a:rPr>
              <a:t>to Improve </a:t>
            </a:r>
            <a:r>
              <a:rPr sz="2400" b="1" spc="-10" dirty="0">
                <a:latin typeface="Constantia"/>
                <a:cs typeface="Constantia"/>
              </a:rPr>
              <a:t>Order</a:t>
            </a:r>
            <a:r>
              <a:rPr sz="2400" b="1" spc="-18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Fulfillment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5" dirty="0">
                <a:latin typeface="Constantia"/>
                <a:cs typeface="Constantia"/>
              </a:rPr>
              <a:t>Using E-Marketplaces </a:t>
            </a:r>
            <a:r>
              <a:rPr sz="2400" b="1" dirty="0">
                <a:latin typeface="Constantia"/>
                <a:cs typeface="Constantia"/>
              </a:rPr>
              <a:t>and </a:t>
            </a:r>
            <a:r>
              <a:rPr sz="2400" b="1" spc="-20" dirty="0">
                <a:latin typeface="Constantia"/>
                <a:cs typeface="Constantia"/>
              </a:rPr>
              <a:t>Exchanges to </a:t>
            </a:r>
            <a:r>
              <a:rPr sz="2400" b="1" spc="-5" dirty="0">
                <a:latin typeface="Constantia"/>
                <a:cs typeface="Constantia"/>
              </a:rPr>
              <a:t>Ease</a:t>
            </a:r>
            <a:r>
              <a:rPr sz="2400" b="1" spc="-18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Order  </a:t>
            </a:r>
            <a:r>
              <a:rPr sz="2400" b="1" dirty="0">
                <a:latin typeface="Constantia"/>
                <a:cs typeface="Constantia"/>
              </a:rPr>
              <a:t>Fulfillment </a:t>
            </a:r>
            <a:r>
              <a:rPr sz="2400" b="1" spc="-5" dirty="0">
                <a:latin typeface="Constantia"/>
                <a:cs typeface="Constantia"/>
              </a:rPr>
              <a:t>Problems </a:t>
            </a:r>
            <a:r>
              <a:rPr sz="2400" b="1" dirty="0">
                <a:latin typeface="Constantia"/>
                <a:cs typeface="Constantia"/>
              </a:rPr>
              <a:t>in</a:t>
            </a:r>
            <a:r>
              <a:rPr sz="2400" b="1" spc="-16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B2B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Order </a:t>
            </a:r>
            <a:r>
              <a:rPr sz="2400" b="1" dirty="0">
                <a:latin typeface="Constantia"/>
                <a:cs typeface="Constantia"/>
              </a:rPr>
              <a:t>Fulfillment in</a:t>
            </a:r>
            <a:r>
              <a:rPr sz="2400" b="1" spc="-21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Services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Solutions </a:t>
            </a:r>
            <a:r>
              <a:rPr b="1" spc="-30" dirty="0">
                <a:latin typeface="Calibri"/>
                <a:cs typeface="Calibri"/>
              </a:rPr>
              <a:t>to </a:t>
            </a:r>
            <a:r>
              <a:rPr b="1" spc="-10" dirty="0">
                <a:latin typeface="Calibri"/>
                <a:cs typeface="Calibri"/>
              </a:rPr>
              <a:t>Order </a:t>
            </a:r>
            <a:r>
              <a:rPr b="1" spc="-5" dirty="0">
                <a:latin typeface="Calibri"/>
                <a:cs typeface="Calibri"/>
              </a:rPr>
              <a:t>Fulfillment  </a:t>
            </a:r>
            <a:r>
              <a:rPr b="1" spc="-10" dirty="0">
                <a:latin typeface="Calibri"/>
                <a:cs typeface="Calibri"/>
              </a:rPr>
              <a:t>Problems </a:t>
            </a:r>
            <a:r>
              <a:rPr b="1" spc="-5" dirty="0">
                <a:latin typeface="Calibri"/>
                <a:cs typeface="Calibri"/>
              </a:rPr>
              <a:t>Along </a:t>
            </a:r>
            <a:r>
              <a:rPr b="1" dirty="0">
                <a:latin typeface="Calibri"/>
                <a:cs typeface="Calibri"/>
              </a:rPr>
              <a:t>Supply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Chains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54935" y="6373320"/>
            <a:ext cx="275399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Copyright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©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2012 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Pearson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Education,</a:t>
            </a:r>
            <a:r>
              <a:rPr sz="1200" spc="1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Inc.</a:t>
            </a:r>
            <a:endParaRPr sz="1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Publishing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as 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Prentice</a:t>
            </a:r>
            <a:r>
              <a:rPr sz="1200" spc="-6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Hall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6731" y="6556200"/>
            <a:ext cx="316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11-16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07794"/>
            <a:ext cx="7947025" cy="4255770"/>
          </a:xfrm>
          <a:prstGeom prst="rect">
            <a:avLst/>
          </a:prstGeom>
        </p:spPr>
        <p:txBody>
          <a:bodyPr vert="horz" wrap="square" lIns="0" tIns="57785" rIns="0" bIns="0" rtlCol="0">
            <a:spAutoFit/>
          </a:bodyPr>
          <a:lstStyle/>
          <a:p>
            <a:pPr marL="285115" marR="1486535" indent="-273050">
              <a:lnSpc>
                <a:spcPts val="2810"/>
              </a:lnSpc>
              <a:spcBef>
                <a:spcPts val="45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10" dirty="0">
                <a:latin typeface="Constantia"/>
                <a:cs typeface="Constantia"/>
              </a:rPr>
              <a:t>OTHER SOLUTIONS </a:t>
            </a:r>
            <a:r>
              <a:rPr sz="2600" b="1" spc="-15" dirty="0">
                <a:latin typeface="Constantia"/>
                <a:cs typeface="Constantia"/>
              </a:rPr>
              <a:t>TO </a:t>
            </a:r>
            <a:r>
              <a:rPr sz="2600" b="1" spc="-55" dirty="0">
                <a:latin typeface="Constantia"/>
                <a:cs typeface="Constantia"/>
              </a:rPr>
              <a:t>SUPPLY</a:t>
            </a:r>
            <a:r>
              <a:rPr sz="2600" b="1" spc="-190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CHAIN  </a:t>
            </a:r>
            <a:r>
              <a:rPr sz="2600" b="1" spc="-15" dirty="0">
                <a:latin typeface="Constantia"/>
                <a:cs typeface="Constantia"/>
              </a:rPr>
              <a:t>PROBLEMS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5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5" dirty="0">
                <a:latin typeface="Constantia"/>
                <a:cs typeface="Constantia"/>
              </a:rPr>
              <a:t>visibility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ts val="2590"/>
              </a:lnSpc>
              <a:spcBef>
                <a:spcPts val="620"/>
              </a:spcBef>
              <a:tabLst>
                <a:tab pos="7529830" algn="l"/>
              </a:tabLst>
            </a:pP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20" dirty="0">
                <a:latin typeface="Constantia"/>
                <a:cs typeface="Constantia"/>
              </a:rPr>
              <a:t>knowledge </a:t>
            </a:r>
            <a:r>
              <a:rPr sz="2400" spc="-5" dirty="0">
                <a:latin typeface="Constantia"/>
                <a:cs typeface="Constantia"/>
              </a:rPr>
              <a:t>about </a:t>
            </a:r>
            <a:r>
              <a:rPr sz="2400" spc="-15" dirty="0">
                <a:latin typeface="Constantia"/>
                <a:cs typeface="Constantia"/>
              </a:rPr>
              <a:t>where </a:t>
            </a:r>
            <a:r>
              <a:rPr sz="2400" spc="-5" dirty="0">
                <a:latin typeface="Constantia"/>
                <a:cs typeface="Constantia"/>
              </a:rPr>
              <a:t>materials and</a:t>
            </a:r>
            <a:r>
              <a:rPr sz="2400" spc="-3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parts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	</a:t>
            </a:r>
            <a:r>
              <a:rPr sz="2400" dirty="0">
                <a:latin typeface="Constantia"/>
                <a:cs typeface="Constantia"/>
              </a:rPr>
              <a:t>at  </a:t>
            </a:r>
            <a:r>
              <a:rPr sz="2400" spc="-15" dirty="0">
                <a:latin typeface="Constantia"/>
                <a:cs typeface="Constantia"/>
              </a:rPr>
              <a:t>any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given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time,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helps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solving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problems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  </a:t>
            </a:r>
            <a:r>
              <a:rPr sz="2400" spc="-50" dirty="0">
                <a:latin typeface="Constantia"/>
                <a:cs typeface="Constantia"/>
              </a:rPr>
              <a:t>delay, </a:t>
            </a:r>
            <a:r>
              <a:rPr sz="2400" spc="-10" dirty="0">
                <a:latin typeface="Constantia"/>
                <a:cs typeface="Constantia"/>
              </a:rPr>
              <a:t>combining </a:t>
            </a:r>
            <a:r>
              <a:rPr sz="2400" spc="-5" dirty="0">
                <a:latin typeface="Constantia"/>
                <a:cs typeface="Constantia"/>
              </a:rPr>
              <a:t>shipments,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more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54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i="1" spc="-10" dirty="0">
                <a:latin typeface="Constantia"/>
                <a:cs typeface="Constantia"/>
              </a:rPr>
              <a:t>Order</a:t>
            </a:r>
            <a:r>
              <a:rPr sz="2400" i="1" spc="-5" dirty="0">
                <a:latin typeface="Constantia"/>
                <a:cs typeface="Constantia"/>
              </a:rPr>
              <a:t> </a:t>
            </a:r>
            <a:r>
              <a:rPr sz="2400" i="1" spc="5" dirty="0">
                <a:latin typeface="Constantia"/>
                <a:cs typeface="Constantia"/>
              </a:rPr>
              <a:t>fulfillment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i="1" spc="-10" dirty="0">
                <a:latin typeface="Constantia"/>
                <a:cs typeface="Constantia"/>
              </a:rPr>
              <a:t>Managing</a:t>
            </a:r>
            <a:r>
              <a:rPr sz="2400" i="1" spc="-15" dirty="0">
                <a:latin typeface="Constantia"/>
                <a:cs typeface="Constantia"/>
              </a:rPr>
              <a:t> </a:t>
            </a:r>
            <a:r>
              <a:rPr sz="2400" i="1" spc="-5" dirty="0">
                <a:latin typeface="Constantia"/>
                <a:cs typeface="Constantia"/>
              </a:rPr>
              <a:t>risk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i="1" spc="-15" dirty="0">
                <a:latin typeface="Constantia"/>
                <a:cs typeface="Constantia"/>
              </a:rPr>
              <a:t>Inventories </a:t>
            </a:r>
            <a:r>
              <a:rPr sz="2400" i="1" spc="-10" dirty="0">
                <a:latin typeface="Constantia"/>
                <a:cs typeface="Constantia"/>
              </a:rPr>
              <a:t>can </a:t>
            </a:r>
            <a:r>
              <a:rPr sz="2400" i="1" spc="-5" dirty="0">
                <a:latin typeface="Constantia"/>
                <a:cs typeface="Constantia"/>
              </a:rPr>
              <a:t>be</a:t>
            </a:r>
            <a:r>
              <a:rPr sz="2400" i="1" spc="15" dirty="0">
                <a:latin typeface="Constantia"/>
                <a:cs typeface="Constantia"/>
              </a:rPr>
              <a:t> </a:t>
            </a:r>
            <a:r>
              <a:rPr sz="2400" i="1" spc="-10" dirty="0">
                <a:latin typeface="Constantia"/>
                <a:cs typeface="Constantia"/>
              </a:rPr>
              <a:t>minimized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i="1" spc="-5" dirty="0">
                <a:latin typeface="Constantia"/>
                <a:cs typeface="Constantia"/>
              </a:rPr>
              <a:t>Self-service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i="1" spc="-15" dirty="0">
                <a:latin typeface="Constantia"/>
                <a:cs typeface="Constantia"/>
              </a:rPr>
              <a:t>Collaborative</a:t>
            </a:r>
            <a:r>
              <a:rPr sz="2400" i="1" spc="5" dirty="0">
                <a:latin typeface="Constantia"/>
                <a:cs typeface="Constantia"/>
              </a:rPr>
              <a:t> </a:t>
            </a:r>
            <a:r>
              <a:rPr sz="2400" i="1" spc="-15" dirty="0">
                <a:latin typeface="Constantia"/>
                <a:cs typeface="Constantia"/>
              </a:rPr>
              <a:t>commerce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Solutions </a:t>
            </a:r>
            <a:r>
              <a:rPr b="1" spc="-30" dirty="0">
                <a:latin typeface="Calibri"/>
                <a:cs typeface="Calibri"/>
              </a:rPr>
              <a:t>to </a:t>
            </a:r>
            <a:r>
              <a:rPr b="1" spc="-10" dirty="0">
                <a:latin typeface="Calibri"/>
                <a:cs typeface="Calibri"/>
              </a:rPr>
              <a:t>Order </a:t>
            </a:r>
            <a:r>
              <a:rPr b="1" spc="-5" dirty="0">
                <a:latin typeface="Calibri"/>
                <a:cs typeface="Calibri"/>
              </a:rPr>
              <a:t>Fulfillment  </a:t>
            </a:r>
            <a:r>
              <a:rPr b="1" spc="-10" dirty="0">
                <a:latin typeface="Calibri"/>
                <a:cs typeface="Calibri"/>
              </a:rPr>
              <a:t>Problems </a:t>
            </a:r>
            <a:r>
              <a:rPr b="1" spc="-5" dirty="0">
                <a:latin typeface="Calibri"/>
                <a:cs typeface="Calibri"/>
              </a:rPr>
              <a:t>Along </a:t>
            </a:r>
            <a:r>
              <a:rPr b="1" dirty="0">
                <a:latin typeface="Calibri"/>
                <a:cs typeface="Calibri"/>
              </a:rPr>
              <a:t>Supply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b="1" spc="-5" dirty="0">
                <a:latin typeface="Calibri"/>
                <a:cs typeface="Calibri"/>
              </a:rPr>
              <a:t>Chains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654935" y="6373320"/>
            <a:ext cx="2753995" cy="360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Copyright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©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2012 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Pearson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Education,</a:t>
            </a:r>
            <a:r>
              <a:rPr sz="1200" spc="1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Inc.</a:t>
            </a:r>
            <a:endParaRPr sz="1200">
              <a:latin typeface="Constantia"/>
              <a:cs typeface="Constantia"/>
            </a:endParaRPr>
          </a:p>
          <a:p>
            <a:pPr marL="12700">
              <a:lnSpc>
                <a:spcPct val="10000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Publishing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as 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Prentice</a:t>
            </a:r>
            <a:r>
              <a:rPr sz="1200" spc="-6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Hall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96731" y="6556200"/>
            <a:ext cx="316865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11-17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8007350" cy="408940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0" dirty="0">
                <a:latin typeface="Constantia"/>
                <a:cs typeface="Constantia"/>
              </a:rPr>
              <a:t>INNOVATIVE </a:t>
            </a:r>
            <a:r>
              <a:rPr sz="2600" b="1" dirty="0">
                <a:latin typeface="Constantia"/>
                <a:cs typeface="Constantia"/>
              </a:rPr>
              <a:t>E-FULFILLMENT</a:t>
            </a:r>
            <a:r>
              <a:rPr sz="2600" b="1" spc="-90" dirty="0">
                <a:latin typeface="Constantia"/>
                <a:cs typeface="Constantia"/>
              </a:rPr>
              <a:t> </a:t>
            </a:r>
            <a:r>
              <a:rPr sz="2600" b="1" spc="-25" dirty="0">
                <a:latin typeface="Constantia"/>
                <a:cs typeface="Constantia"/>
              </a:rPr>
              <a:t>STRATEGIES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merge-in-transit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nstantia"/>
                <a:cs typeface="Constantia"/>
              </a:rPr>
              <a:t>Logistics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model</a:t>
            </a:r>
            <a:r>
              <a:rPr sz="24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components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6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product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may  </a:t>
            </a:r>
            <a:r>
              <a:rPr sz="2400" spc="-15" dirty="0">
                <a:latin typeface="Constantia"/>
                <a:cs typeface="Constantia"/>
              </a:rPr>
              <a:t>come </a:t>
            </a:r>
            <a:r>
              <a:rPr sz="2400" spc="-10" dirty="0">
                <a:latin typeface="Constantia"/>
                <a:cs typeface="Constantia"/>
              </a:rPr>
              <a:t>from </a:t>
            </a:r>
            <a:r>
              <a:rPr sz="2400" spc="-25" dirty="0">
                <a:latin typeface="Constantia"/>
                <a:cs typeface="Constantia"/>
              </a:rPr>
              <a:t>two </a:t>
            </a:r>
            <a:r>
              <a:rPr sz="2400" dirty="0">
                <a:latin typeface="Constantia"/>
                <a:cs typeface="Constantia"/>
              </a:rPr>
              <a:t>(or </a:t>
            </a:r>
            <a:r>
              <a:rPr sz="2400" spc="-10" dirty="0">
                <a:latin typeface="Constantia"/>
                <a:cs typeface="Constantia"/>
              </a:rPr>
              <a:t>more) different physical</a:t>
            </a:r>
            <a:r>
              <a:rPr sz="2400" spc="-3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locations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shipped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directly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customer’s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location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5" dirty="0">
                <a:latin typeface="Constantia"/>
                <a:cs typeface="Constantia"/>
              </a:rPr>
              <a:t>rolling</a:t>
            </a:r>
            <a:r>
              <a:rPr sz="2400" b="1" spc="-7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warehouse</a:t>
            </a:r>
            <a:endParaRPr sz="2400">
              <a:latin typeface="Constantia"/>
              <a:cs typeface="Constantia"/>
            </a:endParaRPr>
          </a:p>
          <a:p>
            <a:pPr marL="652780" marR="633730">
              <a:lnSpc>
                <a:spcPct val="100000"/>
              </a:lnSpc>
              <a:spcBef>
                <a:spcPts val="575"/>
              </a:spcBef>
            </a:pPr>
            <a:r>
              <a:rPr sz="2400" dirty="0">
                <a:latin typeface="Constantia"/>
                <a:cs typeface="Constantia"/>
              </a:rPr>
              <a:t>Logistics </a:t>
            </a:r>
            <a:r>
              <a:rPr sz="2400" spc="-5" dirty="0">
                <a:latin typeface="Constantia"/>
                <a:cs typeface="Constantia"/>
              </a:rPr>
              <a:t>method in </a:t>
            </a:r>
            <a:r>
              <a:rPr sz="2400" spc="-10" dirty="0">
                <a:latin typeface="Constantia"/>
                <a:cs typeface="Constantia"/>
              </a:rPr>
              <a:t>which products </a:t>
            </a:r>
            <a:r>
              <a:rPr sz="2400" dirty="0">
                <a:latin typeface="Constantia"/>
                <a:cs typeface="Constantia"/>
              </a:rPr>
              <a:t>on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459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delivery  </a:t>
            </a:r>
            <a:r>
              <a:rPr sz="2400" spc="-5" dirty="0">
                <a:latin typeface="Constantia"/>
                <a:cs typeface="Constantia"/>
              </a:rPr>
              <a:t>truck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spc="-5" dirty="0">
                <a:latin typeface="Constantia"/>
                <a:cs typeface="Constantia"/>
              </a:rPr>
              <a:t>not preassigned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dirty="0">
                <a:latin typeface="Constantia"/>
                <a:cs typeface="Constantia"/>
              </a:rPr>
              <a:t>a </a:t>
            </a:r>
            <a:r>
              <a:rPr sz="2400" spc="-5" dirty="0">
                <a:latin typeface="Constantia"/>
                <a:cs typeface="Constantia"/>
              </a:rPr>
              <a:t>destination, but the  decision about the </a:t>
            </a:r>
            <a:r>
              <a:rPr sz="2400" dirty="0">
                <a:latin typeface="Constantia"/>
                <a:cs typeface="Constantia"/>
              </a:rPr>
              <a:t>quantity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5" dirty="0">
                <a:latin typeface="Constantia"/>
                <a:cs typeface="Constantia"/>
              </a:rPr>
              <a:t>unload </a:t>
            </a:r>
            <a:r>
              <a:rPr sz="2400" dirty="0">
                <a:latin typeface="Constantia"/>
                <a:cs typeface="Constantia"/>
              </a:rPr>
              <a:t>at each  </a:t>
            </a:r>
            <a:r>
              <a:rPr sz="2400" spc="-5" dirty="0">
                <a:latin typeface="Constantia"/>
                <a:cs typeface="Constantia"/>
              </a:rPr>
              <a:t>destination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made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at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time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5" dirty="0">
                <a:latin typeface="Constantia"/>
                <a:cs typeface="Constantia"/>
              </a:rPr>
              <a:t>unloading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125" dirty="0"/>
              <a:t>Solutions </a:t>
            </a:r>
            <a:r>
              <a:rPr spc="-65" dirty="0"/>
              <a:t>to </a:t>
            </a:r>
            <a:r>
              <a:rPr spc="-125" dirty="0"/>
              <a:t>Order </a:t>
            </a:r>
            <a:r>
              <a:rPr spc="-90" dirty="0"/>
              <a:t>Fulfillment  </a:t>
            </a:r>
            <a:r>
              <a:rPr spc="-130" dirty="0"/>
              <a:t>Problems </a:t>
            </a:r>
            <a:r>
              <a:rPr spc="-135" dirty="0"/>
              <a:t>Along </a:t>
            </a:r>
            <a:r>
              <a:rPr spc="-170" dirty="0"/>
              <a:t>Supply</a:t>
            </a:r>
            <a:r>
              <a:rPr spc="-919" dirty="0"/>
              <a:t> </a:t>
            </a:r>
            <a:r>
              <a:rPr spc="-175" dirty="0"/>
              <a:t>Chains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70823" y="6556200"/>
            <a:ext cx="3429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11-18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29436" y="1948941"/>
            <a:ext cx="7179309" cy="1635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9079" marR="5080" indent="-247015">
              <a:lnSpc>
                <a:spcPct val="100000"/>
              </a:lnSpc>
              <a:spcBef>
                <a:spcPts val="10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sz="2400" b="1" spc="-5" dirty="0">
                <a:latin typeface="Constantia"/>
                <a:cs typeface="Constantia"/>
              </a:rPr>
              <a:t>Example: </a:t>
            </a:r>
            <a:r>
              <a:rPr sz="2400" b="1" dirty="0">
                <a:latin typeface="Constantia"/>
                <a:cs typeface="Constantia"/>
              </a:rPr>
              <a:t>A </a:t>
            </a:r>
            <a:r>
              <a:rPr sz="2400" b="1" spc="-20" dirty="0">
                <a:latin typeface="Constantia"/>
                <a:cs typeface="Constantia"/>
              </a:rPr>
              <a:t>World-Class </a:t>
            </a:r>
            <a:r>
              <a:rPr sz="2400" b="1" spc="-10" dirty="0">
                <a:latin typeface="Constantia"/>
                <a:cs typeface="Constantia"/>
              </a:rPr>
              <a:t>Supply </a:t>
            </a:r>
            <a:r>
              <a:rPr sz="2400" b="1" spc="-5" dirty="0">
                <a:latin typeface="Constantia"/>
                <a:cs typeface="Constantia"/>
              </a:rPr>
              <a:t>Chain </a:t>
            </a:r>
            <a:r>
              <a:rPr sz="2400" b="1" dirty="0">
                <a:latin typeface="Constantia"/>
                <a:cs typeface="Constantia"/>
              </a:rPr>
              <a:t>and</a:t>
            </a:r>
            <a:r>
              <a:rPr sz="2400" b="1" spc="-335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Order  </a:t>
            </a:r>
            <a:r>
              <a:rPr sz="2400" b="1" dirty="0">
                <a:latin typeface="Constantia"/>
                <a:cs typeface="Constantia"/>
              </a:rPr>
              <a:t>Fulfillment </a:t>
            </a:r>
            <a:r>
              <a:rPr sz="2400" b="1" spc="-25" dirty="0">
                <a:latin typeface="Constantia"/>
                <a:cs typeface="Constantia"/>
              </a:rPr>
              <a:t>System </a:t>
            </a:r>
            <a:r>
              <a:rPr sz="2400" b="1" spc="-40" dirty="0">
                <a:latin typeface="Constantia"/>
                <a:cs typeface="Constantia"/>
              </a:rPr>
              <a:t>Works </a:t>
            </a:r>
            <a:r>
              <a:rPr sz="2400" b="1" dirty="0">
                <a:latin typeface="Constantia"/>
                <a:cs typeface="Constantia"/>
              </a:rPr>
              <a:t>at</a:t>
            </a:r>
            <a:r>
              <a:rPr sz="2400" b="1" spc="-260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Dell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sz="2400" b="1" spc="-10" dirty="0">
                <a:latin typeface="Constantia"/>
                <a:cs typeface="Constantia"/>
              </a:rPr>
              <a:t>Integration </a:t>
            </a:r>
            <a:r>
              <a:rPr sz="2400" b="1" dirty="0">
                <a:latin typeface="Constantia"/>
                <a:cs typeface="Constantia"/>
              </a:rPr>
              <a:t>and </a:t>
            </a:r>
            <a:r>
              <a:rPr sz="2400" b="1" spc="-10" dirty="0">
                <a:latin typeface="Constantia"/>
                <a:cs typeface="Constantia"/>
              </a:rPr>
              <a:t>Enterprise </a:t>
            </a:r>
            <a:r>
              <a:rPr sz="2400" b="1" spc="-15" dirty="0">
                <a:latin typeface="Constantia"/>
                <a:cs typeface="Constantia"/>
              </a:rPr>
              <a:t>Resource</a:t>
            </a:r>
            <a:r>
              <a:rPr sz="2400" b="1" spc="-22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Planning</a:t>
            </a:r>
            <a:endParaRPr sz="24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59715" algn="l"/>
              </a:tabLst>
            </a:pPr>
            <a:r>
              <a:rPr sz="2400" b="1" spc="-5" dirty="0">
                <a:latin typeface="Constantia"/>
                <a:cs typeface="Constantia"/>
              </a:rPr>
              <a:t>The </a:t>
            </a:r>
            <a:r>
              <a:rPr sz="2400" b="1" spc="-10" dirty="0">
                <a:latin typeface="Constantia"/>
                <a:cs typeface="Constantia"/>
              </a:rPr>
              <a:t>Supply </a:t>
            </a:r>
            <a:r>
              <a:rPr sz="2400" b="1" spc="-5" dirty="0">
                <a:latin typeface="Constantia"/>
                <a:cs typeface="Constantia"/>
              </a:rPr>
              <a:t>Chains </a:t>
            </a:r>
            <a:r>
              <a:rPr sz="2400" b="1" dirty="0">
                <a:latin typeface="Constantia"/>
                <a:cs typeface="Constantia"/>
              </a:rPr>
              <a:t>of</a:t>
            </a:r>
            <a:r>
              <a:rPr sz="2400" b="1" spc="-210" dirty="0">
                <a:latin typeface="Constantia"/>
                <a:cs typeface="Constantia"/>
              </a:rPr>
              <a:t> </a:t>
            </a:r>
            <a:r>
              <a:rPr sz="2400" b="1" spc="-40" dirty="0">
                <a:latin typeface="Constantia"/>
                <a:cs typeface="Constantia"/>
              </a:rPr>
              <a:t>Tomorrow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784606"/>
            <a:ext cx="5078730" cy="7880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5000" spc="-200" dirty="0"/>
              <a:t>Learning</a:t>
            </a:r>
            <a:r>
              <a:rPr sz="5000" spc="-520" dirty="0"/>
              <a:t> </a:t>
            </a:r>
            <a:r>
              <a:rPr sz="5000" spc="-165" dirty="0"/>
              <a:t>Objectives</a:t>
            </a:r>
            <a:endParaRPr sz="50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11-1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459740" y="1689938"/>
            <a:ext cx="7498080" cy="456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457834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Constantia"/>
                <a:cs typeface="Constantia"/>
              </a:rPr>
              <a:t>Describe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role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support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services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electronic</a:t>
            </a:r>
            <a:endParaRPr sz="2400">
              <a:latin typeface="Constantia"/>
              <a:cs typeface="Constantia"/>
            </a:endParaRPr>
          </a:p>
          <a:p>
            <a:pPr marL="469900">
              <a:lnSpc>
                <a:spcPct val="100000"/>
              </a:lnSpc>
            </a:pPr>
            <a:r>
              <a:rPr sz="2400" spc="-20" dirty="0">
                <a:latin typeface="Constantia"/>
                <a:cs typeface="Constantia"/>
              </a:rPr>
              <a:t>commerce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(EC).</a:t>
            </a:r>
            <a:endParaRPr sz="2400">
              <a:latin typeface="Constantia"/>
              <a:cs typeface="Constantia"/>
            </a:endParaRPr>
          </a:p>
          <a:p>
            <a:pPr marL="469900" marR="508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5" dirty="0">
                <a:latin typeface="Constantia"/>
                <a:cs typeface="Constantia"/>
              </a:rPr>
              <a:t>Define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EC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order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fulfillment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describe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30" dirty="0">
                <a:latin typeface="Constantia"/>
                <a:cs typeface="Constantia"/>
              </a:rPr>
              <a:t>EC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order  </a:t>
            </a:r>
            <a:r>
              <a:rPr sz="2400" dirty="0">
                <a:latin typeface="Constantia"/>
                <a:cs typeface="Constantia"/>
              </a:rPr>
              <a:t>fulfillment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process.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-5" dirty="0">
                <a:latin typeface="Constantia"/>
                <a:cs typeface="Constantia"/>
              </a:rPr>
              <a:t>Describe the major </a:t>
            </a:r>
            <a:r>
              <a:rPr sz="2400" spc="-10" dirty="0">
                <a:latin typeface="Constantia"/>
                <a:cs typeface="Constantia"/>
              </a:rPr>
              <a:t>problems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30" dirty="0">
                <a:latin typeface="Constantia"/>
                <a:cs typeface="Constantia"/>
              </a:rPr>
              <a:t>EC </a:t>
            </a:r>
            <a:r>
              <a:rPr sz="2400" spc="-10" dirty="0">
                <a:latin typeface="Constantia"/>
                <a:cs typeface="Constantia"/>
              </a:rPr>
              <a:t>order</a:t>
            </a:r>
            <a:r>
              <a:rPr sz="2400" spc="-4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fulfillment.</a:t>
            </a:r>
            <a:endParaRPr sz="2400">
              <a:latin typeface="Constantia"/>
              <a:cs typeface="Constantia"/>
            </a:endParaRPr>
          </a:p>
          <a:p>
            <a:pPr marL="469900" marR="5461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-5" dirty="0">
                <a:latin typeface="Constantia"/>
                <a:cs typeface="Constantia"/>
              </a:rPr>
              <a:t>Describe various</a:t>
            </a:r>
            <a:r>
              <a:rPr sz="2400" spc="-44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solutions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30" dirty="0">
                <a:latin typeface="Constantia"/>
                <a:cs typeface="Constantia"/>
              </a:rPr>
              <a:t>EC </a:t>
            </a:r>
            <a:r>
              <a:rPr sz="2400" spc="-10" dirty="0">
                <a:latin typeface="Constantia"/>
                <a:cs typeface="Constantia"/>
              </a:rPr>
              <a:t>order </a:t>
            </a:r>
            <a:r>
              <a:rPr sz="2400" dirty="0">
                <a:latin typeface="Constantia"/>
                <a:cs typeface="Constantia"/>
              </a:rPr>
              <a:t>fulfillment  </a:t>
            </a:r>
            <a:r>
              <a:rPr sz="2400" spc="-10" dirty="0">
                <a:latin typeface="Constantia"/>
                <a:cs typeface="Constantia"/>
              </a:rPr>
              <a:t>problems.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-5" dirty="0">
                <a:latin typeface="Constantia"/>
                <a:cs typeface="Constantia"/>
              </a:rPr>
              <a:t>Describe RFID supply chain</a:t>
            </a:r>
            <a:r>
              <a:rPr sz="2400" spc="-35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applications.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-5" dirty="0">
                <a:latin typeface="Constantia"/>
                <a:cs typeface="Constantia"/>
              </a:rPr>
              <a:t>Describe </a:t>
            </a:r>
            <a:r>
              <a:rPr sz="2400" spc="-15" dirty="0">
                <a:latin typeface="Constantia"/>
                <a:cs typeface="Constantia"/>
              </a:rPr>
              <a:t>collaborative </a:t>
            </a:r>
            <a:r>
              <a:rPr sz="2400" spc="-5" dirty="0">
                <a:latin typeface="Constantia"/>
                <a:cs typeface="Constantia"/>
              </a:rPr>
              <a:t>planning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the </a:t>
            </a:r>
            <a:r>
              <a:rPr sz="2400" spc="-20" dirty="0">
                <a:latin typeface="Constantia"/>
                <a:cs typeface="Constantia"/>
              </a:rPr>
              <a:t>CPFR</a:t>
            </a:r>
            <a:r>
              <a:rPr sz="2400" spc="-33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model.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 startAt="2"/>
              <a:tabLst>
                <a:tab pos="469900" algn="l"/>
                <a:tab pos="470534" algn="l"/>
              </a:tabLst>
            </a:pPr>
            <a:r>
              <a:rPr sz="2400" spc="-5" dirty="0">
                <a:latin typeface="Constantia"/>
                <a:cs typeface="Constantia"/>
              </a:rPr>
              <a:t>Describe </a:t>
            </a:r>
            <a:r>
              <a:rPr sz="2400" dirty="0">
                <a:latin typeface="Constantia"/>
                <a:cs typeface="Constantia"/>
              </a:rPr>
              <a:t>other </a:t>
            </a:r>
            <a:r>
              <a:rPr sz="2400" spc="-30" dirty="0">
                <a:latin typeface="Constantia"/>
                <a:cs typeface="Constantia"/>
              </a:rPr>
              <a:t>EC </a:t>
            </a:r>
            <a:r>
              <a:rPr sz="2400" dirty="0">
                <a:latin typeface="Constantia"/>
                <a:cs typeface="Constantia"/>
              </a:rPr>
              <a:t>support</a:t>
            </a:r>
            <a:r>
              <a:rPr sz="2400" spc="-3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services.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 startAt="2"/>
              <a:tabLst>
                <a:tab pos="469900" algn="l"/>
                <a:tab pos="470534" algn="l"/>
              </a:tabLst>
            </a:pPr>
            <a:r>
              <a:rPr sz="2400" dirty="0">
                <a:latin typeface="Constantia"/>
                <a:cs typeface="Constantia"/>
              </a:rPr>
              <a:t>Discuss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drivers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outsourcing</a:t>
            </a:r>
            <a:r>
              <a:rPr sz="2400" spc="-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support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services.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438353"/>
            <a:ext cx="694372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355" dirty="0"/>
              <a:t>RFID </a:t>
            </a:r>
            <a:r>
              <a:rPr spc="-155" dirty="0"/>
              <a:t>and </a:t>
            </a:r>
            <a:r>
              <a:rPr spc="-270" dirty="0"/>
              <a:t>CPFR </a:t>
            </a:r>
            <a:r>
              <a:rPr spc="-220" dirty="0"/>
              <a:t>as </a:t>
            </a:r>
            <a:r>
              <a:rPr spc="-245" dirty="0"/>
              <a:t>Key</a:t>
            </a:r>
            <a:r>
              <a:rPr spc="-944" dirty="0"/>
              <a:t> </a:t>
            </a:r>
            <a:r>
              <a:rPr spc="-165" dirty="0"/>
              <a:t>Enablers  </a:t>
            </a:r>
            <a:r>
              <a:rPr spc="-70" dirty="0"/>
              <a:t>in </a:t>
            </a:r>
            <a:r>
              <a:rPr spc="-170" dirty="0"/>
              <a:t>Supply </a:t>
            </a:r>
            <a:r>
              <a:rPr spc="-160" dirty="0"/>
              <a:t>Chain</a:t>
            </a:r>
            <a:r>
              <a:rPr spc="-930" dirty="0"/>
              <a:t> </a:t>
            </a:r>
            <a:r>
              <a:rPr spc="-120" dirty="0"/>
              <a:t>Management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70823" y="6556200"/>
            <a:ext cx="3429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11-19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68779"/>
            <a:ext cx="7731125" cy="2562225"/>
          </a:xfrm>
          <a:prstGeom prst="rect">
            <a:avLst/>
          </a:prstGeom>
        </p:spPr>
        <p:txBody>
          <a:bodyPr vert="horz" wrap="square" lIns="0" tIns="9144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20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10" dirty="0">
                <a:latin typeface="Constantia"/>
                <a:cs typeface="Constantia"/>
              </a:rPr>
              <a:t>radio </a:t>
            </a:r>
            <a:r>
              <a:rPr sz="2600" b="1" spc="-5" dirty="0">
                <a:latin typeface="Constantia"/>
                <a:cs typeface="Constantia"/>
              </a:rPr>
              <a:t>frequency </a:t>
            </a:r>
            <a:r>
              <a:rPr sz="2600" b="1" spc="5" dirty="0">
                <a:latin typeface="Constantia"/>
                <a:cs typeface="Constantia"/>
              </a:rPr>
              <a:t>identification</a:t>
            </a:r>
            <a:r>
              <a:rPr sz="2600" b="1" spc="-22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(RFID)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5"/>
              </a:spcBef>
            </a:pPr>
            <a:r>
              <a:rPr sz="2600" spc="-45" dirty="0">
                <a:latin typeface="Constantia"/>
                <a:cs typeface="Constantia"/>
              </a:rPr>
              <a:t>Tags</a:t>
            </a:r>
            <a:r>
              <a:rPr sz="2600" spc="-8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that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can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be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attached</a:t>
            </a:r>
            <a:r>
              <a:rPr sz="2600" spc="-35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or</a:t>
            </a:r>
            <a:r>
              <a:rPr sz="2600" spc="-16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embedded</a:t>
            </a:r>
            <a:r>
              <a:rPr sz="2600" spc="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objects,  </a:t>
            </a:r>
            <a:r>
              <a:rPr sz="2600" spc="-10" dirty="0">
                <a:latin typeface="Constantia"/>
                <a:cs typeface="Constantia"/>
              </a:rPr>
              <a:t>animals, </a:t>
            </a:r>
            <a:r>
              <a:rPr sz="2600" dirty="0">
                <a:latin typeface="Constantia"/>
                <a:cs typeface="Constantia"/>
              </a:rPr>
              <a:t>or humans and </a:t>
            </a:r>
            <a:r>
              <a:rPr sz="2600" spc="-5" dirty="0">
                <a:latin typeface="Constantia"/>
                <a:cs typeface="Constantia"/>
              </a:rPr>
              <a:t>use </a:t>
            </a:r>
            <a:r>
              <a:rPr sz="2600" spc="-10" dirty="0">
                <a:latin typeface="Constantia"/>
                <a:cs typeface="Constantia"/>
              </a:rPr>
              <a:t>radio </a:t>
            </a:r>
            <a:r>
              <a:rPr sz="2600" spc="-30" dirty="0">
                <a:latin typeface="Constantia"/>
                <a:cs typeface="Constantia"/>
              </a:rPr>
              <a:t>waves </a:t>
            </a:r>
            <a:r>
              <a:rPr sz="2600" spc="-20" dirty="0">
                <a:latin typeface="Constantia"/>
                <a:cs typeface="Constantia"/>
              </a:rPr>
              <a:t>to  </a:t>
            </a:r>
            <a:r>
              <a:rPr sz="2600" spc="-10" dirty="0">
                <a:latin typeface="Constantia"/>
                <a:cs typeface="Constantia"/>
              </a:rPr>
              <a:t>communicate </a:t>
            </a:r>
            <a:r>
              <a:rPr sz="2600" dirty="0">
                <a:latin typeface="Constantia"/>
                <a:cs typeface="Constantia"/>
              </a:rPr>
              <a:t>with a </a:t>
            </a:r>
            <a:r>
              <a:rPr sz="2600" spc="-5" dirty="0">
                <a:latin typeface="Constantia"/>
                <a:cs typeface="Constantia"/>
              </a:rPr>
              <a:t>reader </a:t>
            </a:r>
            <a:r>
              <a:rPr sz="2600" spc="-10" dirty="0">
                <a:latin typeface="Constantia"/>
                <a:cs typeface="Constantia"/>
              </a:rPr>
              <a:t>for </a:t>
            </a:r>
            <a:r>
              <a:rPr sz="2600" spc="-5" dirty="0">
                <a:latin typeface="Constantia"/>
                <a:cs typeface="Constantia"/>
              </a:rPr>
              <a:t>the purpose </a:t>
            </a:r>
            <a:r>
              <a:rPr sz="2600" dirty="0">
                <a:latin typeface="Constantia"/>
                <a:cs typeface="Constantia"/>
              </a:rPr>
              <a:t>of  </a:t>
            </a:r>
            <a:r>
              <a:rPr sz="2600" spc="-5" dirty="0">
                <a:latin typeface="Constantia"/>
                <a:cs typeface="Constantia"/>
              </a:rPr>
              <a:t>uniquely </a:t>
            </a:r>
            <a:r>
              <a:rPr sz="2600" dirty="0">
                <a:latin typeface="Constantia"/>
                <a:cs typeface="Constantia"/>
              </a:rPr>
              <a:t>identifying </a:t>
            </a: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dirty="0">
                <a:latin typeface="Constantia"/>
                <a:cs typeface="Constantia"/>
              </a:rPr>
              <a:t>object or </a:t>
            </a:r>
            <a:r>
              <a:rPr sz="2600" spc="-10" dirty="0">
                <a:latin typeface="Constantia"/>
                <a:cs typeface="Constantia"/>
              </a:rPr>
              <a:t>transmitting </a:t>
            </a:r>
            <a:r>
              <a:rPr sz="2600" spc="-5" dirty="0">
                <a:latin typeface="Constantia"/>
                <a:cs typeface="Constantia"/>
              </a:rPr>
              <a:t>data  and/or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storing</a:t>
            </a:r>
            <a:r>
              <a:rPr sz="2600" spc="-1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information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about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object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33400" y="457263"/>
            <a:ext cx="7924800" cy="582447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70823" y="6556200"/>
            <a:ext cx="3429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11-20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438353"/>
            <a:ext cx="694372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355" dirty="0"/>
              <a:t>RFID </a:t>
            </a:r>
            <a:r>
              <a:rPr spc="-155" dirty="0"/>
              <a:t>and </a:t>
            </a:r>
            <a:r>
              <a:rPr spc="-270" dirty="0"/>
              <a:t>CPFR </a:t>
            </a:r>
            <a:r>
              <a:rPr spc="-220" dirty="0"/>
              <a:t>as </a:t>
            </a:r>
            <a:r>
              <a:rPr spc="-245" dirty="0"/>
              <a:t>Key</a:t>
            </a:r>
            <a:r>
              <a:rPr spc="-944" dirty="0"/>
              <a:t> </a:t>
            </a:r>
            <a:r>
              <a:rPr spc="-165" dirty="0"/>
              <a:t>Enablers  </a:t>
            </a:r>
            <a:r>
              <a:rPr spc="-70" dirty="0"/>
              <a:t>in </a:t>
            </a:r>
            <a:r>
              <a:rPr spc="-170" dirty="0"/>
              <a:t>Supply </a:t>
            </a:r>
            <a:r>
              <a:rPr spc="-160" dirty="0"/>
              <a:t>Chain</a:t>
            </a:r>
            <a:r>
              <a:rPr spc="-930" dirty="0"/>
              <a:t> </a:t>
            </a:r>
            <a:r>
              <a:rPr spc="-120" dirty="0"/>
              <a:t>Management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70823" y="6556200"/>
            <a:ext cx="3429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11-21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914005" cy="294195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682625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5" dirty="0">
                <a:latin typeface="Constantia"/>
                <a:cs typeface="Constantia"/>
              </a:rPr>
              <a:t>RFID </a:t>
            </a:r>
            <a:r>
              <a:rPr sz="2600" b="1" spc="-25" dirty="0">
                <a:latin typeface="Constantia"/>
                <a:cs typeface="Constantia"/>
              </a:rPr>
              <a:t>APPLICATIONS </a:t>
            </a:r>
            <a:r>
              <a:rPr sz="2600" b="1" dirty="0">
                <a:latin typeface="Constantia"/>
                <a:cs typeface="Constantia"/>
              </a:rPr>
              <a:t>IN </a:t>
            </a:r>
            <a:r>
              <a:rPr sz="2600" b="1" spc="-5" dirty="0">
                <a:latin typeface="Constantia"/>
                <a:cs typeface="Constantia"/>
              </a:rPr>
              <a:t>THE </a:t>
            </a:r>
            <a:r>
              <a:rPr sz="2600" b="1" spc="-55" dirty="0">
                <a:latin typeface="Constantia"/>
                <a:cs typeface="Constantia"/>
              </a:rPr>
              <a:t>SUPPLY</a:t>
            </a:r>
            <a:r>
              <a:rPr sz="2600" b="1" spc="-215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CHAIN  </a:t>
            </a:r>
            <a:r>
              <a:rPr sz="2600" b="1" spc="-15" dirty="0">
                <a:latin typeface="Constantia"/>
                <a:cs typeface="Constantia"/>
              </a:rPr>
              <a:t>AROUND </a:t>
            </a:r>
            <a:r>
              <a:rPr sz="2600" b="1" spc="-5" dirty="0">
                <a:latin typeface="Constantia"/>
                <a:cs typeface="Constantia"/>
              </a:rPr>
              <a:t>THE</a:t>
            </a:r>
            <a:r>
              <a:rPr sz="2600" b="1" spc="-10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GLOBE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5" dirty="0">
                <a:latin typeface="Constantia"/>
                <a:cs typeface="Constantia"/>
              </a:rPr>
              <a:t>RFID </a:t>
            </a:r>
            <a:r>
              <a:rPr sz="2400" b="1" dirty="0">
                <a:latin typeface="Constantia"/>
                <a:cs typeface="Constantia"/>
              </a:rPr>
              <a:t>at </a:t>
            </a:r>
            <a:r>
              <a:rPr sz="2400" b="1" spc="-20" dirty="0">
                <a:latin typeface="Constantia"/>
                <a:cs typeface="Constantia"/>
              </a:rPr>
              <a:t>Metro</a:t>
            </a:r>
            <a:r>
              <a:rPr sz="2400" b="1" spc="-229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AG-Germany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5" dirty="0">
                <a:latin typeface="Constantia"/>
                <a:cs typeface="Constantia"/>
              </a:rPr>
              <a:t>RFID </a:t>
            </a:r>
            <a:r>
              <a:rPr sz="2400" b="1" dirty="0">
                <a:latin typeface="Constantia"/>
                <a:cs typeface="Constantia"/>
              </a:rPr>
              <a:t>at</a:t>
            </a:r>
            <a:r>
              <a:rPr sz="2400" b="1" spc="-12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Starbucks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5" dirty="0">
                <a:latin typeface="Constantia"/>
                <a:cs typeface="Constantia"/>
              </a:rPr>
              <a:t>RFID </a:t>
            </a:r>
            <a:r>
              <a:rPr sz="2400" b="1" dirty="0">
                <a:latin typeface="Constantia"/>
                <a:cs typeface="Constantia"/>
              </a:rPr>
              <a:t>at Deutsche </a:t>
            </a:r>
            <a:r>
              <a:rPr sz="2400" b="1" spc="-20" dirty="0">
                <a:latin typeface="Constantia"/>
                <a:cs typeface="Constantia"/>
              </a:rPr>
              <a:t>Post</a:t>
            </a:r>
            <a:r>
              <a:rPr sz="2400" b="1" spc="-24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(Germany)</a:t>
            </a:r>
            <a:endParaRPr sz="2400">
              <a:latin typeface="Constantia"/>
              <a:cs typeface="Constantia"/>
            </a:endParaRPr>
          </a:p>
          <a:p>
            <a:pPr marL="652780" marR="5080" lvl="1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5" dirty="0">
                <a:latin typeface="Constantia"/>
                <a:cs typeface="Constantia"/>
              </a:rPr>
              <a:t>RFID </a:t>
            </a:r>
            <a:r>
              <a:rPr sz="2400" b="1" dirty="0">
                <a:latin typeface="Constantia"/>
                <a:cs typeface="Constantia"/>
              </a:rPr>
              <a:t>in the </a:t>
            </a:r>
            <a:r>
              <a:rPr sz="2400" b="1" spc="-20" dirty="0">
                <a:latin typeface="Constantia"/>
                <a:cs typeface="Constantia"/>
              </a:rPr>
              <a:t>Federal </a:t>
            </a:r>
            <a:r>
              <a:rPr sz="2400" b="1" spc="-10" dirty="0">
                <a:latin typeface="Constantia"/>
                <a:cs typeface="Constantia"/>
              </a:rPr>
              <a:t>Government </a:t>
            </a:r>
            <a:r>
              <a:rPr sz="2400" b="1" spc="-35" dirty="0">
                <a:latin typeface="Constantia"/>
                <a:cs typeface="Constantia"/>
              </a:rPr>
              <a:t>(U.S.</a:t>
            </a:r>
            <a:r>
              <a:rPr sz="2400" b="1" spc="-23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Department  of</a:t>
            </a:r>
            <a:r>
              <a:rPr sz="2400" b="1" spc="45" dirty="0">
                <a:latin typeface="Constantia"/>
                <a:cs typeface="Constantia"/>
              </a:rPr>
              <a:t> </a:t>
            </a:r>
            <a:r>
              <a:rPr sz="2400" b="1" dirty="0">
                <a:latin typeface="Constantia"/>
                <a:cs typeface="Constantia"/>
              </a:rPr>
              <a:t>Defense)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438353"/>
            <a:ext cx="694372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355" dirty="0"/>
              <a:t>RFID </a:t>
            </a:r>
            <a:r>
              <a:rPr spc="-155" dirty="0"/>
              <a:t>and </a:t>
            </a:r>
            <a:r>
              <a:rPr spc="-270" dirty="0"/>
              <a:t>CPFR </a:t>
            </a:r>
            <a:r>
              <a:rPr spc="-220" dirty="0"/>
              <a:t>as </a:t>
            </a:r>
            <a:r>
              <a:rPr spc="-245" dirty="0"/>
              <a:t>Key</a:t>
            </a:r>
            <a:r>
              <a:rPr spc="-944" dirty="0"/>
              <a:t> </a:t>
            </a:r>
            <a:r>
              <a:rPr spc="-165" dirty="0"/>
              <a:t>Enablers  </a:t>
            </a:r>
            <a:r>
              <a:rPr spc="-70" dirty="0"/>
              <a:t>in </a:t>
            </a:r>
            <a:r>
              <a:rPr spc="-170" dirty="0"/>
              <a:t>Supply </a:t>
            </a:r>
            <a:r>
              <a:rPr spc="-160" dirty="0"/>
              <a:t>Chain</a:t>
            </a:r>
            <a:r>
              <a:rPr spc="-930" dirty="0"/>
              <a:t> </a:t>
            </a:r>
            <a:r>
              <a:rPr spc="-120" dirty="0"/>
              <a:t>Management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70823" y="6556200"/>
            <a:ext cx="3429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11-22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98450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99085" algn="l"/>
              </a:tabLst>
            </a:pPr>
            <a:r>
              <a:rPr spc="-5" dirty="0"/>
              <a:t>RFID </a:t>
            </a:r>
            <a:r>
              <a:rPr dirty="0"/>
              <a:t>at </a:t>
            </a:r>
            <a:r>
              <a:rPr spc="-5" dirty="0"/>
              <a:t>Atlantic Beef Products </a:t>
            </a:r>
            <a:r>
              <a:rPr spc="-10" dirty="0"/>
              <a:t>(Ontario,</a:t>
            </a:r>
            <a:r>
              <a:rPr spc="-229" dirty="0"/>
              <a:t> </a:t>
            </a:r>
            <a:r>
              <a:rPr spc="-5" dirty="0"/>
              <a:t>Canada)</a:t>
            </a:r>
          </a:p>
          <a:p>
            <a:pPr marL="298450" marR="135255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99085" algn="l"/>
              </a:tabLst>
            </a:pPr>
            <a:r>
              <a:rPr spc="-5" dirty="0"/>
              <a:t>RFID </a:t>
            </a:r>
            <a:r>
              <a:rPr dirty="0"/>
              <a:t>at </a:t>
            </a:r>
            <a:r>
              <a:rPr spc="-25" dirty="0"/>
              <a:t>Yodobashi </a:t>
            </a:r>
            <a:r>
              <a:rPr spc="-10" dirty="0"/>
              <a:t>Camera </a:t>
            </a:r>
            <a:r>
              <a:rPr spc="-5" dirty="0"/>
              <a:t>Handles </a:t>
            </a:r>
            <a:r>
              <a:rPr spc="-15" dirty="0"/>
              <a:t>Inventory</a:t>
            </a:r>
            <a:r>
              <a:rPr spc="-380" dirty="0"/>
              <a:t> </a:t>
            </a:r>
            <a:r>
              <a:rPr dirty="0"/>
              <a:t>of  </a:t>
            </a:r>
            <a:r>
              <a:rPr spc="-5" dirty="0"/>
              <a:t>About </a:t>
            </a:r>
            <a:r>
              <a:rPr dirty="0"/>
              <a:t>1 </a:t>
            </a:r>
            <a:r>
              <a:rPr spc="-5" dirty="0"/>
              <a:t>Million </a:t>
            </a:r>
            <a:r>
              <a:rPr spc="-25" dirty="0"/>
              <a:t>Items</a:t>
            </a:r>
            <a:r>
              <a:rPr spc="-130" dirty="0"/>
              <a:t> </a:t>
            </a:r>
            <a:r>
              <a:rPr spc="10" dirty="0"/>
              <a:t>(Japan)</a:t>
            </a:r>
          </a:p>
          <a:p>
            <a:pPr marL="298450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99085" algn="l"/>
              </a:tabLst>
            </a:pPr>
            <a:r>
              <a:rPr spc="-5" dirty="0"/>
              <a:t>RFID </a:t>
            </a:r>
            <a:r>
              <a:rPr dirty="0"/>
              <a:t>in</a:t>
            </a:r>
            <a:r>
              <a:rPr spc="-50" dirty="0"/>
              <a:t> </a:t>
            </a:r>
            <a:r>
              <a:rPr spc="-10" dirty="0"/>
              <a:t>Pharmaceuticals</a:t>
            </a:r>
          </a:p>
          <a:p>
            <a:pPr marL="298450" marR="126364" indent="-247015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99085" algn="l"/>
                <a:tab pos="1454785" algn="l"/>
              </a:tabLst>
            </a:pPr>
            <a:r>
              <a:rPr spc="-15" dirty="0"/>
              <a:t>Jeweler </a:t>
            </a:r>
            <a:r>
              <a:rPr spc="-5" dirty="0"/>
              <a:t>Gains </a:t>
            </a:r>
            <a:r>
              <a:rPr spc="5" dirty="0"/>
              <a:t>Efficiency </a:t>
            </a:r>
            <a:r>
              <a:rPr dirty="0"/>
              <a:t>and </a:t>
            </a:r>
            <a:r>
              <a:rPr spc="-20" dirty="0"/>
              <a:t>Improves</a:t>
            </a:r>
            <a:r>
              <a:rPr spc="-320" dirty="0"/>
              <a:t> </a:t>
            </a:r>
            <a:r>
              <a:rPr spc="-15" dirty="0"/>
              <a:t>Customer  </a:t>
            </a:r>
            <a:r>
              <a:rPr spc="-5" dirty="0"/>
              <a:t>Service	with RFID</a:t>
            </a:r>
            <a:r>
              <a:rPr spc="-35" dirty="0"/>
              <a:t> </a:t>
            </a:r>
            <a:r>
              <a:rPr spc="-5" dirty="0"/>
              <a:t>(India)</a:t>
            </a:r>
          </a:p>
          <a:p>
            <a:pPr marL="298450" indent="-247015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299085" algn="l"/>
              </a:tabLst>
            </a:pPr>
            <a:r>
              <a:rPr dirty="0"/>
              <a:t>Other</a:t>
            </a:r>
            <a:r>
              <a:rPr spc="-105" dirty="0"/>
              <a:t> </a:t>
            </a:r>
            <a:r>
              <a:rPr spc="-15" dirty="0"/>
              <a:t>Uses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66800" y="457200"/>
            <a:ext cx="6854825" cy="58388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70823" y="6556200"/>
            <a:ext cx="3429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11-23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438353"/>
            <a:ext cx="6943725" cy="13677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pc="-355" dirty="0"/>
              <a:t>RFID </a:t>
            </a:r>
            <a:r>
              <a:rPr spc="-155" dirty="0"/>
              <a:t>and </a:t>
            </a:r>
            <a:r>
              <a:rPr spc="-270" dirty="0"/>
              <a:t>CPFR </a:t>
            </a:r>
            <a:r>
              <a:rPr spc="-220" dirty="0"/>
              <a:t>as </a:t>
            </a:r>
            <a:r>
              <a:rPr spc="-245" dirty="0"/>
              <a:t>Key</a:t>
            </a:r>
            <a:r>
              <a:rPr spc="-944" dirty="0"/>
              <a:t> </a:t>
            </a:r>
            <a:r>
              <a:rPr spc="-165" dirty="0"/>
              <a:t>Enablers  </a:t>
            </a:r>
            <a:r>
              <a:rPr spc="-70" dirty="0"/>
              <a:t>in </a:t>
            </a:r>
            <a:r>
              <a:rPr spc="-170" dirty="0"/>
              <a:t>Supply </a:t>
            </a:r>
            <a:r>
              <a:rPr spc="-160" dirty="0"/>
              <a:t>Chain</a:t>
            </a:r>
            <a:r>
              <a:rPr spc="-930" dirty="0"/>
              <a:t> </a:t>
            </a:r>
            <a:r>
              <a:rPr spc="-120" dirty="0"/>
              <a:t>Management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70823" y="6556200"/>
            <a:ext cx="3429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11-24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7418"/>
            <a:ext cx="7820659" cy="2087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85115" marR="1348740" indent="-273050">
              <a:lnSpc>
                <a:spcPct val="100000"/>
              </a:lnSpc>
              <a:spcBef>
                <a:spcPts val="10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15" dirty="0">
                <a:latin typeface="Constantia"/>
                <a:cs typeface="Constantia"/>
              </a:rPr>
              <a:t>collaborative </a:t>
            </a:r>
            <a:r>
              <a:rPr sz="2600" b="1" spc="-10" dirty="0">
                <a:latin typeface="Constantia"/>
                <a:cs typeface="Constantia"/>
              </a:rPr>
              <a:t>planning, forecasting,</a:t>
            </a:r>
            <a:r>
              <a:rPr sz="2600" b="1" spc="-229" dirty="0">
                <a:latin typeface="Constantia"/>
                <a:cs typeface="Constantia"/>
              </a:rPr>
              <a:t> </a:t>
            </a:r>
            <a:r>
              <a:rPr sz="2600" b="1" dirty="0">
                <a:latin typeface="Constantia"/>
                <a:cs typeface="Constantia"/>
              </a:rPr>
              <a:t>and  </a:t>
            </a:r>
            <a:r>
              <a:rPr sz="2600" b="1" spc="-5" dirty="0">
                <a:latin typeface="Constantia"/>
                <a:cs typeface="Constantia"/>
              </a:rPr>
              <a:t>replenishment</a:t>
            </a:r>
            <a:r>
              <a:rPr sz="2600" b="1" spc="-110" dirty="0">
                <a:latin typeface="Constantia"/>
                <a:cs typeface="Constantia"/>
              </a:rPr>
              <a:t> </a:t>
            </a:r>
            <a:r>
              <a:rPr sz="2600" b="1" spc="-10" dirty="0">
                <a:latin typeface="Constantia"/>
                <a:cs typeface="Constantia"/>
              </a:rPr>
              <a:t>(CPFR)</a:t>
            </a:r>
            <a:endParaRPr sz="26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620"/>
              </a:spcBef>
            </a:pPr>
            <a:r>
              <a:rPr sz="2600" spc="-5" dirty="0">
                <a:latin typeface="Constantia"/>
                <a:cs typeface="Constantia"/>
              </a:rPr>
              <a:t>Project</a:t>
            </a:r>
            <a:r>
              <a:rPr sz="2600" spc="-9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which</a:t>
            </a:r>
            <a:r>
              <a:rPr sz="2600" spc="-10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suppliers</a:t>
            </a:r>
            <a:r>
              <a:rPr sz="2600" spc="-13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retailers</a:t>
            </a:r>
            <a:r>
              <a:rPr sz="2600" spc="-13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collaborate</a:t>
            </a:r>
            <a:r>
              <a:rPr sz="2600" spc="-10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in  their planning </a:t>
            </a:r>
            <a:r>
              <a:rPr sz="2600" dirty="0">
                <a:latin typeface="Constantia"/>
                <a:cs typeface="Constantia"/>
              </a:rPr>
              <a:t>and </a:t>
            </a:r>
            <a:r>
              <a:rPr sz="2600" spc="-5" dirty="0">
                <a:latin typeface="Constantia"/>
                <a:cs typeface="Constantia"/>
              </a:rPr>
              <a:t>demand forecasting </a:t>
            </a:r>
            <a:r>
              <a:rPr sz="2600" spc="-20" dirty="0">
                <a:latin typeface="Constantia"/>
                <a:cs typeface="Constantia"/>
              </a:rPr>
              <a:t>to</a:t>
            </a:r>
            <a:r>
              <a:rPr sz="2600" spc="-475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optimize</a:t>
            </a:r>
            <a:endParaRPr sz="2600">
              <a:latin typeface="Constantia"/>
              <a:cs typeface="Constantia"/>
            </a:endParaRPr>
          </a:p>
          <a:p>
            <a:pPr marL="285115">
              <a:lnSpc>
                <a:spcPct val="100000"/>
              </a:lnSpc>
              <a:spcBef>
                <a:spcPts val="5"/>
              </a:spcBef>
            </a:pPr>
            <a:r>
              <a:rPr sz="2600" spc="35" dirty="0">
                <a:latin typeface="Constantia"/>
                <a:cs typeface="Constantia"/>
              </a:rPr>
              <a:t>flow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5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materials</a:t>
            </a:r>
            <a:r>
              <a:rPr sz="2600" spc="-14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along</a:t>
            </a:r>
            <a:r>
              <a:rPr sz="2600" spc="-3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the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supply</a:t>
            </a:r>
            <a:r>
              <a:rPr sz="2600" spc="-17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chain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47800" y="292100"/>
            <a:ext cx="6015101" cy="60325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70823" y="6556200"/>
            <a:ext cx="3429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11-25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109218"/>
            <a:ext cx="8305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Other </a:t>
            </a:r>
            <a:r>
              <a:rPr spc="-185" dirty="0"/>
              <a:t>E-Commerce </a:t>
            </a:r>
            <a:r>
              <a:rPr spc="-135" dirty="0"/>
              <a:t>Support</a:t>
            </a:r>
            <a:r>
              <a:rPr spc="-869" dirty="0"/>
              <a:t> </a:t>
            </a:r>
            <a:r>
              <a:rPr spc="-170" dirty="0"/>
              <a:t>Services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70823" y="6556200"/>
            <a:ext cx="3429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11-26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6068060" cy="22599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30" dirty="0">
                <a:latin typeface="Constantia"/>
                <a:cs typeface="Constantia"/>
              </a:rPr>
              <a:t>CONSULTING</a:t>
            </a:r>
            <a:r>
              <a:rPr sz="2600" b="1" spc="-45" dirty="0">
                <a:latin typeface="Constantia"/>
                <a:cs typeface="Constantia"/>
              </a:rPr>
              <a:t> </a:t>
            </a:r>
            <a:r>
              <a:rPr sz="2600" b="1" spc="-20" dirty="0">
                <a:latin typeface="Constantia"/>
                <a:cs typeface="Constantia"/>
              </a:rPr>
              <a:t>SERVICES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dirty="0">
                <a:latin typeface="Constantia"/>
                <a:cs typeface="Constantia"/>
              </a:rPr>
              <a:t>Online</a:t>
            </a:r>
            <a:r>
              <a:rPr sz="2400" b="1" spc="-6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Consulting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5" dirty="0">
                <a:latin typeface="Constantia"/>
                <a:cs typeface="Constantia"/>
              </a:rPr>
              <a:t>Directory</a:t>
            </a:r>
            <a:r>
              <a:rPr sz="2400" b="1" spc="-8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Services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Newsletters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Search </a:t>
            </a:r>
            <a:r>
              <a:rPr sz="2400" b="1" spc="-5" dirty="0">
                <a:latin typeface="Constantia"/>
                <a:cs typeface="Constantia"/>
              </a:rPr>
              <a:t>Engines </a:t>
            </a:r>
            <a:r>
              <a:rPr sz="2400" b="1" dirty="0">
                <a:latin typeface="Constantia"/>
                <a:cs typeface="Constantia"/>
              </a:rPr>
              <a:t>and </a:t>
            </a:r>
            <a:r>
              <a:rPr sz="2400" b="1" spc="-10" dirty="0">
                <a:latin typeface="Constantia"/>
                <a:cs typeface="Constantia"/>
              </a:rPr>
              <a:t>News</a:t>
            </a:r>
            <a:r>
              <a:rPr sz="2400" b="1" spc="-260" dirty="0">
                <a:latin typeface="Constantia"/>
                <a:cs typeface="Constantia"/>
              </a:rPr>
              <a:t> </a:t>
            </a:r>
            <a:r>
              <a:rPr sz="2400" b="1" spc="-10" dirty="0">
                <a:latin typeface="Constantia"/>
                <a:cs typeface="Constantia"/>
              </a:rPr>
              <a:t>Aggregators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728218"/>
            <a:ext cx="83058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10" dirty="0"/>
              <a:t>Other </a:t>
            </a:r>
            <a:r>
              <a:rPr spc="-185" dirty="0"/>
              <a:t>E-Commerce </a:t>
            </a:r>
            <a:r>
              <a:rPr spc="-135" dirty="0"/>
              <a:t>Support</a:t>
            </a:r>
            <a:r>
              <a:rPr spc="-869" dirty="0"/>
              <a:t> </a:t>
            </a:r>
            <a:r>
              <a:rPr spc="-170" dirty="0"/>
              <a:t>Services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70823" y="6556200"/>
            <a:ext cx="3429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11-27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384646"/>
            <a:ext cx="4660265" cy="48977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b="1" spc="-5" dirty="0">
                <a:latin typeface="Constantia"/>
                <a:cs typeface="Constantia"/>
              </a:rPr>
              <a:t>MORE </a:t>
            </a:r>
            <a:r>
              <a:rPr sz="2400" b="1" spc="-30" dirty="0">
                <a:latin typeface="Constantia"/>
                <a:cs typeface="Constantia"/>
              </a:rPr>
              <a:t>EC </a:t>
            </a:r>
            <a:r>
              <a:rPr sz="2400" b="1" spc="-25" dirty="0">
                <a:latin typeface="Constantia"/>
                <a:cs typeface="Constantia"/>
              </a:rPr>
              <a:t>SUPPORT</a:t>
            </a:r>
            <a:r>
              <a:rPr sz="2400" b="1" spc="-75" dirty="0">
                <a:latin typeface="Constantia"/>
                <a:cs typeface="Constantia"/>
              </a:rPr>
              <a:t> </a:t>
            </a:r>
            <a:r>
              <a:rPr sz="2400" b="1" spc="-20" dirty="0">
                <a:latin typeface="Constantia"/>
                <a:cs typeface="Constantia"/>
              </a:rPr>
              <a:t>SERVICES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5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35" dirty="0">
                <a:latin typeface="Constantia"/>
                <a:cs typeface="Constantia"/>
              </a:rPr>
              <a:t>Trust</a:t>
            </a:r>
            <a:r>
              <a:rPr sz="2200" spc="-5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Services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25" dirty="0">
                <a:latin typeface="Constantia"/>
                <a:cs typeface="Constantia"/>
              </a:rPr>
              <a:t>Trademark </a:t>
            </a:r>
            <a:r>
              <a:rPr sz="2200" spc="-5" dirty="0">
                <a:latin typeface="Constantia"/>
                <a:cs typeface="Constantia"/>
              </a:rPr>
              <a:t>and Domain</a:t>
            </a:r>
            <a:r>
              <a:rPr sz="2200" spc="-15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Names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Digital</a:t>
            </a:r>
            <a:r>
              <a:rPr sz="2200" spc="-2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Photos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Global Business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Communities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30" dirty="0">
                <a:latin typeface="Constantia"/>
                <a:cs typeface="Constantia"/>
              </a:rPr>
              <a:t>Access </a:t>
            </a:r>
            <a:r>
              <a:rPr sz="2200" spc="-20" dirty="0">
                <a:latin typeface="Constantia"/>
                <a:cs typeface="Constantia"/>
              </a:rPr>
              <a:t>to </a:t>
            </a:r>
            <a:r>
              <a:rPr sz="2200" spc="-10" dirty="0">
                <a:latin typeface="Constantia"/>
                <a:cs typeface="Constantia"/>
              </a:rPr>
              <a:t>Commercial</a:t>
            </a:r>
            <a:r>
              <a:rPr sz="2200" spc="-8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Databases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20" dirty="0">
                <a:latin typeface="Constantia"/>
                <a:cs typeface="Constantia"/>
              </a:rPr>
              <a:t>Knowledge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Management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Client</a:t>
            </a:r>
            <a:r>
              <a:rPr sz="2200" spc="-6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Matching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E-Business Rating</a:t>
            </a:r>
            <a:r>
              <a:rPr sz="2200" spc="-9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Sites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" dirty="0">
                <a:latin typeface="Constantia"/>
                <a:cs typeface="Constantia"/>
              </a:rPr>
              <a:t>Security and Encryption</a:t>
            </a:r>
            <a:r>
              <a:rPr sz="2200" spc="-17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Sites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55" dirty="0">
                <a:latin typeface="Constantia"/>
                <a:cs typeface="Constantia"/>
              </a:rPr>
              <a:t>Web </a:t>
            </a:r>
            <a:r>
              <a:rPr sz="2200" spc="-15" dirty="0">
                <a:latin typeface="Constantia"/>
                <a:cs typeface="Constantia"/>
              </a:rPr>
              <a:t>Research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Services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Coupon-Generating</a:t>
            </a:r>
            <a:r>
              <a:rPr sz="2200" spc="-4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Sites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1109218"/>
            <a:ext cx="8435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>
                <a:latin typeface="Calibri"/>
                <a:cs typeface="Calibri"/>
              </a:rPr>
              <a:t>Other </a:t>
            </a:r>
            <a:r>
              <a:rPr b="1" spc="-10" dirty="0">
                <a:latin typeface="Calibri"/>
                <a:cs typeface="Calibri"/>
              </a:rPr>
              <a:t>E-Commerce </a:t>
            </a:r>
            <a:r>
              <a:rPr b="1" spc="-5" dirty="0">
                <a:latin typeface="Calibri"/>
                <a:cs typeface="Calibri"/>
              </a:rPr>
              <a:t>Support</a:t>
            </a:r>
            <a:r>
              <a:rPr b="1" spc="-4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Services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67055"/>
            <a:ext cx="8021955" cy="2793365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35"/>
              </a:spcBef>
              <a:buClr>
                <a:srgbClr val="0AD0D9"/>
              </a:buClr>
              <a:buSzPct val="94230"/>
              <a:buFont typeface="Wingdings 2"/>
              <a:buChar char=""/>
              <a:tabLst>
                <a:tab pos="285750" algn="l"/>
              </a:tabLst>
            </a:pPr>
            <a:r>
              <a:rPr sz="2600" b="1" spc="-10" dirty="0">
                <a:latin typeface="Constantia"/>
                <a:cs typeface="Constantia"/>
              </a:rPr>
              <a:t>OUTSOURCING </a:t>
            </a:r>
            <a:r>
              <a:rPr sz="2600" b="1" spc="-30" dirty="0">
                <a:latin typeface="Constantia"/>
                <a:cs typeface="Constantia"/>
              </a:rPr>
              <a:t>EC </a:t>
            </a:r>
            <a:r>
              <a:rPr sz="2600" b="1" spc="-20" dirty="0">
                <a:latin typeface="Constantia"/>
                <a:cs typeface="Constantia"/>
              </a:rPr>
              <a:t>SUPPORT</a:t>
            </a:r>
            <a:r>
              <a:rPr sz="2600" b="1" spc="-110" dirty="0">
                <a:latin typeface="Constantia"/>
                <a:cs typeface="Constantia"/>
              </a:rPr>
              <a:t> </a:t>
            </a:r>
            <a:r>
              <a:rPr sz="2600" b="1" spc="-20" dirty="0">
                <a:latin typeface="Constantia"/>
                <a:cs typeface="Constantia"/>
              </a:rPr>
              <a:t>SERVICES</a:t>
            </a:r>
            <a:endParaRPr sz="26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5" dirty="0">
                <a:latin typeface="Constantia"/>
                <a:cs typeface="Constantia"/>
              </a:rPr>
              <a:t>Why Outsource </a:t>
            </a:r>
            <a:r>
              <a:rPr sz="2400" b="1" spc="-30" dirty="0">
                <a:latin typeface="Constantia"/>
                <a:cs typeface="Constantia"/>
              </a:rPr>
              <a:t>EC</a:t>
            </a:r>
            <a:r>
              <a:rPr sz="2400" b="1" spc="-125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Services?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dirty="0">
                <a:latin typeface="Constantia"/>
                <a:cs typeface="Constantia"/>
              </a:rPr>
              <a:t>IT </a:t>
            </a:r>
            <a:r>
              <a:rPr sz="2400" b="1" spc="-10" dirty="0">
                <a:latin typeface="Constantia"/>
                <a:cs typeface="Constantia"/>
              </a:rPr>
              <a:t>Outsourcing </a:t>
            </a:r>
            <a:r>
              <a:rPr sz="2400" b="1" dirty="0">
                <a:latin typeface="Constantia"/>
                <a:cs typeface="Constantia"/>
              </a:rPr>
              <a:t>and </a:t>
            </a:r>
            <a:r>
              <a:rPr sz="2400" b="1" spc="-10" dirty="0">
                <a:latin typeface="Constantia"/>
                <a:cs typeface="Constantia"/>
              </a:rPr>
              <a:t>Application </a:t>
            </a:r>
            <a:r>
              <a:rPr sz="2400" b="1" spc="-5" dirty="0">
                <a:latin typeface="Constantia"/>
                <a:cs typeface="Constantia"/>
              </a:rPr>
              <a:t>Service</a:t>
            </a:r>
            <a:r>
              <a:rPr sz="2400" b="1" spc="-215" dirty="0">
                <a:latin typeface="Constantia"/>
                <a:cs typeface="Constantia"/>
              </a:rPr>
              <a:t> </a:t>
            </a:r>
            <a:r>
              <a:rPr sz="2400" b="1" spc="-15" dirty="0">
                <a:latin typeface="Constantia"/>
                <a:cs typeface="Constantia"/>
              </a:rPr>
              <a:t>Providers</a:t>
            </a:r>
            <a:endParaRPr sz="2400">
              <a:latin typeface="Constantia"/>
              <a:cs typeface="Constantia"/>
            </a:endParaRPr>
          </a:p>
          <a:p>
            <a:pPr marL="927100" lvl="2" indent="-247650">
              <a:lnSpc>
                <a:spcPct val="100000"/>
              </a:lnSpc>
              <a:spcBef>
                <a:spcPts val="530"/>
              </a:spcBef>
              <a:buClr>
                <a:srgbClr val="009DD9"/>
              </a:buClr>
              <a:buSzPct val="69047"/>
              <a:buFont typeface="Wingdings 2"/>
              <a:buChar char=""/>
              <a:tabLst>
                <a:tab pos="927100" algn="l"/>
                <a:tab pos="927735" algn="l"/>
              </a:tabLst>
            </a:pPr>
            <a:r>
              <a:rPr sz="2100" b="1" dirty="0">
                <a:latin typeface="Constantia"/>
                <a:cs typeface="Constantia"/>
              </a:rPr>
              <a:t>application </a:t>
            </a:r>
            <a:r>
              <a:rPr sz="2100" b="1" spc="-5" dirty="0">
                <a:latin typeface="Constantia"/>
                <a:cs typeface="Constantia"/>
              </a:rPr>
              <a:t>service </a:t>
            </a:r>
            <a:r>
              <a:rPr sz="2100" b="1" spc="-10" dirty="0">
                <a:latin typeface="Constantia"/>
                <a:cs typeface="Constantia"/>
              </a:rPr>
              <a:t>provider</a:t>
            </a:r>
            <a:r>
              <a:rPr sz="2100" b="1" spc="-270" dirty="0">
                <a:latin typeface="Constantia"/>
                <a:cs typeface="Constantia"/>
              </a:rPr>
              <a:t> </a:t>
            </a:r>
            <a:r>
              <a:rPr sz="2100" b="1" spc="-5" dirty="0">
                <a:latin typeface="Constantia"/>
                <a:cs typeface="Constantia"/>
              </a:rPr>
              <a:t>(ASP)</a:t>
            </a:r>
            <a:endParaRPr sz="2100">
              <a:latin typeface="Constantia"/>
              <a:cs typeface="Constantia"/>
            </a:endParaRPr>
          </a:p>
          <a:p>
            <a:pPr marL="927100" marR="5080">
              <a:lnSpc>
                <a:spcPct val="100000"/>
              </a:lnSpc>
              <a:spcBef>
                <a:spcPts val="505"/>
              </a:spcBef>
            </a:pPr>
            <a:r>
              <a:rPr sz="2100" spc="-5" dirty="0">
                <a:latin typeface="Constantia"/>
                <a:cs typeface="Constantia"/>
              </a:rPr>
              <a:t>An </a:t>
            </a:r>
            <a:r>
              <a:rPr sz="2100" spc="-10" dirty="0">
                <a:latin typeface="Constantia"/>
                <a:cs typeface="Constantia"/>
              </a:rPr>
              <a:t>agent </a:t>
            </a:r>
            <a:r>
              <a:rPr sz="2100" dirty="0">
                <a:latin typeface="Constantia"/>
                <a:cs typeface="Constantia"/>
              </a:rPr>
              <a:t>or </a:t>
            </a:r>
            <a:r>
              <a:rPr sz="2100" spc="-10" dirty="0">
                <a:latin typeface="Constantia"/>
                <a:cs typeface="Constantia"/>
              </a:rPr>
              <a:t>vendor who </a:t>
            </a:r>
            <a:r>
              <a:rPr sz="2100" dirty="0">
                <a:latin typeface="Constantia"/>
                <a:cs typeface="Constantia"/>
              </a:rPr>
              <a:t>assembles </a:t>
            </a:r>
            <a:r>
              <a:rPr sz="2100" spc="-5" dirty="0">
                <a:latin typeface="Constantia"/>
                <a:cs typeface="Constantia"/>
              </a:rPr>
              <a:t>the </a:t>
            </a:r>
            <a:r>
              <a:rPr sz="2100" dirty="0">
                <a:latin typeface="Constantia"/>
                <a:cs typeface="Constantia"/>
              </a:rPr>
              <a:t>functions </a:t>
            </a:r>
            <a:r>
              <a:rPr sz="2100" spc="-5" dirty="0">
                <a:latin typeface="Constantia"/>
                <a:cs typeface="Constantia"/>
              </a:rPr>
              <a:t>needed </a:t>
            </a:r>
            <a:r>
              <a:rPr sz="2100" spc="-10" dirty="0">
                <a:latin typeface="Constantia"/>
                <a:cs typeface="Constantia"/>
              </a:rPr>
              <a:t>by  </a:t>
            </a:r>
            <a:r>
              <a:rPr sz="2100" spc="-5" dirty="0">
                <a:latin typeface="Constantia"/>
                <a:cs typeface="Constantia"/>
              </a:rPr>
              <a:t>enterprises</a:t>
            </a:r>
            <a:r>
              <a:rPr sz="2100" spc="-13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and</a:t>
            </a:r>
            <a:r>
              <a:rPr sz="2100" spc="-25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packages</a:t>
            </a:r>
            <a:r>
              <a:rPr sz="2100" spc="-80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them</a:t>
            </a:r>
            <a:r>
              <a:rPr sz="2100" spc="-95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with</a:t>
            </a:r>
            <a:r>
              <a:rPr sz="2100" spc="-90" dirty="0">
                <a:latin typeface="Constantia"/>
                <a:cs typeface="Constantia"/>
              </a:rPr>
              <a:t> </a:t>
            </a:r>
            <a:r>
              <a:rPr sz="2100" spc="-10" dirty="0">
                <a:latin typeface="Constantia"/>
                <a:cs typeface="Constantia"/>
              </a:rPr>
              <a:t>outsourced</a:t>
            </a:r>
            <a:r>
              <a:rPr sz="2100" spc="-85" dirty="0">
                <a:latin typeface="Constantia"/>
                <a:cs typeface="Constantia"/>
              </a:rPr>
              <a:t> </a:t>
            </a:r>
            <a:r>
              <a:rPr sz="2100" spc="-5" dirty="0">
                <a:latin typeface="Constantia"/>
                <a:cs typeface="Constantia"/>
              </a:rPr>
              <a:t>development,  operation, </a:t>
            </a:r>
            <a:r>
              <a:rPr sz="2100" spc="-10" dirty="0">
                <a:latin typeface="Constantia"/>
                <a:cs typeface="Constantia"/>
              </a:rPr>
              <a:t>maintenance, </a:t>
            </a:r>
            <a:r>
              <a:rPr sz="2100" dirty="0">
                <a:latin typeface="Constantia"/>
                <a:cs typeface="Constantia"/>
              </a:rPr>
              <a:t>and other</a:t>
            </a:r>
            <a:r>
              <a:rPr sz="2100" spc="-280" dirty="0">
                <a:latin typeface="Constantia"/>
                <a:cs typeface="Constantia"/>
              </a:rPr>
              <a:t> </a:t>
            </a:r>
            <a:r>
              <a:rPr sz="2100" dirty="0">
                <a:latin typeface="Constantia"/>
                <a:cs typeface="Constantia"/>
              </a:rPr>
              <a:t>services</a:t>
            </a:r>
            <a:endParaRPr sz="2100">
              <a:latin typeface="Constantia"/>
              <a:cs typeface="Constant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654935" y="6335369"/>
            <a:ext cx="275399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Copyright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©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2012 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Pearson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Education, Inc.  Publishing 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as 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Prentice</a:t>
            </a:r>
            <a:r>
              <a:rPr sz="1200" spc="-65" dirty="0">
                <a:solidFill>
                  <a:srgbClr val="045C75"/>
                </a:solidFill>
                <a:latin typeface="Constantia"/>
                <a:cs typeface="Constantia"/>
              </a:rPr>
              <a:t> </a:t>
            </a: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Hall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70823" y="6518249"/>
            <a:ext cx="3295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</a:t>
            </a:r>
            <a:r>
              <a:rPr sz="1200" dirty="0">
                <a:solidFill>
                  <a:srgbClr val="045C75"/>
                </a:solidFill>
                <a:latin typeface="Constantia"/>
                <a:cs typeface="Constantia"/>
              </a:rPr>
              <a:t>-</a:t>
            </a:r>
            <a:r>
              <a:rPr sz="1200" spc="-10" dirty="0">
                <a:solidFill>
                  <a:srgbClr val="045C75"/>
                </a:solidFill>
                <a:latin typeface="Constantia"/>
                <a:cs typeface="Constantia"/>
              </a:rPr>
              <a:t>28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770635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40" dirty="0"/>
              <a:t>Order </a:t>
            </a:r>
            <a:r>
              <a:rPr sz="4800" spc="-100" dirty="0"/>
              <a:t>Fulfillment </a:t>
            </a:r>
            <a:r>
              <a:rPr sz="4800" spc="-170" dirty="0"/>
              <a:t>and</a:t>
            </a:r>
            <a:r>
              <a:rPr sz="4800" spc="-1040" dirty="0"/>
              <a:t> </a:t>
            </a:r>
            <a:r>
              <a:rPr sz="4800" spc="-204" dirty="0"/>
              <a:t>Logistics:  </a:t>
            </a:r>
            <a:r>
              <a:rPr sz="4800" spc="-130" dirty="0"/>
              <a:t>An</a:t>
            </a:r>
            <a:r>
              <a:rPr sz="4800" spc="-420" dirty="0"/>
              <a:t> </a:t>
            </a:r>
            <a:r>
              <a:rPr sz="4800" spc="-150" dirty="0"/>
              <a:t>Overview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11-2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75789"/>
            <a:ext cx="7994015" cy="456184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b="1" spc="-25" dirty="0">
                <a:latin typeface="Constantia"/>
                <a:cs typeface="Constantia"/>
              </a:rPr>
              <a:t>ACQUIRING </a:t>
            </a:r>
            <a:r>
              <a:rPr sz="2400" b="1" spc="-5" dirty="0">
                <a:latin typeface="Constantia"/>
                <a:cs typeface="Constantia"/>
              </a:rPr>
              <a:t>GOODS AND</a:t>
            </a:r>
            <a:r>
              <a:rPr sz="2400" b="1" spc="-10" dirty="0">
                <a:latin typeface="Constantia"/>
                <a:cs typeface="Constantia"/>
              </a:rPr>
              <a:t> </a:t>
            </a:r>
            <a:r>
              <a:rPr sz="2400" b="1" spc="-20" dirty="0">
                <a:latin typeface="Constantia"/>
                <a:cs typeface="Constantia"/>
              </a:rPr>
              <a:t>SERVICES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10" dirty="0">
                <a:latin typeface="Constantia"/>
                <a:cs typeface="Constantia"/>
              </a:rPr>
              <a:t>order</a:t>
            </a:r>
            <a:r>
              <a:rPr sz="2400" b="1" spc="-120" dirty="0">
                <a:latin typeface="Constantia"/>
                <a:cs typeface="Constantia"/>
              </a:rPr>
              <a:t> </a:t>
            </a:r>
            <a:r>
              <a:rPr sz="2400" b="1" spc="5" dirty="0">
                <a:latin typeface="Constantia"/>
                <a:cs typeface="Constantia"/>
              </a:rPr>
              <a:t>fulfillment</a:t>
            </a:r>
            <a:endParaRPr sz="2400">
              <a:latin typeface="Constantia"/>
              <a:cs typeface="Constantia"/>
            </a:endParaRPr>
          </a:p>
          <a:p>
            <a:pPr marL="652780" marR="50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nstantia"/>
                <a:cs typeface="Constantia"/>
              </a:rPr>
              <a:t>All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activities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needed</a:t>
            </a:r>
            <a:r>
              <a:rPr sz="2400" spc="-20" dirty="0">
                <a:latin typeface="Constantia"/>
                <a:cs typeface="Constantia"/>
              </a:rPr>
              <a:t> to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provide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customers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with</a:t>
            </a:r>
            <a:r>
              <a:rPr sz="2400" spc="-6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their  </a:t>
            </a:r>
            <a:r>
              <a:rPr sz="2400" spc="-15" dirty="0">
                <a:latin typeface="Constantia"/>
                <a:cs typeface="Constantia"/>
              </a:rPr>
              <a:t>ordered goods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5" dirty="0">
                <a:latin typeface="Constantia"/>
                <a:cs typeface="Constantia"/>
              </a:rPr>
              <a:t>services, </a:t>
            </a:r>
            <a:r>
              <a:rPr sz="2400" spc="-10" dirty="0">
                <a:latin typeface="Constantia"/>
                <a:cs typeface="Constantia"/>
              </a:rPr>
              <a:t>including related customer  </a:t>
            </a:r>
            <a:r>
              <a:rPr sz="2400" dirty="0">
                <a:latin typeface="Constantia"/>
                <a:cs typeface="Constantia"/>
              </a:rPr>
              <a:t>services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80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dirty="0">
                <a:latin typeface="Constantia"/>
                <a:cs typeface="Constantia"/>
              </a:rPr>
              <a:t>back-office</a:t>
            </a:r>
            <a:r>
              <a:rPr sz="2400" b="1" spc="-13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operations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activities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that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support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fulfillment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orders,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9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sz="2400" spc="-5" dirty="0">
                <a:latin typeface="Constantia"/>
                <a:cs typeface="Constantia"/>
              </a:rPr>
              <a:t>packing, </a:t>
            </a:r>
            <a:r>
              <a:rPr sz="2400" spc="-35" dirty="0">
                <a:latin typeface="Constantia"/>
                <a:cs typeface="Constantia"/>
              </a:rPr>
              <a:t>delivery, </a:t>
            </a:r>
            <a:r>
              <a:rPr sz="2400" spc="-15" dirty="0">
                <a:latin typeface="Constantia"/>
                <a:cs typeface="Constantia"/>
              </a:rPr>
              <a:t>accounting,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114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logistics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75"/>
              </a:spcBef>
              <a:buClr>
                <a:srgbClr val="0E6EC5"/>
              </a:buClr>
              <a:buSzPct val="85416"/>
              <a:buFont typeface="Wingdings 2"/>
              <a:buChar char=""/>
              <a:tabLst>
                <a:tab pos="653415" algn="l"/>
              </a:tabLst>
            </a:pPr>
            <a:r>
              <a:rPr sz="2400" b="1" spc="-5" dirty="0">
                <a:latin typeface="Constantia"/>
                <a:cs typeface="Constantia"/>
              </a:rPr>
              <a:t>front-office</a:t>
            </a:r>
            <a:r>
              <a:rPr sz="2400" b="1" spc="-130" dirty="0">
                <a:latin typeface="Constantia"/>
                <a:cs typeface="Constantia"/>
              </a:rPr>
              <a:t> </a:t>
            </a:r>
            <a:r>
              <a:rPr sz="2400" b="1" spc="-5" dirty="0">
                <a:latin typeface="Constantia"/>
                <a:cs typeface="Constantia"/>
              </a:rPr>
              <a:t>operations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  <a:spcBef>
                <a:spcPts val="580"/>
              </a:spcBef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business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processes,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such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sales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and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advertising,</a:t>
            </a:r>
            <a:endParaRPr sz="2400">
              <a:latin typeface="Constantia"/>
              <a:cs typeface="Constantia"/>
            </a:endParaRPr>
          </a:p>
          <a:p>
            <a:pPr marL="652780">
              <a:lnSpc>
                <a:spcPct val="100000"/>
              </a:lnSpc>
            </a:pPr>
            <a:r>
              <a:rPr sz="2400" spc="-10" dirty="0">
                <a:latin typeface="Constantia"/>
                <a:cs typeface="Constantia"/>
              </a:rPr>
              <a:t>which </a:t>
            </a:r>
            <a:r>
              <a:rPr sz="2400" spc="-15" dirty="0">
                <a:latin typeface="Constantia"/>
                <a:cs typeface="Constantia"/>
              </a:rPr>
              <a:t>are </a:t>
            </a:r>
            <a:r>
              <a:rPr sz="2400" dirty="0">
                <a:latin typeface="Constantia"/>
                <a:cs typeface="Constantia"/>
              </a:rPr>
              <a:t>visible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4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customers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09600" y="838200"/>
            <a:ext cx="7751826" cy="5245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8373871" y="6556200"/>
            <a:ext cx="3429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11-29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44500" y="1112977"/>
            <a:ext cx="4175760" cy="711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95" dirty="0"/>
              <a:t>Managerial</a:t>
            </a:r>
            <a:r>
              <a:rPr sz="4500" spc="-509" dirty="0"/>
              <a:t> </a:t>
            </a:r>
            <a:r>
              <a:rPr sz="4500" spc="-260" dirty="0"/>
              <a:t>Issues</a:t>
            </a:r>
            <a:endParaRPr sz="45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73871" y="6556200"/>
            <a:ext cx="3429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11-30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5940" y="1948941"/>
            <a:ext cx="7372984" cy="37572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834">
              <a:lnSpc>
                <a:spcPct val="100000"/>
              </a:lnSpc>
              <a:spcBef>
                <a:spcPts val="10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Constantia"/>
                <a:cs typeface="Constantia"/>
              </a:rPr>
              <a:t>If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you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are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EC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-40" dirty="0">
                <a:latin typeface="Constantia"/>
                <a:cs typeface="Constantia"/>
              </a:rPr>
              <a:t>vendor,</a:t>
            </a:r>
            <a:r>
              <a:rPr sz="2400" spc="-5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what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bottleneck</a:t>
            </a:r>
            <a:r>
              <a:rPr sz="2400" spc="-5" dirty="0">
                <a:latin typeface="Constantia"/>
                <a:cs typeface="Constantia"/>
              </a:rPr>
              <a:t> in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  </a:t>
            </a:r>
            <a:r>
              <a:rPr sz="2400" spc="-10" dirty="0">
                <a:latin typeface="Constantia"/>
                <a:cs typeface="Constantia"/>
              </a:rPr>
              <a:t>order </a:t>
            </a:r>
            <a:r>
              <a:rPr sz="2400" dirty="0">
                <a:latin typeface="Constantia"/>
                <a:cs typeface="Constantia"/>
              </a:rPr>
              <a:t>fulfillment</a:t>
            </a:r>
            <a:r>
              <a:rPr sz="2400" spc="-19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process?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sz="2400" spc="-30" dirty="0">
                <a:latin typeface="Constantia"/>
                <a:cs typeface="Constantia"/>
              </a:rPr>
              <a:t>For</a:t>
            </a:r>
            <a:r>
              <a:rPr sz="2400" spc="-14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which</a:t>
            </a:r>
            <a:r>
              <a:rPr sz="2400" spc="-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items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should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55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keep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our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own</a:t>
            </a:r>
            <a:r>
              <a:rPr sz="2400" spc="-30" dirty="0">
                <a:latin typeface="Constantia"/>
                <a:cs typeface="Constantia"/>
              </a:rPr>
              <a:t> </a:t>
            </a:r>
            <a:r>
              <a:rPr sz="2400" spc="-15" dirty="0">
                <a:latin typeface="Constantia"/>
                <a:cs typeface="Constantia"/>
              </a:rPr>
              <a:t>inventory?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Constantia"/>
                <a:cs typeface="Constantia"/>
              </a:rPr>
              <a:t>What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is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alliance</a:t>
            </a:r>
            <a:r>
              <a:rPr sz="2400" spc="-10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strategy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order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fulfillment?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sz="2400" spc="-35" dirty="0">
                <a:latin typeface="Constantia"/>
                <a:cs typeface="Constantia"/>
              </a:rPr>
              <a:t>How </a:t>
            </a:r>
            <a:r>
              <a:rPr sz="2400" dirty="0">
                <a:latin typeface="Constantia"/>
                <a:cs typeface="Constantia"/>
              </a:rPr>
              <a:t>should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15" dirty="0">
                <a:latin typeface="Constantia"/>
                <a:cs typeface="Constantia"/>
              </a:rPr>
              <a:t>manage</a:t>
            </a:r>
            <a:r>
              <a:rPr sz="2400" spc="-23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returns?</a:t>
            </a:r>
            <a:endParaRPr sz="2400">
              <a:latin typeface="Constantia"/>
              <a:cs typeface="Constantia"/>
            </a:endParaRPr>
          </a:p>
          <a:p>
            <a:pPr marL="469900" marR="56515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Constantia"/>
                <a:cs typeface="Constantia"/>
              </a:rPr>
              <a:t>What </a:t>
            </a:r>
            <a:r>
              <a:rPr sz="2400" spc="-5" dirty="0">
                <a:latin typeface="Constantia"/>
                <a:cs typeface="Constantia"/>
              </a:rPr>
              <a:t>logistics information </a:t>
            </a:r>
            <a:r>
              <a:rPr sz="2400" dirty="0">
                <a:latin typeface="Constantia"/>
                <a:cs typeface="Constantia"/>
              </a:rPr>
              <a:t>should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15" dirty="0">
                <a:latin typeface="Constantia"/>
                <a:cs typeface="Constantia"/>
              </a:rPr>
              <a:t>provide</a:t>
            </a:r>
            <a:r>
              <a:rPr sz="2400" spc="-395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  </a:t>
            </a:r>
            <a:r>
              <a:rPr sz="2400" spc="-10" dirty="0">
                <a:latin typeface="Constantia"/>
                <a:cs typeface="Constantia"/>
              </a:rPr>
              <a:t>customers?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80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sz="2400" dirty="0">
                <a:latin typeface="Constantia"/>
                <a:cs typeface="Constantia"/>
              </a:rPr>
              <a:t>Should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35" dirty="0">
                <a:latin typeface="Constantia"/>
                <a:cs typeface="Constantia"/>
              </a:rPr>
              <a:t>we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use</a:t>
            </a:r>
            <a:r>
              <a:rPr sz="2400" spc="-7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RFID</a:t>
            </a:r>
            <a:r>
              <a:rPr sz="2400" spc="-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for</a:t>
            </a:r>
            <a:r>
              <a:rPr sz="2400" spc="-1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order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fulfillment?</a:t>
            </a:r>
            <a:endParaRPr sz="2400">
              <a:latin typeface="Constantia"/>
              <a:cs typeface="Constantia"/>
            </a:endParaRPr>
          </a:p>
          <a:p>
            <a:pPr marL="469900" indent="-457834">
              <a:lnSpc>
                <a:spcPct val="100000"/>
              </a:lnSpc>
              <a:spcBef>
                <a:spcPts val="575"/>
              </a:spcBef>
              <a:buClr>
                <a:srgbClr val="0AD0D9"/>
              </a:buClr>
              <a:buSzPct val="93750"/>
              <a:buAutoNum type="arabicPeriod"/>
              <a:tabLst>
                <a:tab pos="469900" algn="l"/>
                <a:tab pos="470534" algn="l"/>
              </a:tabLst>
            </a:pPr>
            <a:r>
              <a:rPr sz="2400" spc="-5" dirty="0">
                <a:latin typeface="Constantia"/>
                <a:cs typeface="Constantia"/>
              </a:rPr>
              <a:t>Can </a:t>
            </a:r>
            <a:r>
              <a:rPr sz="2400" spc="-35" dirty="0">
                <a:latin typeface="Constantia"/>
                <a:cs typeface="Constantia"/>
              </a:rPr>
              <a:t>we </a:t>
            </a:r>
            <a:r>
              <a:rPr sz="2400" spc="-5" dirty="0">
                <a:latin typeface="Constantia"/>
                <a:cs typeface="Constantia"/>
              </a:rPr>
              <a:t>use </a:t>
            </a:r>
            <a:r>
              <a:rPr sz="2400" spc="-20" dirty="0">
                <a:latin typeface="Constantia"/>
                <a:cs typeface="Constantia"/>
              </a:rPr>
              <a:t>CPFR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22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SMEs?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20700" y="865378"/>
            <a:ext cx="223647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204" dirty="0"/>
              <a:t>Summary</a:t>
            </a:r>
            <a:endParaRPr sz="45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8373871" y="6556200"/>
            <a:ext cx="3429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11-31</a:t>
            </a:r>
            <a:endParaRPr sz="1200">
              <a:latin typeface="Constantia"/>
              <a:cs typeface="Constant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12140" y="1609764"/>
            <a:ext cx="6085205" cy="3830320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527685" indent="-515620">
              <a:lnSpc>
                <a:spcPct val="100000"/>
              </a:lnSpc>
              <a:spcBef>
                <a:spcPts val="7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Constantia"/>
                <a:cs typeface="Constantia"/>
              </a:rPr>
              <a:t>The</a:t>
            </a:r>
            <a:r>
              <a:rPr sz="2600" spc="-11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role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of</a:t>
            </a:r>
            <a:r>
              <a:rPr sz="2600" spc="-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support</a:t>
            </a:r>
            <a:r>
              <a:rPr sz="2600" spc="-15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services</a:t>
            </a:r>
            <a:r>
              <a:rPr sz="2600" spc="-7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in</a:t>
            </a:r>
            <a:r>
              <a:rPr sz="2600" spc="-55" dirty="0">
                <a:latin typeface="Constantia"/>
                <a:cs typeface="Constantia"/>
              </a:rPr>
              <a:t> </a:t>
            </a:r>
            <a:r>
              <a:rPr sz="2600" spc="-30" dirty="0">
                <a:latin typeface="Constantia"/>
                <a:cs typeface="Constantia"/>
              </a:rPr>
              <a:t>EC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latin typeface="Constantia"/>
                <a:cs typeface="Constantia"/>
              </a:rPr>
              <a:t>The </a:t>
            </a:r>
            <a:r>
              <a:rPr sz="2600" spc="-10" dirty="0">
                <a:latin typeface="Constantia"/>
                <a:cs typeface="Constantia"/>
              </a:rPr>
              <a:t>order </a:t>
            </a:r>
            <a:r>
              <a:rPr sz="2600" dirty="0">
                <a:latin typeface="Constantia"/>
                <a:cs typeface="Constantia"/>
              </a:rPr>
              <a:t>fulfillment</a:t>
            </a:r>
            <a:r>
              <a:rPr sz="2600" spc="-37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process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latin typeface="Constantia"/>
                <a:cs typeface="Constantia"/>
              </a:rPr>
              <a:t>Problems in </a:t>
            </a:r>
            <a:r>
              <a:rPr sz="2600" spc="-10" dirty="0">
                <a:latin typeface="Constantia"/>
                <a:cs typeface="Constantia"/>
              </a:rPr>
              <a:t>order</a:t>
            </a:r>
            <a:r>
              <a:rPr sz="2600" spc="-285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fulfillment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600" dirty="0">
                <a:latin typeface="Constantia"/>
                <a:cs typeface="Constantia"/>
              </a:rPr>
              <a:t>Solutions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spc="-15" dirty="0">
                <a:latin typeface="Constantia"/>
                <a:cs typeface="Constantia"/>
              </a:rPr>
              <a:t>to</a:t>
            </a:r>
            <a:r>
              <a:rPr sz="2600" spc="-160" dirty="0">
                <a:latin typeface="Constantia"/>
                <a:cs typeface="Constantia"/>
              </a:rPr>
              <a:t> </a:t>
            </a:r>
            <a:r>
              <a:rPr sz="2600" spc="-10" dirty="0">
                <a:latin typeface="Constantia"/>
                <a:cs typeface="Constantia"/>
              </a:rPr>
              <a:t>order</a:t>
            </a:r>
            <a:r>
              <a:rPr sz="2600" spc="-114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fulfillment</a:t>
            </a:r>
            <a:r>
              <a:rPr sz="2600" spc="-155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problems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latin typeface="Constantia"/>
                <a:cs typeface="Constantia"/>
              </a:rPr>
              <a:t>RFID</a:t>
            </a:r>
            <a:r>
              <a:rPr sz="2600" spc="-40" dirty="0">
                <a:latin typeface="Constantia"/>
                <a:cs typeface="Constantia"/>
              </a:rPr>
              <a:t> </a:t>
            </a:r>
            <a:r>
              <a:rPr sz="2600" spc="-5" dirty="0">
                <a:latin typeface="Constantia"/>
                <a:cs typeface="Constantia"/>
              </a:rPr>
              <a:t>tags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5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600" spc="-15" dirty="0">
                <a:latin typeface="Constantia"/>
                <a:cs typeface="Constantia"/>
              </a:rPr>
              <a:t>Collaborative </a:t>
            </a:r>
            <a:r>
              <a:rPr sz="2600" spc="-5" dirty="0">
                <a:latin typeface="Constantia"/>
                <a:cs typeface="Constantia"/>
              </a:rPr>
              <a:t>planning </a:t>
            </a:r>
            <a:r>
              <a:rPr sz="2600" dirty="0">
                <a:latin typeface="Constantia"/>
                <a:cs typeface="Constantia"/>
              </a:rPr>
              <a:t>and</a:t>
            </a:r>
            <a:r>
              <a:rPr sz="2600" spc="-204" dirty="0">
                <a:latin typeface="Constantia"/>
                <a:cs typeface="Constantia"/>
              </a:rPr>
              <a:t> </a:t>
            </a:r>
            <a:r>
              <a:rPr sz="2600" spc="-20" dirty="0">
                <a:latin typeface="Constantia"/>
                <a:cs typeface="Constantia"/>
              </a:rPr>
              <a:t>CPFR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30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600" spc="-5" dirty="0">
                <a:latin typeface="Constantia"/>
                <a:cs typeface="Constantia"/>
              </a:rPr>
              <a:t>Other support</a:t>
            </a:r>
            <a:r>
              <a:rPr sz="2600" spc="-31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services</a:t>
            </a:r>
            <a:endParaRPr sz="2600">
              <a:latin typeface="Constantia"/>
              <a:cs typeface="Constantia"/>
            </a:endParaRPr>
          </a:p>
          <a:p>
            <a:pPr marL="527685" indent="-515620">
              <a:lnSpc>
                <a:spcPct val="100000"/>
              </a:lnSpc>
              <a:spcBef>
                <a:spcPts val="620"/>
              </a:spcBef>
              <a:buClr>
                <a:srgbClr val="0AD0D9"/>
              </a:buClr>
              <a:buSzPct val="94230"/>
              <a:buAutoNum type="arabicPeriod"/>
              <a:tabLst>
                <a:tab pos="527685" algn="l"/>
                <a:tab pos="528320" algn="l"/>
              </a:tabLst>
            </a:pPr>
            <a:r>
              <a:rPr sz="2600" spc="-10" dirty="0">
                <a:latin typeface="Constantia"/>
                <a:cs typeface="Constantia"/>
              </a:rPr>
              <a:t>Outsourcing </a:t>
            </a:r>
            <a:r>
              <a:rPr sz="2600" spc="-25" dirty="0">
                <a:latin typeface="Constantia"/>
                <a:cs typeface="Constantia"/>
              </a:rPr>
              <a:t>EC</a:t>
            </a:r>
            <a:r>
              <a:rPr sz="2600" spc="-120" dirty="0">
                <a:latin typeface="Constantia"/>
                <a:cs typeface="Constantia"/>
              </a:rPr>
              <a:t> </a:t>
            </a:r>
            <a:r>
              <a:rPr sz="2600" dirty="0">
                <a:latin typeface="Constantia"/>
                <a:cs typeface="Constantia"/>
              </a:rPr>
              <a:t>services</a:t>
            </a:r>
            <a:endParaRPr sz="26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62000" y="1522475"/>
            <a:ext cx="7242175" cy="236372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57237" y="1517650"/>
            <a:ext cx="7251700" cy="2373630"/>
          </a:xfrm>
          <a:custGeom>
            <a:avLst/>
            <a:gdLst/>
            <a:ahLst/>
            <a:cxnLst/>
            <a:rect l="l" t="t" r="r" b="b"/>
            <a:pathLst>
              <a:path w="7251700" h="2373629">
                <a:moveTo>
                  <a:pt x="0" y="2373249"/>
                </a:moveTo>
                <a:lnTo>
                  <a:pt x="7251700" y="2373249"/>
                </a:lnTo>
                <a:lnTo>
                  <a:pt x="7251700" y="0"/>
                </a:lnTo>
                <a:lnTo>
                  <a:pt x="0" y="0"/>
                </a:lnTo>
                <a:lnTo>
                  <a:pt x="0" y="2373249"/>
                </a:lnTo>
                <a:close/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2330195" y="5350764"/>
            <a:ext cx="4657344" cy="51358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679692" y="5350764"/>
            <a:ext cx="379475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51319" y="5350764"/>
            <a:ext cx="379475" cy="51358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218688" y="5620511"/>
            <a:ext cx="2950464" cy="51358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61303" y="5625084"/>
            <a:ext cx="371855" cy="51358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016609" y="4066413"/>
            <a:ext cx="6925309" cy="1916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Arial"/>
                <a:cs typeface="Arial"/>
              </a:rPr>
              <a:t>All </a:t>
            </a:r>
            <a:r>
              <a:rPr sz="1600" spc="-5" dirty="0">
                <a:latin typeface="Arial"/>
                <a:cs typeface="Arial"/>
              </a:rPr>
              <a:t>rights reserved. No part of this publication may be reproduced, stored in a  retrieval system, or transmitted, in any form or by any means, electronic,  mechanical, photocopying, recording, or otherwise, without the prior written  permission of the </a:t>
            </a:r>
            <a:r>
              <a:rPr sz="1600" spc="-15" dirty="0">
                <a:latin typeface="Arial"/>
                <a:cs typeface="Arial"/>
              </a:rPr>
              <a:t>publisher. </a:t>
            </a:r>
            <a:r>
              <a:rPr sz="1600" spc="-5" dirty="0">
                <a:latin typeface="Arial"/>
                <a:cs typeface="Arial"/>
              </a:rPr>
              <a:t>Printed in the United States of</a:t>
            </a:r>
            <a:r>
              <a:rPr sz="1600" spc="30" dirty="0">
                <a:latin typeface="Arial"/>
                <a:cs typeface="Arial"/>
              </a:rPr>
              <a:t> </a:t>
            </a:r>
            <a:r>
              <a:rPr sz="1600" spc="-5" dirty="0">
                <a:latin typeface="Arial"/>
                <a:cs typeface="Arial"/>
              </a:rPr>
              <a:t>America.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500">
              <a:latin typeface="Times New Roman"/>
              <a:cs typeface="Times New Roman"/>
            </a:endParaRPr>
          </a:p>
          <a:p>
            <a:pPr marL="269875" algn="ctr">
              <a:lnSpc>
                <a:spcPts val="2145"/>
              </a:lnSpc>
            </a:pPr>
            <a:r>
              <a:rPr sz="1800" spc="-5" dirty="0">
                <a:latin typeface="Tahoma"/>
                <a:cs typeface="Tahoma"/>
              </a:rPr>
              <a:t>Copyright </a:t>
            </a:r>
            <a:r>
              <a:rPr sz="1800" dirty="0">
                <a:latin typeface="Tahoma"/>
                <a:cs typeface="Tahoma"/>
              </a:rPr>
              <a:t>© 2012 </a:t>
            </a:r>
            <a:r>
              <a:rPr sz="1800" spc="-10" dirty="0">
                <a:latin typeface="Tahoma"/>
                <a:cs typeface="Tahoma"/>
              </a:rPr>
              <a:t>Pearson </a:t>
            </a:r>
            <a:r>
              <a:rPr sz="1800" spc="-5" dirty="0">
                <a:latin typeface="Tahoma"/>
                <a:cs typeface="Tahoma"/>
              </a:rPr>
              <a:t>Education,</a:t>
            </a:r>
            <a:r>
              <a:rPr sz="1800" spc="15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Inc.</a:t>
            </a:r>
            <a:endParaRPr sz="1800">
              <a:latin typeface="Tahoma"/>
              <a:cs typeface="Tahoma"/>
            </a:endParaRPr>
          </a:p>
          <a:p>
            <a:pPr marL="409575" algn="ctr">
              <a:lnSpc>
                <a:spcPts val="2145"/>
              </a:lnSpc>
            </a:pPr>
            <a:r>
              <a:rPr sz="1800" spc="-5" dirty="0">
                <a:latin typeface="Tahoma"/>
                <a:cs typeface="Tahoma"/>
              </a:rPr>
              <a:t>Publishing </a:t>
            </a:r>
            <a:r>
              <a:rPr sz="1800" dirty="0">
                <a:latin typeface="Tahoma"/>
                <a:cs typeface="Tahoma"/>
              </a:rPr>
              <a:t>as </a:t>
            </a:r>
            <a:r>
              <a:rPr sz="1800" spc="-10" dirty="0">
                <a:latin typeface="Tahoma"/>
                <a:cs typeface="Tahoma"/>
              </a:rPr>
              <a:t>Prentice</a:t>
            </a:r>
            <a:r>
              <a:rPr sz="1800" spc="-20" dirty="0">
                <a:latin typeface="Tahoma"/>
                <a:cs typeface="Tahoma"/>
              </a:rPr>
              <a:t> </a:t>
            </a:r>
            <a:r>
              <a:rPr sz="1800" spc="-5" dirty="0">
                <a:latin typeface="Tahoma"/>
                <a:cs typeface="Tahoma"/>
              </a:rPr>
              <a:t>Hall</a:t>
            </a:r>
            <a:endParaRPr sz="1800">
              <a:latin typeface="Tahoma"/>
              <a:cs typeface="Tahom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373871" y="6556200"/>
            <a:ext cx="34290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spc="-5" dirty="0">
                <a:solidFill>
                  <a:srgbClr val="045C75"/>
                </a:solidFill>
                <a:latin typeface="Constantia"/>
                <a:cs typeface="Constantia"/>
              </a:rPr>
              <a:t>11-32</a:t>
            </a:r>
            <a:endParaRPr sz="1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457200"/>
            <a:ext cx="7959725" cy="581342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11-3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770635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40" dirty="0"/>
              <a:t>Order </a:t>
            </a:r>
            <a:r>
              <a:rPr sz="4800" spc="-100" dirty="0"/>
              <a:t>Fulfillment </a:t>
            </a:r>
            <a:r>
              <a:rPr sz="4800" spc="-170" dirty="0"/>
              <a:t>and</a:t>
            </a:r>
            <a:r>
              <a:rPr sz="4800" spc="-1040" dirty="0"/>
              <a:t> </a:t>
            </a:r>
            <a:r>
              <a:rPr sz="4800" spc="-204" dirty="0"/>
              <a:t>Logistics:  </a:t>
            </a:r>
            <a:r>
              <a:rPr sz="4800" spc="-130" dirty="0"/>
              <a:t>An</a:t>
            </a:r>
            <a:r>
              <a:rPr sz="4800" spc="-420" dirty="0"/>
              <a:t> </a:t>
            </a:r>
            <a:r>
              <a:rPr sz="4800" spc="-150" dirty="0"/>
              <a:t>Overview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11-4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75789"/>
            <a:ext cx="7803515" cy="28428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675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b="1" spc="-10" dirty="0">
                <a:latin typeface="Constantia"/>
                <a:cs typeface="Constantia"/>
              </a:rPr>
              <a:t>logistics</a:t>
            </a:r>
            <a:endParaRPr sz="2400">
              <a:latin typeface="Constantia"/>
              <a:cs typeface="Constantia"/>
            </a:endParaRPr>
          </a:p>
          <a:p>
            <a:pPr marL="285115" marR="5080">
              <a:lnSpc>
                <a:spcPct val="100000"/>
              </a:lnSpc>
              <a:spcBef>
                <a:spcPts val="575"/>
              </a:spcBef>
            </a:pP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operations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25" dirty="0">
                <a:latin typeface="Constantia"/>
                <a:cs typeface="Constantia"/>
              </a:rPr>
              <a:t>involved</a:t>
            </a:r>
            <a:r>
              <a:rPr sz="2400" spc="-1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in</a:t>
            </a:r>
            <a:r>
              <a:rPr sz="2400" spc="-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the</a:t>
            </a:r>
            <a:r>
              <a:rPr sz="2400" spc="-120" dirty="0">
                <a:latin typeface="Constantia"/>
                <a:cs typeface="Constantia"/>
              </a:rPr>
              <a:t> </a:t>
            </a:r>
            <a:r>
              <a:rPr sz="2400" spc="5" dirty="0">
                <a:latin typeface="Constantia"/>
                <a:cs typeface="Constantia"/>
              </a:rPr>
              <a:t>efficient</a:t>
            </a:r>
            <a:r>
              <a:rPr sz="2400" spc="-15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and</a:t>
            </a:r>
            <a:r>
              <a:rPr sz="2400" spc="-65" dirty="0">
                <a:latin typeface="Constantia"/>
                <a:cs typeface="Constantia"/>
              </a:rPr>
              <a:t> </a:t>
            </a:r>
            <a:r>
              <a:rPr sz="2400" spc="-10" dirty="0">
                <a:latin typeface="Constantia"/>
                <a:cs typeface="Constantia"/>
              </a:rPr>
              <a:t>effective</a:t>
            </a:r>
            <a:r>
              <a:rPr sz="2400" spc="-105" dirty="0">
                <a:latin typeface="Constantia"/>
                <a:cs typeface="Constantia"/>
              </a:rPr>
              <a:t> </a:t>
            </a:r>
            <a:r>
              <a:rPr sz="2400" spc="30" dirty="0">
                <a:latin typeface="Constantia"/>
                <a:cs typeface="Constantia"/>
              </a:rPr>
              <a:t>flow 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20" dirty="0">
                <a:latin typeface="Constantia"/>
                <a:cs typeface="Constantia"/>
              </a:rPr>
              <a:t>storage </a:t>
            </a:r>
            <a:r>
              <a:rPr sz="2400" dirty="0">
                <a:latin typeface="Constantia"/>
                <a:cs typeface="Constantia"/>
              </a:rPr>
              <a:t>of </a:t>
            </a:r>
            <a:r>
              <a:rPr sz="2400" spc="-15" dirty="0">
                <a:latin typeface="Constantia"/>
                <a:cs typeface="Constantia"/>
              </a:rPr>
              <a:t>goods, </a:t>
            </a:r>
            <a:r>
              <a:rPr sz="2400" spc="-5" dirty="0">
                <a:latin typeface="Constantia"/>
                <a:cs typeface="Constantia"/>
              </a:rPr>
              <a:t>services, </a:t>
            </a:r>
            <a:r>
              <a:rPr sz="2400" dirty="0">
                <a:latin typeface="Constantia"/>
                <a:cs typeface="Constantia"/>
              </a:rPr>
              <a:t>and </a:t>
            </a:r>
            <a:r>
              <a:rPr sz="2400" spc="-10" dirty="0">
                <a:latin typeface="Constantia"/>
                <a:cs typeface="Constantia"/>
              </a:rPr>
              <a:t>related </a:t>
            </a:r>
            <a:r>
              <a:rPr sz="2400" spc="-5" dirty="0">
                <a:latin typeface="Constantia"/>
                <a:cs typeface="Constantia"/>
              </a:rPr>
              <a:t>information  </a:t>
            </a:r>
            <a:r>
              <a:rPr sz="2400" spc="-10" dirty="0">
                <a:latin typeface="Constantia"/>
                <a:cs typeface="Constantia"/>
              </a:rPr>
              <a:t>from</a:t>
            </a:r>
            <a:r>
              <a:rPr sz="2400" spc="-8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point</a:t>
            </a:r>
            <a:r>
              <a:rPr sz="2400" spc="-12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1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origin</a:t>
            </a:r>
            <a:r>
              <a:rPr sz="2400" spc="-80" dirty="0">
                <a:latin typeface="Constantia"/>
                <a:cs typeface="Constantia"/>
              </a:rPr>
              <a:t> </a:t>
            </a:r>
            <a:r>
              <a:rPr sz="2400" spc="-20" dirty="0">
                <a:latin typeface="Constantia"/>
                <a:cs typeface="Constantia"/>
              </a:rPr>
              <a:t>to</a:t>
            </a:r>
            <a:r>
              <a:rPr sz="2400" spc="-9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point</a:t>
            </a:r>
            <a:r>
              <a:rPr sz="2400" spc="-130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of</a:t>
            </a:r>
            <a:r>
              <a:rPr sz="2400" spc="-2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consumption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b="1" spc="-5" dirty="0">
                <a:latin typeface="Constantia"/>
                <a:cs typeface="Constantia"/>
              </a:rPr>
              <a:t>e-logistics</a:t>
            </a:r>
            <a:endParaRPr sz="2200">
              <a:latin typeface="Constantia"/>
              <a:cs typeface="Constantia"/>
            </a:endParaRPr>
          </a:p>
          <a:p>
            <a:pPr marL="652780" marR="509905">
              <a:lnSpc>
                <a:spcPct val="100000"/>
              </a:lnSpc>
              <a:spcBef>
                <a:spcPts val="560"/>
              </a:spcBef>
            </a:pPr>
            <a:r>
              <a:rPr sz="2200" spc="-10" dirty="0">
                <a:latin typeface="Constantia"/>
                <a:cs typeface="Constantia"/>
              </a:rPr>
              <a:t>The </a:t>
            </a:r>
            <a:r>
              <a:rPr sz="2200" spc="-5" dirty="0">
                <a:latin typeface="Constantia"/>
                <a:cs typeface="Constantia"/>
              </a:rPr>
              <a:t>logistics of </a:t>
            </a:r>
            <a:r>
              <a:rPr sz="2200" spc="-30" dirty="0">
                <a:latin typeface="Constantia"/>
                <a:cs typeface="Constantia"/>
              </a:rPr>
              <a:t>EC </a:t>
            </a:r>
            <a:r>
              <a:rPr sz="2400" spc="-15" dirty="0">
                <a:latin typeface="Constantia"/>
                <a:cs typeface="Constantia"/>
              </a:rPr>
              <a:t>systems, </a:t>
            </a:r>
            <a:r>
              <a:rPr sz="2400" spc="-10" dirty="0">
                <a:latin typeface="Constantia"/>
                <a:cs typeface="Constantia"/>
              </a:rPr>
              <a:t>typically </a:t>
            </a:r>
            <a:r>
              <a:rPr sz="2400" spc="-20" dirty="0">
                <a:latin typeface="Constantia"/>
                <a:cs typeface="Constantia"/>
              </a:rPr>
              <a:t>involving</a:t>
            </a:r>
            <a:r>
              <a:rPr sz="2400" spc="-145" dirty="0">
                <a:latin typeface="Constantia"/>
                <a:cs typeface="Constantia"/>
              </a:rPr>
              <a:t> </a:t>
            </a:r>
            <a:r>
              <a:rPr sz="2400" dirty="0">
                <a:latin typeface="Constantia"/>
                <a:cs typeface="Constantia"/>
              </a:rPr>
              <a:t>small  </a:t>
            </a:r>
            <a:r>
              <a:rPr sz="2400" spc="-15" dirty="0">
                <a:latin typeface="Constantia"/>
                <a:cs typeface="Constantia"/>
              </a:rPr>
              <a:t>parcels </a:t>
            </a:r>
            <a:r>
              <a:rPr sz="2400" dirty="0">
                <a:latin typeface="Constantia"/>
                <a:cs typeface="Constantia"/>
              </a:rPr>
              <a:t>sent </a:t>
            </a:r>
            <a:r>
              <a:rPr sz="2400" spc="-20" dirty="0">
                <a:latin typeface="Constantia"/>
                <a:cs typeface="Constantia"/>
              </a:rPr>
              <a:t>to </a:t>
            </a:r>
            <a:r>
              <a:rPr sz="2400" spc="-15" dirty="0">
                <a:latin typeface="Constantia"/>
                <a:cs typeface="Constantia"/>
              </a:rPr>
              <a:t>many </a:t>
            </a:r>
            <a:r>
              <a:rPr sz="2400" spc="-10" dirty="0">
                <a:latin typeface="Constantia"/>
                <a:cs typeface="Constantia"/>
              </a:rPr>
              <a:t>customers’ </a:t>
            </a:r>
            <a:r>
              <a:rPr sz="2400" spc="-5" dirty="0">
                <a:latin typeface="Constantia"/>
                <a:cs typeface="Constantia"/>
              </a:rPr>
              <a:t>homes </a:t>
            </a:r>
            <a:r>
              <a:rPr sz="2400" dirty="0">
                <a:latin typeface="Constantia"/>
                <a:cs typeface="Constantia"/>
              </a:rPr>
              <a:t>(in</a:t>
            </a:r>
            <a:r>
              <a:rPr sz="2400" spc="-370" dirty="0">
                <a:latin typeface="Constantia"/>
                <a:cs typeface="Constantia"/>
              </a:rPr>
              <a:t> </a:t>
            </a:r>
            <a:r>
              <a:rPr sz="2400" spc="-5" dirty="0">
                <a:latin typeface="Constantia"/>
                <a:cs typeface="Constantia"/>
              </a:rPr>
              <a:t>B2C)</a:t>
            </a:r>
            <a:endParaRPr sz="24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6987" y="1627187"/>
            <a:ext cx="8991600" cy="39624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11-5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909637" y="622300"/>
            <a:ext cx="7472299" cy="56261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11-6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770635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40" dirty="0"/>
              <a:t>Order </a:t>
            </a:r>
            <a:r>
              <a:rPr sz="4800" spc="-100" dirty="0"/>
              <a:t>Fulfillment </a:t>
            </a:r>
            <a:r>
              <a:rPr sz="4800" spc="-170" dirty="0"/>
              <a:t>and</a:t>
            </a:r>
            <a:r>
              <a:rPr sz="4800" spc="-1040" dirty="0"/>
              <a:t> </a:t>
            </a:r>
            <a:r>
              <a:rPr sz="4800" spc="-204" dirty="0"/>
              <a:t>Logistics:  </a:t>
            </a:r>
            <a:r>
              <a:rPr sz="4800" spc="-130" dirty="0"/>
              <a:t>An</a:t>
            </a:r>
            <a:r>
              <a:rPr sz="4800" spc="-420" dirty="0"/>
              <a:t> </a:t>
            </a:r>
            <a:r>
              <a:rPr sz="4800" spc="-150" dirty="0"/>
              <a:t>Overview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11-7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35940" y="1872325"/>
            <a:ext cx="6159500" cy="409257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700"/>
              </a:spcBef>
              <a:buClr>
                <a:srgbClr val="0AD0D9"/>
              </a:buClr>
              <a:buSzPct val="93750"/>
              <a:buFont typeface="Wingdings 2"/>
              <a:buChar char=""/>
              <a:tabLst>
                <a:tab pos="285750" algn="l"/>
              </a:tabLst>
            </a:pPr>
            <a:r>
              <a:rPr sz="2400" b="1" spc="-5" dirty="0">
                <a:latin typeface="Constantia"/>
                <a:cs typeface="Constantia"/>
              </a:rPr>
              <a:t>THE </a:t>
            </a:r>
            <a:r>
              <a:rPr sz="2400" b="1" spc="-30" dirty="0">
                <a:latin typeface="Constantia"/>
                <a:cs typeface="Constantia"/>
              </a:rPr>
              <a:t>EC </a:t>
            </a:r>
            <a:r>
              <a:rPr sz="2400" b="1" dirty="0">
                <a:latin typeface="Constantia"/>
                <a:cs typeface="Constantia"/>
              </a:rPr>
              <a:t>ORDER </a:t>
            </a:r>
            <a:r>
              <a:rPr sz="2400" b="1" spc="-5" dirty="0">
                <a:latin typeface="Constantia"/>
                <a:cs typeface="Constantia"/>
              </a:rPr>
              <a:t>FULFILLMENT</a:t>
            </a:r>
            <a:r>
              <a:rPr sz="2400" b="1" spc="-60" dirty="0">
                <a:latin typeface="Constantia"/>
                <a:cs typeface="Constantia"/>
              </a:rPr>
              <a:t> </a:t>
            </a:r>
            <a:r>
              <a:rPr sz="2400" b="1" spc="-20" dirty="0">
                <a:latin typeface="Constantia"/>
                <a:cs typeface="Constantia"/>
              </a:rPr>
              <a:t>PROCESS</a:t>
            </a:r>
            <a:endParaRPr sz="24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5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Activity</a:t>
            </a:r>
            <a:r>
              <a:rPr sz="2200" spc="-30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1: Making</a:t>
            </a:r>
            <a:r>
              <a:rPr sz="2200" spc="-7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sure</a:t>
            </a:r>
            <a:r>
              <a:rPr sz="2200" spc="-8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the</a:t>
            </a:r>
            <a:r>
              <a:rPr sz="2200" spc="-1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customer</a:t>
            </a:r>
            <a:r>
              <a:rPr sz="2200" spc="-14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will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25" dirty="0">
                <a:latin typeface="Constantia"/>
                <a:cs typeface="Constantia"/>
              </a:rPr>
              <a:t>pay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Activity </a:t>
            </a:r>
            <a:r>
              <a:rPr sz="2200" spc="-5" dirty="0">
                <a:latin typeface="Constantia"/>
                <a:cs typeface="Constantia"/>
              </a:rPr>
              <a:t>2: </a:t>
            </a:r>
            <a:r>
              <a:rPr sz="2200" spc="-10" dirty="0">
                <a:latin typeface="Constantia"/>
                <a:cs typeface="Constantia"/>
              </a:rPr>
              <a:t>Checking for </a:t>
            </a:r>
            <a:r>
              <a:rPr sz="2200" spc="-5" dirty="0">
                <a:latin typeface="Constantia"/>
                <a:cs typeface="Constantia"/>
              </a:rPr>
              <a:t>in-stock</a:t>
            </a:r>
            <a:r>
              <a:rPr sz="2200" spc="-21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availability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5" dirty="0">
                <a:latin typeface="Constantia"/>
                <a:cs typeface="Constantia"/>
              </a:rPr>
              <a:t>Activity </a:t>
            </a:r>
            <a:r>
              <a:rPr sz="2200" spc="-5" dirty="0">
                <a:latin typeface="Constantia"/>
                <a:cs typeface="Constantia"/>
              </a:rPr>
              <a:t>3: </a:t>
            </a:r>
            <a:r>
              <a:rPr sz="2200" spc="-10" dirty="0">
                <a:latin typeface="Constantia"/>
                <a:cs typeface="Constantia"/>
              </a:rPr>
              <a:t>Arranging</a:t>
            </a:r>
            <a:r>
              <a:rPr sz="2200" spc="-135" dirty="0">
                <a:latin typeface="Constantia"/>
                <a:cs typeface="Constantia"/>
              </a:rPr>
              <a:t> </a:t>
            </a:r>
            <a:r>
              <a:rPr sz="2200" spc="-5" dirty="0">
                <a:latin typeface="Constantia"/>
                <a:cs typeface="Constantia"/>
              </a:rPr>
              <a:t>shipments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Activity </a:t>
            </a:r>
            <a:r>
              <a:rPr sz="2200" spc="-5" dirty="0">
                <a:latin typeface="Constantia"/>
                <a:cs typeface="Constantia"/>
              </a:rPr>
              <a:t>4: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Insurance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Activity </a:t>
            </a:r>
            <a:r>
              <a:rPr sz="2200" spc="-5" dirty="0">
                <a:latin typeface="Constantia"/>
                <a:cs typeface="Constantia"/>
              </a:rPr>
              <a:t>5:</a:t>
            </a:r>
            <a:r>
              <a:rPr sz="2200" spc="-2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Replenishment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5" dirty="0">
                <a:latin typeface="Constantia"/>
                <a:cs typeface="Constantia"/>
              </a:rPr>
              <a:t>Activity </a:t>
            </a:r>
            <a:r>
              <a:rPr sz="2200" spc="-5" dirty="0">
                <a:latin typeface="Constantia"/>
                <a:cs typeface="Constantia"/>
              </a:rPr>
              <a:t>6: In-house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production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Activity </a:t>
            </a:r>
            <a:r>
              <a:rPr sz="2200" spc="-5" dirty="0">
                <a:latin typeface="Constantia"/>
                <a:cs typeface="Constantia"/>
              </a:rPr>
              <a:t>7: </a:t>
            </a:r>
            <a:r>
              <a:rPr sz="2200" spc="-25" dirty="0">
                <a:latin typeface="Constantia"/>
                <a:cs typeface="Constantia"/>
              </a:rPr>
              <a:t>Use</a:t>
            </a:r>
            <a:r>
              <a:rPr sz="2200" spc="-130" dirty="0">
                <a:latin typeface="Constantia"/>
                <a:cs typeface="Constantia"/>
              </a:rPr>
              <a:t> </a:t>
            </a:r>
            <a:r>
              <a:rPr sz="2200" spc="-15" dirty="0">
                <a:latin typeface="Constantia"/>
                <a:cs typeface="Constantia"/>
              </a:rPr>
              <a:t>contractors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25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0" dirty="0">
                <a:latin typeface="Constantia"/>
                <a:cs typeface="Constantia"/>
              </a:rPr>
              <a:t>Activity </a:t>
            </a:r>
            <a:r>
              <a:rPr sz="2200" spc="-5" dirty="0">
                <a:latin typeface="Constantia"/>
                <a:cs typeface="Constantia"/>
              </a:rPr>
              <a:t>8: Contacts with</a:t>
            </a:r>
            <a:r>
              <a:rPr sz="2200" spc="-229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customers</a:t>
            </a:r>
            <a:endParaRPr sz="2200">
              <a:latin typeface="Constantia"/>
              <a:cs typeface="Constantia"/>
            </a:endParaRPr>
          </a:p>
          <a:p>
            <a:pPr marL="652780" lvl="1" indent="-247650">
              <a:lnSpc>
                <a:spcPct val="100000"/>
              </a:lnSpc>
              <a:spcBef>
                <a:spcPts val="53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653415" algn="l"/>
              </a:tabLst>
            </a:pPr>
            <a:r>
              <a:rPr sz="2200" spc="-15" dirty="0">
                <a:latin typeface="Constantia"/>
                <a:cs typeface="Constantia"/>
              </a:rPr>
              <a:t>Activity </a:t>
            </a:r>
            <a:r>
              <a:rPr sz="2200" spc="-5" dirty="0">
                <a:latin typeface="Constantia"/>
                <a:cs typeface="Constantia"/>
              </a:rPr>
              <a:t>9:</a:t>
            </a:r>
            <a:r>
              <a:rPr sz="2200" spc="-35" dirty="0">
                <a:latin typeface="Constantia"/>
                <a:cs typeface="Constantia"/>
              </a:rPr>
              <a:t> </a:t>
            </a:r>
            <a:r>
              <a:rPr sz="2200" spc="-10" dirty="0">
                <a:latin typeface="Constantia"/>
                <a:cs typeface="Constantia"/>
              </a:rPr>
              <a:t>Returns</a:t>
            </a:r>
            <a:endParaRPr sz="22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0" y="1252"/>
            <a:ext cx="9143999" cy="10261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402387" y="0"/>
            <a:ext cx="4741612" cy="599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9091187" cy="101993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-844" y="52959"/>
            <a:ext cx="9145606" cy="90081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292100" y="313385"/>
            <a:ext cx="7706359" cy="1489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4800" spc="-140" dirty="0"/>
              <a:t>Order </a:t>
            </a:r>
            <a:r>
              <a:rPr sz="4800" spc="-100" dirty="0"/>
              <a:t>Fulfillment </a:t>
            </a:r>
            <a:r>
              <a:rPr sz="4800" spc="-170" dirty="0"/>
              <a:t>and</a:t>
            </a:r>
            <a:r>
              <a:rPr sz="4800" spc="-1040" dirty="0"/>
              <a:t> </a:t>
            </a:r>
            <a:r>
              <a:rPr sz="4800" spc="-204" dirty="0"/>
              <a:t>Logistics:  </a:t>
            </a:r>
            <a:r>
              <a:rPr sz="4800" spc="-130" dirty="0"/>
              <a:t>An</a:t>
            </a:r>
            <a:r>
              <a:rPr sz="4800" spc="-420" dirty="0"/>
              <a:t> </a:t>
            </a:r>
            <a:r>
              <a:rPr sz="4800" spc="-150" dirty="0"/>
              <a:t>Overview</a:t>
            </a:r>
            <a:endParaRPr sz="480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ts val="1240"/>
              </a:lnSpc>
            </a:pPr>
            <a:r>
              <a:rPr spc="-10" dirty="0"/>
              <a:t>Copyright </a:t>
            </a:r>
            <a:r>
              <a:rPr dirty="0"/>
              <a:t>© </a:t>
            </a:r>
            <a:r>
              <a:rPr spc="-5" dirty="0"/>
              <a:t>2012 </a:t>
            </a:r>
            <a:r>
              <a:rPr spc="-10" dirty="0"/>
              <a:t>Pearson </a:t>
            </a:r>
            <a:r>
              <a:rPr spc="-5" dirty="0"/>
              <a:t>Education,</a:t>
            </a:r>
            <a:r>
              <a:rPr spc="15" dirty="0"/>
              <a:t> </a:t>
            </a:r>
            <a:r>
              <a:rPr spc="-5" dirty="0"/>
              <a:t>Inc.</a:t>
            </a:r>
          </a:p>
          <a:p>
            <a:pPr marL="1270" algn="ctr">
              <a:lnSpc>
                <a:spcPct val="100000"/>
              </a:lnSpc>
            </a:pPr>
            <a:r>
              <a:rPr spc="-5" dirty="0"/>
              <a:t>Publishing </a:t>
            </a:r>
            <a:r>
              <a:rPr dirty="0"/>
              <a:t>as </a:t>
            </a:r>
            <a:r>
              <a:rPr spc="-10" dirty="0"/>
              <a:t>Prentice</a:t>
            </a:r>
            <a:r>
              <a:rPr spc="-70" dirty="0"/>
              <a:t> </a:t>
            </a:r>
            <a:r>
              <a:rPr spc="-5" dirty="0"/>
              <a:t>Hall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pc="-5" dirty="0"/>
              <a:t>11-8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929436" y="1876052"/>
            <a:ext cx="6786880" cy="192214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59079" indent="-247015">
              <a:lnSpc>
                <a:spcPct val="100000"/>
              </a:lnSpc>
              <a:spcBef>
                <a:spcPts val="675"/>
              </a:spcBef>
              <a:buClr>
                <a:srgbClr val="0E6EC5"/>
              </a:buClr>
              <a:buSzPct val="84782"/>
              <a:buFont typeface="Wingdings 2"/>
              <a:buChar char=""/>
              <a:tabLst>
                <a:tab pos="259715" algn="l"/>
              </a:tabLst>
            </a:pPr>
            <a:r>
              <a:rPr sz="2300" b="1" spc="-20" dirty="0">
                <a:latin typeface="Constantia"/>
                <a:cs typeface="Constantia"/>
              </a:rPr>
              <a:t>reverse</a:t>
            </a:r>
            <a:r>
              <a:rPr sz="2300" b="1" spc="-55" dirty="0">
                <a:latin typeface="Constantia"/>
                <a:cs typeface="Constantia"/>
              </a:rPr>
              <a:t> </a:t>
            </a:r>
            <a:r>
              <a:rPr sz="2300" b="1" dirty="0">
                <a:latin typeface="Constantia"/>
                <a:cs typeface="Constantia"/>
              </a:rPr>
              <a:t>logistics</a:t>
            </a:r>
            <a:endParaRPr sz="2300">
              <a:latin typeface="Constantia"/>
              <a:cs typeface="Constantia"/>
            </a:endParaRPr>
          </a:p>
          <a:p>
            <a:pPr marL="287020">
              <a:lnSpc>
                <a:spcPct val="100000"/>
              </a:lnSpc>
              <a:spcBef>
                <a:spcPts val="505"/>
              </a:spcBef>
            </a:pPr>
            <a:r>
              <a:rPr sz="2000" spc="-5" dirty="0">
                <a:latin typeface="Constantia"/>
                <a:cs typeface="Constantia"/>
              </a:rPr>
              <a:t>The</a:t>
            </a:r>
            <a:r>
              <a:rPr sz="2000" spc="-50" dirty="0">
                <a:latin typeface="Constantia"/>
                <a:cs typeface="Constantia"/>
              </a:rPr>
              <a:t> </a:t>
            </a:r>
            <a:r>
              <a:rPr sz="2000" spc="-10" dirty="0">
                <a:latin typeface="Constantia"/>
                <a:cs typeface="Constantia"/>
              </a:rPr>
              <a:t>movement</a:t>
            </a:r>
            <a:r>
              <a:rPr sz="2000" spc="-130" dirty="0">
                <a:latin typeface="Constantia"/>
                <a:cs typeface="Constantia"/>
              </a:rPr>
              <a:t> </a:t>
            </a:r>
            <a:r>
              <a:rPr sz="2000" dirty="0">
                <a:latin typeface="Constantia"/>
                <a:cs typeface="Constantia"/>
              </a:rPr>
              <a:t>of</a:t>
            </a:r>
            <a:r>
              <a:rPr sz="2000" spc="1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returns</a:t>
            </a:r>
            <a:r>
              <a:rPr sz="2000" spc="-80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from</a:t>
            </a:r>
            <a:r>
              <a:rPr sz="2000" spc="-10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customers</a:t>
            </a:r>
            <a:r>
              <a:rPr sz="2000" spc="-75" dirty="0">
                <a:latin typeface="Constantia"/>
                <a:cs typeface="Constantia"/>
              </a:rPr>
              <a:t> </a:t>
            </a:r>
            <a:r>
              <a:rPr sz="2000" spc="-15" dirty="0">
                <a:latin typeface="Constantia"/>
                <a:cs typeface="Constantia"/>
              </a:rPr>
              <a:t>to</a:t>
            </a:r>
            <a:r>
              <a:rPr sz="2000" spc="-135" dirty="0">
                <a:latin typeface="Constantia"/>
                <a:cs typeface="Constantia"/>
              </a:rPr>
              <a:t> </a:t>
            </a:r>
            <a:r>
              <a:rPr sz="2000" spc="-5" dirty="0">
                <a:latin typeface="Constantia"/>
                <a:cs typeface="Constantia"/>
              </a:rPr>
              <a:t>vendors</a:t>
            </a:r>
            <a:endParaRPr sz="20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520"/>
              </a:spcBef>
              <a:buClr>
                <a:srgbClr val="0E6EC5"/>
              </a:buClr>
              <a:buSzPct val="84090"/>
              <a:buFont typeface="Wingdings 2"/>
              <a:buChar char=""/>
              <a:tabLst>
                <a:tab pos="259715" algn="l"/>
              </a:tabLst>
            </a:pPr>
            <a:r>
              <a:rPr sz="2200" b="1" spc="-5" dirty="0">
                <a:latin typeface="Constantia"/>
                <a:cs typeface="Constantia"/>
              </a:rPr>
              <a:t>The </a:t>
            </a:r>
            <a:r>
              <a:rPr sz="2200" b="1" spc="-15" dirty="0">
                <a:latin typeface="Constantia"/>
                <a:cs typeface="Constantia"/>
              </a:rPr>
              <a:t>Administrative </a:t>
            </a:r>
            <a:r>
              <a:rPr sz="2200" b="1" spc="-10" dirty="0">
                <a:latin typeface="Constantia"/>
                <a:cs typeface="Constantia"/>
              </a:rPr>
              <a:t>Activities </a:t>
            </a:r>
            <a:r>
              <a:rPr sz="2200" b="1" spc="-5" dirty="0">
                <a:latin typeface="Constantia"/>
                <a:cs typeface="Constantia"/>
              </a:rPr>
              <a:t>of </a:t>
            </a:r>
            <a:r>
              <a:rPr sz="2200" b="1" spc="-15" dirty="0">
                <a:latin typeface="Constantia"/>
                <a:cs typeface="Constantia"/>
              </a:rPr>
              <a:t>Order </a:t>
            </a:r>
            <a:r>
              <a:rPr sz="2200" b="1" spc="-30" dirty="0">
                <a:latin typeface="Constantia"/>
                <a:cs typeface="Constantia"/>
              </a:rPr>
              <a:t>Taking</a:t>
            </a:r>
            <a:r>
              <a:rPr sz="2200" b="1" spc="-375" dirty="0">
                <a:latin typeface="Constantia"/>
                <a:cs typeface="Constantia"/>
              </a:rPr>
              <a:t> </a:t>
            </a:r>
            <a:r>
              <a:rPr sz="2200" b="1" spc="-5" dirty="0">
                <a:latin typeface="Constantia"/>
                <a:cs typeface="Constantia"/>
              </a:rPr>
              <a:t>and</a:t>
            </a:r>
            <a:endParaRPr sz="2200">
              <a:latin typeface="Constantia"/>
              <a:cs typeface="Constantia"/>
            </a:endParaRPr>
          </a:p>
          <a:p>
            <a:pPr marL="259079">
              <a:lnSpc>
                <a:spcPct val="100000"/>
              </a:lnSpc>
              <a:spcBef>
                <a:spcPts val="5"/>
              </a:spcBef>
            </a:pPr>
            <a:r>
              <a:rPr sz="2200" b="1" spc="-5" dirty="0">
                <a:latin typeface="Constantia"/>
                <a:cs typeface="Constantia"/>
              </a:rPr>
              <a:t>Fulfillment</a:t>
            </a:r>
            <a:endParaRPr sz="2200">
              <a:latin typeface="Constantia"/>
              <a:cs typeface="Constantia"/>
            </a:endParaRPr>
          </a:p>
          <a:p>
            <a:pPr marL="259079" indent="-247015">
              <a:lnSpc>
                <a:spcPct val="100000"/>
              </a:lnSpc>
              <a:spcBef>
                <a:spcPts val="484"/>
              </a:spcBef>
              <a:buClr>
                <a:srgbClr val="0E6EC5"/>
              </a:buClr>
              <a:buSzPct val="85000"/>
              <a:buFont typeface="Wingdings 2"/>
              <a:buChar char=""/>
              <a:tabLst>
                <a:tab pos="259715" algn="l"/>
              </a:tabLst>
            </a:pPr>
            <a:r>
              <a:rPr sz="2000" b="1" spc="-10" dirty="0">
                <a:latin typeface="Constantia"/>
                <a:cs typeface="Constantia"/>
              </a:rPr>
              <a:t>Order </a:t>
            </a:r>
            <a:r>
              <a:rPr sz="2000" b="1" dirty="0">
                <a:latin typeface="Constantia"/>
                <a:cs typeface="Constantia"/>
              </a:rPr>
              <a:t>Fulfillment </a:t>
            </a:r>
            <a:r>
              <a:rPr sz="2000" b="1" spc="-5" dirty="0">
                <a:latin typeface="Constantia"/>
                <a:cs typeface="Constantia"/>
              </a:rPr>
              <a:t>and the </a:t>
            </a:r>
            <a:r>
              <a:rPr sz="2000" b="1" spc="-10" dirty="0">
                <a:latin typeface="Constantia"/>
                <a:cs typeface="Constantia"/>
              </a:rPr>
              <a:t>Supply</a:t>
            </a:r>
            <a:r>
              <a:rPr sz="2000" b="1" spc="-320" dirty="0">
                <a:latin typeface="Constantia"/>
                <a:cs typeface="Constantia"/>
              </a:rPr>
              <a:t> </a:t>
            </a:r>
            <a:r>
              <a:rPr sz="2000" b="1" spc="-5" dirty="0">
                <a:latin typeface="Constantia"/>
                <a:cs typeface="Constantia"/>
              </a:rPr>
              <a:t>Chain</a:t>
            </a:r>
            <a:endParaRPr sz="2000">
              <a:latin typeface="Constantia"/>
              <a:cs typeface="Constant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</TotalTime>
  <Words>1578</Words>
  <Application>Microsoft Office PowerPoint</Application>
  <PresentationFormat>On-screen Show (4:3)</PresentationFormat>
  <Paragraphs>263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Constantia</vt:lpstr>
      <vt:lpstr>Tahoma</vt:lpstr>
      <vt:lpstr>Times New Roman</vt:lpstr>
      <vt:lpstr>Wingdings 2</vt:lpstr>
      <vt:lpstr>Office Theme</vt:lpstr>
      <vt:lpstr>PowerPoint Presentation</vt:lpstr>
      <vt:lpstr>Learning Objectives</vt:lpstr>
      <vt:lpstr>Order Fulfillment and Logistics:  An Overview</vt:lpstr>
      <vt:lpstr>PowerPoint Presentation</vt:lpstr>
      <vt:lpstr>Order Fulfillment and Logistics:  An Overview</vt:lpstr>
      <vt:lpstr>PowerPoint Presentation</vt:lpstr>
      <vt:lpstr>PowerPoint Presentation</vt:lpstr>
      <vt:lpstr>Order Fulfillment and Logistics:  An Overview</vt:lpstr>
      <vt:lpstr>Order Fulfillment and Logistics:  An Overview</vt:lpstr>
      <vt:lpstr>Problems in Order Fulfillment Along Supply Chains</vt:lpstr>
      <vt:lpstr>Solutions to Order Fulfillment  Problems Along Supply Chains</vt:lpstr>
      <vt:lpstr>PowerPoint Presentation</vt:lpstr>
      <vt:lpstr>Solutions to Order Fulfillment  Problems Along Supply Chains</vt:lpstr>
      <vt:lpstr>Solutions to Order Fulfillment  Problems Along Supply Chains</vt:lpstr>
      <vt:lpstr>Solutions to Order Fulfillment  Problems Along Supply Chains</vt:lpstr>
      <vt:lpstr>Solutions to Order Fulfillment  Problems Along Supply Chains</vt:lpstr>
      <vt:lpstr>Solutions to Order Fulfillment  Problems Along Supply Chains</vt:lpstr>
      <vt:lpstr>Solutions to Order Fulfillment  Problems Along Supply Chains</vt:lpstr>
      <vt:lpstr>Solutions to Order Fulfillment  Problems Along Supply Chains</vt:lpstr>
      <vt:lpstr>RFID and CPFR as Key Enablers  in Supply Chain Management</vt:lpstr>
      <vt:lpstr>PowerPoint Presentation</vt:lpstr>
      <vt:lpstr>RFID and CPFR as Key Enablers  in Supply Chain Management</vt:lpstr>
      <vt:lpstr>RFID and CPFR as Key Enablers  in Supply Chain Management</vt:lpstr>
      <vt:lpstr>PowerPoint Presentation</vt:lpstr>
      <vt:lpstr>RFID and CPFR as Key Enablers  in Supply Chain Management</vt:lpstr>
      <vt:lpstr>PowerPoint Presentation</vt:lpstr>
      <vt:lpstr>Other E-Commerce Support Services</vt:lpstr>
      <vt:lpstr>Other E-Commerce Support Services</vt:lpstr>
      <vt:lpstr>Other E-Commerce Support Services</vt:lpstr>
      <vt:lpstr>PowerPoint Presentation</vt:lpstr>
      <vt:lpstr>Managerial Issues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Judy</dc:creator>
  <cp:lastModifiedBy>hung lai</cp:lastModifiedBy>
  <cp:revision>2</cp:revision>
  <dcterms:created xsi:type="dcterms:W3CDTF">2019-10-27T11:04:30Z</dcterms:created>
  <dcterms:modified xsi:type="dcterms:W3CDTF">2019-11-26T16:42:48Z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2013-05-07T00:00:00Z</vt:filetime>
  </property>
  <property fmtid="{D5CDD505-2E9C-101B-9397-08002B2CF9AE}" pid="3" name="Creator">
    <vt:lpwstr>Microsoft® PowerPoint® 2010 Trial</vt:lpwstr>
  </property>
  <property fmtid="{D5CDD505-2E9C-101B-9397-08002B2CF9AE}" pid="4" name="LastSaved">
    <vt:filetime>2019-10-27T00:00:00Z</vt:filetime>
  </property>
</Properties>
</file>