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59"/>
  </p:notesMasterIdLst>
  <p:sldIdLst>
    <p:sldId id="256" r:id="rId2"/>
    <p:sldId id="257" r:id="rId3"/>
    <p:sldId id="308" r:id="rId4"/>
    <p:sldId id="307" r:id="rId5"/>
    <p:sldId id="311" r:id="rId6"/>
    <p:sldId id="310" r:id="rId7"/>
    <p:sldId id="313" r:id="rId8"/>
    <p:sldId id="312" r:id="rId9"/>
    <p:sldId id="316" r:id="rId10"/>
    <p:sldId id="315" r:id="rId11"/>
    <p:sldId id="314" r:id="rId12"/>
    <p:sldId id="318" r:id="rId13"/>
    <p:sldId id="320" r:id="rId14"/>
    <p:sldId id="317" r:id="rId15"/>
    <p:sldId id="319" r:id="rId16"/>
    <p:sldId id="321" r:id="rId17"/>
    <p:sldId id="324" r:id="rId18"/>
    <p:sldId id="322" r:id="rId19"/>
    <p:sldId id="326" r:id="rId20"/>
    <p:sldId id="325" r:id="rId21"/>
    <p:sldId id="327" r:id="rId22"/>
    <p:sldId id="328" r:id="rId23"/>
    <p:sldId id="329" r:id="rId24"/>
    <p:sldId id="331" r:id="rId25"/>
    <p:sldId id="330" r:id="rId26"/>
    <p:sldId id="333" r:id="rId27"/>
    <p:sldId id="334" r:id="rId28"/>
    <p:sldId id="336" r:id="rId29"/>
    <p:sldId id="335" r:id="rId30"/>
    <p:sldId id="338" r:id="rId31"/>
    <p:sldId id="337" r:id="rId32"/>
    <p:sldId id="339" r:id="rId33"/>
    <p:sldId id="340" r:id="rId34"/>
    <p:sldId id="341" r:id="rId35"/>
    <p:sldId id="344" r:id="rId36"/>
    <p:sldId id="345" r:id="rId37"/>
    <p:sldId id="343" r:id="rId38"/>
    <p:sldId id="347" r:id="rId39"/>
    <p:sldId id="342" r:id="rId40"/>
    <p:sldId id="348" r:id="rId41"/>
    <p:sldId id="349" r:id="rId42"/>
    <p:sldId id="351" r:id="rId43"/>
    <p:sldId id="350" r:id="rId44"/>
    <p:sldId id="352" r:id="rId45"/>
    <p:sldId id="353" r:id="rId46"/>
    <p:sldId id="354" r:id="rId47"/>
    <p:sldId id="357" r:id="rId48"/>
    <p:sldId id="356" r:id="rId49"/>
    <p:sldId id="355" r:id="rId50"/>
    <p:sldId id="360" r:id="rId51"/>
    <p:sldId id="358" r:id="rId52"/>
    <p:sldId id="359" r:id="rId53"/>
    <p:sldId id="361" r:id="rId54"/>
    <p:sldId id="364" r:id="rId55"/>
    <p:sldId id="302" r:id="rId56"/>
    <p:sldId id="306" r:id="rId57"/>
    <p:sldId id="365"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7" autoAdjust="0"/>
  </p:normalViewPr>
  <p:slideViewPr>
    <p:cSldViewPr>
      <p:cViewPr varScale="1">
        <p:scale>
          <a:sx n="96" d="100"/>
          <a:sy n="96" d="100"/>
        </p:scale>
        <p:origin x="1068"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9C71DCC-3825-4452-AE8C-19297B6E6413}" type="datetimeFigureOut">
              <a:rPr lang="en-US"/>
              <a:pPr>
                <a:defRPr/>
              </a:pPr>
              <a:t>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7BEC602-F64C-4845-8621-5D7BA7D3097B}" type="slidenum">
              <a:rPr lang="en-US" altLang="en-US"/>
              <a:pPr>
                <a:defRPr/>
              </a:pPr>
              <a:t>‹#›</a:t>
            </a:fld>
            <a:endParaRPr lang="en-US" altLang="en-US"/>
          </a:p>
        </p:txBody>
      </p:sp>
    </p:spTree>
    <p:extLst>
      <p:ext uri="{BB962C8B-B14F-4D97-AF65-F5344CB8AC3E}">
        <p14:creationId xmlns:p14="http://schemas.microsoft.com/office/powerpoint/2010/main" val="2685967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1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AFAC5F-0A0E-428C-85FD-487B55453E3F}" type="slidenum">
              <a:rPr lang="en-US" altLang="en-US"/>
              <a:pPr>
                <a:spcBef>
                  <a:spcPct val="0"/>
                </a:spcBef>
              </a:pPr>
              <a:t>0</a:t>
            </a:fld>
            <a:endParaRPr lang="en-US" altLang="en-US"/>
          </a:p>
        </p:txBody>
      </p:sp>
    </p:spTree>
    <p:extLst>
      <p:ext uri="{BB962C8B-B14F-4D97-AF65-F5344CB8AC3E}">
        <p14:creationId xmlns:p14="http://schemas.microsoft.com/office/powerpoint/2010/main" val="2539966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B9C9FB-A99A-4B6F-903B-6C3F463DFD50}" type="slidenum">
              <a:rPr lang="en-US" altLang="en-US"/>
              <a:pPr>
                <a:spcBef>
                  <a:spcPct val="0"/>
                </a:spcBef>
              </a:pPr>
              <a:t>9</a:t>
            </a:fld>
            <a:endParaRPr lang="en-US" altLang="en-US"/>
          </a:p>
        </p:txBody>
      </p:sp>
    </p:spTree>
    <p:extLst>
      <p:ext uri="{BB962C8B-B14F-4D97-AF65-F5344CB8AC3E}">
        <p14:creationId xmlns:p14="http://schemas.microsoft.com/office/powerpoint/2010/main" val="3417726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0C96D6C-1194-43E3-8CA9-65BB2B47ED89}" type="slidenum">
              <a:rPr lang="en-US" altLang="en-US"/>
              <a:pPr>
                <a:spcBef>
                  <a:spcPct val="0"/>
                </a:spcBef>
              </a:pPr>
              <a:t>10</a:t>
            </a:fld>
            <a:endParaRPr lang="en-US" altLang="en-US"/>
          </a:p>
        </p:txBody>
      </p:sp>
    </p:spTree>
    <p:extLst>
      <p:ext uri="{BB962C8B-B14F-4D97-AF65-F5344CB8AC3E}">
        <p14:creationId xmlns:p14="http://schemas.microsoft.com/office/powerpoint/2010/main" val="3531269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3FF269-0AA0-4EC2-9E56-A14827749B93}" type="slidenum">
              <a:rPr lang="en-US" altLang="en-US"/>
              <a:pPr>
                <a:spcBef>
                  <a:spcPct val="0"/>
                </a:spcBef>
              </a:pPr>
              <a:t>11</a:t>
            </a:fld>
            <a:endParaRPr lang="en-US" altLang="en-US"/>
          </a:p>
        </p:txBody>
      </p:sp>
    </p:spTree>
    <p:extLst>
      <p:ext uri="{BB962C8B-B14F-4D97-AF65-F5344CB8AC3E}">
        <p14:creationId xmlns:p14="http://schemas.microsoft.com/office/powerpoint/2010/main" val="3621695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E59031-5757-4963-AEC2-616DA15CA9E6}" type="slidenum">
              <a:rPr lang="en-US" altLang="en-US"/>
              <a:pPr>
                <a:spcBef>
                  <a:spcPct val="0"/>
                </a:spcBef>
              </a:pPr>
              <a:t>12</a:t>
            </a:fld>
            <a:endParaRPr lang="en-US" altLang="en-US"/>
          </a:p>
        </p:txBody>
      </p:sp>
    </p:spTree>
    <p:extLst>
      <p:ext uri="{BB962C8B-B14F-4D97-AF65-F5344CB8AC3E}">
        <p14:creationId xmlns:p14="http://schemas.microsoft.com/office/powerpoint/2010/main" val="4061022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C38DFA-F305-4B5A-A450-7A58D58F2D5C}" type="slidenum">
              <a:rPr lang="en-US" altLang="en-US"/>
              <a:pPr>
                <a:spcBef>
                  <a:spcPct val="0"/>
                </a:spcBef>
              </a:pPr>
              <a:t>13</a:t>
            </a:fld>
            <a:endParaRPr lang="en-US" altLang="en-US"/>
          </a:p>
        </p:txBody>
      </p:sp>
    </p:spTree>
    <p:extLst>
      <p:ext uri="{BB962C8B-B14F-4D97-AF65-F5344CB8AC3E}">
        <p14:creationId xmlns:p14="http://schemas.microsoft.com/office/powerpoint/2010/main" val="39098519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0C812E2-8C00-4D00-BC35-2D82D873968D}" type="slidenum">
              <a:rPr lang="en-US" altLang="en-US"/>
              <a:pPr>
                <a:spcBef>
                  <a:spcPct val="0"/>
                </a:spcBef>
              </a:pPr>
              <a:t>14</a:t>
            </a:fld>
            <a:endParaRPr lang="en-US" altLang="en-US"/>
          </a:p>
        </p:txBody>
      </p:sp>
    </p:spTree>
    <p:extLst>
      <p:ext uri="{BB962C8B-B14F-4D97-AF65-F5344CB8AC3E}">
        <p14:creationId xmlns:p14="http://schemas.microsoft.com/office/powerpoint/2010/main" val="1003590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C8B987-AEE4-4C14-A6AD-178CF95FAE82}" type="slidenum">
              <a:rPr lang="en-US" altLang="en-US"/>
              <a:pPr>
                <a:spcBef>
                  <a:spcPct val="0"/>
                </a:spcBef>
              </a:pPr>
              <a:t>15</a:t>
            </a:fld>
            <a:endParaRPr lang="en-US" altLang="en-US"/>
          </a:p>
        </p:txBody>
      </p:sp>
    </p:spTree>
    <p:extLst>
      <p:ext uri="{BB962C8B-B14F-4D97-AF65-F5344CB8AC3E}">
        <p14:creationId xmlns:p14="http://schemas.microsoft.com/office/powerpoint/2010/main" val="2891706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3F3B243-0A1A-4D7D-A1E3-0C3635420613}" type="slidenum">
              <a:rPr lang="en-US" altLang="en-US"/>
              <a:pPr>
                <a:spcBef>
                  <a:spcPct val="0"/>
                </a:spcBef>
              </a:pPr>
              <a:t>16</a:t>
            </a:fld>
            <a:endParaRPr lang="en-US" altLang="en-US"/>
          </a:p>
        </p:txBody>
      </p:sp>
    </p:spTree>
    <p:extLst>
      <p:ext uri="{BB962C8B-B14F-4D97-AF65-F5344CB8AC3E}">
        <p14:creationId xmlns:p14="http://schemas.microsoft.com/office/powerpoint/2010/main" val="3842464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E7C49AA-16A1-46A4-832C-5CA89C137732}" type="slidenum">
              <a:rPr lang="en-US" altLang="en-US"/>
              <a:pPr>
                <a:spcBef>
                  <a:spcPct val="0"/>
                </a:spcBef>
              </a:pPr>
              <a:t>17</a:t>
            </a:fld>
            <a:endParaRPr lang="en-US" altLang="en-US"/>
          </a:p>
        </p:txBody>
      </p:sp>
    </p:spTree>
    <p:extLst>
      <p:ext uri="{BB962C8B-B14F-4D97-AF65-F5344CB8AC3E}">
        <p14:creationId xmlns:p14="http://schemas.microsoft.com/office/powerpoint/2010/main" val="2166807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9E8AC2-58FB-49FD-A7F3-EF115C38C8DF}" type="slidenum">
              <a:rPr lang="en-US" altLang="en-US"/>
              <a:pPr>
                <a:spcBef>
                  <a:spcPct val="0"/>
                </a:spcBef>
              </a:pPr>
              <a:t>18</a:t>
            </a:fld>
            <a:endParaRPr lang="en-US" altLang="en-US"/>
          </a:p>
        </p:txBody>
      </p:sp>
    </p:spTree>
    <p:extLst>
      <p:ext uri="{BB962C8B-B14F-4D97-AF65-F5344CB8AC3E}">
        <p14:creationId xmlns:p14="http://schemas.microsoft.com/office/powerpoint/2010/main" val="821319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0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ADAFA9D-048A-4A93-A84C-4740B7EF301A}" type="slidenum">
              <a:rPr lang="en-US" altLang="en-US"/>
              <a:pPr>
                <a:spcBef>
                  <a:spcPct val="0"/>
                </a:spcBef>
              </a:pPr>
              <a:t>1</a:t>
            </a:fld>
            <a:endParaRPr lang="en-US" altLang="en-US"/>
          </a:p>
        </p:txBody>
      </p:sp>
    </p:spTree>
    <p:extLst>
      <p:ext uri="{BB962C8B-B14F-4D97-AF65-F5344CB8AC3E}">
        <p14:creationId xmlns:p14="http://schemas.microsoft.com/office/powerpoint/2010/main" val="17558850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D51EBB-015C-44DD-8388-5340BCDC32F8}" type="slidenum">
              <a:rPr lang="en-US" altLang="en-US"/>
              <a:pPr>
                <a:spcBef>
                  <a:spcPct val="0"/>
                </a:spcBef>
              </a:pPr>
              <a:t>19</a:t>
            </a:fld>
            <a:endParaRPr lang="en-US" altLang="en-US"/>
          </a:p>
        </p:txBody>
      </p:sp>
    </p:spTree>
    <p:extLst>
      <p:ext uri="{BB962C8B-B14F-4D97-AF65-F5344CB8AC3E}">
        <p14:creationId xmlns:p14="http://schemas.microsoft.com/office/powerpoint/2010/main" val="36860642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13FC608-FE14-45B6-B05D-B6EDB70B1C77}" type="slidenum">
              <a:rPr lang="en-US" altLang="en-US"/>
              <a:pPr>
                <a:spcBef>
                  <a:spcPct val="0"/>
                </a:spcBef>
              </a:pPr>
              <a:t>20</a:t>
            </a:fld>
            <a:endParaRPr lang="en-US" altLang="en-US"/>
          </a:p>
        </p:txBody>
      </p:sp>
    </p:spTree>
    <p:extLst>
      <p:ext uri="{BB962C8B-B14F-4D97-AF65-F5344CB8AC3E}">
        <p14:creationId xmlns:p14="http://schemas.microsoft.com/office/powerpoint/2010/main" val="7168439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F349FD1-9B30-4037-8714-CE4FF48AF948}" type="slidenum">
              <a:rPr lang="en-US" altLang="en-US"/>
              <a:pPr>
                <a:spcBef>
                  <a:spcPct val="0"/>
                </a:spcBef>
              </a:pPr>
              <a:t>21</a:t>
            </a:fld>
            <a:endParaRPr lang="en-US" altLang="en-US"/>
          </a:p>
        </p:txBody>
      </p:sp>
    </p:spTree>
    <p:extLst>
      <p:ext uri="{BB962C8B-B14F-4D97-AF65-F5344CB8AC3E}">
        <p14:creationId xmlns:p14="http://schemas.microsoft.com/office/powerpoint/2010/main" val="176337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32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270929-0789-4868-9086-FF82B087EE23}" type="slidenum">
              <a:rPr lang="en-US" altLang="en-US"/>
              <a:pPr>
                <a:spcBef>
                  <a:spcPct val="0"/>
                </a:spcBef>
              </a:pPr>
              <a:t>22</a:t>
            </a:fld>
            <a:endParaRPr lang="en-US" altLang="en-US"/>
          </a:p>
        </p:txBody>
      </p:sp>
    </p:spTree>
    <p:extLst>
      <p:ext uri="{BB962C8B-B14F-4D97-AF65-F5344CB8AC3E}">
        <p14:creationId xmlns:p14="http://schemas.microsoft.com/office/powerpoint/2010/main" val="17321346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4A27A87-9DE5-4338-8D29-232CC49E0496}" type="slidenum">
              <a:rPr lang="en-US" altLang="en-US"/>
              <a:pPr>
                <a:spcBef>
                  <a:spcPct val="0"/>
                </a:spcBef>
              </a:pPr>
              <a:t>23</a:t>
            </a:fld>
            <a:endParaRPr lang="en-US" altLang="en-US"/>
          </a:p>
        </p:txBody>
      </p:sp>
    </p:spTree>
    <p:extLst>
      <p:ext uri="{BB962C8B-B14F-4D97-AF65-F5344CB8AC3E}">
        <p14:creationId xmlns:p14="http://schemas.microsoft.com/office/powerpoint/2010/main" val="14835094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73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AF5A1D0-1B90-4A47-999B-521A673103AB}" type="slidenum">
              <a:rPr lang="en-US" altLang="en-US"/>
              <a:pPr>
                <a:spcBef>
                  <a:spcPct val="0"/>
                </a:spcBef>
              </a:pPr>
              <a:t>24</a:t>
            </a:fld>
            <a:endParaRPr lang="en-US" altLang="en-US"/>
          </a:p>
        </p:txBody>
      </p:sp>
    </p:spTree>
    <p:extLst>
      <p:ext uri="{BB962C8B-B14F-4D97-AF65-F5344CB8AC3E}">
        <p14:creationId xmlns:p14="http://schemas.microsoft.com/office/powerpoint/2010/main" val="29893127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3EB533-4AD3-4212-A80E-364BF029AFCD}" type="slidenum">
              <a:rPr lang="en-US" altLang="en-US"/>
              <a:pPr>
                <a:spcBef>
                  <a:spcPct val="0"/>
                </a:spcBef>
              </a:pPr>
              <a:t>25</a:t>
            </a:fld>
            <a:endParaRPr lang="en-US" altLang="en-US"/>
          </a:p>
        </p:txBody>
      </p:sp>
    </p:spTree>
    <p:extLst>
      <p:ext uri="{BB962C8B-B14F-4D97-AF65-F5344CB8AC3E}">
        <p14:creationId xmlns:p14="http://schemas.microsoft.com/office/powerpoint/2010/main" val="3079601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20CB93B-7346-4D0D-826A-3EEDE757712F}" type="slidenum">
              <a:rPr lang="en-US" altLang="en-US"/>
              <a:pPr>
                <a:spcBef>
                  <a:spcPct val="0"/>
                </a:spcBef>
              </a:pPr>
              <a:t>26</a:t>
            </a:fld>
            <a:endParaRPr lang="en-US" altLang="en-US"/>
          </a:p>
        </p:txBody>
      </p:sp>
    </p:spTree>
    <p:extLst>
      <p:ext uri="{BB962C8B-B14F-4D97-AF65-F5344CB8AC3E}">
        <p14:creationId xmlns:p14="http://schemas.microsoft.com/office/powerpoint/2010/main" val="23039270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50856D-68D5-473D-9228-BF7538B1F068}" type="slidenum">
              <a:rPr lang="en-US" altLang="en-US"/>
              <a:pPr>
                <a:spcBef>
                  <a:spcPct val="0"/>
                </a:spcBef>
              </a:pPr>
              <a:t>27</a:t>
            </a:fld>
            <a:endParaRPr lang="en-US" altLang="en-US"/>
          </a:p>
        </p:txBody>
      </p:sp>
    </p:spTree>
    <p:extLst>
      <p:ext uri="{BB962C8B-B14F-4D97-AF65-F5344CB8AC3E}">
        <p14:creationId xmlns:p14="http://schemas.microsoft.com/office/powerpoint/2010/main" val="34659666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346314-5E5E-49B3-B8C3-650ECC965347}" type="slidenum">
              <a:rPr lang="en-US" altLang="en-US"/>
              <a:pPr>
                <a:spcBef>
                  <a:spcPct val="0"/>
                </a:spcBef>
              </a:pPr>
              <a:t>28</a:t>
            </a:fld>
            <a:endParaRPr lang="en-US" altLang="en-US"/>
          </a:p>
        </p:txBody>
      </p:sp>
    </p:spTree>
    <p:extLst>
      <p:ext uri="{BB962C8B-B14F-4D97-AF65-F5344CB8AC3E}">
        <p14:creationId xmlns:p14="http://schemas.microsoft.com/office/powerpoint/2010/main" val="1088448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46AF8A0-4B91-4D83-9682-138285E2F16C}" type="slidenum">
              <a:rPr lang="en-US" altLang="en-US"/>
              <a:pPr>
                <a:spcBef>
                  <a:spcPct val="0"/>
                </a:spcBef>
              </a:pPr>
              <a:t>2</a:t>
            </a:fld>
            <a:endParaRPr lang="en-US" altLang="en-US"/>
          </a:p>
        </p:txBody>
      </p:sp>
    </p:spTree>
    <p:extLst>
      <p:ext uri="{BB962C8B-B14F-4D97-AF65-F5344CB8AC3E}">
        <p14:creationId xmlns:p14="http://schemas.microsoft.com/office/powerpoint/2010/main" val="2099826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6CE447C-1CAE-413A-A3DB-B1EEE5DE3827}" type="slidenum">
              <a:rPr lang="en-US" altLang="en-US"/>
              <a:pPr>
                <a:spcBef>
                  <a:spcPct val="0"/>
                </a:spcBef>
              </a:pPr>
              <a:t>29</a:t>
            </a:fld>
            <a:endParaRPr lang="en-US" altLang="en-US"/>
          </a:p>
        </p:txBody>
      </p:sp>
    </p:spTree>
    <p:extLst>
      <p:ext uri="{BB962C8B-B14F-4D97-AF65-F5344CB8AC3E}">
        <p14:creationId xmlns:p14="http://schemas.microsoft.com/office/powerpoint/2010/main" val="3014006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6216F4-4801-4135-AD01-52787FA9DDEC}" type="slidenum">
              <a:rPr lang="en-US" altLang="en-US"/>
              <a:pPr>
                <a:spcBef>
                  <a:spcPct val="0"/>
                </a:spcBef>
              </a:pPr>
              <a:t>30</a:t>
            </a:fld>
            <a:endParaRPr lang="en-US" altLang="en-US"/>
          </a:p>
        </p:txBody>
      </p:sp>
    </p:spTree>
    <p:extLst>
      <p:ext uri="{BB962C8B-B14F-4D97-AF65-F5344CB8AC3E}">
        <p14:creationId xmlns:p14="http://schemas.microsoft.com/office/powerpoint/2010/main" val="18144685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0211D5B-7243-40B0-BF67-E5227CA8CD8F}" type="slidenum">
              <a:rPr lang="en-US" altLang="en-US"/>
              <a:pPr>
                <a:spcBef>
                  <a:spcPct val="0"/>
                </a:spcBef>
              </a:pPr>
              <a:t>31</a:t>
            </a:fld>
            <a:endParaRPr lang="en-US" altLang="en-US"/>
          </a:p>
        </p:txBody>
      </p:sp>
    </p:spTree>
    <p:extLst>
      <p:ext uri="{BB962C8B-B14F-4D97-AF65-F5344CB8AC3E}">
        <p14:creationId xmlns:p14="http://schemas.microsoft.com/office/powerpoint/2010/main" val="6912338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37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7A8E464-141C-46C2-8912-1E1CD7C057C3}" type="slidenum">
              <a:rPr lang="en-US" altLang="en-US"/>
              <a:pPr>
                <a:spcBef>
                  <a:spcPct val="0"/>
                </a:spcBef>
              </a:pPr>
              <a:t>32</a:t>
            </a:fld>
            <a:endParaRPr lang="en-US" altLang="en-US"/>
          </a:p>
        </p:txBody>
      </p:sp>
    </p:spTree>
    <p:extLst>
      <p:ext uri="{BB962C8B-B14F-4D97-AF65-F5344CB8AC3E}">
        <p14:creationId xmlns:p14="http://schemas.microsoft.com/office/powerpoint/2010/main" val="1759402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57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BB217F-4840-466E-AF5A-057899494C90}" type="slidenum">
              <a:rPr lang="en-US" altLang="en-US"/>
              <a:pPr>
                <a:spcBef>
                  <a:spcPct val="0"/>
                </a:spcBef>
              </a:pPr>
              <a:t>33</a:t>
            </a:fld>
            <a:endParaRPr lang="en-US" altLang="en-US"/>
          </a:p>
        </p:txBody>
      </p:sp>
    </p:spTree>
    <p:extLst>
      <p:ext uri="{BB962C8B-B14F-4D97-AF65-F5344CB8AC3E}">
        <p14:creationId xmlns:p14="http://schemas.microsoft.com/office/powerpoint/2010/main" val="32010093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78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701999-EA0C-4DB2-9099-354B33345440}" type="slidenum">
              <a:rPr lang="en-US" altLang="en-US"/>
              <a:pPr>
                <a:spcBef>
                  <a:spcPct val="0"/>
                </a:spcBef>
              </a:pPr>
              <a:t>34</a:t>
            </a:fld>
            <a:endParaRPr lang="en-US" altLang="en-US"/>
          </a:p>
        </p:txBody>
      </p:sp>
    </p:spTree>
    <p:extLst>
      <p:ext uri="{BB962C8B-B14F-4D97-AF65-F5344CB8AC3E}">
        <p14:creationId xmlns:p14="http://schemas.microsoft.com/office/powerpoint/2010/main" val="1741616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D76FE20-459C-4178-B327-0A845263256C}" type="slidenum">
              <a:rPr lang="en-US" altLang="en-US"/>
              <a:pPr>
                <a:spcBef>
                  <a:spcPct val="0"/>
                </a:spcBef>
              </a:pPr>
              <a:t>35</a:t>
            </a:fld>
            <a:endParaRPr lang="en-US" altLang="en-US"/>
          </a:p>
        </p:txBody>
      </p:sp>
    </p:spTree>
    <p:extLst>
      <p:ext uri="{BB962C8B-B14F-4D97-AF65-F5344CB8AC3E}">
        <p14:creationId xmlns:p14="http://schemas.microsoft.com/office/powerpoint/2010/main" val="21144381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19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84C52E-1076-4887-83DE-2A7B8713D880}" type="slidenum">
              <a:rPr lang="en-US" altLang="en-US"/>
              <a:pPr>
                <a:spcBef>
                  <a:spcPct val="0"/>
                </a:spcBef>
              </a:pPr>
              <a:t>36</a:t>
            </a:fld>
            <a:endParaRPr lang="en-US" altLang="en-US"/>
          </a:p>
        </p:txBody>
      </p:sp>
    </p:spTree>
    <p:extLst>
      <p:ext uri="{BB962C8B-B14F-4D97-AF65-F5344CB8AC3E}">
        <p14:creationId xmlns:p14="http://schemas.microsoft.com/office/powerpoint/2010/main" val="24737302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839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7B3A80-5652-479E-A4A6-77C89D165E2F}" type="slidenum">
              <a:rPr lang="en-US" altLang="en-US"/>
              <a:pPr>
                <a:spcBef>
                  <a:spcPct val="0"/>
                </a:spcBef>
              </a:pPr>
              <a:t>37</a:t>
            </a:fld>
            <a:endParaRPr lang="en-US" altLang="en-US"/>
          </a:p>
        </p:txBody>
      </p:sp>
    </p:spTree>
    <p:extLst>
      <p:ext uri="{BB962C8B-B14F-4D97-AF65-F5344CB8AC3E}">
        <p14:creationId xmlns:p14="http://schemas.microsoft.com/office/powerpoint/2010/main" val="21820325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60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EE40A6-5295-461C-8AD4-38D22B8A515A}" type="slidenum">
              <a:rPr lang="en-US" altLang="en-US"/>
              <a:pPr>
                <a:spcBef>
                  <a:spcPct val="0"/>
                </a:spcBef>
              </a:pPr>
              <a:t>38</a:t>
            </a:fld>
            <a:endParaRPr lang="en-US" altLang="en-US"/>
          </a:p>
        </p:txBody>
      </p:sp>
    </p:spTree>
    <p:extLst>
      <p:ext uri="{BB962C8B-B14F-4D97-AF65-F5344CB8AC3E}">
        <p14:creationId xmlns:p14="http://schemas.microsoft.com/office/powerpoint/2010/main" val="15015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11081C5-BF50-4B0B-911D-7638C1FC1EC1}" type="slidenum">
              <a:rPr lang="en-US" altLang="en-US"/>
              <a:pPr>
                <a:spcBef>
                  <a:spcPct val="0"/>
                </a:spcBef>
              </a:pPr>
              <a:t>3</a:t>
            </a:fld>
            <a:endParaRPr lang="en-US" altLang="en-US"/>
          </a:p>
        </p:txBody>
      </p:sp>
    </p:spTree>
    <p:extLst>
      <p:ext uri="{BB962C8B-B14F-4D97-AF65-F5344CB8AC3E}">
        <p14:creationId xmlns:p14="http://schemas.microsoft.com/office/powerpoint/2010/main" val="5451666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880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BE67C8-9F0D-4A3F-91CD-69EF7ABC0A3C}" type="slidenum">
              <a:rPr lang="en-US" altLang="en-US"/>
              <a:pPr>
                <a:spcBef>
                  <a:spcPct val="0"/>
                </a:spcBef>
              </a:pPr>
              <a:t>39</a:t>
            </a:fld>
            <a:endParaRPr lang="en-US" altLang="en-US"/>
          </a:p>
        </p:txBody>
      </p:sp>
    </p:spTree>
    <p:extLst>
      <p:ext uri="{BB962C8B-B14F-4D97-AF65-F5344CB8AC3E}">
        <p14:creationId xmlns:p14="http://schemas.microsoft.com/office/powerpoint/2010/main" val="2100699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01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C8826E-1FE3-4AB2-90EB-BB00FF379C3B}" type="slidenum">
              <a:rPr lang="en-US" altLang="en-US"/>
              <a:pPr>
                <a:spcBef>
                  <a:spcPct val="0"/>
                </a:spcBef>
              </a:pPr>
              <a:t>40</a:t>
            </a:fld>
            <a:endParaRPr lang="en-US" altLang="en-US"/>
          </a:p>
        </p:txBody>
      </p:sp>
    </p:spTree>
    <p:extLst>
      <p:ext uri="{BB962C8B-B14F-4D97-AF65-F5344CB8AC3E}">
        <p14:creationId xmlns:p14="http://schemas.microsoft.com/office/powerpoint/2010/main" val="17634557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21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02D8E7-5ACD-44DB-8EFB-F3EE21111F6E}" type="slidenum">
              <a:rPr lang="en-US" altLang="en-US"/>
              <a:pPr>
                <a:spcBef>
                  <a:spcPct val="0"/>
                </a:spcBef>
              </a:pPr>
              <a:t>41</a:t>
            </a:fld>
            <a:endParaRPr lang="en-US" altLang="en-US"/>
          </a:p>
        </p:txBody>
      </p:sp>
    </p:spTree>
    <p:extLst>
      <p:ext uri="{BB962C8B-B14F-4D97-AF65-F5344CB8AC3E}">
        <p14:creationId xmlns:p14="http://schemas.microsoft.com/office/powerpoint/2010/main" val="24170773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321F5A-07F6-4B10-A356-EA0DD1AE4EC3}" type="slidenum">
              <a:rPr lang="en-US" altLang="en-US"/>
              <a:pPr>
                <a:spcBef>
                  <a:spcPct val="0"/>
                </a:spcBef>
              </a:pPr>
              <a:t>42</a:t>
            </a:fld>
            <a:endParaRPr lang="en-US" altLang="en-US"/>
          </a:p>
        </p:txBody>
      </p:sp>
    </p:spTree>
    <p:extLst>
      <p:ext uri="{BB962C8B-B14F-4D97-AF65-F5344CB8AC3E}">
        <p14:creationId xmlns:p14="http://schemas.microsoft.com/office/powerpoint/2010/main" val="21517544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7CA86F-1DDF-4686-83EC-605952AFF71A}" type="slidenum">
              <a:rPr lang="en-US" altLang="en-US"/>
              <a:pPr>
                <a:spcBef>
                  <a:spcPct val="0"/>
                </a:spcBef>
              </a:pPr>
              <a:t>43</a:t>
            </a:fld>
            <a:endParaRPr lang="en-US" altLang="en-US"/>
          </a:p>
        </p:txBody>
      </p:sp>
    </p:spTree>
    <p:extLst>
      <p:ext uri="{BB962C8B-B14F-4D97-AF65-F5344CB8AC3E}">
        <p14:creationId xmlns:p14="http://schemas.microsoft.com/office/powerpoint/2010/main" val="20948617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DED932-CC8C-4B21-9497-6E287DB85B7C}" type="slidenum">
              <a:rPr lang="en-US" altLang="en-US"/>
              <a:pPr>
                <a:spcBef>
                  <a:spcPct val="0"/>
                </a:spcBef>
              </a:pPr>
              <a:t>44</a:t>
            </a:fld>
            <a:endParaRPr lang="en-US" altLang="en-US"/>
          </a:p>
        </p:txBody>
      </p:sp>
    </p:spTree>
    <p:extLst>
      <p:ext uri="{BB962C8B-B14F-4D97-AF65-F5344CB8AC3E}">
        <p14:creationId xmlns:p14="http://schemas.microsoft.com/office/powerpoint/2010/main" val="2916346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374C077-CEB9-41E2-92F9-58AB40F58031}" type="slidenum">
              <a:rPr lang="en-US" altLang="en-US"/>
              <a:pPr>
                <a:spcBef>
                  <a:spcPct val="0"/>
                </a:spcBef>
              </a:pPr>
              <a:t>45</a:t>
            </a:fld>
            <a:endParaRPr lang="en-US" altLang="en-US"/>
          </a:p>
        </p:txBody>
      </p:sp>
    </p:spTree>
    <p:extLst>
      <p:ext uri="{BB962C8B-B14F-4D97-AF65-F5344CB8AC3E}">
        <p14:creationId xmlns:p14="http://schemas.microsoft.com/office/powerpoint/2010/main" val="33111759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1FF8F2-8255-49E2-8D5E-DC9E50293D6B}" type="slidenum">
              <a:rPr lang="en-US" altLang="en-US"/>
              <a:pPr>
                <a:spcBef>
                  <a:spcPct val="0"/>
                </a:spcBef>
              </a:pPr>
              <a:t>46</a:t>
            </a:fld>
            <a:endParaRPr lang="en-US" altLang="en-US"/>
          </a:p>
        </p:txBody>
      </p:sp>
    </p:spTree>
    <p:extLst>
      <p:ext uri="{BB962C8B-B14F-4D97-AF65-F5344CB8AC3E}">
        <p14:creationId xmlns:p14="http://schemas.microsoft.com/office/powerpoint/2010/main" val="341469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44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19CC9C4-1F31-45C6-B845-5AE79998D747}" type="slidenum">
              <a:rPr lang="en-US" altLang="en-US"/>
              <a:pPr>
                <a:spcBef>
                  <a:spcPct val="0"/>
                </a:spcBef>
              </a:pPr>
              <a:t>47</a:t>
            </a:fld>
            <a:endParaRPr lang="en-US" altLang="en-US"/>
          </a:p>
        </p:txBody>
      </p:sp>
    </p:spTree>
    <p:extLst>
      <p:ext uri="{BB962C8B-B14F-4D97-AF65-F5344CB8AC3E}">
        <p14:creationId xmlns:p14="http://schemas.microsoft.com/office/powerpoint/2010/main" val="2521808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44A1E9-0353-42E2-BBE1-C5D42E35C340}" type="slidenum">
              <a:rPr lang="en-US" altLang="en-US"/>
              <a:pPr>
                <a:spcBef>
                  <a:spcPct val="0"/>
                </a:spcBef>
              </a:pPr>
              <a:t>48</a:t>
            </a:fld>
            <a:endParaRPr lang="en-US" altLang="en-US"/>
          </a:p>
        </p:txBody>
      </p:sp>
    </p:spTree>
    <p:extLst>
      <p:ext uri="{BB962C8B-B14F-4D97-AF65-F5344CB8AC3E}">
        <p14:creationId xmlns:p14="http://schemas.microsoft.com/office/powerpoint/2010/main" val="3992516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DBF459C-1A55-4E80-93F8-E9F6D062D3D8}" type="slidenum">
              <a:rPr lang="en-US" altLang="en-US"/>
              <a:pPr>
                <a:spcBef>
                  <a:spcPct val="0"/>
                </a:spcBef>
              </a:pPr>
              <a:t>4</a:t>
            </a:fld>
            <a:endParaRPr lang="en-US" altLang="en-US"/>
          </a:p>
        </p:txBody>
      </p:sp>
    </p:spTree>
    <p:extLst>
      <p:ext uri="{BB962C8B-B14F-4D97-AF65-F5344CB8AC3E}">
        <p14:creationId xmlns:p14="http://schemas.microsoft.com/office/powerpoint/2010/main" val="36781429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B0652BC-554C-4816-B8C3-5B8BC94D4881}" type="slidenum">
              <a:rPr lang="en-US" altLang="en-US"/>
              <a:pPr>
                <a:spcBef>
                  <a:spcPct val="0"/>
                </a:spcBef>
              </a:pPr>
              <a:t>49</a:t>
            </a:fld>
            <a:endParaRPr lang="en-US" altLang="en-US"/>
          </a:p>
        </p:txBody>
      </p:sp>
    </p:spTree>
    <p:extLst>
      <p:ext uri="{BB962C8B-B14F-4D97-AF65-F5344CB8AC3E}">
        <p14:creationId xmlns:p14="http://schemas.microsoft.com/office/powerpoint/2010/main" val="283520402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05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BB612D4-97DB-45BE-B57D-EF8E77A68196}" type="slidenum">
              <a:rPr lang="en-US" altLang="en-US"/>
              <a:pPr>
                <a:spcBef>
                  <a:spcPct val="0"/>
                </a:spcBef>
              </a:pPr>
              <a:t>50</a:t>
            </a:fld>
            <a:endParaRPr lang="en-US" altLang="en-US"/>
          </a:p>
        </p:txBody>
      </p:sp>
    </p:spTree>
    <p:extLst>
      <p:ext uri="{BB962C8B-B14F-4D97-AF65-F5344CB8AC3E}">
        <p14:creationId xmlns:p14="http://schemas.microsoft.com/office/powerpoint/2010/main" val="208808525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26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B5F349E-BFDB-4E5B-B9D0-BCE0844A46D4}" type="slidenum">
              <a:rPr lang="en-US" altLang="en-US"/>
              <a:pPr>
                <a:spcBef>
                  <a:spcPct val="0"/>
                </a:spcBef>
              </a:pPr>
              <a:t>51</a:t>
            </a:fld>
            <a:endParaRPr lang="en-US" altLang="en-US"/>
          </a:p>
        </p:txBody>
      </p:sp>
    </p:spTree>
    <p:extLst>
      <p:ext uri="{BB962C8B-B14F-4D97-AF65-F5344CB8AC3E}">
        <p14:creationId xmlns:p14="http://schemas.microsoft.com/office/powerpoint/2010/main" val="20135729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46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9765FA-D896-4825-AACA-2AE81350CE5A}" type="slidenum">
              <a:rPr lang="en-US" altLang="en-US"/>
              <a:pPr>
                <a:spcBef>
                  <a:spcPct val="0"/>
                </a:spcBef>
              </a:pPr>
              <a:t>52</a:t>
            </a:fld>
            <a:endParaRPr lang="en-US" altLang="en-US"/>
          </a:p>
        </p:txBody>
      </p:sp>
    </p:spTree>
    <p:extLst>
      <p:ext uri="{BB962C8B-B14F-4D97-AF65-F5344CB8AC3E}">
        <p14:creationId xmlns:p14="http://schemas.microsoft.com/office/powerpoint/2010/main" val="99431919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1167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DED99AB-62FE-4F4D-844C-2FE96D255B78}" type="slidenum">
              <a:rPr lang="en-US" altLang="en-US"/>
              <a:pPr>
                <a:spcBef>
                  <a:spcPct val="0"/>
                </a:spcBef>
              </a:pPr>
              <a:t>53</a:t>
            </a:fld>
            <a:endParaRPr lang="en-US" altLang="en-US"/>
          </a:p>
        </p:txBody>
      </p:sp>
    </p:spTree>
    <p:extLst>
      <p:ext uri="{BB962C8B-B14F-4D97-AF65-F5344CB8AC3E}">
        <p14:creationId xmlns:p14="http://schemas.microsoft.com/office/powerpoint/2010/main" val="8825507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187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C78147F-E000-4A12-B9E0-1ABF45785583}" type="slidenum">
              <a:rPr lang="en-US" altLang="en-US"/>
              <a:pPr>
                <a:spcBef>
                  <a:spcPct val="0"/>
                </a:spcBef>
              </a:pPr>
              <a:t>54</a:t>
            </a:fld>
            <a:endParaRPr lang="en-US" altLang="en-US"/>
          </a:p>
        </p:txBody>
      </p:sp>
    </p:spTree>
    <p:extLst>
      <p:ext uri="{BB962C8B-B14F-4D97-AF65-F5344CB8AC3E}">
        <p14:creationId xmlns:p14="http://schemas.microsoft.com/office/powerpoint/2010/main" val="141193542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08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BE97871-5B86-46F5-988D-F5D8C50F76B9}" type="slidenum">
              <a:rPr lang="en-US" altLang="en-US"/>
              <a:pPr>
                <a:spcBef>
                  <a:spcPct val="0"/>
                </a:spcBef>
              </a:pPr>
              <a:t>55</a:t>
            </a:fld>
            <a:endParaRPr lang="en-US" altLang="en-US"/>
          </a:p>
        </p:txBody>
      </p:sp>
    </p:spTree>
    <p:extLst>
      <p:ext uri="{BB962C8B-B14F-4D97-AF65-F5344CB8AC3E}">
        <p14:creationId xmlns:p14="http://schemas.microsoft.com/office/powerpoint/2010/main" val="1054381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228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86858B9-4384-4825-A01A-EB989C5D5924}" type="slidenum">
              <a:rPr lang="en-US" altLang="en-US"/>
              <a:pPr>
                <a:spcBef>
                  <a:spcPct val="0"/>
                </a:spcBef>
              </a:pPr>
              <a:t>56</a:t>
            </a:fld>
            <a:endParaRPr lang="en-US" altLang="en-US"/>
          </a:p>
        </p:txBody>
      </p:sp>
    </p:spTree>
    <p:extLst>
      <p:ext uri="{BB962C8B-B14F-4D97-AF65-F5344CB8AC3E}">
        <p14:creationId xmlns:p14="http://schemas.microsoft.com/office/powerpoint/2010/main" val="219025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56677D8-A0DF-4DE9-BFDD-B17BC37A8BE5}" type="slidenum">
              <a:rPr lang="en-US" altLang="en-US"/>
              <a:pPr>
                <a:spcBef>
                  <a:spcPct val="0"/>
                </a:spcBef>
              </a:pPr>
              <a:t>5</a:t>
            </a:fld>
            <a:endParaRPr lang="en-US" altLang="en-US"/>
          </a:p>
        </p:txBody>
      </p:sp>
    </p:spTree>
    <p:extLst>
      <p:ext uri="{BB962C8B-B14F-4D97-AF65-F5344CB8AC3E}">
        <p14:creationId xmlns:p14="http://schemas.microsoft.com/office/powerpoint/2010/main" val="35869042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513BDA-337F-4383-9FE1-164715C356E5}" type="slidenum">
              <a:rPr lang="en-US" altLang="en-US"/>
              <a:pPr>
                <a:spcBef>
                  <a:spcPct val="0"/>
                </a:spcBef>
              </a:pPr>
              <a:t>6</a:t>
            </a:fld>
            <a:endParaRPr lang="en-US" altLang="en-US"/>
          </a:p>
        </p:txBody>
      </p:sp>
    </p:spTree>
    <p:extLst>
      <p:ext uri="{BB962C8B-B14F-4D97-AF65-F5344CB8AC3E}">
        <p14:creationId xmlns:p14="http://schemas.microsoft.com/office/powerpoint/2010/main" val="3332761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545B9D-FF66-4B66-B340-F176A22A1C08}" type="slidenum">
              <a:rPr lang="en-US" altLang="en-US"/>
              <a:pPr>
                <a:spcBef>
                  <a:spcPct val="0"/>
                </a:spcBef>
              </a:pPr>
              <a:t>7</a:t>
            </a:fld>
            <a:endParaRPr lang="en-US" altLang="en-US"/>
          </a:p>
        </p:txBody>
      </p:sp>
    </p:spTree>
    <p:extLst>
      <p:ext uri="{BB962C8B-B14F-4D97-AF65-F5344CB8AC3E}">
        <p14:creationId xmlns:p14="http://schemas.microsoft.com/office/powerpoint/2010/main" val="2586219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168DE81-6EC8-4E07-B180-EB5CA4B9AE42}" type="slidenum">
              <a:rPr lang="en-US" altLang="en-US"/>
              <a:pPr>
                <a:spcBef>
                  <a:spcPct val="0"/>
                </a:spcBef>
              </a:pPr>
              <a:t>8</a:t>
            </a:fld>
            <a:endParaRPr lang="en-US" altLang="en-US"/>
          </a:p>
        </p:txBody>
      </p:sp>
    </p:spTree>
    <p:extLst>
      <p:ext uri="{BB962C8B-B14F-4D97-AF65-F5344CB8AC3E}">
        <p14:creationId xmlns:p14="http://schemas.microsoft.com/office/powerpoint/2010/main" val="940239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4" name="Date Placeholder 29"/>
          <p:cNvSpPr>
            <a:spLocks noGrp="1"/>
          </p:cNvSpPr>
          <p:nvPr>
            <p:ph type="dt" sz="half" idx="10"/>
          </p:nvPr>
        </p:nvSpPr>
        <p:spPr/>
        <p:txBody>
          <a:bodyPr/>
          <a:lstStyle>
            <a:lvl1pPr>
              <a:defRPr/>
            </a:lvl1pPr>
          </a:lstStyle>
          <a:p>
            <a:pPr>
              <a:defRPr/>
            </a:pPr>
            <a:fld id="{EBFB91F8-65A8-4CA9-902A-86DD5CEACFC5}" type="datetime1">
              <a:rPr lang="en-US"/>
              <a:pPr>
                <a:defRPr/>
              </a:pPr>
              <a:t>11/7/2019</a:t>
            </a:fld>
            <a:endParaRPr lang="en-US"/>
          </a:p>
        </p:txBody>
      </p:sp>
      <p:sp>
        <p:nvSpPr>
          <p:cNvPr id="5" name="Footer Placeholder 18"/>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26"/>
          <p:cNvSpPr>
            <a:spLocks noGrp="1"/>
          </p:cNvSpPr>
          <p:nvPr>
            <p:ph type="sldNum" sz="quarter" idx="12"/>
          </p:nvPr>
        </p:nvSpPr>
        <p:spPr/>
        <p:txBody>
          <a:bodyPr/>
          <a:lstStyle>
            <a:lvl1pPr>
              <a:defRPr smtClean="0">
                <a:solidFill>
                  <a:srgbClr val="D1EAEE"/>
                </a:solidFill>
              </a:defRPr>
            </a:lvl1pPr>
          </a:lstStyle>
          <a:p>
            <a:pPr>
              <a:defRPr/>
            </a:pPr>
            <a:r>
              <a:rPr lang="en-US" altLang="en-US"/>
              <a:t>13-</a:t>
            </a:r>
            <a:fld id="{C155398D-1C40-415F-9CA9-44444A6555E8}" type="slidenum">
              <a:rPr lang="en-US" altLang="en-US"/>
              <a:pPr>
                <a:defRPr/>
              </a:pPr>
              <a:t>‹#›</a:t>
            </a:fld>
            <a:endParaRPr lang="en-US" altLang="en-US"/>
          </a:p>
        </p:txBody>
      </p:sp>
    </p:spTree>
    <p:extLst>
      <p:ext uri="{BB962C8B-B14F-4D97-AF65-F5344CB8AC3E}">
        <p14:creationId xmlns:p14="http://schemas.microsoft.com/office/powerpoint/2010/main" val="300771849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6F8B9601-2077-494C-BA20-64DB97F0BA69}"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13-</a:t>
            </a:r>
            <a:fld id="{2C083E21-D314-4046-8539-86C24BE084CF}" type="slidenum">
              <a:rPr lang="en-US" altLang="en-US"/>
              <a:pPr>
                <a:defRPr/>
              </a:pPr>
              <a:t>‹#›</a:t>
            </a:fld>
            <a:endParaRPr lang="en-US" altLang="en-US"/>
          </a:p>
        </p:txBody>
      </p:sp>
    </p:spTree>
    <p:extLst>
      <p:ext uri="{BB962C8B-B14F-4D97-AF65-F5344CB8AC3E}">
        <p14:creationId xmlns:p14="http://schemas.microsoft.com/office/powerpoint/2010/main" val="3883429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9"/>
          <p:cNvSpPr>
            <a:spLocks noGrp="1"/>
          </p:cNvSpPr>
          <p:nvPr>
            <p:ph type="dt" sz="half" idx="10"/>
          </p:nvPr>
        </p:nvSpPr>
        <p:spPr/>
        <p:txBody>
          <a:bodyPr/>
          <a:lstStyle>
            <a:lvl1pPr>
              <a:defRPr/>
            </a:lvl1pPr>
          </a:lstStyle>
          <a:p>
            <a:pPr>
              <a:defRPr/>
            </a:pPr>
            <a:fld id="{EE095C4C-3EA5-4DC1-B1BD-FE0236CF56DD}"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13-</a:t>
            </a:r>
            <a:fld id="{6223C79C-27D7-473A-9DB7-757D751EACA2}" type="slidenum">
              <a:rPr lang="en-US" altLang="en-US"/>
              <a:pPr>
                <a:defRPr/>
              </a:pPr>
              <a:t>‹#›</a:t>
            </a:fld>
            <a:endParaRPr lang="en-US" altLang="en-US"/>
          </a:p>
        </p:txBody>
      </p:sp>
    </p:spTree>
    <p:extLst>
      <p:ext uri="{BB962C8B-B14F-4D97-AF65-F5344CB8AC3E}">
        <p14:creationId xmlns:p14="http://schemas.microsoft.com/office/powerpoint/2010/main" val="1267753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44D46BB5-68C3-4757-9C85-208B404429CC}" type="datetime1">
              <a:rPr lang="en-US"/>
              <a:pPr>
                <a:defRPr/>
              </a:pPr>
              <a:t>11/7/2019</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17"/>
          <p:cNvSpPr>
            <a:spLocks noGrp="1"/>
          </p:cNvSpPr>
          <p:nvPr>
            <p:ph type="sldNum" sz="quarter" idx="12"/>
          </p:nvPr>
        </p:nvSpPr>
        <p:spPr/>
        <p:txBody>
          <a:bodyPr/>
          <a:lstStyle>
            <a:lvl1pPr>
              <a:defRPr/>
            </a:lvl1pPr>
          </a:lstStyle>
          <a:p>
            <a:pPr>
              <a:defRPr/>
            </a:pPr>
            <a:r>
              <a:rPr lang="en-US" altLang="en-US"/>
              <a:t>13-</a:t>
            </a:r>
            <a:fld id="{06AC0363-8584-4ED0-8A93-59788D7C35D2}" type="slidenum">
              <a:rPr lang="en-US" altLang="en-US"/>
              <a:pPr>
                <a:defRPr/>
              </a:pPr>
              <a:t>‹#›</a:t>
            </a:fld>
            <a:endParaRPr lang="en-US" altLang="en-US"/>
          </a:p>
        </p:txBody>
      </p:sp>
    </p:spTree>
    <p:extLst>
      <p:ext uri="{BB962C8B-B14F-4D97-AF65-F5344CB8AC3E}">
        <p14:creationId xmlns:p14="http://schemas.microsoft.com/office/powerpoint/2010/main" val="3385910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FD27513-8B1C-4CC5-9D3A-006F1FE7ECBB}" type="datetime1">
              <a:rPr lang="en-US"/>
              <a:pPr>
                <a:defRPr/>
              </a:pPr>
              <a:t>11/7/2019</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6" name="Slide Number Placeholder 5"/>
          <p:cNvSpPr>
            <a:spLocks noGrp="1"/>
          </p:cNvSpPr>
          <p:nvPr>
            <p:ph type="sldNum" sz="quarter" idx="12"/>
          </p:nvPr>
        </p:nvSpPr>
        <p:spPr/>
        <p:txBody>
          <a:bodyPr/>
          <a:lstStyle>
            <a:lvl1pPr>
              <a:defRPr smtClean="0">
                <a:solidFill>
                  <a:srgbClr val="D1EAEE"/>
                </a:solidFill>
              </a:defRPr>
            </a:lvl1pPr>
          </a:lstStyle>
          <a:p>
            <a:pPr>
              <a:defRPr/>
            </a:pPr>
            <a:r>
              <a:rPr lang="en-US" altLang="en-US"/>
              <a:t>13-</a:t>
            </a:r>
            <a:fld id="{29CBABF5-BE3D-4C53-B4C1-BDFE5CE94489}" type="slidenum">
              <a:rPr lang="en-US" altLang="en-US"/>
              <a:pPr>
                <a:defRPr/>
              </a:pPr>
              <a:t>‹#›</a:t>
            </a:fld>
            <a:endParaRPr lang="en-US" altLang="en-US"/>
          </a:p>
        </p:txBody>
      </p:sp>
    </p:spTree>
    <p:extLst>
      <p:ext uri="{BB962C8B-B14F-4D97-AF65-F5344CB8AC3E}">
        <p14:creationId xmlns:p14="http://schemas.microsoft.com/office/powerpoint/2010/main" val="344601979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F5039678-572A-47FF-95A6-61E4BDDAE7E4}"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p:txBody>
          <a:bodyPr/>
          <a:lstStyle>
            <a:lvl1pPr>
              <a:defRPr/>
            </a:lvl1pPr>
          </a:lstStyle>
          <a:p>
            <a:pPr>
              <a:defRPr/>
            </a:pPr>
            <a:r>
              <a:rPr lang="en-US" altLang="en-US"/>
              <a:t>13-</a:t>
            </a:r>
            <a:fld id="{F5C84923-7AC9-41EA-8870-3DE4D8550018}" type="slidenum">
              <a:rPr lang="en-US" altLang="en-US"/>
              <a:pPr>
                <a:defRPr/>
              </a:pPr>
              <a:t>‹#›</a:t>
            </a:fld>
            <a:endParaRPr lang="en-US" altLang="en-US"/>
          </a:p>
        </p:txBody>
      </p:sp>
    </p:spTree>
    <p:extLst>
      <p:ext uri="{BB962C8B-B14F-4D97-AF65-F5344CB8AC3E}">
        <p14:creationId xmlns:p14="http://schemas.microsoft.com/office/powerpoint/2010/main" val="212362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9"/>
          <p:cNvSpPr>
            <a:spLocks noGrp="1"/>
          </p:cNvSpPr>
          <p:nvPr>
            <p:ph type="dt" sz="half" idx="10"/>
          </p:nvPr>
        </p:nvSpPr>
        <p:spPr/>
        <p:txBody>
          <a:bodyPr/>
          <a:lstStyle>
            <a:lvl1pPr>
              <a:defRPr/>
            </a:lvl1pPr>
          </a:lstStyle>
          <a:p>
            <a:pPr>
              <a:defRPr/>
            </a:pPr>
            <a:fld id="{818923FC-2DE9-4EA4-B47C-A543BD035779}" type="datetime1">
              <a:rPr lang="en-US"/>
              <a:pPr>
                <a:defRPr/>
              </a:pPr>
              <a:t>11/7/2019</a:t>
            </a:fld>
            <a:endParaRPr lang="en-US"/>
          </a:p>
        </p:txBody>
      </p:sp>
      <p:sp>
        <p:nvSpPr>
          <p:cNvPr id="8"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9" name="Slide Number Placeholder 17"/>
          <p:cNvSpPr>
            <a:spLocks noGrp="1"/>
          </p:cNvSpPr>
          <p:nvPr>
            <p:ph type="sldNum" sz="quarter" idx="12"/>
          </p:nvPr>
        </p:nvSpPr>
        <p:spPr/>
        <p:txBody>
          <a:bodyPr/>
          <a:lstStyle>
            <a:lvl1pPr>
              <a:defRPr/>
            </a:lvl1pPr>
          </a:lstStyle>
          <a:p>
            <a:pPr>
              <a:defRPr/>
            </a:pPr>
            <a:r>
              <a:rPr lang="en-US" altLang="en-US"/>
              <a:t>13-</a:t>
            </a:r>
            <a:fld id="{1DE47BCC-0BE8-43A4-B599-2ECA73BADC69}" type="slidenum">
              <a:rPr lang="en-US" altLang="en-US"/>
              <a:pPr>
                <a:defRPr/>
              </a:pPr>
              <a:t>‹#›</a:t>
            </a:fld>
            <a:endParaRPr lang="en-US" altLang="en-US"/>
          </a:p>
        </p:txBody>
      </p:sp>
    </p:spTree>
    <p:extLst>
      <p:ext uri="{BB962C8B-B14F-4D97-AF65-F5344CB8AC3E}">
        <p14:creationId xmlns:p14="http://schemas.microsoft.com/office/powerpoint/2010/main" val="7019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fld id="{ABF7016F-9DAC-4AB0-9087-3E22A56EF059}" type="datetime1">
              <a:rPr lang="en-US"/>
              <a:pPr>
                <a:defRPr/>
              </a:pPr>
              <a:t>11/7/2019</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5" name="Slide Number Placeholder 17"/>
          <p:cNvSpPr>
            <a:spLocks noGrp="1"/>
          </p:cNvSpPr>
          <p:nvPr>
            <p:ph type="sldNum" sz="quarter" idx="12"/>
          </p:nvPr>
        </p:nvSpPr>
        <p:spPr/>
        <p:txBody>
          <a:bodyPr/>
          <a:lstStyle>
            <a:lvl1pPr>
              <a:defRPr/>
            </a:lvl1pPr>
          </a:lstStyle>
          <a:p>
            <a:pPr>
              <a:defRPr/>
            </a:pPr>
            <a:r>
              <a:rPr lang="en-US" altLang="en-US"/>
              <a:t>13-</a:t>
            </a:r>
            <a:fld id="{A9C980C6-F849-431F-B9E8-DECC9C41C34B}" type="slidenum">
              <a:rPr lang="en-US" altLang="en-US"/>
              <a:pPr>
                <a:defRPr/>
              </a:pPr>
              <a:t>‹#›</a:t>
            </a:fld>
            <a:endParaRPr lang="en-US" altLang="en-US"/>
          </a:p>
        </p:txBody>
      </p:sp>
    </p:spTree>
    <p:extLst>
      <p:ext uri="{BB962C8B-B14F-4D97-AF65-F5344CB8AC3E}">
        <p14:creationId xmlns:p14="http://schemas.microsoft.com/office/powerpoint/2010/main" val="84061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A001FEA-2112-402F-86A4-3203834D8597}" type="datetime1">
              <a:rPr lang="en-US"/>
              <a:pPr>
                <a:defRPr/>
              </a:pPr>
              <a:t>11/7/2019</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4" name="Slide Number Placeholder 17"/>
          <p:cNvSpPr>
            <a:spLocks noGrp="1"/>
          </p:cNvSpPr>
          <p:nvPr>
            <p:ph type="sldNum" sz="quarter" idx="12"/>
          </p:nvPr>
        </p:nvSpPr>
        <p:spPr/>
        <p:txBody>
          <a:bodyPr/>
          <a:lstStyle>
            <a:lvl1pPr>
              <a:defRPr/>
            </a:lvl1pPr>
          </a:lstStyle>
          <a:p>
            <a:pPr>
              <a:defRPr/>
            </a:pPr>
            <a:r>
              <a:rPr lang="en-US" altLang="en-US"/>
              <a:t>13-</a:t>
            </a:r>
            <a:fld id="{113B559A-63A9-47A7-AA40-588E37E0F319}" type="slidenum">
              <a:rPr lang="en-US" altLang="en-US"/>
              <a:pPr>
                <a:defRPr/>
              </a:pPr>
              <a:t>‹#›</a:t>
            </a:fld>
            <a:endParaRPr lang="en-US" altLang="en-US"/>
          </a:p>
        </p:txBody>
      </p:sp>
    </p:spTree>
    <p:extLst>
      <p:ext uri="{BB962C8B-B14F-4D97-AF65-F5344CB8AC3E}">
        <p14:creationId xmlns:p14="http://schemas.microsoft.com/office/powerpoint/2010/main" val="166142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smtClean="0"/>
              <a:t>Click to edit Master title style</a:t>
            </a:r>
            <a:endParaRPr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fld id="{C66A0393-C84F-4412-9735-1ECC9BA161CB}" type="datetime1">
              <a:rPr lang="en-US"/>
              <a:pPr>
                <a:defRPr/>
              </a:pPr>
              <a:t>11/7/2019</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7" name="Slide Number Placeholder 17"/>
          <p:cNvSpPr>
            <a:spLocks noGrp="1"/>
          </p:cNvSpPr>
          <p:nvPr>
            <p:ph type="sldNum" sz="quarter" idx="12"/>
          </p:nvPr>
        </p:nvSpPr>
        <p:spPr>
          <a:xfrm>
            <a:off x="7848600" y="6356350"/>
            <a:ext cx="762000" cy="365125"/>
          </a:xfrm>
        </p:spPr>
        <p:txBody>
          <a:bodyPr/>
          <a:lstStyle>
            <a:lvl1pPr>
              <a:defRPr smtClean="0"/>
            </a:lvl1pPr>
          </a:lstStyle>
          <a:p>
            <a:pPr>
              <a:defRPr/>
            </a:pPr>
            <a:r>
              <a:rPr lang="en-US" altLang="en-US"/>
              <a:t>13-</a:t>
            </a:r>
            <a:fld id="{8B64E19E-9F83-4245-A4E5-508693EF3FBE}" type="slidenum">
              <a:rPr lang="en-US" altLang="en-US"/>
              <a:pPr>
                <a:defRPr/>
              </a:pPr>
              <a:t>‹#›</a:t>
            </a:fld>
            <a:endParaRPr lang="en-US" altLang="en-US"/>
          </a:p>
        </p:txBody>
      </p:sp>
    </p:spTree>
    <p:extLst>
      <p:ext uri="{BB962C8B-B14F-4D97-AF65-F5344CB8AC3E}">
        <p14:creationId xmlns:p14="http://schemas.microsoft.com/office/powerpoint/2010/main" val="274851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smtClean="0"/>
              <a:t>Click to edit Master title style</a:t>
            </a:r>
            <a:endParaRPr lang="en-US"/>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smtClean="0"/>
              <a:t>Click icon to add picture</a:t>
            </a:r>
            <a:endParaRPr lang="en-US" noProof="0" dirty="0"/>
          </a:p>
        </p:txBody>
      </p:sp>
      <p:sp>
        <p:nvSpPr>
          <p:cNvPr id="9" name="Date Placeholder 4"/>
          <p:cNvSpPr>
            <a:spLocks noGrp="1"/>
          </p:cNvSpPr>
          <p:nvPr>
            <p:ph type="dt" sz="half" idx="10"/>
          </p:nvPr>
        </p:nvSpPr>
        <p:spPr/>
        <p:txBody>
          <a:bodyPr/>
          <a:lstStyle>
            <a:lvl1pPr>
              <a:defRPr/>
            </a:lvl1pPr>
          </a:lstStyle>
          <a:p>
            <a:pPr>
              <a:defRPr/>
            </a:pPr>
            <a:fld id="{F2739357-0BF0-4781-BF73-519A4A339AC6}" type="datetime1">
              <a:rPr lang="en-US"/>
              <a:pPr>
                <a:defRPr/>
              </a:pPr>
              <a:t>11/7/2019</a:t>
            </a:fld>
            <a:endParaRPr lang="en-US"/>
          </a:p>
        </p:txBody>
      </p:sp>
      <p:sp>
        <p:nvSpPr>
          <p:cNvPr id="10" name="Footer Placeholder 5"/>
          <p:cNvSpPr>
            <a:spLocks noGrp="1"/>
          </p:cNvSpPr>
          <p:nvPr>
            <p:ph type="ftr" sz="quarter" idx="11"/>
          </p:nvPr>
        </p:nvSpPr>
        <p:spPr/>
        <p:txBody>
          <a:bodyPr/>
          <a:lstStyle>
            <a:lvl1pPr>
              <a:defRPr/>
            </a:lvl1pPr>
          </a:lstStyle>
          <a:p>
            <a:pPr>
              <a:defRPr/>
            </a:pPr>
            <a:r>
              <a:rPr lang="en-US"/>
              <a:t>Copyright © 2012 Pearson Education, Inc. Publishing as Prentice Hall</a:t>
            </a:r>
          </a:p>
        </p:txBody>
      </p:sp>
      <p:sp>
        <p:nvSpPr>
          <p:cNvPr id="11" name="Slide Number Placeholder 6"/>
          <p:cNvSpPr>
            <a:spLocks noGrp="1"/>
          </p:cNvSpPr>
          <p:nvPr>
            <p:ph type="sldNum" sz="quarter" idx="12"/>
          </p:nvPr>
        </p:nvSpPr>
        <p:spPr>
          <a:xfrm>
            <a:off x="8077200" y="6356350"/>
            <a:ext cx="609600" cy="365125"/>
          </a:xfrm>
        </p:spPr>
        <p:txBody>
          <a:bodyPr/>
          <a:lstStyle>
            <a:lvl1pPr>
              <a:defRPr smtClean="0"/>
            </a:lvl1pPr>
          </a:lstStyle>
          <a:p>
            <a:pPr>
              <a:defRPr/>
            </a:pPr>
            <a:r>
              <a:rPr lang="en-US" altLang="en-US"/>
              <a:t>13-</a:t>
            </a:r>
            <a:fld id="{281C9512-5D25-418D-A284-31DD050905BA}" type="slidenum">
              <a:rPr lang="en-US" altLang="en-US"/>
              <a:pPr>
                <a:defRPr/>
              </a:pPr>
              <a:t>‹#›</a:t>
            </a:fld>
            <a:endParaRPr lang="en-US" altLang="en-US"/>
          </a:p>
        </p:txBody>
      </p:sp>
    </p:spTree>
    <p:extLst>
      <p:ext uri="{BB962C8B-B14F-4D97-AF65-F5344CB8AC3E}">
        <p14:creationId xmlns:p14="http://schemas.microsoft.com/office/powerpoint/2010/main" val="3438379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028"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en-US" smtClean="0"/>
              <a:t>Click to edit Master title style</a:t>
            </a:r>
          </a:p>
        </p:txBody>
      </p:sp>
      <p:sp>
        <p:nvSpPr>
          <p:cNvPr id="1029"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fld id="{E2C2B400-21A7-4973-A888-FEBDA18D6000}" type="datetime1">
              <a:rPr lang="en-US"/>
              <a:pPr>
                <a:defRPr/>
              </a:pPr>
              <a:t>11/7/2019</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ctr" eaLnBrk="1" fontAlgn="auto" latinLnBrk="0" hangingPunct="1">
              <a:spcBef>
                <a:spcPts val="0"/>
              </a:spcBef>
              <a:spcAft>
                <a:spcPts val="0"/>
              </a:spcAft>
              <a:defRPr kumimoji="0" sz="1200">
                <a:solidFill>
                  <a:schemeClr val="tx2">
                    <a:shade val="90000"/>
                  </a:schemeClr>
                </a:solidFill>
                <a:latin typeface="+mn-lt"/>
                <a:cs typeface="+mn-cs"/>
              </a:defRPr>
            </a:lvl1pPr>
          </a:lstStyle>
          <a:p>
            <a:pPr>
              <a:defRPr/>
            </a:pPr>
            <a:r>
              <a:rPr lang="en-US"/>
              <a:t>Copyright © 2012 Pearson Education, Inc. Publishing as Prentice Hall</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smtClean="0">
                <a:solidFill>
                  <a:srgbClr val="045C75"/>
                </a:solidFill>
                <a:latin typeface="Constantia" panose="02030602050306030303" pitchFamily="18" charset="0"/>
              </a:defRPr>
            </a:lvl1pPr>
          </a:lstStyle>
          <a:p>
            <a:pPr>
              <a:defRPr/>
            </a:pPr>
            <a:r>
              <a:rPr lang="en-US" altLang="en-US"/>
              <a:t>13-</a:t>
            </a:r>
            <a:fld id="{BA7B08FC-CA0E-4326-B6ED-9F75FA30BD6A}" type="slidenum">
              <a:rPr lang="en-US" altLang="en-US"/>
              <a:pPr>
                <a:defRPr/>
              </a:pPr>
              <a:t>‹#›</a:t>
            </a:fld>
            <a:endParaRPr lang="en-US" altLang="en-US"/>
          </a:p>
        </p:txBody>
      </p:sp>
      <p:grpSp>
        <p:nvGrpSpPr>
          <p:cNvPr id="1033" name="Group 1"/>
          <p:cNvGrpSpPr>
            <a:grpSpLocks/>
          </p:cNvGrpSpPr>
          <p:nvPr/>
        </p:nvGrpSpPr>
        <p:grpSpPr bwMode="auto">
          <a:xfrm>
            <a:off x="-19050" y="203200"/>
            <a:ext cx="9180513" cy="647700"/>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grpSp>
    </p:spTree>
  </p:cSld>
  <p:clrMap bg1="lt1" tx1="dk1" bg2="lt2" tx2="dk2" accent1="accent1" accent2="accent2" accent3="accent3" accent4="accent4" accent5="accent5" accent6="accent6" hlink="hlink" folHlink="folHlink"/>
  <p:sldLayoutIdLst>
    <p:sldLayoutId id="2147483812" r:id="rId1"/>
    <p:sldLayoutId id="2147483805" r:id="rId2"/>
    <p:sldLayoutId id="2147483813" r:id="rId3"/>
    <p:sldLayoutId id="2147483806" r:id="rId4"/>
    <p:sldLayoutId id="2147483807" r:id="rId5"/>
    <p:sldLayoutId id="2147483808" r:id="rId6"/>
    <p:sldLayoutId id="2147483809" r:id="rId7"/>
    <p:sldLayoutId id="2147483814" r:id="rId8"/>
    <p:sldLayoutId id="2147483815" r:id="rId9"/>
    <p:sldLayoutId id="2147483810" r:id="rId10"/>
    <p:sldLayoutId id="2147483811" r:id="rId11"/>
  </p:sldLayoutIdLst>
  <p:hf hd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defRPr>
      </a:lvl2pPr>
      <a:lvl3pPr algn="l" rtl="0" eaLnBrk="0" fontAlgn="base" hangingPunct="0">
        <a:spcBef>
          <a:spcPct val="0"/>
        </a:spcBef>
        <a:spcAft>
          <a:spcPct val="0"/>
        </a:spcAft>
        <a:defRPr sz="5000">
          <a:solidFill>
            <a:schemeClr val="tx2"/>
          </a:solidFill>
          <a:latin typeface="Calibri" pitchFamily="34" charset="0"/>
        </a:defRPr>
      </a:lvl3pPr>
      <a:lvl4pPr algn="l" rtl="0" eaLnBrk="0" fontAlgn="base" hangingPunct="0">
        <a:spcBef>
          <a:spcPct val="0"/>
        </a:spcBef>
        <a:spcAft>
          <a:spcPct val="0"/>
        </a:spcAft>
        <a:defRPr sz="5000">
          <a:solidFill>
            <a:schemeClr val="tx2"/>
          </a:solidFill>
          <a:latin typeface="Calibri" pitchFamily="34" charset="0"/>
        </a:defRPr>
      </a:lvl4pPr>
      <a:lvl5pPr algn="l" rtl="0" eaLnBrk="0" fontAlgn="base" hangingPunct="0">
        <a:spcBef>
          <a:spcPct val="0"/>
        </a:spcBef>
        <a:spcAft>
          <a:spcPct val="0"/>
        </a:spcAft>
        <a:defRPr sz="5000">
          <a:solidFill>
            <a:schemeClr val="tx2"/>
          </a:solidFill>
          <a:latin typeface="Calibri" pitchFamily="34"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ln>
            <a:miter lim="800000"/>
            <a:headEnd/>
            <a:tailEnd/>
          </a:ln>
          <a:extLst/>
        </p:spPr>
        <p:txBody>
          <a:bodyPr/>
          <a:lstStyle/>
          <a:p>
            <a:pPr eaLnBrk="1" fontAlgn="auto" hangingPunct="1">
              <a:spcAft>
                <a:spcPts val="0"/>
              </a:spcAft>
              <a:defRPr/>
            </a:pPr>
            <a:r>
              <a:rPr lang="en-US" dirty="0" smtClean="0"/>
              <a:t>Chapter 13</a:t>
            </a:r>
            <a:endParaRPr lang="en-US" dirty="0"/>
          </a:p>
        </p:txBody>
      </p:sp>
      <p:sp>
        <p:nvSpPr>
          <p:cNvPr id="7171" name="Subtitle 4"/>
          <p:cNvSpPr>
            <a:spLocks noGrp="1"/>
          </p:cNvSpPr>
          <p:nvPr>
            <p:ph type="subTitle" idx="1"/>
          </p:nvPr>
        </p:nvSpPr>
        <p:spPr>
          <a:xfrm>
            <a:off x="304800" y="3228975"/>
            <a:ext cx="8458200" cy="1752600"/>
          </a:xfrm>
        </p:spPr>
        <p:txBody>
          <a:bodyPr/>
          <a:lstStyle/>
          <a:p>
            <a:pPr marR="0" eaLnBrk="1" hangingPunct="1"/>
            <a:r>
              <a:rPr lang="en-US" altLang="en-US" smtClean="0"/>
              <a:t>Implementing EC Systems: </a:t>
            </a:r>
          </a:p>
          <a:p>
            <a:pPr marR="0" eaLnBrk="1" hangingPunct="1"/>
            <a:r>
              <a:rPr lang="en-US" altLang="en-US" smtClean="0"/>
              <a:t>From Justification to Successful Performance</a:t>
            </a:r>
          </a:p>
          <a:p>
            <a:pPr marR="0" eaLnBrk="1" hangingPunct="1"/>
            <a:r>
              <a:rPr lang="en-US" altLang="en-US" smtClean="0"/>
              <a:t>CIS 579 – Technology of E-Business</a:t>
            </a:r>
          </a:p>
          <a:p>
            <a:pPr marR="0" eaLnBrk="1" hangingPunct="1"/>
            <a:endParaRPr lang="en-US" altLang="en-US" smtClean="0"/>
          </a:p>
        </p:txBody>
      </p:sp>
      <p:sp>
        <p:nvSpPr>
          <p:cNvPr id="5" name="Subtitle 2"/>
          <p:cNvSpPr txBox="1">
            <a:spLocks/>
          </p:cNvSpPr>
          <p:nvPr/>
        </p:nvSpPr>
        <p:spPr>
          <a:xfrm>
            <a:off x="3505200" y="5257800"/>
            <a:ext cx="5443538" cy="1219200"/>
          </a:xfrm>
          <a:prstGeom prst="rect">
            <a:avLst/>
          </a:prstGeom>
        </p:spPr>
        <p:txBody>
          <a:bodyPr lIns="0" tIns="0" rIns="0" bIns="0" anchor="b">
            <a:normAutofit fontScale="70000" lnSpcReduction="20000"/>
          </a:bodyPr>
          <a:lstStyle>
            <a:lvl1pPr marL="0" indent="0" algn="l" rtl="0" eaLnBrk="1" latinLnBrk="0" hangingPunct="1">
              <a:spcBef>
                <a:spcPct val="20000"/>
              </a:spcBef>
              <a:buClr>
                <a:schemeClr val="accent1"/>
              </a:buClr>
              <a:buSzPct val="70000"/>
              <a:buFont typeface="Wingdings 2"/>
              <a:buNone/>
              <a:defRPr sz="1900" kern="1200">
                <a:solidFill>
                  <a:schemeClr val="tx1"/>
                </a:solidFill>
                <a:latin typeface="+mn-lt"/>
                <a:ea typeface="+mn-ea"/>
                <a:cs typeface="+mn-cs"/>
              </a:defRPr>
            </a:lvl1pPr>
            <a:lvl2pPr marL="457200" indent="0" algn="ctr" rtl="0" eaLnBrk="1" latinLnBrk="0" hangingPunct="1">
              <a:spcBef>
                <a:spcPct val="20000"/>
              </a:spcBef>
              <a:buClr>
                <a:schemeClr val="accent2"/>
              </a:buClr>
              <a:buFont typeface="Wingdings 2"/>
              <a:buNone/>
              <a:defRPr sz="2600" kern="1200">
                <a:solidFill>
                  <a:schemeClr val="tx1"/>
                </a:solidFill>
                <a:latin typeface="+mn-lt"/>
                <a:ea typeface="+mn-ea"/>
                <a:cs typeface="+mn-cs"/>
              </a:defRPr>
            </a:lvl2pPr>
            <a:lvl3pPr marL="914400" indent="0" algn="ctr" rtl="0" eaLnBrk="1" latinLnBrk="0" hangingPunct="1">
              <a:spcBef>
                <a:spcPct val="20000"/>
              </a:spcBef>
              <a:buClr>
                <a:schemeClr val="accent3"/>
              </a:buClr>
              <a:buFont typeface="Wingdings 2"/>
              <a:buNone/>
              <a:defRPr sz="2400" kern="1200">
                <a:solidFill>
                  <a:schemeClr val="tx1"/>
                </a:solidFill>
                <a:latin typeface="+mn-lt"/>
                <a:ea typeface="+mn-ea"/>
                <a:cs typeface="+mn-cs"/>
              </a:defRPr>
            </a:lvl3pPr>
            <a:lvl4pPr marL="1371600" indent="0" algn="ctr" rtl="0" eaLnBrk="1" latinLnBrk="0" hangingPunct="1">
              <a:spcBef>
                <a:spcPct val="20000"/>
              </a:spcBef>
              <a:buClr>
                <a:schemeClr val="accent4"/>
              </a:buClr>
              <a:buFont typeface="Wingdings 2"/>
              <a:buNone/>
              <a:defRPr sz="2200" kern="1200">
                <a:solidFill>
                  <a:schemeClr val="tx1"/>
                </a:solidFill>
                <a:latin typeface="+mn-lt"/>
                <a:ea typeface="+mn-ea"/>
                <a:cs typeface="+mn-cs"/>
              </a:defRPr>
            </a:lvl4pPr>
            <a:lvl5pPr marL="1828800" indent="0" algn="ctr" rtl="0" eaLnBrk="1" latinLnBrk="0" hangingPunct="1">
              <a:spcBef>
                <a:spcPct val="20000"/>
              </a:spcBef>
              <a:buClr>
                <a:schemeClr val="accent5"/>
              </a:buClr>
              <a:buFont typeface="Wingdings 2"/>
              <a:buNone/>
              <a:defRPr sz="2000" kern="1200">
                <a:solidFill>
                  <a:schemeClr val="tx1"/>
                </a:solidFill>
                <a:latin typeface="+mn-lt"/>
                <a:ea typeface="+mn-ea"/>
                <a:cs typeface="+mn-cs"/>
              </a:defRPr>
            </a:lvl5pPr>
            <a:lvl6pPr marL="2286000" indent="0" algn="ctr" rtl="0" eaLnBrk="1" latinLnBrk="0" hangingPunct="1">
              <a:spcBef>
                <a:spcPct val="20000"/>
              </a:spcBef>
              <a:buClr>
                <a:schemeClr val="accent6"/>
              </a:buClr>
              <a:buFont typeface="Wingdings 2"/>
              <a:buNone/>
              <a:defRPr sz="1800" kern="1200">
                <a:solidFill>
                  <a:schemeClr val="tx1"/>
                </a:solidFill>
                <a:latin typeface="+mn-lt"/>
                <a:ea typeface="+mn-ea"/>
                <a:cs typeface="+mn-cs"/>
              </a:defRPr>
            </a:lvl6pPr>
            <a:lvl7pPr marL="2743200" indent="0" algn="ctr" rtl="0" eaLnBrk="1" latinLnBrk="0" hangingPunct="1">
              <a:spcBef>
                <a:spcPct val="20000"/>
              </a:spcBef>
              <a:buClr>
                <a:schemeClr val="tx2"/>
              </a:buClr>
              <a:buFont typeface="Wingdings 2"/>
              <a:buNone/>
              <a:defRPr sz="1600" kern="1200">
                <a:solidFill>
                  <a:schemeClr val="tx1"/>
                </a:solidFill>
                <a:latin typeface="+mn-lt"/>
                <a:ea typeface="+mn-ea"/>
                <a:cs typeface="+mn-cs"/>
              </a:defRPr>
            </a:lvl7pPr>
            <a:lvl8pPr marL="32004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8pPr>
            <a:lvl9pPr marL="3657600" indent="0" algn="ctr" rtl="0" eaLnBrk="1" latinLnBrk="0" hangingPunct="1">
              <a:spcBef>
                <a:spcPct val="20000"/>
              </a:spcBef>
              <a:buClr>
                <a:schemeClr val="tx2"/>
              </a:buClr>
              <a:buFont typeface="Wingdings 2"/>
              <a:buNone/>
              <a:defRPr sz="1400" kern="1200">
                <a:solidFill>
                  <a:schemeClr val="tx1"/>
                </a:solidFill>
                <a:latin typeface="+mn-lt"/>
                <a:ea typeface="+mn-ea"/>
                <a:cs typeface="+mn-cs"/>
              </a:defRPr>
            </a:lvl9pPr>
          </a:lstStyle>
          <a:p>
            <a:pPr algn="r">
              <a:defRPr/>
            </a:pPr>
            <a:endParaRPr lang="en-US" dirty="0" smtClean="0"/>
          </a:p>
          <a:p>
            <a:pPr algn="r">
              <a:defRPr/>
            </a:pPr>
            <a:r>
              <a:rPr lang="en-US" b="1" dirty="0" smtClean="0"/>
              <a:t> Joseph H. Schuessler, PhD</a:t>
            </a:r>
          </a:p>
          <a:p>
            <a:pPr algn="r">
              <a:defRPr/>
            </a:pPr>
            <a:r>
              <a:rPr lang="en-US" b="1" dirty="0" smtClean="0"/>
              <a:t>Joseph.schuesslersounds.com</a:t>
            </a:r>
          </a:p>
          <a:p>
            <a:pPr algn="r">
              <a:defRPr/>
            </a:pPr>
            <a:r>
              <a:rPr lang="en-US" b="1" dirty="0" smtClean="0"/>
              <a:t>Tarleton State University</a:t>
            </a:r>
          </a:p>
          <a:p>
            <a:pPr algn="r">
              <a:defRPr/>
            </a:pPr>
            <a:r>
              <a:rPr lang="en-US" b="1" dirty="0" smtClean="0"/>
              <a:t>Stephenville, Texas</a:t>
            </a:r>
          </a:p>
          <a:p>
            <a:pPr algn="r">
              <a:defRPr/>
            </a:pPr>
            <a:r>
              <a:rPr lang="en-US" b="1" dirty="0" smtClean="0"/>
              <a:t>schuessler@tarleton.edu</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304800" y="533400"/>
            <a:ext cx="8458200" cy="1143000"/>
          </a:xfrm>
        </p:spPr>
        <p:txBody>
          <a:bodyPr/>
          <a:lstStyle/>
          <a:p>
            <a:r>
              <a:rPr lang="en-US" altLang="en-US" sz="4200" smtClean="0"/>
              <a:t>Why Justify E-Commerce Investments? How Can They Be Justified?</a:t>
            </a:r>
          </a:p>
        </p:txBody>
      </p:sp>
      <p:sp>
        <p:nvSpPr>
          <p:cNvPr id="25603" name="Content Placeholder 2"/>
          <p:cNvSpPr>
            <a:spLocks noGrp="1"/>
          </p:cNvSpPr>
          <p:nvPr>
            <p:ph idx="1"/>
          </p:nvPr>
        </p:nvSpPr>
        <p:spPr>
          <a:xfrm>
            <a:off x="457200" y="1752600"/>
            <a:ext cx="8229600" cy="4389438"/>
          </a:xfrm>
        </p:spPr>
        <p:txBody>
          <a:bodyPr/>
          <a:lstStyle/>
          <a:p>
            <a:pPr lvl="1"/>
            <a:r>
              <a:rPr lang="en-US" altLang="en-US" b="1" smtClean="0"/>
              <a:t>Web analytics</a:t>
            </a:r>
          </a:p>
          <a:p>
            <a:pPr lvl="1">
              <a:buFont typeface="Wingdings 2" panose="05020102010507070707" pitchFamily="18" charset="2"/>
              <a:buNone/>
            </a:pPr>
            <a:r>
              <a:rPr lang="en-US" altLang="en-US" smtClean="0"/>
              <a:t>	(1) The analysis of clickstream data to understand visitor behavior on a website</a:t>
            </a:r>
          </a:p>
          <a:p>
            <a:pPr lvl="1">
              <a:buFont typeface="Wingdings 2" panose="05020102010507070707" pitchFamily="18" charset="2"/>
              <a:buNone/>
            </a:pPr>
            <a:r>
              <a:rPr lang="en-US" altLang="en-US" smtClean="0"/>
              <a:t>	(2) The  measurement, collection, analysis, and reporting of Internet data for the purposes of understanding and optimizing Web usage</a:t>
            </a:r>
          </a:p>
          <a:p>
            <a:pPr lvl="1"/>
            <a:endParaRPr lang="en-US" altLang="en-US" smtClean="0"/>
          </a:p>
        </p:txBody>
      </p:sp>
      <p:sp>
        <p:nvSpPr>
          <p:cNvPr id="2560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B80055BB-29A4-4388-BD81-2BBD799B93B2}" type="slidenum">
              <a:rPr lang="en-US" altLang="en-US" sz="1200">
                <a:solidFill>
                  <a:srgbClr val="045C75"/>
                </a:solidFill>
              </a:rPr>
              <a:pPr>
                <a:spcBef>
                  <a:spcPct val="0"/>
                </a:spcBef>
                <a:buClrTx/>
                <a:buSzTx/>
                <a:buFontTx/>
                <a:buNone/>
              </a:pPr>
              <a:t>9</a:t>
            </a:fld>
            <a:endParaRPr lang="en-US" altLang="en-US" sz="1200">
              <a:solidFill>
                <a:srgbClr val="045C75"/>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04800" y="685800"/>
            <a:ext cx="8458200" cy="1143000"/>
          </a:xfrm>
        </p:spPr>
        <p:txBody>
          <a:bodyPr/>
          <a:lstStyle/>
          <a:p>
            <a:r>
              <a:rPr lang="en-US" altLang="en-US" sz="4400" smtClean="0"/>
              <a:t>Difficulties in Measuring and Justifying E-Commerce Investments</a:t>
            </a:r>
            <a:endParaRPr lang="en-US" altLang="en-US" sz="4200" smtClean="0"/>
          </a:p>
        </p:txBody>
      </p:sp>
      <p:sp>
        <p:nvSpPr>
          <p:cNvPr id="27651" name="Content Placeholder 2"/>
          <p:cNvSpPr>
            <a:spLocks noGrp="1"/>
          </p:cNvSpPr>
          <p:nvPr>
            <p:ph idx="1"/>
          </p:nvPr>
        </p:nvSpPr>
        <p:spPr/>
        <p:txBody>
          <a:bodyPr/>
          <a:lstStyle/>
          <a:p>
            <a:r>
              <a:rPr lang="en-US" altLang="en-US" b="1" smtClean="0"/>
              <a:t>THE EC JUSTIFICATION PROCESS</a:t>
            </a:r>
          </a:p>
          <a:p>
            <a:r>
              <a:rPr lang="en-US" altLang="en-US" b="1" smtClean="0"/>
              <a:t>DIFFICULTIES IN MEASURING PRODUCTIVITY AND PERFORMANCE GAINS</a:t>
            </a:r>
          </a:p>
          <a:p>
            <a:pPr lvl="1"/>
            <a:r>
              <a:rPr lang="en-US" altLang="en-US" b="1" smtClean="0"/>
              <a:t>Data and Analysis Issues</a:t>
            </a:r>
          </a:p>
          <a:p>
            <a:pPr lvl="1"/>
            <a:r>
              <a:rPr lang="en-US" altLang="en-US" b="1" smtClean="0"/>
              <a:t>EC Productivity Gains in One Area May Be Offset by Losses in Other Areas</a:t>
            </a:r>
          </a:p>
          <a:p>
            <a:pPr lvl="1"/>
            <a:r>
              <a:rPr lang="en-US" altLang="en-US" b="1" smtClean="0"/>
              <a:t>Hidden Costs and Benefits</a:t>
            </a:r>
          </a:p>
          <a:p>
            <a:pPr lvl="1"/>
            <a:r>
              <a:rPr lang="en-US" altLang="en-US" b="1" smtClean="0"/>
              <a:t>Incorrectly Defining What Is Measured</a:t>
            </a:r>
          </a:p>
          <a:p>
            <a:pPr lvl="1"/>
            <a:r>
              <a:rPr lang="en-US" altLang="en-US" b="1" smtClean="0"/>
              <a:t>Other Difficulties</a:t>
            </a:r>
            <a:endParaRPr lang="en-US" altLang="en-US" smtClean="0"/>
          </a:p>
        </p:txBody>
      </p:sp>
      <p:sp>
        <p:nvSpPr>
          <p:cNvPr id="2765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66928EBD-9FDB-4DAD-BEF6-4160848A3F7C}" type="slidenum">
              <a:rPr lang="en-US" altLang="en-US" sz="1200">
                <a:solidFill>
                  <a:srgbClr val="045C75"/>
                </a:solidFill>
              </a:rPr>
              <a:pPr>
                <a:spcBef>
                  <a:spcPct val="0"/>
                </a:spcBef>
                <a:buClrTx/>
                <a:buSzTx/>
                <a:buFontTx/>
                <a:buNone/>
              </a:pPr>
              <a:t>10</a:t>
            </a:fld>
            <a:endParaRPr lang="en-US" altLang="en-US" sz="1200">
              <a:solidFill>
                <a:srgbClr val="045C75"/>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
            <a:ext cx="6953250" cy="586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EFEF98BF-228A-4587-B9B6-321CA45DA0FE}" type="slidenum">
              <a:rPr lang="en-US" altLang="en-US" sz="1200">
                <a:solidFill>
                  <a:srgbClr val="045C75"/>
                </a:solidFill>
              </a:rPr>
              <a:pPr>
                <a:spcBef>
                  <a:spcPct val="0"/>
                </a:spcBef>
                <a:buClrTx/>
                <a:buSzTx/>
                <a:buFontTx/>
                <a:buNone/>
              </a:pPr>
              <a:t>11</a:t>
            </a:fld>
            <a:endParaRPr lang="en-US" altLang="en-US" sz="1200">
              <a:solidFill>
                <a:srgbClr val="045C75"/>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413" y="1676400"/>
            <a:ext cx="82105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B3CDA567-1FA1-422A-9CDB-2D207661F675}" type="slidenum">
              <a:rPr lang="en-US" altLang="en-US" sz="1200">
                <a:solidFill>
                  <a:srgbClr val="045C75"/>
                </a:solidFill>
              </a:rPr>
              <a:pPr>
                <a:spcBef>
                  <a:spcPct val="0"/>
                </a:spcBef>
                <a:buClrTx/>
                <a:buSzTx/>
                <a:buFontTx/>
                <a:buNone/>
              </a:pPr>
              <a:t>12</a:t>
            </a:fld>
            <a:endParaRPr lang="en-US" altLang="en-US" sz="1200">
              <a:solidFill>
                <a:srgbClr val="045C7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304800" y="685800"/>
            <a:ext cx="8458200" cy="1143000"/>
          </a:xfrm>
        </p:spPr>
        <p:txBody>
          <a:bodyPr/>
          <a:lstStyle/>
          <a:p>
            <a:r>
              <a:rPr lang="en-US" altLang="en-US" sz="4400" smtClean="0"/>
              <a:t>Difficulties in Measuring and Justifying E-Commerce Investments</a:t>
            </a:r>
            <a:endParaRPr lang="en-US" altLang="en-US" sz="4200" smtClean="0"/>
          </a:p>
        </p:txBody>
      </p:sp>
      <p:sp>
        <p:nvSpPr>
          <p:cNvPr id="33795" name="Content Placeholder 2"/>
          <p:cNvSpPr>
            <a:spLocks noGrp="1"/>
          </p:cNvSpPr>
          <p:nvPr>
            <p:ph idx="1"/>
          </p:nvPr>
        </p:nvSpPr>
        <p:spPr/>
        <p:txBody>
          <a:bodyPr/>
          <a:lstStyle/>
          <a:p>
            <a:r>
              <a:rPr lang="en-US" altLang="en-US" b="1" smtClean="0"/>
              <a:t>INTANGIBLE COSTS AND BENEFITS</a:t>
            </a:r>
          </a:p>
          <a:p>
            <a:pPr lvl="1"/>
            <a:r>
              <a:rPr lang="en-US" altLang="en-US" b="1" smtClean="0"/>
              <a:t>Tangible Costs and Benefits</a:t>
            </a:r>
          </a:p>
          <a:p>
            <a:pPr lvl="2"/>
            <a:r>
              <a:rPr lang="en-US" altLang="en-US" smtClean="0"/>
              <a:t>These costs can be measured through accounting information systems.</a:t>
            </a:r>
            <a:endParaRPr lang="en-US" altLang="en-US" b="1" smtClean="0"/>
          </a:p>
          <a:p>
            <a:pPr lvl="1"/>
            <a:r>
              <a:rPr lang="en-US" altLang="en-US" b="1" smtClean="0"/>
              <a:t>Intangible Costs and Benefits</a:t>
            </a:r>
          </a:p>
          <a:p>
            <a:pPr lvl="2"/>
            <a:r>
              <a:rPr lang="en-US" altLang="en-US" smtClean="0"/>
              <a:t>It is necessary to consider intangible benefits in a way that reflects their potential impact.</a:t>
            </a:r>
          </a:p>
          <a:p>
            <a:pPr lvl="1"/>
            <a:r>
              <a:rPr lang="en-US" altLang="en-US" b="1" smtClean="0"/>
              <a:t>Handling Intangible Benefits</a:t>
            </a:r>
          </a:p>
          <a:p>
            <a:pPr lvl="2"/>
            <a:r>
              <a:rPr lang="en-US" altLang="en-US" smtClean="0"/>
              <a:t>The first step in dealing with intangible benefits is to define them and, if possible, specify how they are going to be measured.</a:t>
            </a:r>
          </a:p>
        </p:txBody>
      </p:sp>
      <p:sp>
        <p:nvSpPr>
          <p:cNvPr id="337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74936C6C-9537-4E8C-A05A-8FBBB83DE9E7}" type="slidenum">
              <a:rPr lang="en-US" altLang="en-US" sz="1200">
                <a:solidFill>
                  <a:srgbClr val="045C75"/>
                </a:solidFill>
              </a:rPr>
              <a:pPr>
                <a:spcBef>
                  <a:spcPct val="0"/>
                </a:spcBef>
                <a:buClrTx/>
                <a:buSzTx/>
                <a:buFontTx/>
                <a:buNone/>
              </a:pPr>
              <a:t>13</a:t>
            </a:fld>
            <a:endParaRPr lang="en-US" altLang="en-US" sz="1200">
              <a:solidFill>
                <a:srgbClr val="045C75"/>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04800" y="685800"/>
            <a:ext cx="8458200" cy="1143000"/>
          </a:xfrm>
        </p:spPr>
        <p:txBody>
          <a:bodyPr/>
          <a:lstStyle/>
          <a:p>
            <a:r>
              <a:rPr lang="en-US" altLang="en-US" sz="4400" smtClean="0"/>
              <a:t>Difficulties in Measuring and Justifying E-Commerce Investments</a:t>
            </a:r>
            <a:endParaRPr lang="en-US" altLang="en-US" sz="4200" smtClean="0"/>
          </a:p>
        </p:txBody>
      </p:sp>
      <p:sp>
        <p:nvSpPr>
          <p:cNvPr id="35843" name="Content Placeholder 2"/>
          <p:cNvSpPr>
            <a:spLocks noGrp="1"/>
          </p:cNvSpPr>
          <p:nvPr>
            <p:ph idx="1"/>
          </p:nvPr>
        </p:nvSpPr>
        <p:spPr>
          <a:xfrm>
            <a:off x="457200" y="1935163"/>
            <a:ext cx="8229600" cy="884237"/>
          </a:xfrm>
        </p:spPr>
        <p:txBody>
          <a:bodyPr/>
          <a:lstStyle/>
          <a:p>
            <a:r>
              <a:rPr lang="en-US" altLang="en-US" b="1" smtClean="0"/>
              <a:t>THE PROCESS OF JUSTIFYING EC AND IT PROJECTS</a:t>
            </a:r>
          </a:p>
        </p:txBody>
      </p:sp>
      <p:pic>
        <p:nvPicPr>
          <p:cNvPr id="3584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743200"/>
            <a:ext cx="7696200" cy="353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C00E302A-6C7A-4BB5-88D8-6DCC0224B709}" type="slidenum">
              <a:rPr lang="en-US" altLang="en-US" sz="1200">
                <a:solidFill>
                  <a:srgbClr val="045C75"/>
                </a:solidFill>
              </a:rPr>
              <a:pPr>
                <a:spcBef>
                  <a:spcPct val="0"/>
                </a:spcBef>
                <a:buClrTx/>
                <a:buSzTx/>
                <a:buFontTx/>
                <a:buNone/>
              </a:pPr>
              <a:t>14</a:t>
            </a:fld>
            <a:endParaRPr lang="en-US" altLang="en-US" sz="1200">
              <a:solidFill>
                <a:srgbClr val="045C7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304800" y="685800"/>
            <a:ext cx="8458200" cy="1143000"/>
          </a:xfrm>
        </p:spPr>
        <p:txBody>
          <a:bodyPr/>
          <a:lstStyle/>
          <a:p>
            <a:r>
              <a:rPr lang="en-US" altLang="en-US" sz="4400" smtClean="0"/>
              <a:t>Difficulties in Measuring and Justifying E-Commerce Investments</a:t>
            </a:r>
            <a:endParaRPr lang="en-US" altLang="en-US" sz="4200" smtClean="0"/>
          </a:p>
        </p:txBody>
      </p:sp>
      <p:sp>
        <p:nvSpPr>
          <p:cNvPr id="37891" name="Content Placeholder 2"/>
          <p:cNvSpPr>
            <a:spLocks noGrp="1"/>
          </p:cNvSpPr>
          <p:nvPr>
            <p:ph idx="1"/>
          </p:nvPr>
        </p:nvSpPr>
        <p:spPr/>
        <p:txBody>
          <a:bodyPr/>
          <a:lstStyle/>
          <a:p>
            <a:r>
              <a:rPr lang="en-US" altLang="en-US" b="1" smtClean="0"/>
              <a:t>THE USE OF GARTNER’S HYPE CYCLE</a:t>
            </a:r>
          </a:p>
          <a:p>
            <a:pPr lvl="1"/>
            <a:r>
              <a:rPr lang="en-US" altLang="en-US" b="1" smtClean="0"/>
              <a:t>hype cycle</a:t>
            </a:r>
          </a:p>
          <a:p>
            <a:pPr lvl="1">
              <a:buFont typeface="Wingdings 2" panose="05020102010507070707" pitchFamily="18" charset="2"/>
              <a:buNone/>
            </a:pPr>
            <a:r>
              <a:rPr lang="en-US" altLang="en-US" smtClean="0"/>
              <a:t>	A graphic representation of the maturity, adoption, and social application of specific IT tools</a:t>
            </a:r>
          </a:p>
        </p:txBody>
      </p:sp>
      <p:sp>
        <p:nvSpPr>
          <p:cNvPr id="378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BEE7FFF2-39CA-4DAC-A35D-FD843A6F2A3D}" type="slidenum">
              <a:rPr lang="en-US" altLang="en-US" sz="1200">
                <a:solidFill>
                  <a:srgbClr val="045C75"/>
                </a:solidFill>
              </a:rPr>
              <a:pPr>
                <a:spcBef>
                  <a:spcPct val="0"/>
                </a:spcBef>
                <a:buClrTx/>
                <a:buSzTx/>
                <a:buFontTx/>
                <a:buNone/>
              </a:pPr>
              <a:t>15</a:t>
            </a:fld>
            <a:endParaRPr lang="en-US" altLang="en-US" sz="1200">
              <a:solidFill>
                <a:srgbClr val="045C7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04800" y="685800"/>
            <a:ext cx="8458200" cy="1143000"/>
          </a:xfrm>
        </p:spPr>
        <p:txBody>
          <a:bodyPr/>
          <a:lstStyle/>
          <a:p>
            <a:r>
              <a:rPr lang="en-US" altLang="en-US" sz="4400" smtClean="0"/>
              <a:t>Difficulties in Measuring and Justifying E-Commerce Investments</a:t>
            </a:r>
            <a:endParaRPr lang="en-US" altLang="en-US" sz="4200" smtClean="0"/>
          </a:p>
        </p:txBody>
      </p:sp>
      <p:sp>
        <p:nvSpPr>
          <p:cNvPr id="8195" name="Content Placeholder 2"/>
          <p:cNvSpPr>
            <a:spLocks noGrp="1"/>
          </p:cNvSpPr>
          <p:nvPr>
            <p:ph idx="1"/>
          </p:nvPr>
        </p:nvSpPr>
        <p:spPr/>
        <p:txBody>
          <a:bodyPr/>
          <a:lstStyle/>
          <a:p>
            <a:pPr lvl="1">
              <a:defRPr/>
            </a:pPr>
            <a:r>
              <a:rPr lang="en-US" dirty="0" smtClean="0"/>
              <a:t>Each hype cycle has five stages that reflect the basic adoption path any technology follows</a:t>
            </a:r>
            <a:r>
              <a:rPr lang="en-US" sz="2800" dirty="0" smtClean="0"/>
              <a:t>:</a:t>
            </a:r>
          </a:p>
          <a:p>
            <a:pPr marL="1125537" lvl="2" indent="-457200">
              <a:buFont typeface="+mj-lt"/>
              <a:buAutoNum type="arabicPeriod"/>
              <a:defRPr/>
            </a:pPr>
            <a:r>
              <a:rPr lang="en-US" dirty="0" smtClean="0"/>
              <a:t>Technology trigger</a:t>
            </a:r>
          </a:p>
          <a:p>
            <a:pPr marL="1125537" lvl="2" indent="-457200">
              <a:buFont typeface="+mj-lt"/>
              <a:buAutoNum type="arabicPeriod"/>
              <a:defRPr/>
            </a:pPr>
            <a:r>
              <a:rPr lang="en-US" dirty="0" smtClean="0"/>
              <a:t>Peak of inflated expectations</a:t>
            </a:r>
          </a:p>
          <a:p>
            <a:pPr marL="1125537" lvl="2" indent="-457200">
              <a:buFont typeface="+mj-lt"/>
              <a:buAutoNum type="arabicPeriod"/>
              <a:defRPr/>
            </a:pPr>
            <a:r>
              <a:rPr lang="en-US" dirty="0" smtClean="0"/>
              <a:t>Trough of disillusionment</a:t>
            </a:r>
          </a:p>
          <a:p>
            <a:pPr marL="1125537" lvl="2" indent="-457200">
              <a:buFont typeface="+mj-lt"/>
              <a:buAutoNum type="arabicPeriod"/>
              <a:defRPr/>
            </a:pPr>
            <a:r>
              <a:rPr lang="en-US" dirty="0" smtClean="0"/>
              <a:t>Slope of enlightenment</a:t>
            </a:r>
          </a:p>
          <a:p>
            <a:pPr marL="1125537" lvl="2" indent="-457200">
              <a:buFont typeface="+mj-lt"/>
              <a:buAutoNum type="arabicPeriod"/>
              <a:defRPr/>
            </a:pPr>
            <a:r>
              <a:rPr lang="en-US" dirty="0" smtClean="0"/>
              <a:t>Plateau of productivity</a:t>
            </a:r>
          </a:p>
          <a:p>
            <a:pPr marL="850900" lvl="1" indent="-457200">
              <a:defRPr/>
            </a:pPr>
            <a:r>
              <a:rPr lang="en-US" b="1" dirty="0" smtClean="0"/>
              <a:t>Application of the Hype Cycle</a:t>
            </a:r>
            <a:endParaRPr lang="en-US" dirty="0" smtClean="0"/>
          </a:p>
        </p:txBody>
      </p:sp>
      <p:sp>
        <p:nvSpPr>
          <p:cNvPr id="399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82FBD530-21A0-4BD8-86E5-93136E59835E}" type="slidenum">
              <a:rPr lang="en-US" altLang="en-US" sz="1200">
                <a:solidFill>
                  <a:srgbClr val="045C75"/>
                </a:solidFill>
              </a:rPr>
              <a:pPr>
                <a:spcBef>
                  <a:spcPct val="0"/>
                </a:spcBef>
                <a:buClrTx/>
                <a:buSzTx/>
                <a:buFontTx/>
                <a:buNone/>
              </a:pPr>
              <a:t>16</a:t>
            </a:fld>
            <a:endParaRPr lang="en-US" altLang="en-US" sz="1200">
              <a:solidFill>
                <a:srgbClr val="045C75"/>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304800" y="685800"/>
            <a:ext cx="8458200" cy="1143000"/>
          </a:xfrm>
        </p:spPr>
        <p:txBody>
          <a:bodyPr/>
          <a:lstStyle/>
          <a:p>
            <a:r>
              <a:rPr lang="en-US" altLang="en-US" sz="4000" smtClean="0"/>
              <a:t>Methods and Tools for Evaluating</a:t>
            </a:r>
            <a:br>
              <a:rPr lang="en-US" altLang="en-US" sz="4000" smtClean="0"/>
            </a:br>
            <a:r>
              <a:rPr lang="en-US" altLang="en-US" sz="4000" smtClean="0"/>
              <a:t>and Justifying E-Commerce Investments</a:t>
            </a:r>
          </a:p>
        </p:txBody>
      </p:sp>
      <p:sp>
        <p:nvSpPr>
          <p:cNvPr id="41987" name="Content Placeholder 2"/>
          <p:cNvSpPr>
            <a:spLocks noGrp="1"/>
          </p:cNvSpPr>
          <p:nvPr>
            <p:ph idx="1"/>
          </p:nvPr>
        </p:nvSpPr>
        <p:spPr/>
        <p:txBody>
          <a:bodyPr/>
          <a:lstStyle/>
          <a:p>
            <a:r>
              <a:rPr lang="en-US" altLang="en-US" b="1" smtClean="0"/>
              <a:t>OPPORTUNITIES AND REVENUE GENERATED BY EC INVESTMENT</a:t>
            </a:r>
          </a:p>
          <a:p>
            <a:r>
              <a:rPr lang="en-US" altLang="en-US" b="1" smtClean="0"/>
              <a:t>METHODOLOGICAL ASPECTS OF JUSTIFYING EC INVESTMENTS</a:t>
            </a:r>
          </a:p>
          <a:p>
            <a:pPr lvl="1"/>
            <a:r>
              <a:rPr lang="en-US" altLang="en-US" b="1" smtClean="0"/>
              <a:t>Types of Costs</a:t>
            </a:r>
          </a:p>
          <a:p>
            <a:pPr lvl="2"/>
            <a:r>
              <a:rPr lang="en-US" altLang="en-US" smtClean="0"/>
              <a:t>Distinguish between initial (up-front) costs and operating costs</a:t>
            </a:r>
          </a:p>
          <a:p>
            <a:pPr lvl="2"/>
            <a:r>
              <a:rPr lang="en-US" altLang="en-US" smtClean="0"/>
              <a:t>Direct and indirect shared costs</a:t>
            </a:r>
          </a:p>
          <a:p>
            <a:pPr lvl="2"/>
            <a:r>
              <a:rPr lang="en-US" altLang="en-US" smtClean="0"/>
              <a:t>In-kind costs</a:t>
            </a:r>
          </a:p>
        </p:txBody>
      </p:sp>
      <p:sp>
        <p:nvSpPr>
          <p:cNvPr id="419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225DA41F-9486-4EB0-B58B-AF201E3B9E2C}" type="slidenum">
              <a:rPr lang="en-US" altLang="en-US" sz="1200">
                <a:solidFill>
                  <a:srgbClr val="045C75"/>
                </a:solidFill>
              </a:rPr>
              <a:pPr>
                <a:spcBef>
                  <a:spcPct val="0"/>
                </a:spcBef>
                <a:buClrTx/>
                <a:buSzTx/>
                <a:buFontTx/>
                <a:buNone/>
              </a:pPr>
              <a:t>17</a:t>
            </a:fld>
            <a:endParaRPr lang="en-US" altLang="en-US" sz="1200">
              <a:solidFill>
                <a:srgbClr val="045C75"/>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04800" y="685800"/>
            <a:ext cx="8458200" cy="1143000"/>
          </a:xfrm>
        </p:spPr>
        <p:txBody>
          <a:bodyPr/>
          <a:lstStyle/>
          <a:p>
            <a:r>
              <a:rPr lang="en-US" altLang="en-US" sz="4000" smtClean="0"/>
              <a:t>Methods and Tools for Evaluating</a:t>
            </a:r>
            <a:br>
              <a:rPr lang="en-US" altLang="en-US" sz="4000" smtClean="0"/>
            </a:br>
            <a:r>
              <a:rPr lang="en-US" altLang="en-US" sz="4000" smtClean="0"/>
              <a:t>and Justifying E-Commerce Investments</a:t>
            </a:r>
          </a:p>
        </p:txBody>
      </p:sp>
      <p:sp>
        <p:nvSpPr>
          <p:cNvPr id="44035" name="Content Placeholder 2"/>
          <p:cNvSpPr>
            <a:spLocks noGrp="1"/>
          </p:cNvSpPr>
          <p:nvPr>
            <p:ph idx="1"/>
          </p:nvPr>
        </p:nvSpPr>
        <p:spPr/>
        <p:txBody>
          <a:bodyPr/>
          <a:lstStyle/>
          <a:p>
            <a:r>
              <a:rPr lang="en-US" altLang="en-US" b="1" smtClean="0"/>
              <a:t>TRADITIONAL METHODS FOR EVALUATING EC INVESTMENTS</a:t>
            </a:r>
          </a:p>
          <a:p>
            <a:pPr lvl="1"/>
            <a:r>
              <a:rPr lang="en-US" altLang="en-US" b="1" smtClean="0"/>
              <a:t>The ROI Method</a:t>
            </a:r>
          </a:p>
          <a:p>
            <a:pPr lvl="1"/>
            <a:r>
              <a:rPr lang="en-US" altLang="en-US" b="1" smtClean="0"/>
              <a:t>Payback Period</a:t>
            </a:r>
          </a:p>
          <a:p>
            <a:pPr lvl="1"/>
            <a:r>
              <a:rPr lang="en-US" altLang="en-US" b="1" smtClean="0"/>
              <a:t>NPV Analysis</a:t>
            </a:r>
          </a:p>
          <a:p>
            <a:pPr lvl="1"/>
            <a:r>
              <a:rPr lang="en-US" altLang="en-US" b="1" smtClean="0"/>
              <a:t>Internal Rate of Return (IRR)</a:t>
            </a:r>
          </a:p>
          <a:p>
            <a:pPr lvl="1"/>
            <a:r>
              <a:rPr lang="en-US" altLang="en-US" b="1" smtClean="0"/>
              <a:t>Break-Even Analyses</a:t>
            </a:r>
            <a:endParaRPr lang="en-US" altLang="en-US" smtClean="0"/>
          </a:p>
        </p:txBody>
      </p:sp>
      <p:sp>
        <p:nvSpPr>
          <p:cNvPr id="440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1F7A8483-4939-413D-A701-CA94C8C84A08}" type="slidenum">
              <a:rPr lang="en-US" altLang="en-US" sz="1200">
                <a:solidFill>
                  <a:srgbClr val="045C75"/>
                </a:solidFill>
              </a:rPr>
              <a:pPr>
                <a:spcBef>
                  <a:spcPct val="0"/>
                </a:spcBef>
                <a:buClrTx/>
                <a:buSzTx/>
                <a:buFontTx/>
                <a:buNone/>
              </a:pPr>
              <a:t>18</a:t>
            </a:fld>
            <a:endParaRPr lang="en-US" altLang="en-US" sz="1200">
              <a:solidFill>
                <a:srgbClr val="045C75"/>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533400"/>
            <a:ext cx="8229600" cy="1143000"/>
          </a:xfrm>
        </p:spPr>
        <p:txBody>
          <a:bodyPr/>
          <a:lstStyle/>
          <a:p>
            <a:pPr eaLnBrk="1" hangingPunct="1"/>
            <a:r>
              <a:rPr lang="en-US" altLang="en-US" smtClean="0"/>
              <a:t>Learning Objectives</a:t>
            </a:r>
          </a:p>
        </p:txBody>
      </p:sp>
      <p:sp>
        <p:nvSpPr>
          <p:cNvPr id="9219" name="Content Placeholder 2"/>
          <p:cNvSpPr>
            <a:spLocks noGrp="1"/>
          </p:cNvSpPr>
          <p:nvPr>
            <p:ph idx="1"/>
          </p:nvPr>
        </p:nvSpPr>
        <p:spPr>
          <a:xfrm>
            <a:off x="533400" y="1676400"/>
            <a:ext cx="8229600" cy="4389438"/>
          </a:xfrm>
        </p:spPr>
        <p:txBody>
          <a:bodyPr/>
          <a:lstStyle/>
          <a:p>
            <a:pPr marL="457200" indent="-457200">
              <a:buFont typeface="Calibri" panose="020F0502020204030204" pitchFamily="34" charset="0"/>
              <a:buAutoNum type="arabicPeriod"/>
            </a:pPr>
            <a:r>
              <a:rPr lang="en-US" altLang="en-US" sz="2400" smtClean="0"/>
              <a:t>Describe the major components of EC.</a:t>
            </a:r>
          </a:p>
          <a:p>
            <a:pPr marL="457200" indent="-457200">
              <a:buFont typeface="Calibri" panose="020F0502020204030204" pitchFamily="34" charset="0"/>
              <a:buAutoNum type="arabicPeriod"/>
            </a:pPr>
            <a:r>
              <a:rPr lang="en-US" altLang="en-US" sz="2400" smtClean="0"/>
              <a:t>Describe the need for justifying EC investments.</a:t>
            </a:r>
          </a:p>
          <a:p>
            <a:pPr marL="457200" indent="-457200">
              <a:buFont typeface="Calibri" panose="020F0502020204030204" pitchFamily="34" charset="0"/>
              <a:buAutoNum type="arabicPeriod"/>
            </a:pPr>
            <a:r>
              <a:rPr lang="en-US" altLang="en-US" sz="2400" smtClean="0"/>
              <a:t>Understand the difficulties in measuring and justifying EC investments.</a:t>
            </a:r>
          </a:p>
          <a:p>
            <a:pPr marL="457200" indent="-457200">
              <a:buFont typeface="Calibri" panose="020F0502020204030204" pitchFamily="34" charset="0"/>
              <a:buAutoNum type="arabicPeriod"/>
            </a:pPr>
            <a:r>
              <a:rPr lang="en-US" altLang="en-US" sz="2400" smtClean="0"/>
              <a:t>Recognize the difficulties in establishing intangible metrics.</a:t>
            </a:r>
          </a:p>
          <a:p>
            <a:pPr marL="457200" indent="-457200">
              <a:buFont typeface="Calibri" panose="020F0502020204030204" pitchFamily="34" charset="0"/>
              <a:buAutoNum type="arabicPeriod"/>
            </a:pPr>
            <a:r>
              <a:rPr lang="en-US" altLang="en-US" sz="2400" smtClean="0"/>
              <a:t>List and describe traditional and advanced methods of justifying EC investments.</a:t>
            </a:r>
          </a:p>
          <a:p>
            <a:pPr marL="457200" indent="-457200">
              <a:buFont typeface="Calibri" panose="020F0502020204030204" pitchFamily="34" charset="0"/>
              <a:buAutoNum type="arabicPeriod"/>
            </a:pPr>
            <a:r>
              <a:rPr lang="en-US" altLang="en-US" sz="2400" smtClean="0"/>
              <a:t>Describe some examples of EC justification.</a:t>
            </a:r>
          </a:p>
          <a:p>
            <a:pPr marL="457200" indent="-457200">
              <a:buFont typeface="Calibri" panose="020F0502020204030204" pitchFamily="34" charset="0"/>
              <a:buAutoNum type="arabicPeriod"/>
            </a:pPr>
            <a:r>
              <a:rPr lang="en-US" altLang="en-US" sz="2400" smtClean="0"/>
              <a:t>Describe the role of economics in EC evaluation.</a:t>
            </a:r>
            <a:endParaRPr lang="en-US" altLang="en-US" sz="2200" smtClean="0"/>
          </a:p>
        </p:txBody>
      </p:sp>
      <p:sp>
        <p:nvSpPr>
          <p:cNvPr id="92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488104EE-462E-48B2-B015-481CBA6A51A7}" type="slidenum">
              <a:rPr lang="en-US" altLang="en-US" sz="1200">
                <a:solidFill>
                  <a:srgbClr val="045C75"/>
                </a:solidFill>
              </a:rPr>
              <a:pPr>
                <a:spcBef>
                  <a:spcPct val="0"/>
                </a:spcBef>
                <a:buClrTx/>
                <a:buSzTx/>
                <a:buFontTx/>
                <a:buNone/>
              </a:pPr>
              <a:t>1</a:t>
            </a:fld>
            <a:endParaRPr lang="en-US" altLang="en-US" sz="1200">
              <a:solidFill>
                <a:srgbClr val="045C7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304800" y="685800"/>
            <a:ext cx="8458200" cy="1143000"/>
          </a:xfrm>
        </p:spPr>
        <p:txBody>
          <a:bodyPr/>
          <a:lstStyle/>
          <a:p>
            <a:r>
              <a:rPr lang="en-US" altLang="en-US" sz="4000" smtClean="0"/>
              <a:t>Methods and Tools for Evaluating</a:t>
            </a:r>
            <a:br>
              <a:rPr lang="en-US" altLang="en-US" sz="4000" smtClean="0"/>
            </a:br>
            <a:r>
              <a:rPr lang="en-US" altLang="en-US" sz="4000" smtClean="0"/>
              <a:t>and Justifying E-Commerce Investments</a:t>
            </a:r>
          </a:p>
        </p:txBody>
      </p:sp>
      <p:sp>
        <p:nvSpPr>
          <p:cNvPr id="46083" name="Content Placeholder 2"/>
          <p:cNvSpPr>
            <a:spLocks noGrp="1"/>
          </p:cNvSpPr>
          <p:nvPr>
            <p:ph idx="1"/>
          </p:nvPr>
        </p:nvSpPr>
        <p:spPr/>
        <p:txBody>
          <a:bodyPr/>
          <a:lstStyle/>
          <a:p>
            <a:pPr lvl="1"/>
            <a:r>
              <a:rPr lang="en-US" altLang="en-US" b="1" smtClean="0"/>
              <a:t>total cost of ownership (TCO)</a:t>
            </a:r>
          </a:p>
          <a:p>
            <a:pPr lvl="1">
              <a:buFont typeface="Wingdings 2" panose="05020102010507070707" pitchFamily="18" charset="2"/>
              <a:buNone/>
            </a:pPr>
            <a:r>
              <a:rPr lang="en-US" altLang="en-US" smtClean="0"/>
              <a:t>	A formula for calculating the cost of owning, operating, and controlling an IT system</a:t>
            </a:r>
          </a:p>
          <a:p>
            <a:pPr lvl="1"/>
            <a:r>
              <a:rPr lang="en-US" altLang="en-US" b="1" smtClean="0"/>
              <a:t>total benefits of ownership (TBO)</a:t>
            </a:r>
          </a:p>
          <a:p>
            <a:pPr lvl="1">
              <a:buFont typeface="Wingdings 2" panose="05020102010507070707" pitchFamily="18" charset="2"/>
              <a:buNone/>
            </a:pPr>
            <a:r>
              <a:rPr lang="en-US" altLang="en-US" smtClean="0"/>
              <a:t>	Benefits of ownership that include both tangible and intangible benefits</a:t>
            </a:r>
          </a:p>
          <a:p>
            <a:pPr lvl="1"/>
            <a:r>
              <a:rPr lang="en-US" altLang="en-US" b="1" smtClean="0"/>
              <a:t>Economic Value Added</a:t>
            </a:r>
          </a:p>
          <a:p>
            <a:pPr lvl="1"/>
            <a:r>
              <a:rPr lang="en-US" altLang="en-US" b="1" smtClean="0"/>
              <a:t>Using Several Traditional Methods for One Project</a:t>
            </a:r>
          </a:p>
          <a:p>
            <a:pPr lvl="1"/>
            <a:r>
              <a:rPr lang="en-US" altLang="en-US" b="1" smtClean="0"/>
              <a:t>Business ROI Versus Technology ROI</a:t>
            </a:r>
            <a:endParaRPr lang="en-US" altLang="en-US" smtClean="0"/>
          </a:p>
        </p:txBody>
      </p:sp>
      <p:sp>
        <p:nvSpPr>
          <p:cNvPr id="460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9EB150E5-AC58-448B-B04F-BF7D118A62C3}" type="slidenum">
              <a:rPr lang="en-US" altLang="en-US" sz="1200">
                <a:solidFill>
                  <a:srgbClr val="045C75"/>
                </a:solidFill>
              </a:rPr>
              <a:pPr>
                <a:spcBef>
                  <a:spcPct val="0"/>
                </a:spcBef>
                <a:buClrTx/>
                <a:buSzTx/>
                <a:buFontTx/>
                <a:buNone/>
              </a:pPr>
              <a:t>19</a:t>
            </a:fld>
            <a:endParaRPr lang="en-US" altLang="en-US" sz="1200">
              <a:solidFill>
                <a:srgbClr val="045C75"/>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1509713"/>
            <a:ext cx="8912225"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DC7E2381-4219-4C2F-AAAF-5CB761A96413}" type="slidenum">
              <a:rPr lang="en-US" altLang="en-US" sz="1200">
                <a:solidFill>
                  <a:srgbClr val="045C75"/>
                </a:solidFill>
              </a:rPr>
              <a:pPr>
                <a:spcBef>
                  <a:spcPct val="0"/>
                </a:spcBef>
                <a:buClrTx/>
                <a:buSzTx/>
                <a:buFontTx/>
                <a:buNone/>
              </a:pPr>
              <a:t>20</a:t>
            </a:fld>
            <a:endParaRPr lang="en-US" altLang="en-US" sz="1200">
              <a:solidFill>
                <a:srgbClr val="045C7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04800" y="685800"/>
            <a:ext cx="8458200" cy="1143000"/>
          </a:xfrm>
        </p:spPr>
        <p:txBody>
          <a:bodyPr/>
          <a:lstStyle/>
          <a:p>
            <a:r>
              <a:rPr lang="en-US" altLang="en-US" sz="4000" smtClean="0"/>
              <a:t>Methods and Tools for Evaluating</a:t>
            </a:r>
            <a:br>
              <a:rPr lang="en-US" altLang="en-US" sz="4000" smtClean="0"/>
            </a:br>
            <a:r>
              <a:rPr lang="en-US" altLang="en-US" sz="4000" smtClean="0"/>
              <a:t>and Justifying E-Commerce Investments</a:t>
            </a:r>
          </a:p>
        </p:txBody>
      </p:sp>
      <p:sp>
        <p:nvSpPr>
          <p:cNvPr id="50179" name="Content Placeholder 2"/>
          <p:cNvSpPr>
            <a:spLocks noGrp="1"/>
          </p:cNvSpPr>
          <p:nvPr>
            <p:ph idx="1"/>
          </p:nvPr>
        </p:nvSpPr>
        <p:spPr/>
        <p:txBody>
          <a:bodyPr/>
          <a:lstStyle/>
          <a:p>
            <a:r>
              <a:rPr lang="en-US" altLang="en-US" b="1" smtClean="0"/>
              <a:t>IMPLEMENTING TRADITIONAL METHODS</a:t>
            </a:r>
          </a:p>
          <a:p>
            <a:r>
              <a:rPr lang="en-US" altLang="en-US" b="1" smtClean="0"/>
              <a:t>ROI calculator</a:t>
            </a:r>
          </a:p>
          <a:p>
            <a:pPr>
              <a:buFont typeface="Wingdings 2" panose="05020102010507070707" pitchFamily="18" charset="2"/>
              <a:buNone/>
            </a:pPr>
            <a:r>
              <a:rPr lang="en-US" altLang="en-US" smtClean="0"/>
              <a:t>	Calculator that uses metrics and formulas to compute ROI</a:t>
            </a:r>
          </a:p>
          <a:p>
            <a:pPr lvl="1"/>
            <a:r>
              <a:rPr lang="en-US" altLang="en-US" b="1" smtClean="0"/>
              <a:t>The Offerings from </a:t>
            </a:r>
            <a:r>
              <a:rPr lang="en-US" altLang="en-US" b="1" i="1" smtClean="0"/>
              <a:t>Baseline </a:t>
            </a:r>
            <a:r>
              <a:rPr lang="en-US" altLang="en-US" b="1" smtClean="0"/>
              <a:t>Magazine</a:t>
            </a:r>
          </a:p>
          <a:p>
            <a:pPr lvl="1"/>
            <a:r>
              <a:rPr lang="en-US" altLang="en-US" b="1" smtClean="0"/>
              <a:t>Other Calculators</a:t>
            </a:r>
          </a:p>
          <a:p>
            <a:pPr lvl="1"/>
            <a:endParaRPr lang="en-US" altLang="en-US" smtClean="0"/>
          </a:p>
        </p:txBody>
      </p:sp>
      <p:sp>
        <p:nvSpPr>
          <p:cNvPr id="5018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B762C4B1-A3E3-4544-A636-885FFC8BD3D9}" type="slidenum">
              <a:rPr lang="en-US" altLang="en-US" sz="1200">
                <a:solidFill>
                  <a:srgbClr val="045C75"/>
                </a:solidFill>
              </a:rPr>
              <a:pPr>
                <a:spcBef>
                  <a:spcPct val="0"/>
                </a:spcBef>
                <a:buClrTx/>
                <a:buSzTx/>
                <a:buFontTx/>
                <a:buNone/>
              </a:pPr>
              <a:t>21</a:t>
            </a:fld>
            <a:endParaRPr lang="en-US" altLang="en-US" sz="1200">
              <a:solidFill>
                <a:srgbClr val="045C75"/>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304800" y="685800"/>
            <a:ext cx="8458200" cy="1143000"/>
          </a:xfrm>
        </p:spPr>
        <p:txBody>
          <a:bodyPr/>
          <a:lstStyle/>
          <a:p>
            <a:r>
              <a:rPr lang="en-US" altLang="en-US" sz="4000" smtClean="0"/>
              <a:t>Methods and Tools for Evaluating</a:t>
            </a:r>
            <a:br>
              <a:rPr lang="en-US" altLang="en-US" sz="4000" smtClean="0"/>
            </a:br>
            <a:r>
              <a:rPr lang="en-US" altLang="en-US" sz="4000" smtClean="0"/>
              <a:t>and Justifying E-Commerce Investments</a:t>
            </a:r>
          </a:p>
        </p:txBody>
      </p:sp>
      <p:sp>
        <p:nvSpPr>
          <p:cNvPr id="52227" name="Content Placeholder 2"/>
          <p:cNvSpPr>
            <a:spLocks noGrp="1"/>
          </p:cNvSpPr>
          <p:nvPr>
            <p:ph idx="1"/>
          </p:nvPr>
        </p:nvSpPr>
        <p:spPr/>
        <p:txBody>
          <a:bodyPr/>
          <a:lstStyle/>
          <a:p>
            <a:r>
              <a:rPr lang="en-US" altLang="en-US" b="1" smtClean="0"/>
              <a:t>ADVANCED METHODS FOR EVALUATING IT AND EC INVESTMENTS</a:t>
            </a:r>
          </a:p>
          <a:p>
            <a:pPr marL="850900" lvl="1" indent="-457200">
              <a:buFont typeface="Calibri" panose="020F0502020204030204" pitchFamily="34" charset="0"/>
              <a:buAutoNum type="arabicPeriod"/>
            </a:pPr>
            <a:r>
              <a:rPr lang="en-US" altLang="en-US" smtClean="0"/>
              <a:t>Financial approaches</a:t>
            </a:r>
          </a:p>
          <a:p>
            <a:pPr marL="850900" lvl="1" indent="-457200">
              <a:buFont typeface="Calibri" panose="020F0502020204030204" pitchFamily="34" charset="0"/>
              <a:buAutoNum type="arabicPeriod"/>
            </a:pPr>
            <a:r>
              <a:rPr lang="en-US" altLang="en-US" smtClean="0"/>
              <a:t>Multicriteria approaches</a:t>
            </a:r>
          </a:p>
          <a:p>
            <a:pPr marL="850900" lvl="1" indent="-457200">
              <a:buFont typeface="Calibri" panose="020F0502020204030204" pitchFamily="34" charset="0"/>
              <a:buAutoNum type="arabicPeriod"/>
            </a:pPr>
            <a:r>
              <a:rPr lang="en-US" altLang="en-US" smtClean="0"/>
              <a:t>Ratio approaches</a:t>
            </a:r>
          </a:p>
          <a:p>
            <a:pPr marL="850900" lvl="1" indent="-457200">
              <a:buFont typeface="Calibri" panose="020F0502020204030204" pitchFamily="34" charset="0"/>
              <a:buAutoNum type="arabicPeriod"/>
            </a:pPr>
            <a:r>
              <a:rPr lang="en-US" altLang="en-US" smtClean="0"/>
              <a:t>Portfolio approaches</a:t>
            </a:r>
          </a:p>
        </p:txBody>
      </p:sp>
      <p:sp>
        <p:nvSpPr>
          <p:cNvPr id="522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A694CC52-EB32-42AE-A11D-D0A0F747D7C9}" type="slidenum">
              <a:rPr lang="en-US" altLang="en-US" sz="1200">
                <a:solidFill>
                  <a:srgbClr val="045C75"/>
                </a:solidFill>
              </a:rPr>
              <a:pPr>
                <a:spcBef>
                  <a:spcPct val="0"/>
                </a:spcBef>
                <a:buClrTx/>
                <a:buSzTx/>
                <a:buFontTx/>
                <a:buNone/>
              </a:pPr>
              <a:t>22</a:t>
            </a:fld>
            <a:endParaRPr lang="en-US" altLang="en-US" sz="1200">
              <a:solidFill>
                <a:srgbClr val="045C75"/>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150" y="430213"/>
            <a:ext cx="87693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5E6194FB-4492-42C4-A11B-9CD1687BF7AE}" type="slidenum">
              <a:rPr lang="en-US" altLang="en-US" sz="1200">
                <a:solidFill>
                  <a:srgbClr val="045C75"/>
                </a:solidFill>
              </a:rPr>
              <a:pPr>
                <a:spcBef>
                  <a:spcPct val="0"/>
                </a:spcBef>
                <a:buClrTx/>
                <a:buSzTx/>
                <a:buFontTx/>
                <a:buNone/>
              </a:pPr>
              <a:t>23</a:t>
            </a:fld>
            <a:endParaRPr lang="en-US" altLang="en-US" sz="1200">
              <a:solidFill>
                <a:srgbClr val="045C75"/>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04800" y="685800"/>
            <a:ext cx="8458200" cy="1143000"/>
          </a:xfrm>
        </p:spPr>
        <p:txBody>
          <a:bodyPr/>
          <a:lstStyle/>
          <a:p>
            <a:r>
              <a:rPr lang="en-US" altLang="en-US" sz="4000" smtClean="0"/>
              <a:t>Examples of E-Commerce Metrics </a:t>
            </a:r>
            <a:br>
              <a:rPr lang="en-US" altLang="en-US" sz="4000" smtClean="0"/>
            </a:br>
            <a:r>
              <a:rPr lang="en-US" altLang="en-US" sz="4000" smtClean="0"/>
              <a:t>and Project Justification</a:t>
            </a:r>
          </a:p>
        </p:txBody>
      </p:sp>
      <p:sp>
        <p:nvSpPr>
          <p:cNvPr id="56323" name="Content Placeholder 2"/>
          <p:cNvSpPr>
            <a:spLocks noGrp="1"/>
          </p:cNvSpPr>
          <p:nvPr>
            <p:ph idx="1"/>
          </p:nvPr>
        </p:nvSpPr>
        <p:spPr/>
        <p:txBody>
          <a:bodyPr/>
          <a:lstStyle/>
          <a:p>
            <a:r>
              <a:rPr lang="en-US" altLang="en-US" b="1" smtClean="0"/>
              <a:t>JUSTIFYING E-PROCUREMENT</a:t>
            </a:r>
          </a:p>
          <a:p>
            <a:r>
              <a:rPr lang="en-US" altLang="en-US" b="1" smtClean="0"/>
              <a:t>JUSTIFYING A PORTAL</a:t>
            </a:r>
          </a:p>
          <a:p>
            <a:r>
              <a:rPr lang="en-US" altLang="en-US" b="1" smtClean="0"/>
              <a:t>JUSTIFYING SOCIAL NETWORKING AND THE USE OF WEB 2.0 TOOLS</a:t>
            </a:r>
          </a:p>
          <a:p>
            <a:r>
              <a:rPr lang="en-US" altLang="en-US" b="1" smtClean="0"/>
              <a:t>JUSTIFYING AN INVESTMENT IN MOBILE COMPUTING AND IN RFID</a:t>
            </a:r>
          </a:p>
          <a:p>
            <a:r>
              <a:rPr lang="en-US" altLang="en-US" b="1" smtClean="0"/>
              <a:t>JUSTIFYING SECURITY PROJECTS</a:t>
            </a:r>
            <a:endParaRPr lang="en-US" altLang="en-US" smtClean="0"/>
          </a:p>
        </p:txBody>
      </p:sp>
      <p:sp>
        <p:nvSpPr>
          <p:cNvPr id="5632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49B6808C-21BF-4DF8-BAC6-624103E94336}" type="slidenum">
              <a:rPr lang="en-US" altLang="en-US" sz="1200">
                <a:solidFill>
                  <a:srgbClr val="045C75"/>
                </a:solidFill>
              </a:rPr>
              <a:pPr>
                <a:spcBef>
                  <a:spcPct val="0"/>
                </a:spcBef>
                <a:buClrTx/>
                <a:buSzTx/>
                <a:buFontTx/>
                <a:buNone/>
              </a:pPr>
              <a:t>24</a:t>
            </a:fld>
            <a:endParaRPr lang="en-US" altLang="en-US" sz="1200">
              <a:solidFill>
                <a:srgbClr val="045C75"/>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304800" y="304800"/>
            <a:ext cx="8458200" cy="1143000"/>
          </a:xfrm>
        </p:spPr>
        <p:txBody>
          <a:bodyPr/>
          <a:lstStyle/>
          <a:p>
            <a:r>
              <a:rPr lang="en-US" altLang="en-US" sz="4500" smtClean="0"/>
              <a:t>The Economics of E-Commerce</a:t>
            </a:r>
          </a:p>
        </p:txBody>
      </p:sp>
      <p:sp>
        <p:nvSpPr>
          <p:cNvPr id="58371" name="Content Placeholder 2"/>
          <p:cNvSpPr>
            <a:spLocks noGrp="1"/>
          </p:cNvSpPr>
          <p:nvPr>
            <p:ph idx="1"/>
          </p:nvPr>
        </p:nvSpPr>
        <p:spPr>
          <a:xfrm>
            <a:off x="457200" y="1524000"/>
            <a:ext cx="8229600" cy="914400"/>
          </a:xfrm>
        </p:spPr>
        <p:txBody>
          <a:bodyPr/>
          <a:lstStyle/>
          <a:p>
            <a:r>
              <a:rPr lang="en-US" altLang="en-US" b="1" smtClean="0"/>
              <a:t>REDUCING PRODUCTION COSTS</a:t>
            </a:r>
          </a:p>
          <a:p>
            <a:pPr lvl="1"/>
            <a:r>
              <a:rPr lang="en-US" altLang="en-US" b="1" smtClean="0"/>
              <a:t>Product Cost Curves</a:t>
            </a:r>
          </a:p>
        </p:txBody>
      </p:sp>
      <p:pic>
        <p:nvPicPr>
          <p:cNvPr id="5837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590800"/>
            <a:ext cx="687705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D1FE785C-A72D-4AC8-95FF-336FDE084D98}" type="slidenum">
              <a:rPr lang="en-US" altLang="en-US" sz="1200">
                <a:solidFill>
                  <a:srgbClr val="045C75"/>
                </a:solidFill>
              </a:rPr>
              <a:pPr>
                <a:spcBef>
                  <a:spcPct val="0"/>
                </a:spcBef>
                <a:buClrTx/>
                <a:buSzTx/>
                <a:buFontTx/>
                <a:buNone/>
              </a:pPr>
              <a:t>25</a:t>
            </a:fld>
            <a:endParaRPr lang="en-US" altLang="en-US" sz="1200">
              <a:solidFill>
                <a:srgbClr val="045C75"/>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228600" y="304800"/>
            <a:ext cx="8458200" cy="1143000"/>
          </a:xfrm>
        </p:spPr>
        <p:txBody>
          <a:bodyPr/>
          <a:lstStyle/>
          <a:p>
            <a:r>
              <a:rPr lang="en-US" altLang="en-US" sz="4500" smtClean="0"/>
              <a:t>The Economics of E-Commerce</a:t>
            </a:r>
          </a:p>
        </p:txBody>
      </p:sp>
      <p:sp>
        <p:nvSpPr>
          <p:cNvPr id="60419" name="Content Placeholder 2"/>
          <p:cNvSpPr>
            <a:spLocks noGrp="1"/>
          </p:cNvSpPr>
          <p:nvPr>
            <p:ph idx="1"/>
          </p:nvPr>
        </p:nvSpPr>
        <p:spPr>
          <a:xfrm>
            <a:off x="457200" y="1524000"/>
            <a:ext cx="8229600" cy="4389438"/>
          </a:xfrm>
        </p:spPr>
        <p:txBody>
          <a:bodyPr/>
          <a:lstStyle/>
          <a:p>
            <a:pPr lvl="1"/>
            <a:r>
              <a:rPr lang="en-US" altLang="en-US" b="1" smtClean="0"/>
              <a:t>production function</a:t>
            </a:r>
          </a:p>
          <a:p>
            <a:pPr lvl="1">
              <a:buFont typeface="Wingdings 2" panose="05020102010507070707" pitchFamily="18" charset="2"/>
              <a:buNone/>
            </a:pPr>
            <a:r>
              <a:rPr lang="en-US" altLang="en-US" smtClean="0"/>
              <a:t>	An equation indicating that for the same quantity of production, </a:t>
            </a:r>
            <a:r>
              <a:rPr lang="en-US" altLang="en-US" i="1" smtClean="0"/>
              <a:t>Q, </a:t>
            </a:r>
            <a:r>
              <a:rPr lang="en-US" altLang="en-US" smtClean="0"/>
              <a:t>companies either can use a certain amount of labor or invest in more automation</a:t>
            </a:r>
          </a:p>
          <a:p>
            <a:pPr lvl="1"/>
            <a:r>
              <a:rPr lang="en-US" altLang="en-US" b="1" smtClean="0"/>
              <a:t>agency costs</a:t>
            </a:r>
          </a:p>
          <a:p>
            <a:pPr lvl="1">
              <a:buFont typeface="Wingdings 2" panose="05020102010507070707" pitchFamily="18" charset="2"/>
              <a:buNone/>
            </a:pPr>
            <a:r>
              <a:rPr lang="en-US" altLang="en-US" smtClean="0"/>
              <a:t>	Costs incurred in ensuring that the agent performs tasks as expected (also called </a:t>
            </a:r>
            <a:r>
              <a:rPr lang="en-US" altLang="en-US" i="1" smtClean="0"/>
              <a:t>administrative costs)</a:t>
            </a:r>
            <a:endParaRPr lang="en-US" altLang="en-US" smtClean="0"/>
          </a:p>
        </p:txBody>
      </p:sp>
      <p:sp>
        <p:nvSpPr>
          <p:cNvPr id="604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0E363F02-2711-4B27-B595-4215F22FEE6A}" type="slidenum">
              <a:rPr lang="en-US" altLang="en-US" sz="1200">
                <a:solidFill>
                  <a:srgbClr val="045C75"/>
                </a:solidFill>
              </a:rPr>
              <a:pPr>
                <a:spcBef>
                  <a:spcPct val="0"/>
                </a:spcBef>
                <a:buClrTx/>
                <a:buSzTx/>
                <a:buFontTx/>
                <a:buNone/>
              </a:pPr>
              <a:t>26</a:t>
            </a:fld>
            <a:endParaRPr lang="en-US" altLang="en-US" sz="1200">
              <a:solidFill>
                <a:srgbClr val="045C75"/>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5400"/>
            <a:ext cx="77946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35A38C87-73BB-467D-89A2-CDFAE7C31805}" type="slidenum">
              <a:rPr lang="en-US" altLang="en-US" sz="1200">
                <a:solidFill>
                  <a:srgbClr val="045C75"/>
                </a:solidFill>
              </a:rPr>
              <a:pPr>
                <a:spcBef>
                  <a:spcPct val="0"/>
                </a:spcBef>
                <a:buClrTx/>
                <a:buSzTx/>
                <a:buFontTx/>
                <a:buNone/>
              </a:pPr>
              <a:t>27</a:t>
            </a:fld>
            <a:endParaRPr lang="en-US" altLang="en-US" sz="1200">
              <a:solidFill>
                <a:srgbClr val="045C75"/>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304800" y="685800"/>
            <a:ext cx="8458200" cy="1143000"/>
          </a:xfrm>
        </p:spPr>
        <p:txBody>
          <a:bodyPr/>
          <a:lstStyle/>
          <a:p>
            <a:r>
              <a:rPr lang="en-US" altLang="en-US" sz="4500" smtClean="0"/>
              <a:t>The Economics of E-Commerce</a:t>
            </a:r>
          </a:p>
        </p:txBody>
      </p:sp>
      <p:sp>
        <p:nvSpPr>
          <p:cNvPr id="64515" name="Content Placeholder 2"/>
          <p:cNvSpPr>
            <a:spLocks noGrp="1"/>
          </p:cNvSpPr>
          <p:nvPr>
            <p:ph idx="1"/>
          </p:nvPr>
        </p:nvSpPr>
        <p:spPr/>
        <p:txBody>
          <a:bodyPr/>
          <a:lstStyle/>
          <a:p>
            <a:pPr lvl="1"/>
            <a:r>
              <a:rPr lang="en-US" altLang="en-US" b="1" smtClean="0"/>
              <a:t>transaction costs</a:t>
            </a:r>
          </a:p>
          <a:p>
            <a:pPr lvl="1">
              <a:buFont typeface="Wingdings 2" panose="05020102010507070707" pitchFamily="18" charset="2"/>
              <a:buNone/>
            </a:pPr>
            <a:r>
              <a:rPr lang="en-US" altLang="en-US" smtClean="0"/>
              <a:t>	Costs that are associated with the distribution (sale) or exchange of products and services including the cost of searching for buyers and sellers, gathering information, negotiating, decision making, monitoring the exchange of goods, and legal fees</a:t>
            </a:r>
          </a:p>
        </p:txBody>
      </p:sp>
      <p:sp>
        <p:nvSpPr>
          <p:cNvPr id="645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F6A03FF0-0715-4C70-BC2C-18AB11468AE8}" type="slidenum">
              <a:rPr lang="en-US" altLang="en-US" sz="1200">
                <a:solidFill>
                  <a:srgbClr val="045C75"/>
                </a:solidFill>
              </a:rPr>
              <a:pPr>
                <a:spcBef>
                  <a:spcPct val="0"/>
                </a:spcBef>
                <a:buClrTx/>
                <a:buSzTx/>
                <a:buFontTx/>
                <a:buNone/>
              </a:pPr>
              <a:t>28</a:t>
            </a:fld>
            <a:endParaRPr lang="en-US" altLang="en-US" sz="1200">
              <a:solidFill>
                <a:srgbClr val="045C7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533400"/>
            <a:ext cx="8229600" cy="1143000"/>
          </a:xfrm>
        </p:spPr>
        <p:txBody>
          <a:bodyPr/>
          <a:lstStyle/>
          <a:p>
            <a:pPr eaLnBrk="1" hangingPunct="1"/>
            <a:r>
              <a:rPr lang="en-US" altLang="en-US" smtClean="0"/>
              <a:t>Learning Objectives</a:t>
            </a:r>
          </a:p>
        </p:txBody>
      </p:sp>
      <p:sp>
        <p:nvSpPr>
          <p:cNvPr id="11267" name="Content Placeholder 2"/>
          <p:cNvSpPr>
            <a:spLocks noGrp="1"/>
          </p:cNvSpPr>
          <p:nvPr>
            <p:ph idx="1"/>
          </p:nvPr>
        </p:nvSpPr>
        <p:spPr>
          <a:xfrm>
            <a:off x="533400" y="1676400"/>
            <a:ext cx="8229600" cy="4389438"/>
          </a:xfrm>
        </p:spPr>
        <p:txBody>
          <a:bodyPr/>
          <a:lstStyle/>
          <a:p>
            <a:pPr marL="457200" indent="-457200">
              <a:buFont typeface="Calibri" panose="020F0502020204030204" pitchFamily="34" charset="0"/>
              <a:buAutoNum type="arabicPeriod" startAt="8"/>
            </a:pPr>
            <a:r>
              <a:rPr lang="en-US" altLang="en-US" sz="2400" smtClean="0"/>
              <a:t>Discuss the steps in developing an EC system.</a:t>
            </a:r>
          </a:p>
          <a:p>
            <a:pPr marL="457200" indent="-457200">
              <a:buFont typeface="Calibri" panose="020F0502020204030204" pitchFamily="34" charset="0"/>
              <a:buAutoNum type="arabicPeriod" startAt="8"/>
            </a:pPr>
            <a:r>
              <a:rPr lang="en-US" altLang="en-US" sz="2400" smtClean="0"/>
              <a:t>Describe the major EC development strategies.</a:t>
            </a:r>
          </a:p>
          <a:p>
            <a:pPr marL="457200" indent="-457200">
              <a:buFont typeface="Calibri" panose="020F0502020204030204" pitchFamily="34" charset="0"/>
              <a:buAutoNum type="arabicPeriod" startAt="8"/>
            </a:pPr>
            <a:r>
              <a:rPr lang="en-US" altLang="en-US" sz="2400" smtClean="0"/>
              <a:t>List the various EC development methods along with their benefits and limitations.</a:t>
            </a:r>
          </a:p>
          <a:p>
            <a:pPr marL="457200" indent="-457200">
              <a:buFont typeface="Calibri" panose="020F0502020204030204" pitchFamily="34" charset="0"/>
              <a:buAutoNum type="arabicPeriod" startAt="8"/>
            </a:pPr>
            <a:r>
              <a:rPr lang="en-US" altLang="en-US" sz="2400" smtClean="0"/>
              <a:t>Discuss the major outsourcing strategies.</a:t>
            </a:r>
          </a:p>
          <a:p>
            <a:pPr marL="457200" indent="-457200">
              <a:buFont typeface="Calibri" panose="020F0502020204030204" pitchFamily="34" charset="0"/>
              <a:buAutoNum type="arabicPeriod" startAt="8"/>
            </a:pPr>
            <a:r>
              <a:rPr lang="en-US" altLang="en-US" sz="2400" smtClean="0"/>
              <a:t>Describe the criteria used in selecting software vendors and packages.</a:t>
            </a:r>
          </a:p>
          <a:p>
            <a:pPr marL="457200" indent="-457200">
              <a:buFont typeface="Calibri" panose="020F0502020204030204" pitchFamily="34" charset="0"/>
              <a:buAutoNum type="arabicPeriod" startAt="8"/>
            </a:pPr>
            <a:r>
              <a:rPr lang="en-US" altLang="en-US" sz="2400" smtClean="0"/>
              <a:t>Describe EC organizational structure, business process management, and change management.</a:t>
            </a:r>
          </a:p>
          <a:p>
            <a:pPr marL="457200" indent="-457200">
              <a:buFont typeface="Calibri" panose="020F0502020204030204" pitchFamily="34" charset="0"/>
              <a:buAutoNum type="arabicPeriod" startAt="8"/>
            </a:pPr>
            <a:r>
              <a:rPr lang="en-US" altLang="en-US" sz="2400" smtClean="0"/>
              <a:t>Understand how product, industry seller, and buyer characteristics impact the success of EC.</a:t>
            </a:r>
            <a:endParaRPr lang="en-US" altLang="en-US" sz="2200" smtClean="0"/>
          </a:p>
        </p:txBody>
      </p:sp>
      <p:sp>
        <p:nvSpPr>
          <p:cNvPr id="112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B74C4A91-C494-48E1-9EB8-45D165D104D9}" type="slidenum">
              <a:rPr lang="en-US" altLang="en-US" sz="1200">
                <a:solidFill>
                  <a:srgbClr val="045C75"/>
                </a:solidFill>
              </a:rPr>
              <a:pPr>
                <a:spcBef>
                  <a:spcPct val="0"/>
                </a:spcBef>
                <a:buClrTx/>
                <a:buSzTx/>
                <a:buFontTx/>
                <a:buNone/>
              </a:pPr>
              <a:t>2</a:t>
            </a:fld>
            <a:endParaRPr lang="en-US" altLang="en-US" sz="1200">
              <a:solidFill>
                <a:srgbClr val="045C75"/>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138" y="1506538"/>
            <a:ext cx="8755062"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099D4086-5159-4D0E-921A-A50674F4F069}" type="slidenum">
              <a:rPr lang="en-US" altLang="en-US" sz="1200">
                <a:solidFill>
                  <a:srgbClr val="045C75"/>
                </a:solidFill>
              </a:rPr>
              <a:pPr>
                <a:spcBef>
                  <a:spcPct val="0"/>
                </a:spcBef>
                <a:buClrTx/>
                <a:buSzTx/>
                <a:buFontTx/>
                <a:buNone/>
              </a:pPr>
              <a:t>29</a:t>
            </a:fld>
            <a:endParaRPr lang="en-US" altLang="en-US" sz="1200">
              <a:solidFill>
                <a:srgbClr val="045C7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p:cNvSpPr>
          <p:nvPr>
            <p:ph type="title"/>
          </p:nvPr>
        </p:nvSpPr>
        <p:spPr>
          <a:xfrm>
            <a:off x="304800" y="457200"/>
            <a:ext cx="8458200" cy="1143000"/>
          </a:xfrm>
        </p:spPr>
        <p:txBody>
          <a:bodyPr/>
          <a:lstStyle/>
          <a:p>
            <a:r>
              <a:rPr lang="en-US" altLang="en-US" sz="4500" smtClean="0"/>
              <a:t>The Economics of E-Commerce</a:t>
            </a:r>
          </a:p>
        </p:txBody>
      </p:sp>
      <p:sp>
        <p:nvSpPr>
          <p:cNvPr id="68611" name="Content Placeholder 2"/>
          <p:cNvSpPr>
            <a:spLocks noGrp="1"/>
          </p:cNvSpPr>
          <p:nvPr>
            <p:ph idx="1"/>
          </p:nvPr>
        </p:nvSpPr>
        <p:spPr>
          <a:xfrm>
            <a:off x="457200" y="1676400"/>
            <a:ext cx="8229600" cy="1447800"/>
          </a:xfrm>
        </p:spPr>
        <p:txBody>
          <a:bodyPr/>
          <a:lstStyle/>
          <a:p>
            <a:r>
              <a:rPr lang="en-US" altLang="en-US" b="1" smtClean="0"/>
              <a:t>INCREASED REVENUES</a:t>
            </a:r>
          </a:p>
          <a:p>
            <a:pPr lvl="1"/>
            <a:r>
              <a:rPr lang="en-US" altLang="en-US" b="1" smtClean="0"/>
              <a:t>Reach Versus Richness</a:t>
            </a:r>
          </a:p>
          <a:p>
            <a:pPr lvl="1"/>
            <a:r>
              <a:rPr lang="en-US" altLang="en-US" b="1" smtClean="0"/>
              <a:t>Other Ways to Increase Revenues</a:t>
            </a:r>
            <a:endParaRPr lang="en-US" altLang="en-US" smtClean="0"/>
          </a:p>
        </p:txBody>
      </p:sp>
      <p:pic>
        <p:nvPicPr>
          <p:cNvPr id="686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25" y="3195638"/>
            <a:ext cx="7696200" cy="3176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3"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E4183039-8F77-44B0-9252-D55A34E0A3BC}" type="slidenum">
              <a:rPr lang="en-US" altLang="en-US" sz="1200">
                <a:solidFill>
                  <a:srgbClr val="045C75"/>
                </a:solidFill>
              </a:rPr>
              <a:pPr>
                <a:spcBef>
                  <a:spcPct val="0"/>
                </a:spcBef>
                <a:buClrTx/>
                <a:buSzTx/>
                <a:buFontTx/>
                <a:buNone/>
              </a:pPr>
              <a:t>30</a:t>
            </a:fld>
            <a:endParaRPr lang="en-US" altLang="en-US" sz="1200">
              <a:solidFill>
                <a:srgbClr val="045C75"/>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a:xfrm>
            <a:off x="304800" y="304800"/>
            <a:ext cx="8458200" cy="1143000"/>
          </a:xfrm>
        </p:spPr>
        <p:txBody>
          <a:bodyPr/>
          <a:lstStyle/>
          <a:p>
            <a:r>
              <a:rPr lang="en-US" altLang="en-US" sz="4500" smtClean="0"/>
              <a:t>The Economics of E-Commerce</a:t>
            </a:r>
          </a:p>
        </p:txBody>
      </p:sp>
      <p:sp>
        <p:nvSpPr>
          <p:cNvPr id="70659" name="Content Placeholder 2"/>
          <p:cNvSpPr>
            <a:spLocks noGrp="1"/>
          </p:cNvSpPr>
          <p:nvPr>
            <p:ph idx="1"/>
          </p:nvPr>
        </p:nvSpPr>
        <p:spPr>
          <a:xfrm>
            <a:off x="533400" y="1447800"/>
            <a:ext cx="8229600" cy="4389438"/>
          </a:xfrm>
        </p:spPr>
        <p:txBody>
          <a:bodyPr/>
          <a:lstStyle/>
          <a:p>
            <a:r>
              <a:rPr lang="en-US" altLang="en-US" b="1" smtClean="0"/>
              <a:t>REDUCING TRANSACTION FRICTION OR RISK</a:t>
            </a:r>
          </a:p>
          <a:p>
            <a:r>
              <a:rPr lang="en-US" altLang="en-US" b="1" smtClean="0"/>
              <a:t>FACILITATING PRODUCT DIFFERENTIATION</a:t>
            </a:r>
          </a:p>
          <a:p>
            <a:pPr lvl="1"/>
            <a:r>
              <a:rPr lang="en-US" altLang="en-US" b="1" smtClean="0"/>
              <a:t>product differentiation</a:t>
            </a:r>
          </a:p>
          <a:p>
            <a:pPr lvl="1">
              <a:buFont typeface="Wingdings 2" panose="05020102010507070707" pitchFamily="18" charset="2"/>
              <a:buNone/>
            </a:pPr>
            <a:r>
              <a:rPr lang="en-US" altLang="en-US" smtClean="0"/>
              <a:t>	Special features available in products that make them distinguishable from other products. This property attracts customers that appreciate what they consider an added value</a:t>
            </a:r>
          </a:p>
          <a:p>
            <a:r>
              <a:rPr lang="en-US" altLang="en-US" b="1" smtClean="0"/>
              <a:t>EC INCREASES AGILITY</a:t>
            </a:r>
          </a:p>
          <a:p>
            <a:pPr lvl="1"/>
            <a:r>
              <a:rPr lang="en-US" altLang="en-US" b="1" smtClean="0"/>
              <a:t>agility</a:t>
            </a:r>
          </a:p>
          <a:p>
            <a:pPr lvl="1">
              <a:buFont typeface="Wingdings 2" panose="05020102010507070707" pitchFamily="18" charset="2"/>
              <a:buNone/>
            </a:pPr>
            <a:r>
              <a:rPr lang="en-US" altLang="en-US" smtClean="0"/>
              <a:t>	An EC firm’s ability to capture, report, and quickly respond to changes happening in the marketplace and business environment</a:t>
            </a:r>
          </a:p>
          <a:p>
            <a:pPr lvl="1">
              <a:buFont typeface="Wingdings 2" panose="05020102010507070707" pitchFamily="18" charset="2"/>
              <a:buNone/>
            </a:pPr>
            <a:endParaRPr lang="en-US" altLang="en-US" smtClean="0"/>
          </a:p>
        </p:txBody>
      </p:sp>
      <p:sp>
        <p:nvSpPr>
          <p:cNvPr id="706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409116E6-1347-497A-ABA6-7C1B95D790F0}" type="slidenum">
              <a:rPr lang="en-US" altLang="en-US" sz="1200">
                <a:solidFill>
                  <a:srgbClr val="045C75"/>
                </a:solidFill>
              </a:rPr>
              <a:pPr>
                <a:spcBef>
                  <a:spcPct val="0"/>
                </a:spcBef>
                <a:buClrTx/>
                <a:buSzTx/>
                <a:buFontTx/>
                <a:buNone/>
              </a:pPr>
              <a:t>31</a:t>
            </a:fld>
            <a:endParaRPr lang="en-US" altLang="en-US" sz="1200">
              <a:solidFill>
                <a:srgbClr val="045C7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304800" y="685800"/>
            <a:ext cx="8458200" cy="1143000"/>
          </a:xfrm>
        </p:spPr>
        <p:txBody>
          <a:bodyPr/>
          <a:lstStyle/>
          <a:p>
            <a:r>
              <a:rPr lang="en-US" altLang="en-US" sz="4500" smtClean="0"/>
              <a:t>The Economics of E-Commerce</a:t>
            </a:r>
          </a:p>
        </p:txBody>
      </p:sp>
      <p:sp>
        <p:nvSpPr>
          <p:cNvPr id="72707" name="Content Placeholder 2"/>
          <p:cNvSpPr>
            <a:spLocks noGrp="1"/>
          </p:cNvSpPr>
          <p:nvPr>
            <p:ph idx="1"/>
          </p:nvPr>
        </p:nvSpPr>
        <p:spPr/>
        <p:txBody>
          <a:bodyPr/>
          <a:lstStyle/>
          <a:p>
            <a:r>
              <a:rPr lang="en-US" altLang="en-US" b="1" smtClean="0"/>
              <a:t>VALUATION OF EC COMPANIES</a:t>
            </a:r>
          </a:p>
          <a:p>
            <a:pPr lvl="1"/>
            <a:r>
              <a:rPr lang="en-US" altLang="en-US" b="1" smtClean="0"/>
              <a:t>valuation</a:t>
            </a:r>
          </a:p>
          <a:p>
            <a:pPr lvl="1">
              <a:buFont typeface="Wingdings 2" panose="05020102010507070707" pitchFamily="18" charset="2"/>
              <a:buNone/>
            </a:pPr>
            <a:r>
              <a:rPr lang="en-US" altLang="en-US" smtClean="0"/>
              <a:t>	The fair market value of a business or the price at which a property would change hands between a willing buyer and a willing seller who are both informed and under no compulsion to act </a:t>
            </a:r>
          </a:p>
          <a:p>
            <a:pPr lvl="1">
              <a:buFont typeface="Wingdings 2" panose="05020102010507070707" pitchFamily="18" charset="2"/>
              <a:buNone/>
            </a:pPr>
            <a:r>
              <a:rPr lang="en-US" altLang="en-US" smtClean="0"/>
              <a:t>	For a publicly traded company, the value can be readily obtained by multiplying the selling price of the stock by the number of available shares.</a:t>
            </a:r>
          </a:p>
        </p:txBody>
      </p:sp>
      <p:sp>
        <p:nvSpPr>
          <p:cNvPr id="727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69BFD824-71A9-400E-90F1-DA0486E58363}" type="slidenum">
              <a:rPr lang="en-US" altLang="en-US" sz="1200">
                <a:solidFill>
                  <a:srgbClr val="045C75"/>
                </a:solidFill>
              </a:rPr>
              <a:pPr>
                <a:spcBef>
                  <a:spcPct val="0"/>
                </a:spcBef>
                <a:buClrTx/>
                <a:buSzTx/>
                <a:buFontTx/>
                <a:buNone/>
              </a:pPr>
              <a:t>32</a:t>
            </a:fld>
            <a:endParaRPr lang="en-US" altLang="en-US" sz="1200">
              <a:solidFill>
                <a:srgbClr val="045C75"/>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304800" y="685800"/>
            <a:ext cx="8458200" cy="1143000"/>
          </a:xfrm>
        </p:spPr>
        <p:txBody>
          <a:bodyPr/>
          <a:lstStyle/>
          <a:p>
            <a:r>
              <a:rPr lang="en-US" altLang="en-US" sz="4400" smtClean="0"/>
              <a:t>A Five-Step Approach to </a:t>
            </a:r>
            <a:br>
              <a:rPr lang="en-US" altLang="en-US" sz="4400" smtClean="0"/>
            </a:br>
            <a:r>
              <a:rPr lang="en-US" altLang="en-US" sz="4400" smtClean="0"/>
              <a:t>Developing an E-Commerce System</a:t>
            </a:r>
          </a:p>
        </p:txBody>
      </p:sp>
      <p:sp>
        <p:nvSpPr>
          <p:cNvPr id="74755" name="Content Placeholder 2"/>
          <p:cNvSpPr>
            <a:spLocks noGrp="1"/>
          </p:cNvSpPr>
          <p:nvPr>
            <p:ph idx="1"/>
          </p:nvPr>
        </p:nvSpPr>
        <p:spPr/>
        <p:txBody>
          <a:bodyPr/>
          <a:lstStyle/>
          <a:p>
            <a:r>
              <a:rPr lang="en-US" altLang="en-US" smtClean="0"/>
              <a:t>Once it has been determined that a business can benefit from an online presence, the business type, the product line, the business’s organization, and the budget dictate what functionality the EC system should have and how the website should be developed.</a:t>
            </a:r>
          </a:p>
        </p:txBody>
      </p:sp>
      <p:sp>
        <p:nvSpPr>
          <p:cNvPr id="747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6CAF60B0-05D9-4EBF-B477-E34C1F9D63C9}" type="slidenum">
              <a:rPr lang="en-US" altLang="en-US" sz="1200">
                <a:solidFill>
                  <a:srgbClr val="045C75"/>
                </a:solidFill>
              </a:rPr>
              <a:pPr>
                <a:spcBef>
                  <a:spcPct val="0"/>
                </a:spcBef>
                <a:buClrTx/>
                <a:buSzTx/>
                <a:buFontTx/>
                <a:buNone/>
              </a:pPr>
              <a:t>33</a:t>
            </a:fld>
            <a:endParaRPr lang="en-US" altLang="en-US" sz="1200">
              <a:solidFill>
                <a:srgbClr val="045C75"/>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752600"/>
            <a:ext cx="8621713"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716FAE85-D2CC-4DB3-A86D-4337DB3C3A1C}" type="slidenum">
              <a:rPr lang="en-US" altLang="en-US" sz="1200">
                <a:solidFill>
                  <a:srgbClr val="045C75"/>
                </a:solidFill>
              </a:rPr>
              <a:pPr>
                <a:spcBef>
                  <a:spcPct val="0"/>
                </a:spcBef>
                <a:buClrTx/>
                <a:buSzTx/>
                <a:buFontTx/>
                <a:buNone/>
              </a:pPr>
              <a:t>34</a:t>
            </a:fld>
            <a:endParaRPr lang="en-US" altLang="en-US" sz="1200">
              <a:solidFill>
                <a:srgbClr val="045C75"/>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533400"/>
            <a:ext cx="7289800" cy="569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4880437A-58A4-4FD3-919A-1E1938B80FEE}" type="slidenum">
              <a:rPr lang="en-US" altLang="en-US" sz="1200">
                <a:solidFill>
                  <a:srgbClr val="045C75"/>
                </a:solidFill>
              </a:rPr>
              <a:pPr>
                <a:spcBef>
                  <a:spcPct val="0"/>
                </a:spcBef>
                <a:buClrTx/>
                <a:buSzTx/>
                <a:buFontTx/>
                <a:buNone/>
              </a:pPr>
              <a:t>35</a:t>
            </a:fld>
            <a:endParaRPr lang="en-US" altLang="en-US" sz="1200">
              <a:solidFill>
                <a:srgbClr val="045C75"/>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304800" y="685800"/>
            <a:ext cx="8458200" cy="1143000"/>
          </a:xfrm>
        </p:spPr>
        <p:txBody>
          <a:bodyPr/>
          <a:lstStyle/>
          <a:p>
            <a:r>
              <a:rPr lang="en-US" altLang="en-US" sz="4400" smtClean="0"/>
              <a:t>A Five-Step Approach to </a:t>
            </a:r>
            <a:br>
              <a:rPr lang="en-US" altLang="en-US" sz="4400" smtClean="0"/>
            </a:br>
            <a:r>
              <a:rPr lang="en-US" altLang="en-US" sz="4400" smtClean="0"/>
              <a:t>Developing an E-Commerce System</a:t>
            </a:r>
          </a:p>
        </p:txBody>
      </p:sp>
      <p:sp>
        <p:nvSpPr>
          <p:cNvPr id="80899" name="Content Placeholder 2"/>
          <p:cNvSpPr>
            <a:spLocks noGrp="1"/>
          </p:cNvSpPr>
          <p:nvPr>
            <p:ph idx="1"/>
          </p:nvPr>
        </p:nvSpPr>
        <p:spPr/>
        <p:txBody>
          <a:bodyPr/>
          <a:lstStyle/>
          <a:p>
            <a:pPr marL="514350" indent="-514350">
              <a:buFont typeface="Calibri" panose="020F0502020204030204" pitchFamily="34" charset="0"/>
              <a:buAutoNum type="arabicPeriod"/>
            </a:pPr>
            <a:r>
              <a:rPr lang="en-US" altLang="en-US" smtClean="0"/>
              <a:t>Identifying, justifying, and planning ec systems</a:t>
            </a:r>
          </a:p>
          <a:p>
            <a:pPr marL="514350" indent="-514350">
              <a:buFont typeface="Calibri" panose="020F0502020204030204" pitchFamily="34" charset="0"/>
              <a:buAutoNum type="arabicPeriod"/>
            </a:pPr>
            <a:r>
              <a:rPr lang="en-US" altLang="en-US" smtClean="0"/>
              <a:t>Creating an EC architecture</a:t>
            </a:r>
          </a:p>
          <a:p>
            <a:pPr marL="514350" indent="-514350">
              <a:buFont typeface="Calibri" panose="020F0502020204030204" pitchFamily="34" charset="0"/>
              <a:buAutoNum type="arabicPeriod"/>
            </a:pPr>
            <a:r>
              <a:rPr lang="en-US" altLang="en-US" smtClean="0"/>
              <a:t>Selecting a development option</a:t>
            </a:r>
          </a:p>
          <a:p>
            <a:pPr marL="514350" indent="-514350">
              <a:buFont typeface="Calibri" panose="020F0502020204030204" pitchFamily="34" charset="0"/>
              <a:buAutoNum type="arabicPeriod"/>
            </a:pPr>
            <a:r>
              <a:rPr lang="en-US" altLang="en-US" smtClean="0"/>
              <a:t>Installing, testing, integrating, and deploying ec applications</a:t>
            </a:r>
          </a:p>
          <a:p>
            <a:pPr marL="514350" indent="-514350">
              <a:buFont typeface="Calibri" panose="020F0502020204030204" pitchFamily="34" charset="0"/>
              <a:buAutoNum type="arabicPeriod"/>
            </a:pPr>
            <a:r>
              <a:rPr lang="en-US" altLang="en-US" smtClean="0"/>
              <a:t>Operations, maintenance, and updates</a:t>
            </a:r>
          </a:p>
        </p:txBody>
      </p:sp>
      <p:sp>
        <p:nvSpPr>
          <p:cNvPr id="8090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A8A781CE-4AA3-4FD0-A38E-9A6F61B2A324}" type="slidenum">
              <a:rPr lang="en-US" altLang="en-US" sz="1200">
                <a:solidFill>
                  <a:srgbClr val="045C75"/>
                </a:solidFill>
              </a:rPr>
              <a:pPr>
                <a:spcBef>
                  <a:spcPct val="0"/>
                </a:spcBef>
                <a:buClrTx/>
                <a:buSzTx/>
                <a:buFontTx/>
                <a:buNone/>
              </a:pPr>
              <a:t>36</a:t>
            </a:fld>
            <a:endParaRPr lang="en-US" altLang="en-US" sz="1200">
              <a:solidFill>
                <a:srgbClr val="045C75"/>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04800"/>
            <a:ext cx="7199313"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2C17C181-3181-4911-B2ED-8D80D880D244}" type="slidenum">
              <a:rPr lang="en-US" altLang="en-US" sz="1200">
                <a:solidFill>
                  <a:srgbClr val="045C75"/>
                </a:solidFill>
              </a:rPr>
              <a:pPr>
                <a:spcBef>
                  <a:spcPct val="0"/>
                </a:spcBef>
                <a:buClrTx/>
                <a:buSzTx/>
                <a:buFontTx/>
                <a:buNone/>
              </a:pPr>
              <a:t>37</a:t>
            </a:fld>
            <a:endParaRPr lang="en-US" altLang="en-US" sz="1200">
              <a:solidFill>
                <a:srgbClr val="045C75"/>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304800" y="304800"/>
            <a:ext cx="8458200" cy="1143000"/>
          </a:xfrm>
        </p:spPr>
        <p:txBody>
          <a:bodyPr/>
          <a:lstStyle/>
          <a:p>
            <a:r>
              <a:rPr lang="en-US" altLang="en-US" sz="4400" smtClean="0"/>
              <a:t>A Five-Step Approach to </a:t>
            </a:r>
            <a:br>
              <a:rPr lang="en-US" altLang="en-US" sz="4400" smtClean="0"/>
            </a:br>
            <a:r>
              <a:rPr lang="en-US" altLang="en-US" sz="4400" smtClean="0"/>
              <a:t>Developing an E-Commerce System</a:t>
            </a:r>
          </a:p>
        </p:txBody>
      </p:sp>
      <p:sp>
        <p:nvSpPr>
          <p:cNvPr id="84995" name="Content Placeholder 2"/>
          <p:cNvSpPr>
            <a:spLocks noGrp="1"/>
          </p:cNvSpPr>
          <p:nvPr>
            <p:ph idx="1"/>
          </p:nvPr>
        </p:nvSpPr>
        <p:spPr>
          <a:xfrm>
            <a:off x="457200" y="1447800"/>
            <a:ext cx="8229600" cy="4724400"/>
          </a:xfrm>
        </p:spPr>
        <p:txBody>
          <a:bodyPr/>
          <a:lstStyle/>
          <a:p>
            <a:r>
              <a:rPr lang="en-US" altLang="en-US" b="1" smtClean="0"/>
              <a:t>STEP 2: CREATING AN EC ARCHITECTURE</a:t>
            </a:r>
          </a:p>
          <a:p>
            <a:pPr lvl="1"/>
            <a:r>
              <a:rPr lang="en-US" altLang="en-US" b="1" smtClean="0"/>
              <a:t>EC architecture</a:t>
            </a:r>
          </a:p>
          <a:p>
            <a:pPr lvl="1">
              <a:buFont typeface="Wingdings 2" panose="05020102010507070707" pitchFamily="18" charset="2"/>
              <a:buNone/>
            </a:pPr>
            <a:r>
              <a:rPr lang="en-US" altLang="en-US" smtClean="0"/>
              <a:t>	A plan for organizing the underlying infrastructure and applications of a site</a:t>
            </a:r>
          </a:p>
          <a:p>
            <a:r>
              <a:rPr lang="en-US" altLang="en-US" b="1" smtClean="0"/>
              <a:t>STEP 3: SELECTING A DEVELOPMENT OPTION</a:t>
            </a:r>
          </a:p>
          <a:p>
            <a:r>
              <a:rPr lang="en-US" altLang="en-US" b="1" smtClean="0"/>
              <a:t>STEP 4: INSTALLING, TESTING, INTEGRATING, AND DEPLOYING EC APPLICATIONS</a:t>
            </a:r>
          </a:p>
          <a:p>
            <a:pPr lvl="1"/>
            <a:r>
              <a:rPr lang="en-US" altLang="en-US" b="1" smtClean="0"/>
              <a:t>unit testing</a:t>
            </a:r>
          </a:p>
          <a:p>
            <a:pPr lvl="1">
              <a:buFont typeface="Wingdings 2" panose="05020102010507070707" pitchFamily="18" charset="2"/>
              <a:buNone/>
            </a:pPr>
            <a:r>
              <a:rPr lang="en-US" altLang="en-US" smtClean="0"/>
              <a:t>	Testing application software modules one at a time</a:t>
            </a:r>
          </a:p>
          <a:p>
            <a:pPr lvl="1"/>
            <a:r>
              <a:rPr lang="en-US" altLang="en-US" b="1" smtClean="0"/>
              <a:t>integration testing</a:t>
            </a:r>
          </a:p>
          <a:p>
            <a:pPr lvl="1">
              <a:buFont typeface="Wingdings 2" panose="05020102010507070707" pitchFamily="18" charset="2"/>
              <a:buNone/>
            </a:pPr>
            <a:r>
              <a:rPr lang="en-US" altLang="en-US" smtClean="0"/>
              <a:t>	Testing the combination of application modules acting in concert</a:t>
            </a:r>
          </a:p>
          <a:p>
            <a:endParaRPr lang="en-US" altLang="en-US" b="1" smtClean="0"/>
          </a:p>
        </p:txBody>
      </p:sp>
      <p:sp>
        <p:nvSpPr>
          <p:cNvPr id="8499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DFFD1889-185C-482F-B4FF-88FE80B5C0CE}" type="slidenum">
              <a:rPr lang="en-US" altLang="en-US" sz="1200">
                <a:solidFill>
                  <a:srgbClr val="045C75"/>
                </a:solidFill>
              </a:rPr>
              <a:pPr>
                <a:spcBef>
                  <a:spcPct val="0"/>
                </a:spcBef>
                <a:buClrTx/>
                <a:buSzTx/>
                <a:buFontTx/>
                <a:buNone/>
              </a:pPr>
              <a:t>38</a:t>
            </a:fld>
            <a:endParaRPr lang="en-US" altLang="en-US" sz="1200">
              <a:solidFill>
                <a:srgbClr val="045C75"/>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685800"/>
            <a:ext cx="8458200" cy="1143000"/>
          </a:xfrm>
        </p:spPr>
        <p:txBody>
          <a:bodyPr/>
          <a:lstStyle/>
          <a:p>
            <a:r>
              <a:rPr lang="en-US" altLang="en-US" sz="4500" smtClean="0"/>
              <a:t>The Implementation Landscape</a:t>
            </a:r>
          </a:p>
        </p:txBody>
      </p:sp>
      <p:sp>
        <p:nvSpPr>
          <p:cNvPr id="13315" name="Content Placeholder 2"/>
          <p:cNvSpPr>
            <a:spLocks noGrp="1"/>
          </p:cNvSpPr>
          <p:nvPr>
            <p:ph idx="1"/>
          </p:nvPr>
        </p:nvSpPr>
        <p:spPr/>
        <p:txBody>
          <a:bodyPr/>
          <a:lstStyle/>
          <a:p>
            <a:r>
              <a:rPr lang="en-US" altLang="en-US" b="1" smtClean="0"/>
              <a:t>THE MAJOR IMPLEMENTATION FACTORS</a:t>
            </a:r>
          </a:p>
          <a:p>
            <a:pPr lvl="1"/>
            <a:r>
              <a:rPr lang="en-US" altLang="en-US" b="1" smtClean="0"/>
              <a:t>Justification/Economics</a:t>
            </a:r>
          </a:p>
          <a:p>
            <a:pPr lvl="1"/>
            <a:r>
              <a:rPr lang="en-US" altLang="en-US" b="1" smtClean="0"/>
              <a:t>Acquire or Develop Your E-Commerce System</a:t>
            </a:r>
          </a:p>
          <a:p>
            <a:pPr lvl="1"/>
            <a:r>
              <a:rPr lang="en-US" altLang="en-US" b="1" smtClean="0"/>
              <a:t>Organizational Readiness and Impacts of </a:t>
            </a:r>
          </a:p>
          <a:p>
            <a:pPr lvl="1">
              <a:buFont typeface="Wingdings 2" panose="05020102010507070707" pitchFamily="18" charset="2"/>
              <a:buNone/>
            </a:pPr>
            <a:r>
              <a:rPr lang="en-US" altLang="en-US" b="1" smtClean="0"/>
              <a:t>	E-Commerce</a:t>
            </a:r>
          </a:p>
          <a:p>
            <a:pPr lvl="1"/>
            <a:r>
              <a:rPr lang="en-US" altLang="en-US" b="1" smtClean="0"/>
              <a:t>How to Succeed?</a:t>
            </a:r>
            <a:endParaRPr lang="en-US" altLang="en-US" smtClean="0"/>
          </a:p>
        </p:txBody>
      </p:sp>
      <p:sp>
        <p:nvSpPr>
          <p:cNvPr id="1331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3CDA856C-ECE2-4583-A21C-3934EEE83F38}" type="slidenum">
              <a:rPr lang="en-US" altLang="en-US" sz="1200">
                <a:solidFill>
                  <a:srgbClr val="045C75"/>
                </a:solidFill>
              </a:rPr>
              <a:pPr>
                <a:spcBef>
                  <a:spcPct val="0"/>
                </a:spcBef>
                <a:buClrTx/>
                <a:buSzTx/>
                <a:buFontTx/>
                <a:buNone/>
              </a:pPr>
              <a:t>3</a:t>
            </a:fld>
            <a:endParaRPr lang="en-US" altLang="en-US" sz="1200">
              <a:solidFill>
                <a:srgbClr val="045C75"/>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a:xfrm>
            <a:off x="304800" y="533400"/>
            <a:ext cx="8458200" cy="1143000"/>
          </a:xfrm>
        </p:spPr>
        <p:txBody>
          <a:bodyPr/>
          <a:lstStyle/>
          <a:p>
            <a:r>
              <a:rPr lang="en-US" altLang="en-US" sz="4400" smtClean="0"/>
              <a:t>A Five-Step Approach to </a:t>
            </a:r>
            <a:br>
              <a:rPr lang="en-US" altLang="en-US" sz="4400" smtClean="0"/>
            </a:br>
            <a:r>
              <a:rPr lang="en-US" altLang="en-US" sz="4400" smtClean="0"/>
              <a:t>Developing an E-Commerce System</a:t>
            </a:r>
          </a:p>
        </p:txBody>
      </p:sp>
      <p:sp>
        <p:nvSpPr>
          <p:cNvPr id="87043" name="Content Placeholder 2"/>
          <p:cNvSpPr>
            <a:spLocks noGrp="1"/>
          </p:cNvSpPr>
          <p:nvPr>
            <p:ph idx="1"/>
          </p:nvPr>
        </p:nvSpPr>
        <p:spPr>
          <a:xfrm>
            <a:off x="457200" y="1676400"/>
            <a:ext cx="8229600" cy="4724400"/>
          </a:xfrm>
        </p:spPr>
        <p:txBody>
          <a:bodyPr/>
          <a:lstStyle/>
          <a:p>
            <a:pPr lvl="1"/>
            <a:r>
              <a:rPr lang="en-US" altLang="en-US" b="1" smtClean="0"/>
              <a:t>usability testing</a:t>
            </a:r>
          </a:p>
          <a:p>
            <a:pPr lvl="1">
              <a:buFont typeface="Wingdings 2" panose="05020102010507070707" pitchFamily="18" charset="2"/>
              <a:buNone/>
            </a:pPr>
            <a:r>
              <a:rPr lang="en-US" altLang="en-US" smtClean="0"/>
              <a:t>	Testing the quality of the user’s experience when interacting with a website</a:t>
            </a:r>
          </a:p>
          <a:p>
            <a:pPr lvl="1"/>
            <a:r>
              <a:rPr lang="en-US" altLang="en-US" b="1" smtClean="0"/>
              <a:t>acceptance testing</a:t>
            </a:r>
          </a:p>
          <a:p>
            <a:pPr lvl="1">
              <a:buFont typeface="Wingdings 2" panose="05020102010507070707" pitchFamily="18" charset="2"/>
              <a:buNone/>
            </a:pPr>
            <a:r>
              <a:rPr lang="en-US" altLang="en-US" smtClean="0"/>
              <a:t>	Determining whether a website meets the original business objectives and vision</a:t>
            </a:r>
            <a:endParaRPr lang="en-US" altLang="en-US" b="1" smtClean="0"/>
          </a:p>
          <a:p>
            <a:r>
              <a:rPr lang="en-US" altLang="en-US" b="1" smtClean="0"/>
              <a:t>STEP 5: OPERATIONS, MAINTENANCE, AND UPDATES</a:t>
            </a:r>
          </a:p>
          <a:p>
            <a:r>
              <a:rPr lang="en-US" altLang="en-US" b="1" smtClean="0"/>
              <a:t>MANAGING THE DEVELOPMENT PROCESS</a:t>
            </a:r>
            <a:endParaRPr lang="en-US" altLang="en-US" smtClean="0"/>
          </a:p>
        </p:txBody>
      </p:sp>
      <p:sp>
        <p:nvSpPr>
          <p:cNvPr id="8704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55D3B503-A3C8-46E5-A4B7-32C054204493}" type="slidenum">
              <a:rPr lang="en-US" altLang="en-US" sz="1200">
                <a:solidFill>
                  <a:srgbClr val="045C75"/>
                </a:solidFill>
              </a:rPr>
              <a:pPr>
                <a:spcBef>
                  <a:spcPct val="0"/>
                </a:spcBef>
                <a:buClrTx/>
                <a:buSzTx/>
                <a:buFontTx/>
                <a:buNone/>
              </a:pPr>
              <a:t>39</a:t>
            </a:fld>
            <a:endParaRPr lang="en-US" altLang="en-US" sz="1200">
              <a:solidFill>
                <a:srgbClr val="045C75"/>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sz="4500" smtClean="0"/>
              <a:t>Development Strategies </a:t>
            </a:r>
            <a:br>
              <a:rPr lang="en-US" altLang="en-US" sz="4500" smtClean="0"/>
            </a:br>
            <a:r>
              <a:rPr lang="en-US" altLang="en-US" sz="4500" smtClean="0"/>
              <a:t>for E-Commerce Projects</a:t>
            </a:r>
          </a:p>
        </p:txBody>
      </p:sp>
      <p:sp>
        <p:nvSpPr>
          <p:cNvPr id="89091" name="Content Placeholder 2"/>
          <p:cNvSpPr>
            <a:spLocks noGrp="1"/>
          </p:cNvSpPr>
          <p:nvPr>
            <p:ph idx="1"/>
          </p:nvPr>
        </p:nvSpPr>
        <p:spPr/>
        <p:txBody>
          <a:bodyPr/>
          <a:lstStyle/>
          <a:p>
            <a:r>
              <a:rPr lang="en-US" altLang="en-US" smtClean="0"/>
              <a:t>Four basic options for developing an EC website:</a:t>
            </a:r>
            <a:endParaRPr lang="en-US" altLang="en-US" b="1" smtClean="0"/>
          </a:p>
          <a:p>
            <a:pPr marL="850900" lvl="1" indent="-457200">
              <a:buFont typeface="Calibri" panose="020F0502020204030204" pitchFamily="34" charset="0"/>
              <a:buAutoNum type="arabicPeriod"/>
            </a:pPr>
            <a:r>
              <a:rPr lang="en-US" altLang="en-US" smtClean="0"/>
              <a:t>Develop the site in-house either from scratch or with off-the-shelf components</a:t>
            </a:r>
          </a:p>
          <a:p>
            <a:pPr marL="850900" lvl="1" indent="-457200">
              <a:buFont typeface="Calibri" panose="020F0502020204030204" pitchFamily="34" charset="0"/>
              <a:buAutoNum type="arabicPeriod"/>
            </a:pPr>
            <a:r>
              <a:rPr lang="en-US" altLang="en-US" smtClean="0"/>
              <a:t>Buy a packaged application designed for a particular type of EC site</a:t>
            </a:r>
          </a:p>
          <a:p>
            <a:pPr marL="850900" lvl="1" indent="-457200">
              <a:buFont typeface="Calibri" panose="020F0502020204030204" pitchFamily="34" charset="0"/>
              <a:buAutoNum type="arabicPeriod"/>
            </a:pPr>
            <a:r>
              <a:rPr lang="en-US" altLang="en-US" smtClean="0"/>
              <a:t>Outsource system development</a:t>
            </a:r>
          </a:p>
          <a:p>
            <a:pPr marL="850900" lvl="1" indent="-457200">
              <a:buFont typeface="Calibri" panose="020F0502020204030204" pitchFamily="34" charset="0"/>
              <a:buAutoNum type="arabicPeriod"/>
            </a:pPr>
            <a:r>
              <a:rPr lang="en-US" altLang="en-US" smtClean="0"/>
              <a:t>Lease the application</a:t>
            </a:r>
          </a:p>
        </p:txBody>
      </p:sp>
      <p:sp>
        <p:nvSpPr>
          <p:cNvPr id="8909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D94A024F-0C47-4F9B-88B0-2CE5EB84341D}" type="slidenum">
              <a:rPr lang="en-US" altLang="en-US" sz="1200">
                <a:solidFill>
                  <a:srgbClr val="045C75"/>
                </a:solidFill>
              </a:rPr>
              <a:pPr>
                <a:spcBef>
                  <a:spcPct val="0"/>
                </a:spcBef>
                <a:buClrTx/>
                <a:buSzTx/>
                <a:buFontTx/>
                <a:buNone/>
              </a:pPr>
              <a:t>40</a:t>
            </a:fld>
            <a:endParaRPr lang="en-US" altLang="en-US" sz="1200">
              <a:solidFill>
                <a:srgbClr val="045C75"/>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altLang="en-US" sz="4500" smtClean="0"/>
              <a:t>Development Strategies </a:t>
            </a:r>
            <a:br>
              <a:rPr lang="en-US" altLang="en-US" sz="4500" smtClean="0"/>
            </a:br>
            <a:r>
              <a:rPr lang="en-US" altLang="en-US" sz="4500" smtClean="0"/>
              <a:t>for E-Commerce Projects</a:t>
            </a:r>
          </a:p>
        </p:txBody>
      </p:sp>
      <p:sp>
        <p:nvSpPr>
          <p:cNvPr id="91139" name="Content Placeholder 2"/>
          <p:cNvSpPr>
            <a:spLocks noGrp="1"/>
          </p:cNvSpPr>
          <p:nvPr>
            <p:ph idx="1"/>
          </p:nvPr>
        </p:nvSpPr>
        <p:spPr/>
        <p:txBody>
          <a:bodyPr/>
          <a:lstStyle/>
          <a:p>
            <a:r>
              <a:rPr lang="en-US" altLang="en-US" sz="2400" b="1" smtClean="0"/>
              <a:t>IN-HOUSE DEVELOPMENT: INSOURCING</a:t>
            </a:r>
          </a:p>
          <a:p>
            <a:pPr lvl="1"/>
            <a:r>
              <a:rPr lang="en-US" altLang="en-US" sz="2200" b="1" smtClean="0"/>
              <a:t>insourcing</a:t>
            </a:r>
          </a:p>
          <a:p>
            <a:pPr lvl="1">
              <a:buFont typeface="Wingdings 2" panose="05020102010507070707" pitchFamily="18" charset="2"/>
              <a:buNone/>
            </a:pPr>
            <a:r>
              <a:rPr lang="en-US" altLang="en-US" sz="2200" smtClean="0"/>
              <a:t>	In-house development of applications</a:t>
            </a:r>
          </a:p>
          <a:p>
            <a:pPr lvl="1"/>
            <a:r>
              <a:rPr lang="en-US" altLang="en-US" sz="2200" b="1" smtClean="0"/>
              <a:t>reusability</a:t>
            </a:r>
          </a:p>
          <a:p>
            <a:pPr lvl="1">
              <a:buFont typeface="Wingdings 2" panose="05020102010507070707" pitchFamily="18" charset="2"/>
              <a:buNone/>
            </a:pPr>
            <a:r>
              <a:rPr lang="en-US" altLang="en-US" sz="2200" smtClean="0"/>
              <a:t>	The likelihood a segment of source code can be used again to add new functionalities with slight or no modification</a:t>
            </a:r>
          </a:p>
          <a:p>
            <a:pPr lvl="1"/>
            <a:r>
              <a:rPr lang="en-US" altLang="en-US" sz="2200" b="1" smtClean="0"/>
              <a:t>interoperability</a:t>
            </a:r>
          </a:p>
          <a:p>
            <a:pPr lvl="1">
              <a:buFont typeface="Wingdings 2" panose="05020102010507070707" pitchFamily="18" charset="2"/>
              <a:buNone/>
            </a:pPr>
            <a:r>
              <a:rPr lang="en-US" altLang="en-US" sz="2200" smtClean="0"/>
              <a:t>	Connecting people, data, and diverse systems; the term can be defined in a technical way or in a broad way, taking into account social, political, and organizational factors</a:t>
            </a:r>
          </a:p>
        </p:txBody>
      </p:sp>
      <p:sp>
        <p:nvSpPr>
          <p:cNvPr id="9114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3779B0DF-F896-4FEF-87BA-CA4ADFFF8614}" type="slidenum">
              <a:rPr lang="en-US" altLang="en-US" sz="1200">
                <a:solidFill>
                  <a:srgbClr val="045C75"/>
                </a:solidFill>
              </a:rPr>
              <a:pPr>
                <a:spcBef>
                  <a:spcPct val="0"/>
                </a:spcBef>
                <a:buClrTx/>
                <a:buSzTx/>
                <a:buFontTx/>
                <a:buNone/>
              </a:pPr>
              <a:t>41</a:t>
            </a:fld>
            <a:endParaRPr lang="en-US" altLang="en-US" sz="1200">
              <a:solidFill>
                <a:srgbClr val="045C75"/>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altLang="en-US" sz="4500" smtClean="0"/>
              <a:t>Development Strategies </a:t>
            </a:r>
            <a:br>
              <a:rPr lang="en-US" altLang="en-US" sz="4500" smtClean="0"/>
            </a:br>
            <a:r>
              <a:rPr lang="en-US" altLang="en-US" sz="4500" smtClean="0"/>
              <a:t>for E-Commerce Projects</a:t>
            </a:r>
          </a:p>
        </p:txBody>
      </p:sp>
      <p:sp>
        <p:nvSpPr>
          <p:cNvPr id="93187" name="Content Placeholder 2"/>
          <p:cNvSpPr>
            <a:spLocks noGrp="1"/>
          </p:cNvSpPr>
          <p:nvPr>
            <p:ph idx="1"/>
          </p:nvPr>
        </p:nvSpPr>
        <p:spPr/>
        <p:txBody>
          <a:bodyPr/>
          <a:lstStyle/>
          <a:p>
            <a:r>
              <a:rPr lang="en-US" altLang="en-US" b="1" smtClean="0"/>
              <a:t>BUY THE APPLICATIONS (OFF-THE-SHELF APPROACH)</a:t>
            </a:r>
          </a:p>
          <a:p>
            <a:pPr lvl="1"/>
            <a:r>
              <a:rPr lang="en-US" altLang="en-US" b="1" smtClean="0"/>
              <a:t>turnkey approach</a:t>
            </a:r>
          </a:p>
          <a:p>
            <a:pPr lvl="1">
              <a:buFont typeface="Wingdings 2" panose="05020102010507070707" pitchFamily="18" charset="2"/>
              <a:buNone/>
            </a:pPr>
            <a:r>
              <a:rPr lang="en-US" altLang="en-US" smtClean="0"/>
              <a:t>	Ready to use without further assembly or testing; supplied in a state that is ready to turn on and operate</a:t>
            </a:r>
          </a:p>
          <a:p>
            <a:r>
              <a:rPr lang="en-US" altLang="en-US" b="1" smtClean="0"/>
              <a:t>outsourcing</a:t>
            </a:r>
          </a:p>
          <a:p>
            <a:pPr>
              <a:buFont typeface="Wingdings 2" panose="05020102010507070707" pitchFamily="18" charset="2"/>
              <a:buNone/>
            </a:pPr>
            <a:r>
              <a:rPr lang="en-US" altLang="en-US" smtClean="0"/>
              <a:t>	A method of transferring the management and/or day-to-day execution of an entire business function to a third-party service provider</a:t>
            </a:r>
          </a:p>
          <a:p>
            <a:pPr lvl="1"/>
            <a:r>
              <a:rPr lang="en-US" altLang="en-US" b="1" smtClean="0"/>
              <a:t>Types of Outsourcing Options</a:t>
            </a:r>
            <a:endParaRPr lang="en-US" altLang="en-US" smtClean="0"/>
          </a:p>
        </p:txBody>
      </p:sp>
      <p:sp>
        <p:nvSpPr>
          <p:cNvPr id="9318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C02847FA-69CA-479B-A72E-D7190B9D6363}" type="slidenum">
              <a:rPr lang="en-US" altLang="en-US" sz="1200">
                <a:solidFill>
                  <a:srgbClr val="045C75"/>
                </a:solidFill>
              </a:rPr>
              <a:pPr>
                <a:spcBef>
                  <a:spcPct val="0"/>
                </a:spcBef>
                <a:buClrTx/>
                <a:buSzTx/>
                <a:buFontTx/>
                <a:buNone/>
              </a:pPr>
              <a:t>42</a:t>
            </a:fld>
            <a:endParaRPr lang="en-US" altLang="en-US" sz="1200">
              <a:solidFill>
                <a:srgbClr val="045C75"/>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altLang="en-US" sz="4500" smtClean="0"/>
              <a:t>Development Strategies </a:t>
            </a:r>
            <a:br>
              <a:rPr lang="en-US" altLang="en-US" sz="4500" smtClean="0"/>
            </a:br>
            <a:r>
              <a:rPr lang="en-US" altLang="en-US" sz="4500" smtClean="0"/>
              <a:t>for E-Commerce Projects</a:t>
            </a:r>
          </a:p>
        </p:txBody>
      </p:sp>
      <p:sp>
        <p:nvSpPr>
          <p:cNvPr id="95235" name="Content Placeholder 2"/>
          <p:cNvSpPr>
            <a:spLocks noGrp="1"/>
          </p:cNvSpPr>
          <p:nvPr>
            <p:ph idx="1"/>
          </p:nvPr>
        </p:nvSpPr>
        <p:spPr/>
        <p:txBody>
          <a:bodyPr/>
          <a:lstStyle/>
          <a:p>
            <a:r>
              <a:rPr lang="en-US" altLang="en-US" b="1" smtClean="0"/>
              <a:t>LEASING EC APPLICATIONS: CLOUD COMPUTING AND SOFTWARE-AS-A-SERVICE</a:t>
            </a:r>
          </a:p>
          <a:p>
            <a:pPr lvl="1"/>
            <a:r>
              <a:rPr lang="en-US" altLang="en-US" b="1" smtClean="0"/>
              <a:t>cloud computing</a:t>
            </a:r>
          </a:p>
          <a:p>
            <a:pPr lvl="1">
              <a:buFont typeface="Wingdings 2" panose="05020102010507070707" pitchFamily="18" charset="2"/>
              <a:buNone/>
            </a:pPr>
            <a:r>
              <a:rPr lang="en-US" altLang="en-US" smtClean="0"/>
              <a:t>	The provision of computational resources on demand via a computer network; you pay only for actual usage</a:t>
            </a:r>
          </a:p>
          <a:p>
            <a:pPr lvl="2"/>
            <a:r>
              <a:rPr lang="en-US" altLang="en-US" b="1" smtClean="0"/>
              <a:t>Software-as-a-Service (SaaS)</a:t>
            </a:r>
          </a:p>
          <a:p>
            <a:pPr lvl="1"/>
            <a:r>
              <a:rPr lang="en-US" altLang="en-US" b="1" smtClean="0"/>
              <a:t>Advantages of Cloud Applications</a:t>
            </a:r>
            <a:endParaRPr lang="en-US" altLang="en-US" smtClean="0"/>
          </a:p>
        </p:txBody>
      </p:sp>
      <p:sp>
        <p:nvSpPr>
          <p:cNvPr id="952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2B046688-F369-426D-B428-DF68378737C7}" type="slidenum">
              <a:rPr lang="en-US" altLang="en-US" sz="1200">
                <a:solidFill>
                  <a:srgbClr val="045C75"/>
                </a:solidFill>
              </a:rPr>
              <a:pPr>
                <a:spcBef>
                  <a:spcPct val="0"/>
                </a:spcBef>
                <a:buClrTx/>
                <a:buSzTx/>
                <a:buFontTx/>
                <a:buNone/>
              </a:pPr>
              <a:t>43</a:t>
            </a:fld>
            <a:endParaRPr lang="en-US" altLang="en-US" sz="1200">
              <a:solidFill>
                <a:srgbClr val="045C75"/>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altLang="en-US" sz="4500" smtClean="0"/>
              <a:t>Development Strategies </a:t>
            </a:r>
            <a:br>
              <a:rPr lang="en-US" altLang="en-US" sz="4500" smtClean="0"/>
            </a:br>
            <a:r>
              <a:rPr lang="en-US" altLang="en-US" sz="4500" smtClean="0"/>
              <a:t>for E-Commerce Projects</a:t>
            </a:r>
          </a:p>
        </p:txBody>
      </p:sp>
      <p:sp>
        <p:nvSpPr>
          <p:cNvPr id="97283" name="Content Placeholder 2"/>
          <p:cNvSpPr>
            <a:spLocks noGrp="1"/>
          </p:cNvSpPr>
          <p:nvPr>
            <p:ph idx="1"/>
          </p:nvPr>
        </p:nvSpPr>
        <p:spPr/>
        <p:txBody>
          <a:bodyPr/>
          <a:lstStyle/>
          <a:p>
            <a:r>
              <a:rPr lang="en-US" altLang="en-US" b="1" smtClean="0"/>
              <a:t>OTHER DEVELOPMENT OPTIONS</a:t>
            </a:r>
          </a:p>
          <a:p>
            <a:pPr lvl="1"/>
            <a:r>
              <a:rPr lang="en-US" altLang="en-US" smtClean="0"/>
              <a:t>Join an e-marketplace</a:t>
            </a:r>
          </a:p>
          <a:p>
            <a:pPr lvl="1"/>
            <a:r>
              <a:rPr lang="en-US" altLang="en-US" smtClean="0"/>
              <a:t>Join a consortium</a:t>
            </a:r>
          </a:p>
          <a:p>
            <a:pPr lvl="1"/>
            <a:r>
              <a:rPr lang="en-US" altLang="en-US" smtClean="0"/>
              <a:t>Join an auction or reverse auction third-party site</a:t>
            </a:r>
          </a:p>
          <a:p>
            <a:pPr lvl="1"/>
            <a:r>
              <a:rPr lang="en-US" altLang="en-US" smtClean="0"/>
              <a:t>Form joint ventures</a:t>
            </a:r>
          </a:p>
          <a:p>
            <a:pPr lvl="1"/>
            <a:r>
              <a:rPr lang="en-US" altLang="en-US" smtClean="0"/>
              <a:t>Use a hybrid approach</a:t>
            </a:r>
          </a:p>
          <a:p>
            <a:r>
              <a:rPr lang="en-US" altLang="en-US" b="1" smtClean="0"/>
              <a:t>SELECTING A DEVELOPMENT OPTION</a:t>
            </a:r>
            <a:endParaRPr lang="en-US" altLang="en-US" smtClean="0"/>
          </a:p>
        </p:txBody>
      </p:sp>
      <p:sp>
        <p:nvSpPr>
          <p:cNvPr id="972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7F65D3E7-B553-4838-A738-21943DE2282A}" type="slidenum">
              <a:rPr lang="en-US" altLang="en-US" sz="1200">
                <a:solidFill>
                  <a:srgbClr val="045C75"/>
                </a:solidFill>
              </a:rPr>
              <a:pPr>
                <a:spcBef>
                  <a:spcPct val="0"/>
                </a:spcBef>
                <a:buClrTx/>
                <a:buSzTx/>
                <a:buFontTx/>
                <a:buNone/>
              </a:pPr>
              <a:t>44</a:t>
            </a:fld>
            <a:endParaRPr lang="en-US" altLang="en-US" sz="1200">
              <a:solidFill>
                <a:srgbClr val="045C75"/>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304800" y="704850"/>
            <a:ext cx="8534400" cy="1143000"/>
          </a:xfrm>
        </p:spPr>
        <p:txBody>
          <a:bodyPr/>
          <a:lstStyle/>
          <a:p>
            <a:r>
              <a:rPr lang="en-US" altLang="en-US" sz="4200" smtClean="0"/>
              <a:t>Organizational Impacts of E-Commerce</a:t>
            </a:r>
          </a:p>
        </p:txBody>
      </p:sp>
      <p:sp>
        <p:nvSpPr>
          <p:cNvPr id="99331" name="Content Placeholder 2"/>
          <p:cNvSpPr>
            <a:spLocks noGrp="1"/>
          </p:cNvSpPr>
          <p:nvPr>
            <p:ph idx="1"/>
          </p:nvPr>
        </p:nvSpPr>
        <p:spPr/>
        <p:txBody>
          <a:bodyPr/>
          <a:lstStyle/>
          <a:p>
            <a:r>
              <a:rPr lang="en-US" altLang="en-US" b="1" smtClean="0"/>
              <a:t>IMPROVING MARKETING AND SALES</a:t>
            </a:r>
          </a:p>
          <a:p>
            <a:r>
              <a:rPr lang="en-US" altLang="en-US" b="1" smtClean="0"/>
              <a:t>TRANSFORMING ORGANIZATIONS AND WORK</a:t>
            </a:r>
          </a:p>
          <a:p>
            <a:pPr lvl="1"/>
            <a:r>
              <a:rPr lang="en-US" altLang="en-US" b="1" smtClean="0"/>
              <a:t>Technology and Organizational Learning</a:t>
            </a:r>
          </a:p>
          <a:p>
            <a:pPr lvl="1"/>
            <a:r>
              <a:rPr lang="en-US" altLang="en-US" b="1" smtClean="0"/>
              <a:t>The Changing Nature of Work</a:t>
            </a:r>
          </a:p>
          <a:p>
            <a:pPr lvl="1"/>
            <a:r>
              <a:rPr lang="en-US" altLang="en-US" b="1" smtClean="0"/>
              <a:t>Disintermediation and Reintermediation</a:t>
            </a:r>
          </a:p>
          <a:p>
            <a:pPr lvl="2"/>
            <a:r>
              <a:rPr lang="en-US" altLang="en-US" b="1" smtClean="0"/>
              <a:t>disintermediation</a:t>
            </a:r>
          </a:p>
          <a:p>
            <a:pPr lvl="2">
              <a:buFont typeface="Wingdings 2" panose="05020102010507070707" pitchFamily="18" charset="2"/>
              <a:buNone/>
            </a:pPr>
            <a:r>
              <a:rPr lang="en-US" altLang="en-US" smtClean="0"/>
              <a:t>	Elimination of intermediaries between sellers and buyers</a:t>
            </a:r>
          </a:p>
        </p:txBody>
      </p:sp>
      <p:sp>
        <p:nvSpPr>
          <p:cNvPr id="9933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55615131-FDF4-44E2-93C1-9B9A0495EF02}" type="slidenum">
              <a:rPr lang="en-US" altLang="en-US" sz="1200">
                <a:solidFill>
                  <a:srgbClr val="045C75"/>
                </a:solidFill>
              </a:rPr>
              <a:pPr>
                <a:spcBef>
                  <a:spcPct val="0"/>
                </a:spcBef>
                <a:buClrTx/>
                <a:buSzTx/>
                <a:buFontTx/>
                <a:buNone/>
              </a:pPr>
              <a:t>45</a:t>
            </a:fld>
            <a:endParaRPr lang="en-US" altLang="en-US" sz="1200">
              <a:solidFill>
                <a:srgbClr val="045C75"/>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381000"/>
            <a:ext cx="7004050" cy="590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FF61AC87-5173-4E49-BB42-A13B06EEA455}" type="slidenum">
              <a:rPr lang="en-US" altLang="en-US" sz="1200">
                <a:solidFill>
                  <a:srgbClr val="045C75"/>
                </a:solidFill>
              </a:rPr>
              <a:pPr>
                <a:spcBef>
                  <a:spcPct val="0"/>
                </a:spcBef>
                <a:buClrTx/>
                <a:buSzTx/>
                <a:buFontTx/>
                <a:buNone/>
              </a:pPr>
              <a:t>46</a:t>
            </a:fld>
            <a:endParaRPr lang="en-US" altLang="en-US" sz="1200">
              <a:solidFill>
                <a:srgbClr val="045C75"/>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304800" y="704850"/>
            <a:ext cx="8534400" cy="1143000"/>
          </a:xfrm>
        </p:spPr>
        <p:txBody>
          <a:bodyPr/>
          <a:lstStyle/>
          <a:p>
            <a:r>
              <a:rPr lang="en-US" altLang="en-US" sz="4200" smtClean="0"/>
              <a:t>Organizational Impacts of E-Commerce</a:t>
            </a:r>
          </a:p>
        </p:txBody>
      </p:sp>
      <p:sp>
        <p:nvSpPr>
          <p:cNvPr id="103427" name="Content Placeholder 2"/>
          <p:cNvSpPr>
            <a:spLocks noGrp="1"/>
          </p:cNvSpPr>
          <p:nvPr>
            <p:ph idx="1"/>
          </p:nvPr>
        </p:nvSpPr>
        <p:spPr/>
        <p:txBody>
          <a:bodyPr/>
          <a:lstStyle/>
          <a:p>
            <a:pPr lvl="1"/>
            <a:r>
              <a:rPr lang="en-US" altLang="en-US" b="1" smtClean="0"/>
              <a:t>Restructuring Business Processes</a:t>
            </a:r>
          </a:p>
          <a:p>
            <a:pPr lvl="2"/>
            <a:r>
              <a:rPr lang="en-US" altLang="en-US" b="1" smtClean="0"/>
              <a:t>business process reengineering (BPR)</a:t>
            </a:r>
          </a:p>
          <a:p>
            <a:pPr lvl="2">
              <a:buFont typeface="Wingdings 2" panose="05020102010507070707" pitchFamily="18" charset="2"/>
              <a:buNone/>
            </a:pPr>
            <a:r>
              <a:rPr lang="en-US" altLang="en-US" smtClean="0"/>
              <a:t>	A methodology for conducting a comprehensive redesign of an enterprise’s processes</a:t>
            </a:r>
          </a:p>
          <a:p>
            <a:pPr lvl="2"/>
            <a:r>
              <a:rPr lang="en-US" altLang="en-US" b="1" smtClean="0"/>
              <a:t>business process management (BPM)</a:t>
            </a:r>
          </a:p>
          <a:p>
            <a:pPr lvl="2">
              <a:buFont typeface="Wingdings 2" panose="05020102010507070707" pitchFamily="18" charset="2"/>
              <a:buNone/>
            </a:pPr>
            <a:r>
              <a:rPr lang="en-US" altLang="en-US" smtClean="0"/>
              <a:t>	A holistic management approach focused on aligning all aspects of an organization with the wants and needs of clients; promotes business effectiveness and efficiency while striving for innovation, flexibility, and integration with technology</a:t>
            </a:r>
            <a:endParaRPr lang="en-US" altLang="en-US" b="1" smtClean="0"/>
          </a:p>
          <a:p>
            <a:pPr lvl="1"/>
            <a:endParaRPr lang="en-US" altLang="en-US" smtClean="0"/>
          </a:p>
        </p:txBody>
      </p:sp>
      <p:sp>
        <p:nvSpPr>
          <p:cNvPr id="10342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09E7E8D0-C9FA-43C3-90B0-0AD32D2000FD}" type="slidenum">
              <a:rPr lang="en-US" altLang="en-US" sz="1200">
                <a:solidFill>
                  <a:srgbClr val="045C75"/>
                </a:solidFill>
              </a:rPr>
              <a:pPr>
                <a:spcBef>
                  <a:spcPct val="0"/>
                </a:spcBef>
                <a:buClrTx/>
                <a:buSzTx/>
                <a:buFontTx/>
                <a:buNone/>
              </a:pPr>
              <a:t>47</a:t>
            </a:fld>
            <a:endParaRPr lang="en-US" altLang="en-US" sz="1200">
              <a:solidFill>
                <a:srgbClr val="045C75"/>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304800" y="704850"/>
            <a:ext cx="8534400" cy="1143000"/>
          </a:xfrm>
        </p:spPr>
        <p:txBody>
          <a:bodyPr/>
          <a:lstStyle/>
          <a:p>
            <a:r>
              <a:rPr lang="en-US" altLang="en-US" sz="4200" smtClean="0"/>
              <a:t>Organizational Impacts of E-Commerce</a:t>
            </a:r>
          </a:p>
        </p:txBody>
      </p:sp>
      <p:sp>
        <p:nvSpPr>
          <p:cNvPr id="105475" name="Content Placeholder 2"/>
          <p:cNvSpPr>
            <a:spLocks noGrp="1"/>
          </p:cNvSpPr>
          <p:nvPr>
            <p:ph idx="1"/>
          </p:nvPr>
        </p:nvSpPr>
        <p:spPr/>
        <p:txBody>
          <a:bodyPr/>
          <a:lstStyle/>
          <a:p>
            <a:r>
              <a:rPr lang="en-US" altLang="en-US" b="1" smtClean="0"/>
              <a:t>REDEFINING ORGANIZATIONS</a:t>
            </a:r>
          </a:p>
          <a:p>
            <a:pPr lvl="1"/>
            <a:r>
              <a:rPr lang="en-US" altLang="en-US" b="1" smtClean="0"/>
              <a:t>New and Improved Product Capabilities</a:t>
            </a:r>
          </a:p>
          <a:p>
            <a:pPr lvl="1"/>
            <a:r>
              <a:rPr lang="en-US" altLang="en-US" b="1" smtClean="0"/>
              <a:t>Personalization and Mass Customization</a:t>
            </a:r>
          </a:p>
          <a:p>
            <a:pPr lvl="2"/>
            <a:r>
              <a:rPr lang="en-US" altLang="en-US" b="1" smtClean="0"/>
              <a:t>mass customization</a:t>
            </a:r>
          </a:p>
          <a:p>
            <a:pPr lvl="2">
              <a:buFont typeface="Wingdings 2" panose="05020102010507070707" pitchFamily="18" charset="2"/>
              <a:buNone/>
            </a:pPr>
            <a:r>
              <a:rPr lang="en-US" altLang="en-US" smtClean="0"/>
              <a:t>	A method that enables manufacturers to create specific products for each customer based on the customer’s exact needs</a:t>
            </a:r>
          </a:p>
          <a:p>
            <a:pPr lvl="1"/>
            <a:r>
              <a:rPr lang="en-US" altLang="en-US" b="1" smtClean="0"/>
              <a:t>Impacts on Manufacturing</a:t>
            </a:r>
          </a:p>
          <a:p>
            <a:pPr lvl="1"/>
            <a:endParaRPr lang="en-US" altLang="en-US" smtClean="0"/>
          </a:p>
        </p:txBody>
      </p:sp>
      <p:sp>
        <p:nvSpPr>
          <p:cNvPr id="10547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E66ED037-9B82-4191-94DC-9A9FC9B06F37}" type="slidenum">
              <a:rPr lang="en-US" altLang="en-US" sz="1200">
                <a:solidFill>
                  <a:srgbClr val="045C75"/>
                </a:solidFill>
              </a:rPr>
              <a:pPr>
                <a:spcBef>
                  <a:spcPct val="0"/>
                </a:spcBef>
                <a:buClrTx/>
                <a:buSzTx/>
                <a:buFontTx/>
                <a:buNone/>
              </a:pPr>
              <a:t>48</a:t>
            </a:fld>
            <a:endParaRPr lang="en-US" altLang="en-US" sz="1200">
              <a:solidFill>
                <a:srgbClr val="045C75"/>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685800"/>
            <a:ext cx="7092950" cy="557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C7F08D82-D989-4BC2-96C0-176658B35786}" type="slidenum">
              <a:rPr lang="en-US" altLang="en-US" sz="1200">
                <a:solidFill>
                  <a:srgbClr val="045C75"/>
                </a:solidFill>
              </a:rPr>
              <a:pPr>
                <a:spcBef>
                  <a:spcPct val="0"/>
                </a:spcBef>
                <a:buClrTx/>
                <a:buSzTx/>
                <a:buFontTx/>
                <a:buNone/>
              </a:pPr>
              <a:t>4</a:t>
            </a:fld>
            <a:endParaRPr lang="en-US" altLang="en-US" sz="1200">
              <a:solidFill>
                <a:srgbClr val="045C75"/>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5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533400"/>
            <a:ext cx="6848475" cy="576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3843D001-5483-4D65-A0A8-434E0844AC65}" type="slidenum">
              <a:rPr lang="en-US" altLang="en-US" sz="1200">
                <a:solidFill>
                  <a:srgbClr val="045C75"/>
                </a:solidFill>
              </a:rPr>
              <a:pPr>
                <a:spcBef>
                  <a:spcPct val="0"/>
                </a:spcBef>
                <a:buClrTx/>
                <a:buSzTx/>
                <a:buFontTx/>
                <a:buNone/>
              </a:pPr>
              <a:t>49</a:t>
            </a:fld>
            <a:endParaRPr lang="en-US" altLang="en-US" sz="1200">
              <a:solidFill>
                <a:srgbClr val="045C75"/>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304800" y="704850"/>
            <a:ext cx="8534400" cy="1143000"/>
          </a:xfrm>
        </p:spPr>
        <p:txBody>
          <a:bodyPr/>
          <a:lstStyle/>
          <a:p>
            <a:r>
              <a:rPr lang="en-US" altLang="en-US" sz="4200" smtClean="0"/>
              <a:t>Organizational Impacts of E-Commerce</a:t>
            </a:r>
          </a:p>
        </p:txBody>
      </p:sp>
      <p:sp>
        <p:nvSpPr>
          <p:cNvPr id="109571" name="Content Placeholder 2"/>
          <p:cNvSpPr>
            <a:spLocks noGrp="1"/>
          </p:cNvSpPr>
          <p:nvPr>
            <p:ph idx="1"/>
          </p:nvPr>
        </p:nvSpPr>
        <p:spPr/>
        <p:txBody>
          <a:bodyPr/>
          <a:lstStyle/>
          <a:p>
            <a:r>
              <a:rPr lang="en-US" altLang="en-US" b="1" smtClean="0"/>
              <a:t>change management</a:t>
            </a:r>
          </a:p>
          <a:p>
            <a:pPr>
              <a:buFont typeface="Wingdings 2" panose="05020102010507070707" pitchFamily="18" charset="2"/>
              <a:buNone/>
            </a:pPr>
            <a:r>
              <a:rPr lang="en-US" altLang="en-US" smtClean="0"/>
              <a:t>	A structured approach to shifting/transitioning individuals, teams, and organizations from a current state to a desired future state; it is an organizational process aimed at empowering employees to accept and embrace changes in their current business environment</a:t>
            </a:r>
          </a:p>
        </p:txBody>
      </p:sp>
      <p:sp>
        <p:nvSpPr>
          <p:cNvPr id="10957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CF4B1696-7865-409D-A844-FDCAB4A1ECD7}" type="slidenum">
              <a:rPr lang="en-US" altLang="en-US" sz="1200">
                <a:solidFill>
                  <a:srgbClr val="045C75"/>
                </a:solidFill>
              </a:rPr>
              <a:pPr>
                <a:spcBef>
                  <a:spcPct val="0"/>
                </a:spcBef>
                <a:buClrTx/>
                <a:buSzTx/>
                <a:buFontTx/>
                <a:buNone/>
              </a:pPr>
              <a:t>50</a:t>
            </a:fld>
            <a:endParaRPr lang="en-US" altLang="en-US" sz="1200">
              <a:solidFill>
                <a:srgbClr val="045C75"/>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p:cNvSpPr>
            <a:spLocks noGrp="1"/>
          </p:cNvSpPr>
          <p:nvPr>
            <p:ph type="title"/>
          </p:nvPr>
        </p:nvSpPr>
        <p:spPr>
          <a:xfrm>
            <a:off x="304800" y="704850"/>
            <a:ext cx="8534400" cy="1143000"/>
          </a:xfrm>
        </p:spPr>
        <p:txBody>
          <a:bodyPr/>
          <a:lstStyle/>
          <a:p>
            <a:r>
              <a:rPr lang="en-US" altLang="en-US" sz="4200" smtClean="0"/>
              <a:t>Organizational Impacts of E-Commerce</a:t>
            </a:r>
          </a:p>
        </p:txBody>
      </p:sp>
      <p:sp>
        <p:nvSpPr>
          <p:cNvPr id="111619" name="Content Placeholder 2"/>
          <p:cNvSpPr>
            <a:spLocks noGrp="1"/>
          </p:cNvSpPr>
          <p:nvPr>
            <p:ph idx="1"/>
          </p:nvPr>
        </p:nvSpPr>
        <p:spPr/>
        <p:txBody>
          <a:bodyPr/>
          <a:lstStyle/>
          <a:p>
            <a:r>
              <a:rPr lang="en-US" altLang="en-US" b="1" smtClean="0"/>
              <a:t>HOW TO ORGANIZE AN EC UNIT IN A COMPANY</a:t>
            </a:r>
          </a:p>
          <a:p>
            <a:pPr lvl="1"/>
            <a:r>
              <a:rPr lang="en-US" altLang="en-US" b="1" smtClean="0"/>
              <a:t>Options for Organizing the EC Workforce</a:t>
            </a:r>
          </a:p>
          <a:p>
            <a:pPr lvl="2"/>
            <a:r>
              <a:rPr lang="en-US" altLang="en-US" smtClean="0"/>
              <a:t>Report to the Marketing Department</a:t>
            </a:r>
          </a:p>
          <a:p>
            <a:pPr lvl="2"/>
            <a:r>
              <a:rPr lang="en-US" altLang="en-US" smtClean="0"/>
              <a:t>Report to the Finance Department</a:t>
            </a:r>
          </a:p>
          <a:p>
            <a:pPr lvl="2"/>
            <a:r>
              <a:rPr lang="en-US" altLang="en-US" smtClean="0"/>
              <a:t>Report to the Chief Operating Officer</a:t>
            </a:r>
          </a:p>
          <a:p>
            <a:pPr lvl="2"/>
            <a:r>
              <a:rPr lang="en-US" altLang="en-US" smtClean="0"/>
              <a:t>Distribute the EC Workforce in Several Departments</a:t>
            </a:r>
          </a:p>
          <a:p>
            <a:pPr lvl="2"/>
            <a:r>
              <a:rPr lang="en-US" altLang="en-US" smtClean="0"/>
              <a:t>Report to the IT Department</a:t>
            </a:r>
          </a:p>
          <a:p>
            <a:pPr lvl="2"/>
            <a:r>
              <a:rPr lang="en-US" altLang="en-US" smtClean="0"/>
              <a:t>Create a New, Autonomous EC Department</a:t>
            </a:r>
          </a:p>
          <a:p>
            <a:pPr lvl="2"/>
            <a:r>
              <a:rPr lang="en-US" altLang="en-US" smtClean="0"/>
              <a:t>No Formal Structure for EC</a:t>
            </a:r>
          </a:p>
          <a:p>
            <a:pPr lvl="1"/>
            <a:r>
              <a:rPr lang="en-US" altLang="en-US" b="1" smtClean="0"/>
              <a:t>Create an Autonomous Division or a Separate Online Company</a:t>
            </a:r>
            <a:endParaRPr lang="en-US" altLang="en-US" smtClean="0"/>
          </a:p>
        </p:txBody>
      </p:sp>
      <p:sp>
        <p:nvSpPr>
          <p:cNvPr id="11162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29F38178-0C3B-4734-94EA-594D41E88F6F}" type="slidenum">
              <a:rPr lang="en-US" altLang="en-US" sz="1200">
                <a:solidFill>
                  <a:srgbClr val="045C75"/>
                </a:solidFill>
              </a:rPr>
              <a:pPr>
                <a:spcBef>
                  <a:spcPct val="0"/>
                </a:spcBef>
                <a:buClrTx/>
                <a:buSzTx/>
                <a:buFontTx/>
                <a:buNone/>
              </a:pPr>
              <a:t>51</a:t>
            </a:fld>
            <a:endParaRPr lang="en-US" altLang="en-US" sz="1200">
              <a:solidFill>
                <a:srgbClr val="045C75"/>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304800" y="685800"/>
            <a:ext cx="8534400" cy="1143000"/>
          </a:xfrm>
        </p:spPr>
        <p:txBody>
          <a:bodyPr/>
          <a:lstStyle/>
          <a:p>
            <a:r>
              <a:rPr lang="en-US" altLang="en-US" sz="4400" smtClean="0"/>
              <a:t>Opportunities for Success in </a:t>
            </a:r>
            <a:br>
              <a:rPr lang="en-US" altLang="en-US" sz="4400" smtClean="0"/>
            </a:br>
            <a:r>
              <a:rPr lang="en-US" altLang="en-US" sz="4400" smtClean="0"/>
              <a:t>E-Commerce and Avoiding Failure</a:t>
            </a:r>
            <a:endParaRPr lang="en-US" altLang="en-US" sz="4200" smtClean="0"/>
          </a:p>
        </p:txBody>
      </p:sp>
      <p:sp>
        <p:nvSpPr>
          <p:cNvPr id="113667" name="Content Placeholder 2"/>
          <p:cNvSpPr>
            <a:spLocks noGrp="1"/>
          </p:cNvSpPr>
          <p:nvPr>
            <p:ph idx="1"/>
          </p:nvPr>
        </p:nvSpPr>
        <p:spPr/>
        <p:txBody>
          <a:bodyPr/>
          <a:lstStyle/>
          <a:p>
            <a:r>
              <a:rPr lang="en-US" altLang="en-US" b="1" smtClean="0"/>
              <a:t>FACTORS THAT DETERMINE E-COMMERCE SUCCESS</a:t>
            </a:r>
          </a:p>
          <a:p>
            <a:pPr lvl="1"/>
            <a:r>
              <a:rPr lang="en-US" altLang="en-US" b="1" smtClean="0"/>
              <a:t>E-Commerce Failures</a:t>
            </a:r>
          </a:p>
          <a:p>
            <a:r>
              <a:rPr lang="en-US" altLang="en-US" b="1" smtClean="0"/>
              <a:t>E-COMMERCE SUCCESSES</a:t>
            </a:r>
          </a:p>
          <a:p>
            <a:pPr lvl="1"/>
            <a:r>
              <a:rPr lang="en-US" altLang="en-US" b="1" smtClean="0"/>
              <a:t>Strategies for EC Success</a:t>
            </a:r>
          </a:p>
          <a:p>
            <a:r>
              <a:rPr lang="en-US" altLang="en-US" b="1" smtClean="0"/>
              <a:t>CULTURAL DIFFERENCES IN EC SUCCESSES AND FAILURES</a:t>
            </a:r>
          </a:p>
          <a:p>
            <a:pPr lvl="1"/>
            <a:r>
              <a:rPr lang="en-US" altLang="en-US" b="1" smtClean="0"/>
              <a:t>Can EC Succeed in Developing Economies?</a:t>
            </a:r>
          </a:p>
        </p:txBody>
      </p:sp>
      <p:sp>
        <p:nvSpPr>
          <p:cNvPr id="11366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40ECB089-AEA8-4603-B30F-6D242CFD48C2}" type="slidenum">
              <a:rPr lang="en-US" altLang="en-US" sz="1200">
                <a:solidFill>
                  <a:srgbClr val="045C75"/>
                </a:solidFill>
              </a:rPr>
              <a:pPr>
                <a:spcBef>
                  <a:spcPct val="0"/>
                </a:spcBef>
                <a:buClrTx/>
                <a:buSzTx/>
                <a:buFontTx/>
                <a:buNone/>
              </a:pPr>
              <a:t>52</a:t>
            </a:fld>
            <a:endParaRPr lang="en-US" altLang="en-US" sz="1200">
              <a:solidFill>
                <a:srgbClr val="045C75"/>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63" y="1263650"/>
            <a:ext cx="8423275"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6CE62F33-C912-4FC3-8AC1-9DFE64340B8C}" type="slidenum">
              <a:rPr lang="en-US" altLang="en-US" sz="1200">
                <a:solidFill>
                  <a:srgbClr val="045C75"/>
                </a:solidFill>
              </a:rPr>
              <a:pPr>
                <a:spcBef>
                  <a:spcPct val="0"/>
                </a:spcBef>
                <a:buClrTx/>
                <a:buSzTx/>
                <a:buFontTx/>
                <a:buNone/>
              </a:pPr>
              <a:t>53</a:t>
            </a:fld>
            <a:endParaRPr lang="en-US" altLang="en-US" sz="1200">
              <a:solidFill>
                <a:srgbClr val="045C75"/>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457200" y="457200"/>
            <a:ext cx="8229600" cy="1143000"/>
          </a:xfrm>
        </p:spPr>
        <p:txBody>
          <a:bodyPr/>
          <a:lstStyle/>
          <a:p>
            <a:pPr eaLnBrk="1" hangingPunct="1"/>
            <a:r>
              <a:rPr lang="en-US" altLang="en-US" sz="4500" smtClean="0"/>
              <a:t>Managerial Issues</a:t>
            </a:r>
          </a:p>
        </p:txBody>
      </p:sp>
      <p:sp>
        <p:nvSpPr>
          <p:cNvPr id="117763" name="Content Placeholder 2"/>
          <p:cNvSpPr>
            <a:spLocks noGrp="1"/>
          </p:cNvSpPr>
          <p:nvPr>
            <p:ph idx="1"/>
          </p:nvPr>
        </p:nvSpPr>
        <p:spPr>
          <a:xfrm>
            <a:off x="457200" y="1676400"/>
            <a:ext cx="8229600" cy="4389438"/>
          </a:xfrm>
        </p:spPr>
        <p:txBody>
          <a:bodyPr/>
          <a:lstStyle/>
          <a:p>
            <a:pPr marL="457200" indent="-457200">
              <a:buFont typeface="Calibri" panose="020F0502020204030204" pitchFamily="34" charset="0"/>
              <a:buAutoNum type="arabicPeriod"/>
            </a:pPr>
            <a:r>
              <a:rPr lang="en-US" altLang="en-US" sz="2200" smtClean="0"/>
              <a:t>How should the value of EC investment be justified?</a:t>
            </a:r>
          </a:p>
          <a:p>
            <a:pPr marL="457200" indent="-457200">
              <a:buFont typeface="Calibri" panose="020F0502020204030204" pitchFamily="34" charset="0"/>
              <a:buAutoNum type="arabicPeriod"/>
            </a:pPr>
            <a:r>
              <a:rPr lang="en-US" altLang="en-US" sz="2200" smtClean="0"/>
              <a:t>Which investment analysis method should we adopt for EC justification?</a:t>
            </a:r>
          </a:p>
          <a:p>
            <a:pPr marL="457200" indent="-457200">
              <a:buFont typeface="Calibri" panose="020F0502020204030204" pitchFamily="34" charset="0"/>
              <a:buAutoNum type="arabicPeriod"/>
            </a:pPr>
            <a:r>
              <a:rPr lang="en-US" altLang="en-US" sz="2200" smtClean="0"/>
              <a:t>Who should conduct the justification?</a:t>
            </a:r>
          </a:p>
          <a:p>
            <a:pPr marL="457200" indent="-457200">
              <a:buFont typeface="Calibri" panose="020F0502020204030204" pitchFamily="34" charset="0"/>
              <a:buAutoNum type="arabicPeriod"/>
            </a:pPr>
            <a:r>
              <a:rPr lang="en-US" altLang="en-US" sz="2200" smtClean="0"/>
              <a:t>Should we use the hype cycle?</a:t>
            </a:r>
          </a:p>
          <a:p>
            <a:pPr marL="457200" indent="-457200">
              <a:buFont typeface="Calibri" panose="020F0502020204030204" pitchFamily="34" charset="0"/>
              <a:buAutoNum type="arabicPeriod"/>
            </a:pPr>
            <a:r>
              <a:rPr lang="en-US" altLang="en-US" sz="2200" smtClean="0"/>
              <a:t>What is the outsourcing strategy?</a:t>
            </a:r>
          </a:p>
          <a:p>
            <a:pPr marL="457200" indent="-457200">
              <a:buFont typeface="Calibri" panose="020F0502020204030204" pitchFamily="34" charset="0"/>
              <a:buAutoNum type="arabicPeriod"/>
            </a:pPr>
            <a:r>
              <a:rPr lang="en-US" altLang="en-US" sz="2200" smtClean="0"/>
              <a:t>Should we embark on cloud computing products for our EC initiatives?</a:t>
            </a:r>
          </a:p>
          <a:p>
            <a:pPr marL="457200" indent="-457200">
              <a:buFont typeface="Calibri" panose="020F0502020204030204" pitchFamily="34" charset="0"/>
              <a:buAutoNum type="arabicPeriod"/>
            </a:pPr>
            <a:r>
              <a:rPr lang="en-US" altLang="en-US" sz="2200" smtClean="0"/>
              <a:t>Which strategy should we choose for vendor selection: the inside-out or outside-in approach?</a:t>
            </a:r>
          </a:p>
          <a:p>
            <a:pPr marL="457200" indent="-457200">
              <a:buFont typeface="Calibri" panose="020F0502020204030204" pitchFamily="34" charset="0"/>
              <a:buAutoNum type="arabicPeriod"/>
            </a:pPr>
            <a:r>
              <a:rPr lang="en-US" altLang="en-US" sz="2200" smtClean="0"/>
              <a:t>What kinds of organizational changes may be needed?</a:t>
            </a:r>
          </a:p>
          <a:p>
            <a:pPr marL="457200" indent="-457200">
              <a:buFont typeface="Calibri" panose="020F0502020204030204" pitchFamily="34" charset="0"/>
              <a:buAutoNum type="arabicPeriod"/>
            </a:pPr>
            <a:r>
              <a:rPr lang="en-US" altLang="en-US" sz="2200" smtClean="0"/>
              <a:t>Is it possible to predict EC success?</a:t>
            </a:r>
          </a:p>
        </p:txBody>
      </p:sp>
      <p:sp>
        <p:nvSpPr>
          <p:cNvPr id="11776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F2271232-BB14-45D3-8432-5F1F330FA9D4}" type="slidenum">
              <a:rPr lang="en-US" altLang="en-US" sz="1200">
                <a:solidFill>
                  <a:srgbClr val="045C75"/>
                </a:solidFill>
              </a:rPr>
              <a:pPr>
                <a:spcBef>
                  <a:spcPct val="0"/>
                </a:spcBef>
                <a:buClrTx/>
                <a:buSzTx/>
                <a:buFontTx/>
                <a:buNone/>
              </a:pPr>
              <a:t>54</a:t>
            </a:fld>
            <a:endParaRPr lang="en-US" altLang="en-US" sz="1200">
              <a:solidFill>
                <a:srgbClr val="045C75"/>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a:xfrm>
            <a:off x="533400" y="457200"/>
            <a:ext cx="8229600" cy="1143000"/>
          </a:xfrm>
        </p:spPr>
        <p:txBody>
          <a:bodyPr/>
          <a:lstStyle/>
          <a:p>
            <a:pPr eaLnBrk="1" hangingPunct="1"/>
            <a:r>
              <a:rPr lang="en-US" altLang="en-US" sz="4500" smtClean="0"/>
              <a:t>Summary</a:t>
            </a:r>
          </a:p>
        </p:txBody>
      </p:sp>
      <p:sp>
        <p:nvSpPr>
          <p:cNvPr id="119811" name="Content Placeholder 2"/>
          <p:cNvSpPr>
            <a:spLocks noGrp="1"/>
          </p:cNvSpPr>
          <p:nvPr>
            <p:ph idx="1"/>
          </p:nvPr>
        </p:nvSpPr>
        <p:spPr>
          <a:xfrm>
            <a:off x="533400" y="1676400"/>
            <a:ext cx="8229600" cy="4389438"/>
          </a:xfrm>
        </p:spPr>
        <p:txBody>
          <a:bodyPr/>
          <a:lstStyle/>
          <a:p>
            <a:pPr marL="514350" indent="-514350">
              <a:buFont typeface="Calibri" panose="020F0502020204030204" pitchFamily="34" charset="0"/>
              <a:buAutoNum type="arabicPeriod"/>
            </a:pPr>
            <a:r>
              <a:rPr lang="en-US" altLang="en-US" smtClean="0"/>
              <a:t>The major components of EC implementation</a:t>
            </a:r>
          </a:p>
          <a:p>
            <a:pPr marL="514350" indent="-514350">
              <a:buFont typeface="Calibri" panose="020F0502020204030204" pitchFamily="34" charset="0"/>
              <a:buAutoNum type="arabicPeriod"/>
            </a:pPr>
            <a:r>
              <a:rPr lang="en-US" altLang="en-US" smtClean="0"/>
              <a:t>The need for EC justification</a:t>
            </a:r>
          </a:p>
          <a:p>
            <a:pPr marL="514350" indent="-514350">
              <a:buFont typeface="Calibri" panose="020F0502020204030204" pitchFamily="34" charset="0"/>
              <a:buAutoNum type="arabicPeriod"/>
            </a:pPr>
            <a:r>
              <a:rPr lang="en-US" altLang="en-US" smtClean="0"/>
              <a:t>The difficulties in justifying EC investment</a:t>
            </a:r>
          </a:p>
          <a:p>
            <a:pPr marL="514350" indent="-514350">
              <a:buFont typeface="Calibri" panose="020F0502020204030204" pitchFamily="34" charset="0"/>
              <a:buAutoNum type="arabicPeriod"/>
            </a:pPr>
            <a:r>
              <a:rPr lang="en-US" altLang="en-US" smtClean="0"/>
              <a:t>Difficulties in established intangible metrics</a:t>
            </a:r>
          </a:p>
          <a:p>
            <a:pPr marL="514350" indent="-514350">
              <a:buFont typeface="Calibri" panose="020F0502020204030204" pitchFamily="34" charset="0"/>
              <a:buAutoNum type="arabicPeriod"/>
            </a:pPr>
            <a:r>
              <a:rPr lang="en-US" altLang="en-US" smtClean="0"/>
              <a:t>Traditional methods for evaluating EC investments</a:t>
            </a:r>
          </a:p>
          <a:p>
            <a:pPr marL="514350" indent="-514350">
              <a:buFont typeface="Calibri" panose="020F0502020204030204" pitchFamily="34" charset="0"/>
              <a:buAutoNum type="arabicPeriod"/>
            </a:pPr>
            <a:r>
              <a:rPr lang="en-US" altLang="en-US" smtClean="0"/>
              <a:t>Describe the justification of representative EC projects</a:t>
            </a:r>
          </a:p>
          <a:p>
            <a:pPr marL="514350" indent="-514350">
              <a:buFont typeface="Calibri" panose="020F0502020204030204" pitchFamily="34" charset="0"/>
              <a:buAutoNum type="arabicPeriod"/>
            </a:pPr>
            <a:r>
              <a:rPr lang="en-US" altLang="en-US" smtClean="0"/>
              <a:t>EC economic evaluation</a:t>
            </a:r>
          </a:p>
        </p:txBody>
      </p:sp>
      <p:sp>
        <p:nvSpPr>
          <p:cNvPr id="1198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3A562A2C-967B-43A2-82C9-FD7373AFEEFA}" type="slidenum">
              <a:rPr lang="en-US" altLang="en-US" sz="1200">
                <a:solidFill>
                  <a:srgbClr val="045C75"/>
                </a:solidFill>
              </a:rPr>
              <a:pPr>
                <a:spcBef>
                  <a:spcPct val="0"/>
                </a:spcBef>
                <a:buClrTx/>
                <a:buSzTx/>
                <a:buFontTx/>
                <a:buNone/>
              </a:pPr>
              <a:t>55</a:t>
            </a:fld>
            <a:endParaRPr lang="en-US" altLang="en-US" sz="1200">
              <a:solidFill>
                <a:srgbClr val="045C75"/>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533400" y="457200"/>
            <a:ext cx="8229600" cy="1143000"/>
          </a:xfrm>
        </p:spPr>
        <p:txBody>
          <a:bodyPr/>
          <a:lstStyle/>
          <a:p>
            <a:pPr eaLnBrk="1" hangingPunct="1"/>
            <a:r>
              <a:rPr lang="en-US" altLang="en-US" sz="4500" smtClean="0"/>
              <a:t>Summary</a:t>
            </a:r>
          </a:p>
        </p:txBody>
      </p:sp>
      <p:sp>
        <p:nvSpPr>
          <p:cNvPr id="121859" name="Content Placeholder 2"/>
          <p:cNvSpPr>
            <a:spLocks noGrp="1"/>
          </p:cNvSpPr>
          <p:nvPr>
            <p:ph idx="1"/>
          </p:nvPr>
        </p:nvSpPr>
        <p:spPr>
          <a:xfrm>
            <a:off x="533400" y="1676400"/>
            <a:ext cx="8229600" cy="4389438"/>
          </a:xfrm>
        </p:spPr>
        <p:txBody>
          <a:bodyPr/>
          <a:lstStyle/>
          <a:p>
            <a:pPr marL="514350" indent="-514350">
              <a:buFont typeface="Calibri" panose="020F0502020204030204" pitchFamily="34" charset="0"/>
              <a:buAutoNum type="arabicPeriod" startAt="8"/>
            </a:pPr>
            <a:r>
              <a:rPr lang="en-US" altLang="en-US" smtClean="0"/>
              <a:t>The major steps in developing an EC system.</a:t>
            </a:r>
          </a:p>
          <a:p>
            <a:pPr marL="514350" indent="-514350">
              <a:buFont typeface="Calibri" panose="020F0502020204030204" pitchFamily="34" charset="0"/>
              <a:buAutoNum type="arabicPeriod" startAt="8"/>
            </a:pPr>
            <a:r>
              <a:rPr lang="en-US" altLang="en-US" smtClean="0"/>
              <a:t>The major EC development strategies, along with their advantages and disadvantages.</a:t>
            </a:r>
          </a:p>
          <a:p>
            <a:pPr marL="514350" indent="-514350">
              <a:buFont typeface="Calibri" panose="020F0502020204030204" pitchFamily="34" charset="0"/>
              <a:buAutoNum type="arabicPeriod" startAt="8"/>
            </a:pPr>
            <a:r>
              <a:rPr lang="en-US" altLang="en-US" smtClean="0"/>
              <a:t>The varied EC application development methods, along with their benefits and limitations.</a:t>
            </a:r>
          </a:p>
          <a:p>
            <a:pPr marL="514350" indent="-514350">
              <a:buFont typeface="Calibri" panose="020F0502020204030204" pitchFamily="34" charset="0"/>
              <a:buAutoNum type="arabicPeriod" startAt="8"/>
            </a:pPr>
            <a:r>
              <a:rPr lang="en-US" altLang="en-US" smtClean="0"/>
              <a:t>EC application outsourcing strategies.</a:t>
            </a:r>
          </a:p>
          <a:p>
            <a:pPr marL="514350" indent="-514350">
              <a:buFont typeface="Calibri" panose="020F0502020204030204" pitchFamily="34" charset="0"/>
              <a:buAutoNum type="arabicPeriod" startAt="8"/>
            </a:pPr>
            <a:r>
              <a:rPr lang="en-US" altLang="en-US" smtClean="0"/>
              <a:t>Criteria used in selecting software vendors and packages.</a:t>
            </a:r>
          </a:p>
          <a:p>
            <a:pPr marL="514350" indent="-514350">
              <a:buFont typeface="Calibri" panose="020F0502020204030204" pitchFamily="34" charset="0"/>
              <a:buAutoNum type="arabicPeriod" startAt="8"/>
            </a:pPr>
            <a:r>
              <a:rPr lang="en-US" altLang="en-US" smtClean="0"/>
              <a:t>The impact of e-markets on organizations.</a:t>
            </a:r>
          </a:p>
          <a:p>
            <a:pPr marL="514350" indent="-514350">
              <a:buFont typeface="Calibri" panose="020F0502020204030204" pitchFamily="34" charset="0"/>
              <a:buAutoNum type="arabicPeriod" startAt="8"/>
            </a:pPr>
            <a:r>
              <a:rPr lang="en-US" altLang="en-US" smtClean="0"/>
              <a:t>Reasons for EC success and failure.</a:t>
            </a:r>
          </a:p>
        </p:txBody>
      </p:sp>
      <p:sp>
        <p:nvSpPr>
          <p:cNvPr id="1218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954B90C9-D478-4487-ACA2-934FEFF8BF39}" type="slidenum">
              <a:rPr lang="en-US" altLang="en-US" sz="1200">
                <a:solidFill>
                  <a:srgbClr val="045C75"/>
                </a:solidFill>
              </a:rPr>
              <a:pPr>
                <a:spcBef>
                  <a:spcPct val="0"/>
                </a:spcBef>
                <a:buClrTx/>
                <a:buSzTx/>
                <a:buFontTx/>
                <a:buNone/>
              </a:pPr>
              <a:t>56</a:t>
            </a:fld>
            <a:endParaRPr lang="en-US" altLang="en-US" sz="1200">
              <a:solidFill>
                <a:srgbClr val="045C7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685800"/>
            <a:ext cx="8458200" cy="1143000"/>
          </a:xfrm>
        </p:spPr>
        <p:txBody>
          <a:bodyPr/>
          <a:lstStyle/>
          <a:p>
            <a:r>
              <a:rPr lang="en-US" altLang="en-US" sz="4200" smtClean="0"/>
              <a:t>Why Justify E-Commerce Investments? How Can They Be Justified?</a:t>
            </a:r>
          </a:p>
        </p:txBody>
      </p:sp>
      <p:sp>
        <p:nvSpPr>
          <p:cNvPr id="17411" name="Content Placeholder 2"/>
          <p:cNvSpPr>
            <a:spLocks noGrp="1"/>
          </p:cNvSpPr>
          <p:nvPr>
            <p:ph idx="1"/>
          </p:nvPr>
        </p:nvSpPr>
        <p:spPr/>
        <p:txBody>
          <a:bodyPr/>
          <a:lstStyle/>
          <a:p>
            <a:r>
              <a:rPr lang="en-US" altLang="en-US" b="1" smtClean="0"/>
              <a:t>INCREASED PRESSURE FOR FINANCIAL JUSTIFICATION</a:t>
            </a:r>
          </a:p>
          <a:p>
            <a:r>
              <a:rPr lang="en-US" altLang="en-US" b="1" smtClean="0"/>
              <a:t>OTHER REASONS WHY EC JUSTIFICATION IS NEEDED</a:t>
            </a:r>
          </a:p>
          <a:p>
            <a:r>
              <a:rPr lang="en-US" altLang="en-US" b="1" smtClean="0"/>
              <a:t>EC INVESTMENT CATEGORIES AND BENEFITS</a:t>
            </a:r>
            <a:endParaRPr lang="en-US" altLang="en-US" smtClean="0"/>
          </a:p>
        </p:txBody>
      </p:sp>
      <p:sp>
        <p:nvSpPr>
          <p:cNvPr id="17412"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F54E70F6-D782-41A4-94DE-9C5C2FB0F1E3}" type="slidenum">
              <a:rPr lang="en-US" altLang="en-US" sz="1200">
                <a:solidFill>
                  <a:srgbClr val="045C75"/>
                </a:solidFill>
              </a:rPr>
              <a:pPr>
                <a:spcBef>
                  <a:spcPct val="0"/>
                </a:spcBef>
                <a:buClrTx/>
                <a:buSzTx/>
                <a:buFontTx/>
                <a:buNone/>
              </a:pPr>
              <a:t>5</a:t>
            </a:fld>
            <a:endParaRPr lang="en-US" altLang="en-US" sz="1200">
              <a:solidFill>
                <a:srgbClr val="045C75"/>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685800"/>
            <a:ext cx="8458200" cy="1143000"/>
          </a:xfrm>
        </p:spPr>
        <p:txBody>
          <a:bodyPr/>
          <a:lstStyle/>
          <a:p>
            <a:r>
              <a:rPr lang="en-US" altLang="en-US" sz="4200" smtClean="0"/>
              <a:t>Why Justify E-Commerce Investments? How Can They Be Justified?</a:t>
            </a:r>
          </a:p>
        </p:txBody>
      </p:sp>
      <p:sp>
        <p:nvSpPr>
          <p:cNvPr id="19459" name="Content Placeholder 2"/>
          <p:cNvSpPr>
            <a:spLocks noGrp="1"/>
          </p:cNvSpPr>
          <p:nvPr>
            <p:ph idx="1"/>
          </p:nvPr>
        </p:nvSpPr>
        <p:spPr/>
        <p:txBody>
          <a:bodyPr/>
          <a:lstStyle/>
          <a:p>
            <a:r>
              <a:rPr lang="en-US" altLang="en-US" b="1" smtClean="0"/>
              <a:t>HOW IS AN EC INVESTMENT JUSTIFIED?</a:t>
            </a:r>
          </a:p>
          <a:p>
            <a:pPr lvl="1"/>
            <a:r>
              <a:rPr lang="en-US" altLang="en-US" b="1" smtClean="0"/>
              <a:t>cost–benefit analysis</a:t>
            </a:r>
          </a:p>
          <a:p>
            <a:pPr lvl="1">
              <a:buFont typeface="Wingdings 2" panose="05020102010507070707" pitchFamily="18" charset="2"/>
              <a:buNone/>
            </a:pPr>
            <a:r>
              <a:rPr lang="en-US" altLang="en-US" smtClean="0"/>
              <a:t>	A comparison of the costs of a project against the benefits</a:t>
            </a:r>
          </a:p>
          <a:p>
            <a:pPr lvl="1"/>
            <a:r>
              <a:rPr lang="en-US" altLang="en-US" b="1" smtClean="0"/>
              <a:t>Cost–Benefit Analysis and the Business Case</a:t>
            </a:r>
          </a:p>
          <a:p>
            <a:r>
              <a:rPr lang="en-US" altLang="en-US" sz="2800" b="1" smtClean="0"/>
              <a:t>WHAT NEEDS TO BE JUSTIFIED? WHEN SHOULD JUSTIFICATION TAKE PLACE?</a:t>
            </a:r>
            <a:endParaRPr lang="en-US" altLang="en-US" smtClean="0"/>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A5D95E3F-D49E-438B-9EB3-6C67DA3DD033}" type="slidenum">
              <a:rPr lang="en-US" altLang="en-US" sz="1200">
                <a:solidFill>
                  <a:srgbClr val="045C75"/>
                </a:solidFill>
              </a:rPr>
              <a:pPr>
                <a:spcBef>
                  <a:spcPct val="0"/>
                </a:spcBef>
                <a:buClrTx/>
                <a:buSzTx/>
                <a:buFontTx/>
                <a:buNone/>
              </a:pPr>
              <a:t>6</a:t>
            </a:fld>
            <a:endParaRPr lang="en-US" altLang="en-US" sz="1200">
              <a:solidFill>
                <a:srgbClr val="045C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304800" y="533400"/>
            <a:ext cx="8458200" cy="1143000"/>
          </a:xfrm>
        </p:spPr>
        <p:txBody>
          <a:bodyPr/>
          <a:lstStyle/>
          <a:p>
            <a:r>
              <a:rPr lang="en-US" altLang="en-US" sz="4200" smtClean="0"/>
              <a:t>Why Justify E-Commerce Investments? How Can They Be Justified?</a:t>
            </a:r>
          </a:p>
        </p:txBody>
      </p:sp>
      <p:sp>
        <p:nvSpPr>
          <p:cNvPr id="21507" name="Content Placeholder 2"/>
          <p:cNvSpPr>
            <a:spLocks noGrp="1"/>
          </p:cNvSpPr>
          <p:nvPr>
            <p:ph idx="1"/>
          </p:nvPr>
        </p:nvSpPr>
        <p:spPr>
          <a:xfrm>
            <a:off x="457200" y="1752600"/>
            <a:ext cx="8229600" cy="4389438"/>
          </a:xfrm>
        </p:spPr>
        <p:txBody>
          <a:bodyPr/>
          <a:lstStyle/>
          <a:p>
            <a:r>
              <a:rPr lang="en-US" altLang="en-US" b="1" smtClean="0"/>
              <a:t>USING METRICS IN EC JUSTIFICATION</a:t>
            </a:r>
          </a:p>
          <a:p>
            <a:pPr lvl="1"/>
            <a:r>
              <a:rPr lang="en-US" altLang="en-US" b="1" smtClean="0"/>
              <a:t>metric </a:t>
            </a:r>
          </a:p>
          <a:p>
            <a:pPr lvl="1">
              <a:buFont typeface="Wingdings 2" panose="05020102010507070707" pitchFamily="18" charset="2"/>
              <a:buNone/>
            </a:pPr>
            <a:r>
              <a:rPr lang="en-US" altLang="en-US" smtClean="0"/>
              <a:t>	A specific, measurable standard against which actual performance is compared</a:t>
            </a:r>
          </a:p>
          <a:p>
            <a:pPr lvl="1"/>
            <a:r>
              <a:rPr lang="en-US" altLang="en-US" b="1" smtClean="0"/>
              <a:t>key performance indicators (KPIs)</a:t>
            </a:r>
          </a:p>
          <a:p>
            <a:pPr lvl="1">
              <a:buFont typeface="Wingdings 2" panose="05020102010507070707" pitchFamily="18" charset="2"/>
              <a:buNone/>
            </a:pPr>
            <a:r>
              <a:rPr lang="en-US" altLang="en-US" smtClean="0"/>
              <a:t>	The quantitative expression of critically important metrics</a:t>
            </a:r>
          </a:p>
        </p:txBody>
      </p:sp>
      <p:sp>
        <p:nvSpPr>
          <p:cNvPr id="21508"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768AA64C-C91A-42AA-ABC2-CC5CF6668D00}" type="slidenum">
              <a:rPr lang="en-US" altLang="en-US" sz="1200">
                <a:solidFill>
                  <a:srgbClr val="045C75"/>
                </a:solidFill>
              </a:rPr>
              <a:pPr>
                <a:spcBef>
                  <a:spcPct val="0"/>
                </a:spcBef>
                <a:buClrTx/>
                <a:buSzTx/>
                <a:buFontTx/>
                <a:buNone/>
              </a:pPr>
              <a:t>7</a:t>
            </a:fld>
            <a:endParaRPr lang="en-US" altLang="en-US" sz="1200">
              <a:solidFill>
                <a:srgbClr val="045C75"/>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2000"/>
            <a:ext cx="83597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spcBef>
                <a:spcPct val="0"/>
              </a:spcBef>
              <a:buClrTx/>
              <a:buSzTx/>
              <a:buFontTx/>
              <a:buNone/>
            </a:pPr>
            <a:r>
              <a:rPr lang="en-US" altLang="en-US" sz="1200">
                <a:solidFill>
                  <a:srgbClr val="045C75"/>
                </a:solidFill>
              </a:rPr>
              <a:t>13-</a:t>
            </a:r>
            <a:fld id="{68D1F8BC-55F9-4B63-A512-993A0F5CAB39}" type="slidenum">
              <a:rPr lang="en-US" altLang="en-US" sz="1200">
                <a:solidFill>
                  <a:srgbClr val="045C75"/>
                </a:solidFill>
              </a:rPr>
              <a:pPr>
                <a:spcBef>
                  <a:spcPct val="0"/>
                </a:spcBef>
                <a:buClrTx/>
                <a:buSzTx/>
                <a:buFontTx/>
                <a:buNone/>
              </a:pPr>
              <a:t>8</a:t>
            </a:fld>
            <a:endParaRPr lang="en-US" altLang="en-US" sz="1200">
              <a:solidFill>
                <a:srgbClr val="045C75"/>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Flow</Template>
  <TotalTime>1276</TotalTime>
  <Words>1329</Words>
  <Application>Microsoft Office PowerPoint</Application>
  <PresentationFormat>On-screen Show (4:3)</PresentationFormat>
  <Paragraphs>392</Paragraphs>
  <Slides>57</Slides>
  <Notes>57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Arial</vt:lpstr>
      <vt:lpstr>Calibri</vt:lpstr>
      <vt:lpstr>Constantia</vt:lpstr>
      <vt:lpstr>Wingdings 2</vt:lpstr>
      <vt:lpstr>Flow</vt:lpstr>
      <vt:lpstr>Chapter 13</vt:lpstr>
      <vt:lpstr>Learning Objectives</vt:lpstr>
      <vt:lpstr>Learning Objectives</vt:lpstr>
      <vt:lpstr>The Implementation Landscape</vt:lpstr>
      <vt:lpstr>PowerPoint Presentation</vt:lpstr>
      <vt:lpstr>Why Justify E-Commerce Investments? How Can They Be Justified?</vt:lpstr>
      <vt:lpstr>Why Justify E-Commerce Investments? How Can They Be Justified?</vt:lpstr>
      <vt:lpstr>Why Justify E-Commerce Investments? How Can They Be Justified?</vt:lpstr>
      <vt:lpstr>PowerPoint Presentation</vt:lpstr>
      <vt:lpstr>Why Justify E-Commerce Investments? How Can They Be Justified?</vt:lpstr>
      <vt:lpstr>Difficulties in Measuring and Justifying E-Commerce Investments</vt:lpstr>
      <vt:lpstr>PowerPoint Presentation</vt:lpstr>
      <vt:lpstr>PowerPoint Presentation</vt:lpstr>
      <vt:lpstr>Difficulties in Measuring and Justifying E-Commerce Investments</vt:lpstr>
      <vt:lpstr>Difficulties in Measuring and Justifying E-Commerce Investments</vt:lpstr>
      <vt:lpstr>Difficulties in Measuring and Justifying E-Commerce Investments</vt:lpstr>
      <vt:lpstr>Difficulties in Measuring and Justifying E-Commerce Investments</vt:lpstr>
      <vt:lpstr>Methods and Tools for Evaluating and Justifying E-Commerce Investments</vt:lpstr>
      <vt:lpstr>Methods and Tools for Evaluating and Justifying E-Commerce Investments</vt:lpstr>
      <vt:lpstr>Methods and Tools for Evaluating and Justifying E-Commerce Investments</vt:lpstr>
      <vt:lpstr>PowerPoint Presentation</vt:lpstr>
      <vt:lpstr>Methods and Tools for Evaluating and Justifying E-Commerce Investments</vt:lpstr>
      <vt:lpstr>Methods and Tools for Evaluating and Justifying E-Commerce Investments</vt:lpstr>
      <vt:lpstr>PowerPoint Presentation</vt:lpstr>
      <vt:lpstr>Examples of E-Commerce Metrics  and Project Justification</vt:lpstr>
      <vt:lpstr>The Economics of E-Commerce</vt:lpstr>
      <vt:lpstr>The Economics of E-Commerce</vt:lpstr>
      <vt:lpstr>PowerPoint Presentation</vt:lpstr>
      <vt:lpstr>The Economics of E-Commerce</vt:lpstr>
      <vt:lpstr>PowerPoint Presentation</vt:lpstr>
      <vt:lpstr>The Economics of E-Commerce</vt:lpstr>
      <vt:lpstr>The Economics of E-Commerce</vt:lpstr>
      <vt:lpstr>The Economics of E-Commerce</vt:lpstr>
      <vt:lpstr>A Five-Step Approach to  Developing an E-Commerce System</vt:lpstr>
      <vt:lpstr>PowerPoint Presentation</vt:lpstr>
      <vt:lpstr>PowerPoint Presentation</vt:lpstr>
      <vt:lpstr>A Five-Step Approach to  Developing an E-Commerce System</vt:lpstr>
      <vt:lpstr>PowerPoint Presentation</vt:lpstr>
      <vt:lpstr>A Five-Step Approach to  Developing an E-Commerce System</vt:lpstr>
      <vt:lpstr>A Five-Step Approach to  Developing an E-Commerce System</vt:lpstr>
      <vt:lpstr>Development Strategies  for E-Commerce Projects</vt:lpstr>
      <vt:lpstr>Development Strategies  for E-Commerce Projects</vt:lpstr>
      <vt:lpstr>Development Strategies  for E-Commerce Projects</vt:lpstr>
      <vt:lpstr>Development Strategies  for E-Commerce Projects</vt:lpstr>
      <vt:lpstr>Development Strategies  for E-Commerce Projects</vt:lpstr>
      <vt:lpstr>Organizational Impacts of E-Commerce</vt:lpstr>
      <vt:lpstr>PowerPoint Presentation</vt:lpstr>
      <vt:lpstr>Organizational Impacts of E-Commerce</vt:lpstr>
      <vt:lpstr>Organizational Impacts of E-Commerce</vt:lpstr>
      <vt:lpstr>PowerPoint Presentation</vt:lpstr>
      <vt:lpstr>Organizational Impacts of E-Commerce</vt:lpstr>
      <vt:lpstr>Organizational Impacts of E-Commerce</vt:lpstr>
      <vt:lpstr>Opportunities for Success in  E-Commerce and Avoiding Failure</vt:lpstr>
      <vt:lpstr>PowerPoint Presentation</vt:lpstr>
      <vt:lpstr>Managerial Issues</vt:lpstr>
      <vt:lpstr>Summary</vt:lpstr>
      <vt:lpstr>Summary</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Judy</dc:creator>
  <cp:lastModifiedBy>hung lai</cp:lastModifiedBy>
  <cp:revision>158</cp:revision>
  <dcterms:created xsi:type="dcterms:W3CDTF">2011-09-21T16:10:10Z</dcterms:created>
  <dcterms:modified xsi:type="dcterms:W3CDTF">2019-11-07T03:26:37Z</dcterms:modified>
</cp:coreProperties>
</file>