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jpg" ContentType="image/jpg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5"/>
              <a:t>14-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5"/>
              <a:t>14-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5"/>
              <a:t>14-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bk object 21"/>
          <p:cNvSpPr/>
          <p:nvPr/>
        </p:nvSpPr>
        <p:spPr>
          <a:xfrm>
            <a:off x="4687823" y="2119883"/>
            <a:ext cx="4302252" cy="1562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5"/>
              <a:t>14-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bk object 18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bk object 19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bk object 20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5"/>
              <a:t>14-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900" y="8585"/>
            <a:ext cx="6988175" cy="148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04607A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7214" y="1688414"/>
            <a:ext cx="7989570" cy="4465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965830" y="6373320"/>
            <a:ext cx="2753995" cy="360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337295" y="6556200"/>
            <a:ext cx="379095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1240"/>
              </a:lnSpc>
            </a:pPr>
            <a:r>
              <a:rPr dirty="0" spc="-5"/>
              <a:t>14-</a:t>
            </a:r>
            <a:fld id="{81D60167-4931-47E6-BA6A-407CBD079E47}" type="slidenum">
              <a:rPr dirty="0" spc="-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26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28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33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3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5.png"/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13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5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8111" y="3212973"/>
            <a:ext cx="8446770" cy="42227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600" spc="-15">
                <a:solidFill>
                  <a:srgbClr val="FFFFFF"/>
                </a:solidFill>
                <a:latin typeface="Constantia"/>
                <a:cs typeface="Constantia"/>
              </a:rPr>
              <a:t>E-Commerce: </a:t>
            </a:r>
            <a:r>
              <a:rPr dirty="0" sz="2600" spc="-25">
                <a:solidFill>
                  <a:srgbClr val="FFFFFF"/>
                </a:solidFill>
                <a:latin typeface="Constantia"/>
                <a:cs typeface="Constantia"/>
              </a:rPr>
              <a:t>Regulatory,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Ethical, </a:t>
            </a:r>
            <a:r>
              <a:rPr dirty="0" sz="2600">
                <a:solidFill>
                  <a:srgbClr val="FFFFFF"/>
                </a:solidFill>
                <a:latin typeface="Constantia"/>
                <a:cs typeface="Constantia"/>
              </a:rPr>
              <a:t>and Social</a:t>
            </a:r>
            <a:r>
              <a:rPr dirty="0" sz="2600" spc="-7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dirty="0" sz="2600" spc="-10">
                <a:solidFill>
                  <a:srgbClr val="FFFFFF"/>
                </a:solidFill>
                <a:latin typeface="Constantia"/>
                <a:cs typeface="Constantia"/>
              </a:rPr>
              <a:t>Environments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1045209"/>
            <a:ext cx="620776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Intellectual </a:t>
            </a:r>
            <a:r>
              <a:rPr dirty="0" spc="-15"/>
              <a:t>Property</a:t>
            </a:r>
            <a:r>
              <a:rPr dirty="0" spc="-40"/>
              <a:t> </a:t>
            </a:r>
            <a:r>
              <a:rPr dirty="0" spc="-15"/>
              <a:t>Law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14-</a:t>
            </a:r>
            <a:r>
              <a:rPr dirty="0" spc="-5"/>
              <a:t>9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9436" y="1875789"/>
            <a:ext cx="7592059" cy="3967479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algn="just" marL="259079" indent="-247015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59715" algn="l"/>
              </a:tabLst>
            </a:pPr>
            <a:r>
              <a:rPr dirty="0" sz="2400" spc="-5" b="1">
                <a:latin typeface="Constantia"/>
                <a:cs typeface="Constantia"/>
              </a:rPr>
              <a:t>digital </a:t>
            </a:r>
            <a:r>
              <a:rPr dirty="0" sz="2400" spc="-10" b="1">
                <a:latin typeface="Constantia"/>
                <a:cs typeface="Constantia"/>
              </a:rPr>
              <a:t>rights management</a:t>
            </a:r>
            <a:r>
              <a:rPr dirty="0" sz="2400" spc="-100" b="1">
                <a:latin typeface="Constantia"/>
                <a:cs typeface="Constantia"/>
              </a:rPr>
              <a:t> </a:t>
            </a:r>
            <a:r>
              <a:rPr dirty="0" sz="2400" b="1">
                <a:latin typeface="Constantia"/>
                <a:cs typeface="Constantia"/>
              </a:rPr>
              <a:t>(DRM)</a:t>
            </a:r>
            <a:endParaRPr sz="2400">
              <a:latin typeface="Constantia"/>
              <a:cs typeface="Constantia"/>
            </a:endParaRPr>
          </a:p>
          <a:p>
            <a:pPr algn="just" marL="259079" marR="243204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Constantia"/>
                <a:cs typeface="Constantia"/>
              </a:rPr>
              <a:t>An</a:t>
            </a:r>
            <a:r>
              <a:rPr dirty="0" sz="2400" spc="-8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umbrella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term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for</a:t>
            </a:r>
            <a:r>
              <a:rPr dirty="0" sz="2400" spc="-155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any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of </a:t>
            </a:r>
            <a:r>
              <a:rPr dirty="0" sz="2400" spc="-15">
                <a:latin typeface="Constantia"/>
                <a:cs typeface="Constantia"/>
              </a:rPr>
              <a:t>several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arrangements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that  </a:t>
            </a:r>
            <a:r>
              <a:rPr dirty="0" sz="2400" spc="-15">
                <a:latin typeface="Constantia"/>
                <a:cs typeface="Constantia"/>
              </a:rPr>
              <a:t>allow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140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vendor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of</a:t>
            </a:r>
            <a:r>
              <a:rPr dirty="0" sz="2400" spc="-25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content</a:t>
            </a:r>
            <a:r>
              <a:rPr dirty="0" sz="2400" spc="-3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in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electronic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form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to</a:t>
            </a:r>
            <a:r>
              <a:rPr dirty="0" sz="2400" spc="-125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control  </a:t>
            </a:r>
            <a:r>
              <a:rPr dirty="0" sz="2400" spc="-5">
                <a:latin typeface="Constantia"/>
                <a:cs typeface="Constantia"/>
              </a:rPr>
              <a:t>the material and restrict its</a:t>
            </a:r>
            <a:r>
              <a:rPr dirty="0" sz="2400" spc="-320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usage</a:t>
            </a:r>
            <a:endParaRPr sz="2400">
              <a:latin typeface="Constantia"/>
              <a:cs typeface="Constantia"/>
            </a:endParaRPr>
          </a:p>
          <a:p>
            <a:pPr algn="just" lvl="1" marL="533400" indent="-247015">
              <a:lnSpc>
                <a:spcPct val="100000"/>
              </a:lnSpc>
              <a:spcBef>
                <a:spcPts val="530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534035" algn="l"/>
              </a:tabLst>
            </a:pPr>
            <a:r>
              <a:rPr dirty="0" sz="2100" b="1">
                <a:latin typeface="Constantia"/>
                <a:cs typeface="Constantia"/>
              </a:rPr>
              <a:t>fair</a:t>
            </a:r>
            <a:r>
              <a:rPr dirty="0" sz="2100" spc="-110" b="1">
                <a:latin typeface="Constantia"/>
                <a:cs typeface="Constantia"/>
              </a:rPr>
              <a:t> </a:t>
            </a:r>
            <a:r>
              <a:rPr dirty="0" sz="2100" b="1">
                <a:latin typeface="Constantia"/>
                <a:cs typeface="Constantia"/>
              </a:rPr>
              <a:t>use</a:t>
            </a:r>
            <a:endParaRPr sz="2100">
              <a:latin typeface="Constantia"/>
              <a:cs typeface="Constantia"/>
            </a:endParaRPr>
          </a:p>
          <a:p>
            <a:pPr algn="just" marL="533400">
              <a:lnSpc>
                <a:spcPct val="100000"/>
              </a:lnSpc>
              <a:spcBef>
                <a:spcPts val="505"/>
              </a:spcBef>
            </a:pPr>
            <a:r>
              <a:rPr dirty="0" sz="2100" spc="-5">
                <a:latin typeface="Constantia"/>
                <a:cs typeface="Constantia"/>
              </a:rPr>
              <a:t>The </a:t>
            </a:r>
            <a:r>
              <a:rPr dirty="0" sz="2100">
                <a:latin typeface="Constantia"/>
                <a:cs typeface="Constantia"/>
              </a:rPr>
              <a:t>legal </a:t>
            </a:r>
            <a:r>
              <a:rPr dirty="0" sz="2100" spc="-5">
                <a:latin typeface="Constantia"/>
                <a:cs typeface="Constantia"/>
              </a:rPr>
              <a:t>use </a:t>
            </a:r>
            <a:r>
              <a:rPr dirty="0" sz="2100">
                <a:latin typeface="Constantia"/>
                <a:cs typeface="Constantia"/>
              </a:rPr>
              <a:t>of </a:t>
            </a:r>
            <a:r>
              <a:rPr dirty="0" sz="2100" spc="-15">
                <a:latin typeface="Constantia"/>
                <a:cs typeface="Constantia"/>
              </a:rPr>
              <a:t>copyrighted </a:t>
            </a:r>
            <a:r>
              <a:rPr dirty="0" sz="2100" spc="-5">
                <a:latin typeface="Constantia"/>
                <a:cs typeface="Constantia"/>
              </a:rPr>
              <a:t>material for</a:t>
            </a:r>
            <a:r>
              <a:rPr dirty="0" sz="2100" spc="-315">
                <a:latin typeface="Constantia"/>
                <a:cs typeface="Constantia"/>
              </a:rPr>
              <a:t> </a:t>
            </a:r>
            <a:r>
              <a:rPr dirty="0" sz="2100" spc="-10">
                <a:latin typeface="Constantia"/>
                <a:cs typeface="Constantia"/>
              </a:rPr>
              <a:t>noncommercial</a:t>
            </a:r>
            <a:endParaRPr sz="2100">
              <a:latin typeface="Constantia"/>
              <a:cs typeface="Constantia"/>
            </a:endParaRPr>
          </a:p>
          <a:p>
            <a:pPr algn="just" marL="533400">
              <a:lnSpc>
                <a:spcPct val="100000"/>
              </a:lnSpc>
              <a:spcBef>
                <a:spcPts val="5"/>
              </a:spcBef>
            </a:pPr>
            <a:r>
              <a:rPr dirty="0" sz="2100">
                <a:latin typeface="Constantia"/>
                <a:cs typeface="Constantia"/>
              </a:rPr>
              <a:t>purposes</a:t>
            </a:r>
            <a:r>
              <a:rPr dirty="0" sz="2100" spc="-114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without</a:t>
            </a:r>
            <a:r>
              <a:rPr dirty="0" sz="2100" spc="-95">
                <a:latin typeface="Constantia"/>
                <a:cs typeface="Constantia"/>
              </a:rPr>
              <a:t> </a:t>
            </a:r>
            <a:r>
              <a:rPr dirty="0" sz="2100" spc="-10">
                <a:latin typeface="Constantia"/>
                <a:cs typeface="Constantia"/>
              </a:rPr>
              <a:t>paying</a:t>
            </a:r>
            <a:r>
              <a:rPr dirty="0" sz="2100" spc="-35">
                <a:latin typeface="Constantia"/>
                <a:cs typeface="Constantia"/>
              </a:rPr>
              <a:t> </a:t>
            </a:r>
            <a:r>
              <a:rPr dirty="0" sz="2100" spc="-15">
                <a:latin typeface="Constantia"/>
                <a:cs typeface="Constantia"/>
              </a:rPr>
              <a:t>royalties</a:t>
            </a:r>
            <a:r>
              <a:rPr dirty="0" sz="2100" spc="-90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or</a:t>
            </a:r>
            <a:r>
              <a:rPr dirty="0" sz="2100" spc="-130">
                <a:latin typeface="Constantia"/>
                <a:cs typeface="Constantia"/>
              </a:rPr>
              <a:t> </a:t>
            </a:r>
            <a:r>
              <a:rPr dirty="0" sz="2100" spc="-15">
                <a:latin typeface="Constantia"/>
                <a:cs typeface="Constantia"/>
              </a:rPr>
              <a:t>getting</a:t>
            </a:r>
            <a:r>
              <a:rPr dirty="0" sz="2100" spc="-60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permission</a:t>
            </a:r>
            <a:endParaRPr sz="2100">
              <a:latin typeface="Constantia"/>
              <a:cs typeface="Constantia"/>
            </a:endParaRPr>
          </a:p>
          <a:p>
            <a:pPr algn="just" marL="259079" indent="-247015">
              <a:lnSpc>
                <a:spcPct val="100000"/>
              </a:lnSpc>
              <a:spcBef>
                <a:spcPts val="55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59715" algn="l"/>
              </a:tabLst>
            </a:pPr>
            <a:r>
              <a:rPr dirty="0" sz="2400" spc="-10" b="1">
                <a:latin typeface="Constantia"/>
                <a:cs typeface="Constantia"/>
              </a:rPr>
              <a:t>patent</a:t>
            </a:r>
            <a:endParaRPr sz="2400">
              <a:latin typeface="Constantia"/>
              <a:cs typeface="Constantia"/>
            </a:endParaRPr>
          </a:p>
          <a:p>
            <a:pPr algn="just" marL="259079" marR="508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10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document</a:t>
            </a:r>
            <a:r>
              <a:rPr dirty="0" sz="2400" spc="-8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that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grants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the</a:t>
            </a:r>
            <a:r>
              <a:rPr dirty="0" sz="2400" spc="-7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holder</a:t>
            </a:r>
            <a:r>
              <a:rPr dirty="0" sz="2400" spc="-135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exclusive</a:t>
            </a:r>
            <a:r>
              <a:rPr dirty="0" sz="2400" spc="-10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rights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to</a:t>
            </a:r>
            <a:r>
              <a:rPr dirty="0" sz="2400" spc="-12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an  </a:t>
            </a:r>
            <a:r>
              <a:rPr dirty="0" sz="2400" spc="-15">
                <a:latin typeface="Constantia"/>
                <a:cs typeface="Constantia"/>
              </a:rPr>
              <a:t>invention </a:t>
            </a:r>
            <a:r>
              <a:rPr dirty="0" sz="2400" spc="-5">
                <a:latin typeface="Constantia"/>
                <a:cs typeface="Constantia"/>
              </a:rPr>
              <a:t>for </a:t>
            </a:r>
            <a:r>
              <a:rPr dirty="0" sz="2400">
                <a:latin typeface="Constantia"/>
                <a:cs typeface="Constantia"/>
              </a:rPr>
              <a:t>a </a:t>
            </a:r>
            <a:r>
              <a:rPr dirty="0" sz="2400" spc="-5">
                <a:latin typeface="Constantia"/>
                <a:cs typeface="Constantia"/>
              </a:rPr>
              <a:t>fixed number </a:t>
            </a:r>
            <a:r>
              <a:rPr dirty="0" sz="2400">
                <a:latin typeface="Constantia"/>
                <a:cs typeface="Constantia"/>
              </a:rPr>
              <a:t>of</a:t>
            </a:r>
            <a:r>
              <a:rPr dirty="0" sz="2400" spc="-425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years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1045209"/>
            <a:ext cx="620776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Intellectual </a:t>
            </a:r>
            <a:r>
              <a:rPr dirty="0" spc="-15"/>
              <a:t>Property</a:t>
            </a:r>
            <a:r>
              <a:rPr dirty="0" spc="-40"/>
              <a:t> </a:t>
            </a:r>
            <a:r>
              <a:rPr dirty="0" spc="-15"/>
              <a:t>Law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14-</a:t>
            </a:r>
            <a:r>
              <a:rPr dirty="0" spc="-5"/>
              <a:t>10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9436" y="1875789"/>
            <a:ext cx="7559040" cy="304673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59079" indent="-247015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59715" algn="l"/>
              </a:tabLst>
            </a:pPr>
            <a:r>
              <a:rPr dirty="0" sz="2400" spc="-10" b="1">
                <a:latin typeface="Constantia"/>
                <a:cs typeface="Constantia"/>
              </a:rPr>
              <a:t>trademark</a:t>
            </a:r>
            <a:endParaRPr sz="2400">
              <a:latin typeface="Constantia"/>
              <a:cs typeface="Constantia"/>
            </a:endParaRPr>
          </a:p>
          <a:p>
            <a:pPr marL="259079" marR="508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9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symbol</a:t>
            </a:r>
            <a:r>
              <a:rPr dirty="0" sz="2400" spc="-3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used </a:t>
            </a:r>
            <a:r>
              <a:rPr dirty="0" sz="2400" spc="-20">
                <a:latin typeface="Constantia"/>
                <a:cs typeface="Constantia"/>
              </a:rPr>
              <a:t>by</a:t>
            </a:r>
            <a:r>
              <a:rPr dirty="0" sz="2400" spc="-7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businesses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to</a:t>
            </a:r>
            <a:r>
              <a:rPr dirty="0" sz="2400" spc="-70">
                <a:latin typeface="Constantia"/>
                <a:cs typeface="Constantia"/>
              </a:rPr>
              <a:t> </a:t>
            </a:r>
            <a:r>
              <a:rPr dirty="0" sz="2400" spc="5">
                <a:latin typeface="Constantia"/>
                <a:cs typeface="Constantia"/>
              </a:rPr>
              <a:t>identify</a:t>
            </a:r>
            <a:r>
              <a:rPr dirty="0" sz="2400" spc="-10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their</a:t>
            </a:r>
            <a:r>
              <a:rPr dirty="0" sz="2400" spc="-155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goods</a:t>
            </a:r>
            <a:r>
              <a:rPr dirty="0" sz="2400" spc="-9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and  services; </a:t>
            </a:r>
            <a:r>
              <a:rPr dirty="0" sz="2400" spc="-20">
                <a:latin typeface="Constantia"/>
                <a:cs typeface="Constantia"/>
              </a:rPr>
              <a:t>government </a:t>
            </a:r>
            <a:r>
              <a:rPr dirty="0" sz="2400" spc="-10">
                <a:latin typeface="Constantia"/>
                <a:cs typeface="Constantia"/>
              </a:rPr>
              <a:t>registration </a:t>
            </a:r>
            <a:r>
              <a:rPr dirty="0" sz="2400">
                <a:latin typeface="Constantia"/>
                <a:cs typeface="Constantia"/>
              </a:rPr>
              <a:t>of </a:t>
            </a:r>
            <a:r>
              <a:rPr dirty="0" sz="2400" spc="-5">
                <a:latin typeface="Constantia"/>
                <a:cs typeface="Constantia"/>
              </a:rPr>
              <a:t>the </a:t>
            </a:r>
            <a:r>
              <a:rPr dirty="0" sz="2400" spc="-10">
                <a:latin typeface="Constantia"/>
                <a:cs typeface="Constantia"/>
              </a:rPr>
              <a:t>trademark  </a:t>
            </a:r>
            <a:r>
              <a:rPr dirty="0" sz="2400" spc="-15">
                <a:latin typeface="Constantia"/>
                <a:cs typeface="Constantia"/>
              </a:rPr>
              <a:t>confers </a:t>
            </a:r>
            <a:r>
              <a:rPr dirty="0" sz="2400" spc="-20">
                <a:latin typeface="Constantia"/>
                <a:cs typeface="Constantia"/>
              </a:rPr>
              <a:t>exclusive </a:t>
            </a:r>
            <a:r>
              <a:rPr dirty="0" sz="2400">
                <a:latin typeface="Constantia"/>
                <a:cs typeface="Constantia"/>
              </a:rPr>
              <a:t>legal </a:t>
            </a:r>
            <a:r>
              <a:rPr dirty="0" sz="2400" spc="-5">
                <a:latin typeface="Constantia"/>
                <a:cs typeface="Constantia"/>
              </a:rPr>
              <a:t>right </a:t>
            </a:r>
            <a:r>
              <a:rPr dirty="0" sz="2400" spc="-20">
                <a:latin typeface="Constantia"/>
                <a:cs typeface="Constantia"/>
              </a:rPr>
              <a:t>to </a:t>
            </a:r>
            <a:r>
              <a:rPr dirty="0" sz="2400" spc="-5">
                <a:latin typeface="Constantia"/>
                <a:cs typeface="Constantia"/>
              </a:rPr>
              <a:t>its</a:t>
            </a:r>
            <a:r>
              <a:rPr dirty="0" sz="2400" spc="-40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use</a:t>
            </a:r>
            <a:endParaRPr sz="2400">
              <a:latin typeface="Constantia"/>
              <a:cs typeface="Constantia"/>
            </a:endParaRPr>
          </a:p>
          <a:p>
            <a:pPr lvl="1" marL="533400" indent="-247015">
              <a:lnSpc>
                <a:spcPct val="100000"/>
              </a:lnSpc>
              <a:spcBef>
                <a:spcPts val="530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533400" algn="l"/>
                <a:tab pos="534035" algn="l"/>
              </a:tabLst>
            </a:pPr>
            <a:r>
              <a:rPr dirty="0" sz="2100" spc="-10" b="1">
                <a:latin typeface="Constantia"/>
                <a:cs typeface="Constantia"/>
              </a:rPr>
              <a:t>trademark</a:t>
            </a:r>
            <a:r>
              <a:rPr dirty="0" sz="2100" spc="-110" b="1">
                <a:latin typeface="Constantia"/>
                <a:cs typeface="Constantia"/>
              </a:rPr>
              <a:t> </a:t>
            </a:r>
            <a:r>
              <a:rPr dirty="0" sz="2100" spc="-5" b="1">
                <a:latin typeface="Constantia"/>
                <a:cs typeface="Constantia"/>
              </a:rPr>
              <a:t>dilution</a:t>
            </a:r>
            <a:endParaRPr sz="2100">
              <a:latin typeface="Constantia"/>
              <a:cs typeface="Constantia"/>
            </a:endParaRPr>
          </a:p>
          <a:p>
            <a:pPr marL="533400" marR="206375">
              <a:lnSpc>
                <a:spcPct val="100000"/>
              </a:lnSpc>
              <a:spcBef>
                <a:spcPts val="505"/>
              </a:spcBef>
            </a:pPr>
            <a:r>
              <a:rPr dirty="0" sz="2100" spc="-5">
                <a:latin typeface="Constantia"/>
                <a:cs typeface="Constantia"/>
              </a:rPr>
              <a:t>The</a:t>
            </a:r>
            <a:r>
              <a:rPr dirty="0" sz="2100" spc="-85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use</a:t>
            </a:r>
            <a:r>
              <a:rPr dirty="0" sz="2100" spc="-120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of</a:t>
            </a:r>
            <a:r>
              <a:rPr dirty="0" sz="2100" spc="35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famous</a:t>
            </a:r>
            <a:r>
              <a:rPr dirty="0" sz="2100" spc="-55">
                <a:latin typeface="Constantia"/>
                <a:cs typeface="Constantia"/>
              </a:rPr>
              <a:t> </a:t>
            </a:r>
            <a:r>
              <a:rPr dirty="0" sz="2100" spc="-10">
                <a:latin typeface="Constantia"/>
                <a:cs typeface="Constantia"/>
              </a:rPr>
              <a:t>trademarks</a:t>
            </a:r>
            <a:r>
              <a:rPr dirty="0" sz="2100" spc="-55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in</a:t>
            </a:r>
            <a:r>
              <a:rPr dirty="0" sz="2100" spc="-55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public</a:t>
            </a:r>
            <a:r>
              <a:rPr dirty="0" sz="2100" spc="-80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that</a:t>
            </a:r>
            <a:r>
              <a:rPr dirty="0" sz="2100" spc="-110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diminishes</a:t>
            </a:r>
            <a:r>
              <a:rPr dirty="0" sz="2100" spc="-75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the  capacity </a:t>
            </a:r>
            <a:r>
              <a:rPr dirty="0" sz="2100">
                <a:latin typeface="Constantia"/>
                <a:cs typeface="Constantia"/>
              </a:rPr>
              <a:t>of </a:t>
            </a:r>
            <a:r>
              <a:rPr dirty="0" sz="2100" spc="-5">
                <a:latin typeface="Constantia"/>
                <a:cs typeface="Constantia"/>
              </a:rPr>
              <a:t>the </a:t>
            </a:r>
            <a:r>
              <a:rPr dirty="0" sz="2100" spc="-10">
                <a:latin typeface="Constantia"/>
                <a:cs typeface="Constantia"/>
              </a:rPr>
              <a:t>mark </a:t>
            </a:r>
            <a:r>
              <a:rPr dirty="0" sz="2100" spc="-20">
                <a:latin typeface="Constantia"/>
                <a:cs typeface="Constantia"/>
              </a:rPr>
              <a:t>to </a:t>
            </a:r>
            <a:r>
              <a:rPr dirty="0" sz="2100" spc="-5">
                <a:latin typeface="Constantia"/>
                <a:cs typeface="Constantia"/>
              </a:rPr>
              <a:t>distinguish </a:t>
            </a:r>
            <a:r>
              <a:rPr dirty="0" sz="2100" spc="-10">
                <a:latin typeface="Constantia"/>
                <a:cs typeface="Constantia"/>
              </a:rPr>
              <a:t>goods </a:t>
            </a:r>
            <a:r>
              <a:rPr dirty="0" sz="2100">
                <a:latin typeface="Constantia"/>
                <a:cs typeface="Constantia"/>
              </a:rPr>
              <a:t>or </a:t>
            </a:r>
            <a:r>
              <a:rPr dirty="0" sz="2100" spc="-5">
                <a:latin typeface="Constantia"/>
                <a:cs typeface="Constantia"/>
              </a:rPr>
              <a:t>services, </a:t>
            </a:r>
            <a:r>
              <a:rPr dirty="0" sz="2100">
                <a:latin typeface="Constantia"/>
                <a:cs typeface="Constantia"/>
              </a:rPr>
              <a:t>or  </a:t>
            </a:r>
            <a:r>
              <a:rPr dirty="0" sz="2100" spc="-5">
                <a:latin typeface="Constantia"/>
                <a:cs typeface="Constantia"/>
              </a:rPr>
              <a:t>tarnishes</a:t>
            </a:r>
            <a:r>
              <a:rPr dirty="0" sz="2100" spc="-90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the</a:t>
            </a:r>
            <a:r>
              <a:rPr dirty="0" sz="2100" spc="-60">
                <a:latin typeface="Constantia"/>
                <a:cs typeface="Constantia"/>
              </a:rPr>
              <a:t> </a:t>
            </a:r>
            <a:r>
              <a:rPr dirty="0" sz="2100" spc="-10">
                <a:latin typeface="Constantia"/>
                <a:cs typeface="Constantia"/>
              </a:rPr>
              <a:t>mark</a:t>
            </a:r>
            <a:r>
              <a:rPr dirty="0" sz="2100" spc="-20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in</a:t>
            </a:r>
            <a:r>
              <a:rPr dirty="0" sz="2100" spc="-60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the</a:t>
            </a:r>
            <a:r>
              <a:rPr dirty="0" sz="2100" spc="-120">
                <a:latin typeface="Constantia"/>
                <a:cs typeface="Constantia"/>
              </a:rPr>
              <a:t> </a:t>
            </a:r>
            <a:r>
              <a:rPr dirty="0" sz="2100" spc="-15">
                <a:latin typeface="Constantia"/>
                <a:cs typeface="Constantia"/>
              </a:rPr>
              <a:t>eyes</a:t>
            </a:r>
            <a:r>
              <a:rPr dirty="0" sz="2100" spc="-105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of</a:t>
            </a:r>
            <a:r>
              <a:rPr dirty="0" sz="2100" spc="15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the</a:t>
            </a:r>
            <a:r>
              <a:rPr dirty="0" sz="2100" spc="-120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consumer</a:t>
            </a:r>
            <a:endParaRPr sz="21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1045209"/>
            <a:ext cx="620776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Intellectual </a:t>
            </a:r>
            <a:r>
              <a:rPr dirty="0" spc="-15"/>
              <a:t>Property</a:t>
            </a:r>
            <a:r>
              <a:rPr dirty="0" spc="-40"/>
              <a:t> </a:t>
            </a:r>
            <a:r>
              <a:rPr dirty="0" spc="-15"/>
              <a:t>Law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14-</a:t>
            </a:r>
            <a:r>
              <a:rPr dirty="0" spc="-5"/>
              <a:t>11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867055"/>
            <a:ext cx="7811770" cy="138176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3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spc="-60" b="1">
                <a:latin typeface="Constantia"/>
                <a:cs typeface="Constantia"/>
              </a:rPr>
              <a:t>FAN </a:t>
            </a:r>
            <a:r>
              <a:rPr dirty="0" sz="2600" spc="-5" b="1">
                <a:latin typeface="Constantia"/>
                <a:cs typeface="Constantia"/>
              </a:rPr>
              <a:t>AND </a:t>
            </a:r>
            <a:r>
              <a:rPr dirty="0" sz="2600" spc="-35" b="1">
                <a:latin typeface="Constantia"/>
                <a:cs typeface="Constantia"/>
              </a:rPr>
              <a:t>HATE</a:t>
            </a:r>
            <a:r>
              <a:rPr dirty="0" sz="2600" spc="-25" b="1">
                <a:latin typeface="Constantia"/>
                <a:cs typeface="Constantia"/>
              </a:rPr>
              <a:t> </a:t>
            </a:r>
            <a:r>
              <a:rPr dirty="0" sz="2600" spc="-5" b="1">
                <a:latin typeface="Constantia"/>
                <a:cs typeface="Constantia"/>
              </a:rPr>
              <a:t>SITES</a:t>
            </a:r>
            <a:endParaRPr sz="26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5" b="1">
                <a:latin typeface="Constantia"/>
                <a:cs typeface="Constantia"/>
              </a:rPr>
              <a:t>cyberbashing</a:t>
            </a:r>
            <a:endParaRPr sz="2400">
              <a:latin typeface="Constantia"/>
              <a:cs typeface="Constantia"/>
            </a:endParaRPr>
          </a:p>
          <a:p>
            <a:pPr marL="65278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Constantia"/>
                <a:cs typeface="Constantia"/>
              </a:rPr>
              <a:t>Domain</a:t>
            </a:r>
            <a:r>
              <a:rPr dirty="0" sz="2400" spc="-4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name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that</a:t>
            </a:r>
            <a:r>
              <a:rPr dirty="0" sz="2400" spc="-13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criticizes</a:t>
            </a:r>
            <a:r>
              <a:rPr dirty="0" sz="2400" spc="-12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an</a:t>
            </a:r>
            <a:r>
              <a:rPr dirty="0" sz="2400" spc="-11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organization</a:t>
            </a:r>
            <a:r>
              <a:rPr dirty="0" sz="2400" spc="-9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or</a:t>
            </a:r>
            <a:r>
              <a:rPr dirty="0" sz="2400" spc="-12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person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313385"/>
            <a:ext cx="6988175" cy="1489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Privacy</a:t>
            </a:r>
            <a:r>
              <a:rPr dirty="0" spc="-25"/>
              <a:t> </a:t>
            </a:r>
            <a:r>
              <a:rPr dirty="0" spc="-10"/>
              <a:t>Rights,</a:t>
            </a:r>
          </a:p>
          <a:p>
            <a:pPr marL="12700">
              <a:lnSpc>
                <a:spcPct val="100000"/>
              </a:lnSpc>
            </a:pPr>
            <a:r>
              <a:rPr dirty="0" spc="-15"/>
              <a:t>Protection, </a:t>
            </a:r>
            <a:r>
              <a:rPr dirty="0"/>
              <a:t>and </a:t>
            </a:r>
            <a:r>
              <a:rPr dirty="0" spc="-20"/>
              <a:t>Free</a:t>
            </a:r>
            <a:r>
              <a:rPr dirty="0" spc="-35"/>
              <a:t> </a:t>
            </a:r>
            <a:r>
              <a:rPr dirty="0" spc="-5"/>
              <a:t>Speech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14-</a:t>
            </a:r>
            <a:r>
              <a:rPr dirty="0" spc="-5"/>
              <a:t>12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947418"/>
            <a:ext cx="7882890" cy="1258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spc="-5" b="1">
                <a:latin typeface="Constantia"/>
                <a:cs typeface="Constantia"/>
              </a:rPr>
              <a:t>SOCIAL </a:t>
            </a:r>
            <a:r>
              <a:rPr dirty="0" sz="2600" spc="-10" b="1">
                <a:latin typeface="Constantia"/>
                <a:cs typeface="Constantia"/>
              </a:rPr>
              <a:t>NETWORKS </a:t>
            </a:r>
            <a:r>
              <a:rPr dirty="0" sz="2600" b="1">
                <a:latin typeface="Constantia"/>
                <a:cs typeface="Constantia"/>
              </a:rPr>
              <a:t>CHANGING </a:t>
            </a:r>
            <a:r>
              <a:rPr dirty="0" sz="2600" spc="-5" b="1">
                <a:latin typeface="Constantia"/>
                <a:cs typeface="Constantia"/>
              </a:rPr>
              <a:t>THE  LANDSCAPE </a:t>
            </a:r>
            <a:r>
              <a:rPr dirty="0" sz="2600" b="1">
                <a:latin typeface="Constantia"/>
                <a:cs typeface="Constantia"/>
              </a:rPr>
              <a:t>OF </a:t>
            </a:r>
            <a:r>
              <a:rPr dirty="0" sz="2600" spc="-55" b="1">
                <a:latin typeface="Constantia"/>
                <a:cs typeface="Constantia"/>
              </a:rPr>
              <a:t>PRIVACY </a:t>
            </a:r>
            <a:r>
              <a:rPr dirty="0" sz="2600" spc="-5" b="1">
                <a:latin typeface="Constantia"/>
                <a:cs typeface="Constantia"/>
              </a:rPr>
              <a:t>AND </a:t>
            </a:r>
            <a:r>
              <a:rPr dirty="0" sz="2600" b="1">
                <a:latin typeface="Constantia"/>
                <a:cs typeface="Constantia"/>
              </a:rPr>
              <a:t>ITS</a:t>
            </a:r>
            <a:r>
              <a:rPr dirty="0" sz="2600" spc="-120" b="1">
                <a:latin typeface="Constantia"/>
                <a:cs typeface="Constantia"/>
              </a:rPr>
              <a:t> </a:t>
            </a:r>
            <a:r>
              <a:rPr dirty="0" sz="2600" spc="-25" b="1">
                <a:latin typeface="Constantia"/>
                <a:cs typeface="Constantia"/>
              </a:rPr>
              <a:t>PROTECTION</a:t>
            </a:r>
            <a:endParaRPr sz="26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5" b="1">
                <a:latin typeface="Constantia"/>
                <a:cs typeface="Constantia"/>
              </a:rPr>
              <a:t>Global</a:t>
            </a:r>
            <a:r>
              <a:rPr dirty="0" sz="2400" spc="-75" b="1">
                <a:latin typeface="Constantia"/>
                <a:cs typeface="Constantia"/>
              </a:rPr>
              <a:t> </a:t>
            </a:r>
            <a:r>
              <a:rPr dirty="0" sz="2400" spc="-5" b="1">
                <a:latin typeface="Constantia"/>
                <a:cs typeface="Constantia"/>
              </a:rPr>
              <a:t>View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313385"/>
            <a:ext cx="6988175" cy="1489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Privacy</a:t>
            </a:r>
            <a:r>
              <a:rPr dirty="0" spc="-25"/>
              <a:t> </a:t>
            </a:r>
            <a:r>
              <a:rPr dirty="0" spc="-10"/>
              <a:t>Rights,</a:t>
            </a:r>
          </a:p>
          <a:p>
            <a:pPr marL="12700">
              <a:lnSpc>
                <a:spcPct val="100000"/>
              </a:lnSpc>
            </a:pPr>
            <a:r>
              <a:rPr dirty="0" spc="-15"/>
              <a:t>Protection, </a:t>
            </a:r>
            <a:r>
              <a:rPr dirty="0"/>
              <a:t>and </a:t>
            </a:r>
            <a:r>
              <a:rPr dirty="0" spc="-20"/>
              <a:t>Free</a:t>
            </a:r>
            <a:r>
              <a:rPr dirty="0" spc="-35"/>
              <a:t> </a:t>
            </a:r>
            <a:r>
              <a:rPr dirty="0" spc="-5"/>
              <a:t>Speech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14-</a:t>
            </a:r>
            <a:r>
              <a:rPr dirty="0" spc="-5"/>
              <a:t>13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867055"/>
            <a:ext cx="8039734" cy="2991485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3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spc="-55" b="1">
                <a:latin typeface="Constantia"/>
                <a:cs typeface="Constantia"/>
              </a:rPr>
              <a:t>PRIVACY </a:t>
            </a:r>
            <a:r>
              <a:rPr dirty="0" sz="2600" b="1">
                <a:latin typeface="Constantia"/>
                <a:cs typeface="Constantia"/>
              </a:rPr>
              <a:t>RIGHTS </a:t>
            </a:r>
            <a:r>
              <a:rPr dirty="0" sz="2600" spc="-5" b="1">
                <a:latin typeface="Constantia"/>
                <a:cs typeface="Constantia"/>
              </a:rPr>
              <a:t>AND</a:t>
            </a:r>
            <a:r>
              <a:rPr dirty="0" sz="2600" spc="-135" b="1">
                <a:latin typeface="Constantia"/>
                <a:cs typeface="Constantia"/>
              </a:rPr>
              <a:t> </a:t>
            </a:r>
            <a:r>
              <a:rPr dirty="0" sz="2600" spc="-25" b="1">
                <a:latin typeface="Constantia"/>
                <a:cs typeface="Constantia"/>
              </a:rPr>
              <a:t>PROTECTION</a:t>
            </a:r>
            <a:endParaRPr sz="26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5" b="1">
                <a:latin typeface="Constantia"/>
                <a:cs typeface="Constantia"/>
              </a:rPr>
              <a:t>opt-out</a:t>
            </a:r>
            <a:endParaRPr sz="2400">
              <a:latin typeface="Constantia"/>
              <a:cs typeface="Constantia"/>
            </a:endParaRPr>
          </a:p>
          <a:p>
            <a:pPr marL="652780" marR="18161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Constantia"/>
                <a:cs typeface="Constantia"/>
              </a:rPr>
              <a:t>Business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practice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that</a:t>
            </a:r>
            <a:r>
              <a:rPr dirty="0" sz="2400" spc="-125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gives</a:t>
            </a:r>
            <a:r>
              <a:rPr dirty="0" sz="2400" spc="-10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consumers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the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opportunity  </a:t>
            </a:r>
            <a:r>
              <a:rPr dirty="0" sz="2400" spc="-20">
                <a:latin typeface="Constantia"/>
                <a:cs typeface="Constantia"/>
              </a:rPr>
              <a:t>to </a:t>
            </a:r>
            <a:r>
              <a:rPr dirty="0" sz="2400" spc="-10">
                <a:latin typeface="Constantia"/>
                <a:cs typeface="Constantia"/>
              </a:rPr>
              <a:t>refuse </a:t>
            </a:r>
            <a:r>
              <a:rPr dirty="0" sz="2400">
                <a:latin typeface="Constantia"/>
                <a:cs typeface="Constantia"/>
              </a:rPr>
              <a:t>sharing </a:t>
            </a:r>
            <a:r>
              <a:rPr dirty="0" sz="2400" spc="-5">
                <a:latin typeface="Constantia"/>
                <a:cs typeface="Constantia"/>
              </a:rPr>
              <a:t>information about</a:t>
            </a:r>
            <a:r>
              <a:rPr dirty="0" sz="2400" spc="-375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themselves</a:t>
            </a:r>
            <a:endParaRPr sz="24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5" b="1">
                <a:latin typeface="Constantia"/>
                <a:cs typeface="Constantia"/>
              </a:rPr>
              <a:t>opt-in</a:t>
            </a:r>
            <a:endParaRPr sz="2400">
              <a:latin typeface="Constantia"/>
              <a:cs typeface="Constantia"/>
            </a:endParaRPr>
          </a:p>
          <a:p>
            <a:pPr marL="652780" marR="5080">
              <a:lnSpc>
                <a:spcPct val="100000"/>
              </a:lnSpc>
              <a:spcBef>
                <a:spcPts val="575"/>
              </a:spcBef>
              <a:tabLst>
                <a:tab pos="7030084" algn="l"/>
              </a:tabLst>
            </a:pPr>
            <a:r>
              <a:rPr dirty="0" sz="2400" spc="-5">
                <a:latin typeface="Constantia"/>
                <a:cs typeface="Constantia"/>
              </a:rPr>
              <a:t>Ag</a:t>
            </a:r>
            <a:r>
              <a:rPr dirty="0" sz="2400" spc="-2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eement</a:t>
            </a:r>
            <a:r>
              <a:rPr dirty="0" sz="2400" spc="-8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tha</a:t>
            </a:r>
            <a:r>
              <a:rPr dirty="0" sz="2400">
                <a:latin typeface="Constantia"/>
                <a:cs typeface="Constantia"/>
              </a:rPr>
              <a:t>t</a:t>
            </a:r>
            <a:r>
              <a:rPr dirty="0" sz="2400" spc="-105">
                <a:latin typeface="Constantia"/>
                <a:cs typeface="Constantia"/>
              </a:rPr>
              <a:t> 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eq</a:t>
            </a:r>
            <a:r>
              <a:rPr dirty="0" sz="2400" spc="-5">
                <a:latin typeface="Constantia"/>
                <a:cs typeface="Constantia"/>
              </a:rPr>
              <a:t>u</a:t>
            </a:r>
            <a:r>
              <a:rPr dirty="0" sz="2400">
                <a:latin typeface="Constantia"/>
                <a:cs typeface="Constantia"/>
              </a:rPr>
              <a:t>i</a:t>
            </a:r>
            <a:r>
              <a:rPr dirty="0" sz="2400" spc="-3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es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 spc="-55">
                <a:latin typeface="Constantia"/>
                <a:cs typeface="Constantia"/>
              </a:rPr>
              <a:t>c</a:t>
            </a:r>
            <a:r>
              <a:rPr dirty="0" sz="2400">
                <a:latin typeface="Constantia"/>
                <a:cs typeface="Constantia"/>
              </a:rPr>
              <a:t>ompu</a:t>
            </a:r>
            <a:r>
              <a:rPr dirty="0" sz="2400" spc="-35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er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use</a:t>
            </a:r>
            <a:r>
              <a:rPr dirty="0" sz="2400" spc="5">
                <a:latin typeface="Constantia"/>
                <a:cs typeface="Constantia"/>
              </a:rPr>
              <a:t>r</a:t>
            </a:r>
            <a:r>
              <a:rPr dirty="0" sz="2400">
                <a:latin typeface="Constantia"/>
                <a:cs typeface="Constantia"/>
              </a:rPr>
              <a:t>s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 spc="-35">
                <a:latin typeface="Constantia"/>
                <a:cs typeface="Constantia"/>
              </a:rPr>
              <a:t>t</a:t>
            </a:r>
            <a:r>
              <a:rPr dirty="0" sz="2400">
                <a:latin typeface="Constantia"/>
                <a:cs typeface="Constantia"/>
              </a:rPr>
              <a:t>o</a:t>
            </a:r>
            <a:r>
              <a:rPr dirty="0" sz="2400" spc="-9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ta</a:t>
            </a:r>
            <a:r>
              <a:rPr dirty="0" sz="2400" spc="-45">
                <a:latin typeface="Constantia"/>
                <a:cs typeface="Constantia"/>
              </a:rPr>
              <a:t>k</a:t>
            </a:r>
            <a:r>
              <a:rPr dirty="0" sz="2400">
                <a:latin typeface="Constantia"/>
                <a:cs typeface="Constantia"/>
              </a:rPr>
              <a:t>e	speci</a:t>
            </a:r>
            <a:r>
              <a:rPr dirty="0" sz="2400" spc="60">
                <a:latin typeface="Constantia"/>
                <a:cs typeface="Constantia"/>
              </a:rPr>
              <a:t>f</a:t>
            </a:r>
            <a:r>
              <a:rPr dirty="0" sz="2400" spc="-5">
                <a:latin typeface="Constantia"/>
                <a:cs typeface="Constantia"/>
              </a:rPr>
              <a:t>ic  </a:t>
            </a:r>
            <a:r>
              <a:rPr dirty="0" sz="2400" spc="-10">
                <a:latin typeface="Constantia"/>
                <a:cs typeface="Constantia"/>
              </a:rPr>
              <a:t>steps </a:t>
            </a:r>
            <a:r>
              <a:rPr dirty="0" sz="2400" spc="-20">
                <a:latin typeface="Constantia"/>
                <a:cs typeface="Constantia"/>
              </a:rPr>
              <a:t>to </a:t>
            </a:r>
            <a:r>
              <a:rPr dirty="0" sz="2400" spc="-15">
                <a:latin typeface="Constantia"/>
                <a:cs typeface="Constantia"/>
              </a:rPr>
              <a:t>allow </a:t>
            </a:r>
            <a:r>
              <a:rPr dirty="0" sz="2400" spc="-5">
                <a:latin typeface="Constantia"/>
                <a:cs typeface="Constantia"/>
              </a:rPr>
              <a:t>the </a:t>
            </a:r>
            <a:r>
              <a:rPr dirty="0" sz="2400" spc="-10">
                <a:latin typeface="Constantia"/>
                <a:cs typeface="Constantia"/>
              </a:rPr>
              <a:t>collection </a:t>
            </a:r>
            <a:r>
              <a:rPr dirty="0" sz="2400">
                <a:latin typeface="Constantia"/>
                <a:cs typeface="Constantia"/>
              </a:rPr>
              <a:t>of personal</a:t>
            </a:r>
            <a:r>
              <a:rPr dirty="0" sz="2400" spc="-38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information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313385"/>
            <a:ext cx="6988175" cy="1489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Privacy</a:t>
            </a:r>
            <a:r>
              <a:rPr dirty="0" spc="-25"/>
              <a:t> </a:t>
            </a:r>
            <a:r>
              <a:rPr dirty="0" spc="-10"/>
              <a:t>Rights,</a:t>
            </a:r>
          </a:p>
          <a:p>
            <a:pPr marL="12700">
              <a:lnSpc>
                <a:spcPct val="100000"/>
              </a:lnSpc>
            </a:pPr>
            <a:r>
              <a:rPr dirty="0" spc="-15"/>
              <a:t>Protection, </a:t>
            </a:r>
            <a:r>
              <a:rPr dirty="0"/>
              <a:t>and </a:t>
            </a:r>
            <a:r>
              <a:rPr dirty="0" spc="-20"/>
              <a:t>Free</a:t>
            </a:r>
            <a:r>
              <a:rPr dirty="0" spc="-35"/>
              <a:t> </a:t>
            </a:r>
            <a:r>
              <a:rPr dirty="0" spc="-5"/>
              <a:t>Speech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14-</a:t>
            </a:r>
            <a:r>
              <a:rPr dirty="0" spc="-5"/>
              <a:t>14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947418"/>
            <a:ext cx="8000365" cy="321818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5115" marR="1386840" indent="-27305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b="1">
                <a:latin typeface="Constantia"/>
                <a:cs typeface="Constantia"/>
              </a:rPr>
              <a:t>FREE </a:t>
            </a:r>
            <a:r>
              <a:rPr dirty="0" sz="2600" spc="-20" b="1">
                <a:latin typeface="Constantia"/>
                <a:cs typeface="Constantia"/>
              </a:rPr>
              <a:t>SPEECH </a:t>
            </a:r>
            <a:r>
              <a:rPr dirty="0" sz="2600" b="1">
                <a:latin typeface="Constantia"/>
                <a:cs typeface="Constantia"/>
              </a:rPr>
              <a:t>ONLINE </a:t>
            </a:r>
            <a:r>
              <a:rPr dirty="0" sz="2600" spc="-5" b="1">
                <a:latin typeface="Constantia"/>
                <a:cs typeface="Constantia"/>
              </a:rPr>
              <a:t>VERSUS</a:t>
            </a:r>
            <a:r>
              <a:rPr dirty="0" sz="2600" spc="-145" b="1">
                <a:latin typeface="Constantia"/>
                <a:cs typeface="Constantia"/>
              </a:rPr>
              <a:t> </a:t>
            </a:r>
            <a:r>
              <a:rPr dirty="0" sz="2600" spc="-55" b="1">
                <a:latin typeface="Constantia"/>
                <a:cs typeface="Constantia"/>
              </a:rPr>
              <a:t>PRIVACY  </a:t>
            </a:r>
            <a:r>
              <a:rPr dirty="0" sz="2600" spc="-25" b="1">
                <a:latin typeface="Constantia"/>
                <a:cs typeface="Constantia"/>
              </a:rPr>
              <a:t>PROTECTION</a:t>
            </a:r>
            <a:endParaRPr sz="26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20" b="1">
                <a:latin typeface="Constantia"/>
                <a:cs typeface="Constantia"/>
              </a:rPr>
              <a:t>Free </a:t>
            </a:r>
            <a:r>
              <a:rPr dirty="0" sz="2400" spc="-5" b="1">
                <a:latin typeface="Constantia"/>
                <a:cs typeface="Constantia"/>
              </a:rPr>
              <a:t>Speech </a:t>
            </a:r>
            <a:r>
              <a:rPr dirty="0" sz="2400" b="1">
                <a:latin typeface="Constantia"/>
                <a:cs typeface="Constantia"/>
              </a:rPr>
              <a:t>Online </a:t>
            </a:r>
            <a:r>
              <a:rPr dirty="0" sz="2400" spc="-35" b="1">
                <a:latin typeface="Constantia"/>
                <a:cs typeface="Constantia"/>
              </a:rPr>
              <a:t>Versus </a:t>
            </a:r>
            <a:r>
              <a:rPr dirty="0" sz="2400" spc="-5" b="1">
                <a:latin typeface="Constantia"/>
                <a:cs typeface="Constantia"/>
              </a:rPr>
              <a:t>Child </a:t>
            </a:r>
            <a:r>
              <a:rPr dirty="0" sz="2400" spc="-10" b="1">
                <a:latin typeface="Constantia"/>
                <a:cs typeface="Constantia"/>
              </a:rPr>
              <a:t>Protection</a:t>
            </a:r>
            <a:r>
              <a:rPr dirty="0" sz="2400" spc="-290" b="1">
                <a:latin typeface="Constantia"/>
                <a:cs typeface="Constantia"/>
              </a:rPr>
              <a:t> </a:t>
            </a:r>
            <a:r>
              <a:rPr dirty="0" sz="2400" spc="-10" b="1">
                <a:latin typeface="Constantia"/>
                <a:cs typeface="Constantia"/>
              </a:rPr>
              <a:t>Debate</a:t>
            </a:r>
            <a:endParaRPr sz="2400">
              <a:latin typeface="Constantia"/>
              <a:cs typeface="Constantia"/>
            </a:endParaRPr>
          </a:p>
          <a:p>
            <a:pPr lvl="2" marL="927100" indent="-247650">
              <a:lnSpc>
                <a:spcPct val="100000"/>
              </a:lnSpc>
              <a:spcBef>
                <a:spcPts val="535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927100" algn="l"/>
                <a:tab pos="927735" algn="l"/>
              </a:tabLst>
            </a:pPr>
            <a:r>
              <a:rPr dirty="0" sz="2100" spc="-5" b="1">
                <a:latin typeface="Constantia"/>
                <a:cs typeface="Constantia"/>
              </a:rPr>
              <a:t>legal</a:t>
            </a:r>
            <a:r>
              <a:rPr dirty="0" sz="2100" spc="-50" b="1">
                <a:latin typeface="Constantia"/>
                <a:cs typeface="Constantia"/>
              </a:rPr>
              <a:t> </a:t>
            </a:r>
            <a:r>
              <a:rPr dirty="0" sz="2100" spc="-10" b="1">
                <a:latin typeface="Constantia"/>
                <a:cs typeface="Constantia"/>
              </a:rPr>
              <a:t>precedent</a:t>
            </a:r>
            <a:endParaRPr sz="2100">
              <a:latin typeface="Constantia"/>
              <a:cs typeface="Constantia"/>
            </a:endParaRPr>
          </a:p>
          <a:p>
            <a:pPr marL="927100" marR="1097280">
              <a:lnSpc>
                <a:spcPct val="100000"/>
              </a:lnSpc>
              <a:spcBef>
                <a:spcPts val="500"/>
              </a:spcBef>
            </a:pPr>
            <a:r>
              <a:rPr dirty="0" sz="2100">
                <a:latin typeface="Constantia"/>
                <a:cs typeface="Constantia"/>
              </a:rPr>
              <a:t>A</a:t>
            </a:r>
            <a:r>
              <a:rPr dirty="0" sz="2100" spc="-45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judicial</a:t>
            </a:r>
            <a:r>
              <a:rPr dirty="0" sz="2100" spc="-40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decision</a:t>
            </a:r>
            <a:r>
              <a:rPr dirty="0" sz="2100" spc="-65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that</a:t>
            </a:r>
            <a:r>
              <a:rPr dirty="0" sz="2100" spc="-60">
                <a:latin typeface="Constantia"/>
                <a:cs typeface="Constantia"/>
              </a:rPr>
              <a:t> </a:t>
            </a:r>
            <a:r>
              <a:rPr dirty="0" sz="2100" spc="-15">
                <a:latin typeface="Constantia"/>
                <a:cs typeface="Constantia"/>
              </a:rPr>
              <a:t>may</a:t>
            </a:r>
            <a:r>
              <a:rPr dirty="0" sz="2100" spc="-60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be</a:t>
            </a:r>
            <a:r>
              <a:rPr dirty="0" sz="2100" spc="-95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used</a:t>
            </a:r>
            <a:r>
              <a:rPr dirty="0" sz="2100" spc="-65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as</a:t>
            </a:r>
            <a:r>
              <a:rPr dirty="0" sz="2100" spc="-95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a</a:t>
            </a:r>
            <a:r>
              <a:rPr dirty="0" sz="2100" spc="-90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standard</a:t>
            </a:r>
            <a:r>
              <a:rPr dirty="0" sz="2100" spc="-20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in  subsequent </a:t>
            </a:r>
            <a:r>
              <a:rPr dirty="0" sz="2100">
                <a:latin typeface="Constantia"/>
                <a:cs typeface="Constantia"/>
              </a:rPr>
              <a:t>similar</a:t>
            </a:r>
            <a:r>
              <a:rPr dirty="0" sz="2100" spc="-254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cases</a:t>
            </a:r>
            <a:endParaRPr sz="2100">
              <a:latin typeface="Constantia"/>
              <a:cs typeface="Constantia"/>
            </a:endParaRPr>
          </a:p>
          <a:p>
            <a:pPr marL="285115" marR="321310" indent="-273050">
              <a:lnSpc>
                <a:spcPct val="100000"/>
              </a:lnSpc>
              <a:spcBef>
                <a:spcPts val="59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b="1">
                <a:latin typeface="Constantia"/>
                <a:cs typeface="Constantia"/>
              </a:rPr>
              <a:t>THE </a:t>
            </a:r>
            <a:r>
              <a:rPr dirty="0" sz="2600" spc="-15" b="1">
                <a:latin typeface="Constantia"/>
                <a:cs typeface="Constantia"/>
              </a:rPr>
              <a:t>PRICE </a:t>
            </a:r>
            <a:r>
              <a:rPr dirty="0" sz="2600" b="1">
                <a:latin typeface="Constantia"/>
                <a:cs typeface="Constantia"/>
              </a:rPr>
              <a:t>OF </a:t>
            </a:r>
            <a:r>
              <a:rPr dirty="0" sz="2600" spc="-25" b="1">
                <a:latin typeface="Constantia"/>
                <a:cs typeface="Constantia"/>
              </a:rPr>
              <a:t>PROTECTING </a:t>
            </a:r>
            <a:r>
              <a:rPr dirty="0" sz="2600" b="1">
                <a:latin typeface="Constantia"/>
                <a:cs typeface="Constantia"/>
              </a:rPr>
              <a:t>AN</a:t>
            </a:r>
            <a:r>
              <a:rPr dirty="0" sz="2600" spc="-110" b="1">
                <a:latin typeface="Constantia"/>
                <a:cs typeface="Constantia"/>
              </a:rPr>
              <a:t> </a:t>
            </a:r>
            <a:r>
              <a:rPr dirty="0" sz="2600" spc="-20" b="1">
                <a:latin typeface="Constantia"/>
                <a:cs typeface="Constantia"/>
              </a:rPr>
              <a:t>INDIVIDUAL’S  </a:t>
            </a:r>
            <a:r>
              <a:rPr dirty="0" sz="2600" spc="-55" b="1">
                <a:latin typeface="Constantia"/>
                <a:cs typeface="Constantia"/>
              </a:rPr>
              <a:t>PRIVACY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313385"/>
            <a:ext cx="6988175" cy="1489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Privacy</a:t>
            </a:r>
            <a:r>
              <a:rPr dirty="0" spc="-25"/>
              <a:t> </a:t>
            </a:r>
            <a:r>
              <a:rPr dirty="0" spc="-10"/>
              <a:t>Rights,</a:t>
            </a:r>
          </a:p>
          <a:p>
            <a:pPr marL="12700">
              <a:lnSpc>
                <a:spcPct val="100000"/>
              </a:lnSpc>
            </a:pPr>
            <a:r>
              <a:rPr dirty="0" spc="-15"/>
              <a:t>Protection, </a:t>
            </a:r>
            <a:r>
              <a:rPr dirty="0"/>
              <a:t>and </a:t>
            </a:r>
            <a:r>
              <a:rPr dirty="0" spc="-20"/>
              <a:t>Free</a:t>
            </a:r>
            <a:r>
              <a:rPr dirty="0" spc="-35"/>
              <a:t> </a:t>
            </a:r>
            <a:r>
              <a:rPr dirty="0" spc="-5"/>
              <a:t>Speech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14-</a:t>
            </a:r>
            <a:r>
              <a:rPr dirty="0" spc="-5"/>
              <a:t>15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947418"/>
            <a:ext cx="7567295" cy="3307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spc="-25" b="1">
                <a:latin typeface="Constantia"/>
                <a:cs typeface="Constantia"/>
              </a:rPr>
              <a:t>HOW </a:t>
            </a:r>
            <a:r>
              <a:rPr dirty="0" sz="2600" spc="-20" b="1">
                <a:latin typeface="Constantia"/>
                <a:cs typeface="Constantia"/>
              </a:rPr>
              <a:t>INFORMATION </a:t>
            </a:r>
            <a:r>
              <a:rPr dirty="0" sz="2600" spc="-5" b="1">
                <a:latin typeface="Constantia"/>
                <a:cs typeface="Constantia"/>
              </a:rPr>
              <a:t>ABOUT </a:t>
            </a:r>
            <a:r>
              <a:rPr dirty="0" sz="2600" spc="-10" b="1">
                <a:latin typeface="Constantia"/>
                <a:cs typeface="Constantia"/>
              </a:rPr>
              <a:t>INDIVIDUALS</a:t>
            </a:r>
            <a:r>
              <a:rPr dirty="0" sz="2600" spc="-204" b="1">
                <a:latin typeface="Constantia"/>
                <a:cs typeface="Constantia"/>
              </a:rPr>
              <a:t> </a:t>
            </a:r>
            <a:r>
              <a:rPr dirty="0" sz="2600" b="1">
                <a:latin typeface="Constantia"/>
                <a:cs typeface="Constantia"/>
              </a:rPr>
              <a:t>IS  </a:t>
            </a:r>
            <a:r>
              <a:rPr dirty="0" sz="2600" spc="-20" b="1">
                <a:latin typeface="Constantia"/>
                <a:cs typeface="Constantia"/>
              </a:rPr>
              <a:t>COLLECTED </a:t>
            </a:r>
            <a:r>
              <a:rPr dirty="0" sz="2600" spc="-5" b="1">
                <a:latin typeface="Constantia"/>
                <a:cs typeface="Constantia"/>
              </a:rPr>
              <a:t>AND USED</a:t>
            </a:r>
            <a:r>
              <a:rPr dirty="0" sz="2600" spc="-90" b="1">
                <a:latin typeface="Constantia"/>
                <a:cs typeface="Constantia"/>
              </a:rPr>
              <a:t> </a:t>
            </a:r>
            <a:r>
              <a:rPr dirty="0" sz="2600" b="1">
                <a:latin typeface="Constantia"/>
                <a:cs typeface="Constantia"/>
              </a:rPr>
              <a:t>ONLINE</a:t>
            </a:r>
            <a:endParaRPr sz="26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35" b="1">
                <a:latin typeface="Constantia"/>
                <a:cs typeface="Constantia"/>
              </a:rPr>
              <a:t>Website</a:t>
            </a:r>
            <a:r>
              <a:rPr dirty="0" sz="2400" spc="-60" b="1">
                <a:latin typeface="Constantia"/>
                <a:cs typeface="Constantia"/>
              </a:rPr>
              <a:t> </a:t>
            </a:r>
            <a:r>
              <a:rPr dirty="0" sz="2400" spc="-10" b="1">
                <a:latin typeface="Constantia"/>
                <a:cs typeface="Constantia"/>
              </a:rPr>
              <a:t>Registration</a:t>
            </a:r>
            <a:endParaRPr sz="24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5" b="1">
                <a:latin typeface="Constantia"/>
                <a:cs typeface="Constantia"/>
              </a:rPr>
              <a:t>Cookies</a:t>
            </a:r>
            <a:endParaRPr sz="24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5" b="1">
                <a:latin typeface="Constantia"/>
                <a:cs typeface="Constantia"/>
              </a:rPr>
              <a:t>spyware</a:t>
            </a:r>
            <a:endParaRPr sz="2400">
              <a:latin typeface="Constantia"/>
              <a:cs typeface="Constantia"/>
            </a:endParaRPr>
          </a:p>
          <a:p>
            <a:pPr algn="just" marL="652780" marR="3937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Constantia"/>
                <a:cs typeface="Constantia"/>
              </a:rPr>
              <a:t>All </a:t>
            </a:r>
            <a:r>
              <a:rPr dirty="0" sz="2400" spc="-20">
                <a:latin typeface="Constantia"/>
                <a:cs typeface="Constantia"/>
              </a:rPr>
              <a:t>unwanted </a:t>
            </a:r>
            <a:r>
              <a:rPr dirty="0" sz="2400" spc="-10">
                <a:latin typeface="Constantia"/>
                <a:cs typeface="Constantia"/>
              </a:rPr>
              <a:t>software programs </a:t>
            </a:r>
            <a:r>
              <a:rPr dirty="0" sz="2400" spc="-5">
                <a:latin typeface="Constantia"/>
                <a:cs typeface="Constantia"/>
              </a:rPr>
              <a:t>designed </a:t>
            </a:r>
            <a:r>
              <a:rPr dirty="0" sz="2400" spc="-20">
                <a:latin typeface="Constantia"/>
                <a:cs typeface="Constantia"/>
              </a:rPr>
              <a:t>to</a:t>
            </a:r>
            <a:r>
              <a:rPr dirty="0" sz="2400" spc="-37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steal  </a:t>
            </a:r>
            <a:r>
              <a:rPr dirty="0" sz="2400">
                <a:latin typeface="Constantia"/>
                <a:cs typeface="Constantia"/>
              </a:rPr>
              <a:t>proprietary</a:t>
            </a:r>
            <a:r>
              <a:rPr dirty="0" sz="2400" spc="-9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information,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or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that</a:t>
            </a:r>
            <a:r>
              <a:rPr dirty="0" sz="2400" spc="-90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target</a:t>
            </a:r>
            <a:r>
              <a:rPr dirty="0" sz="2400" spc="-12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data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stores  </a:t>
            </a:r>
            <a:r>
              <a:rPr dirty="0" sz="2400" spc="-10">
                <a:latin typeface="Constantia"/>
                <a:cs typeface="Constantia"/>
              </a:rPr>
              <a:t>containing </a:t>
            </a:r>
            <a:r>
              <a:rPr dirty="0" sz="2400" spc="-5">
                <a:latin typeface="Constantia"/>
                <a:cs typeface="Constantia"/>
              </a:rPr>
              <a:t>confidential</a:t>
            </a:r>
            <a:r>
              <a:rPr dirty="0" sz="2400" spc="-5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information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Privacy</a:t>
            </a:r>
            <a:r>
              <a:rPr dirty="0" spc="-25"/>
              <a:t> </a:t>
            </a:r>
            <a:r>
              <a:rPr dirty="0" spc="-10"/>
              <a:t>Rights,</a:t>
            </a:r>
          </a:p>
          <a:p>
            <a:pPr marL="12700">
              <a:lnSpc>
                <a:spcPct val="100000"/>
              </a:lnSpc>
            </a:pPr>
            <a:r>
              <a:rPr dirty="0" spc="-15"/>
              <a:t>Protection, </a:t>
            </a:r>
            <a:r>
              <a:rPr dirty="0"/>
              <a:t>and </a:t>
            </a:r>
            <a:r>
              <a:rPr dirty="0" spc="-20"/>
              <a:t>Free</a:t>
            </a:r>
            <a:r>
              <a:rPr dirty="0" spc="-35"/>
              <a:t> </a:t>
            </a:r>
            <a:r>
              <a:rPr dirty="0" spc="-5"/>
              <a:t>Speech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53236" y="1463929"/>
            <a:ext cx="3706495" cy="134302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59079" indent="-247015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59715" algn="l"/>
              </a:tabLst>
            </a:pPr>
            <a:r>
              <a:rPr dirty="0" sz="2400" spc="-20" b="1">
                <a:latin typeface="Constantia"/>
                <a:cs typeface="Constantia"/>
              </a:rPr>
              <a:t>RFID’s </a:t>
            </a:r>
            <a:r>
              <a:rPr dirty="0" sz="2400" spc="-10" b="1">
                <a:latin typeface="Constantia"/>
                <a:cs typeface="Constantia"/>
              </a:rPr>
              <a:t>Threat </a:t>
            </a:r>
            <a:r>
              <a:rPr dirty="0" sz="2400" spc="-20" b="1">
                <a:latin typeface="Constantia"/>
                <a:cs typeface="Constantia"/>
              </a:rPr>
              <a:t>to</a:t>
            </a:r>
            <a:r>
              <a:rPr dirty="0" sz="2400" spc="-300" b="1">
                <a:latin typeface="Constantia"/>
                <a:cs typeface="Constantia"/>
              </a:rPr>
              <a:t> </a:t>
            </a:r>
            <a:r>
              <a:rPr dirty="0" sz="2400" spc="-5" b="1">
                <a:latin typeface="Constantia"/>
                <a:cs typeface="Constantia"/>
              </a:rPr>
              <a:t>Privacy</a:t>
            </a:r>
            <a:endParaRPr sz="2400">
              <a:latin typeface="Constantia"/>
              <a:cs typeface="Constantia"/>
            </a:endParaRPr>
          </a:p>
          <a:p>
            <a:pPr marL="259079" indent="-247015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59715" algn="l"/>
              </a:tabLst>
            </a:pPr>
            <a:r>
              <a:rPr dirty="0" sz="2400" b="1">
                <a:latin typeface="Constantia"/>
                <a:cs typeface="Constantia"/>
              </a:rPr>
              <a:t>Other</a:t>
            </a:r>
            <a:r>
              <a:rPr dirty="0" sz="2400" spc="-95" b="1">
                <a:latin typeface="Constantia"/>
                <a:cs typeface="Constantia"/>
              </a:rPr>
              <a:t> </a:t>
            </a:r>
            <a:r>
              <a:rPr dirty="0" sz="2400" spc="-10" b="1">
                <a:latin typeface="Constantia"/>
                <a:cs typeface="Constantia"/>
              </a:rPr>
              <a:t>Methods</a:t>
            </a:r>
            <a:endParaRPr sz="2400">
              <a:latin typeface="Constantia"/>
              <a:cs typeface="Constantia"/>
            </a:endParaRPr>
          </a:p>
          <a:p>
            <a:pPr marL="259079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59715" algn="l"/>
              </a:tabLst>
            </a:pPr>
            <a:r>
              <a:rPr dirty="0" sz="2400" spc="-5" b="1">
                <a:latin typeface="Constantia"/>
                <a:cs typeface="Constantia"/>
              </a:rPr>
              <a:t>Privacy </a:t>
            </a:r>
            <a:r>
              <a:rPr dirty="0" sz="2400" b="1">
                <a:latin typeface="Constantia"/>
                <a:cs typeface="Constantia"/>
              </a:rPr>
              <a:t>of</a:t>
            </a:r>
            <a:r>
              <a:rPr dirty="0" sz="2400" spc="-95" b="1">
                <a:latin typeface="Constantia"/>
                <a:cs typeface="Constantia"/>
              </a:rPr>
              <a:t> </a:t>
            </a:r>
            <a:r>
              <a:rPr dirty="0" sz="2400" spc="-15" b="1">
                <a:latin typeface="Constantia"/>
                <a:cs typeface="Constantia"/>
              </a:rPr>
              <a:t>Employees</a:t>
            </a:r>
            <a:endParaRPr sz="2400">
              <a:latin typeface="Constantia"/>
              <a:cs typeface="Constant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62000" y="2895600"/>
            <a:ext cx="7208901" cy="3429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14-</a:t>
            </a:r>
            <a:r>
              <a:rPr dirty="0" spc="-5"/>
              <a:t>16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313385"/>
            <a:ext cx="6988175" cy="1489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Privacy</a:t>
            </a:r>
            <a:r>
              <a:rPr dirty="0" spc="-25"/>
              <a:t> </a:t>
            </a:r>
            <a:r>
              <a:rPr dirty="0" spc="-10"/>
              <a:t>Rights,</a:t>
            </a:r>
          </a:p>
          <a:p>
            <a:pPr marL="12700">
              <a:lnSpc>
                <a:spcPct val="100000"/>
              </a:lnSpc>
            </a:pPr>
            <a:r>
              <a:rPr dirty="0" spc="-15"/>
              <a:t>Protection, </a:t>
            </a:r>
            <a:r>
              <a:rPr dirty="0"/>
              <a:t>and </a:t>
            </a:r>
            <a:r>
              <a:rPr dirty="0" spc="-20"/>
              <a:t>Free</a:t>
            </a:r>
            <a:r>
              <a:rPr dirty="0" spc="-35"/>
              <a:t> </a:t>
            </a:r>
            <a:r>
              <a:rPr dirty="0" spc="-5"/>
              <a:t>Speech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947418"/>
            <a:ext cx="6925309" cy="8185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spc="-55" b="1">
                <a:latin typeface="Constantia"/>
                <a:cs typeface="Constantia"/>
              </a:rPr>
              <a:t>PRIVACY </a:t>
            </a:r>
            <a:r>
              <a:rPr dirty="0" sz="2600" spc="-25" b="1">
                <a:latin typeface="Constantia"/>
                <a:cs typeface="Constantia"/>
              </a:rPr>
              <a:t>PROTECTION </a:t>
            </a:r>
            <a:r>
              <a:rPr dirty="0" sz="2600" spc="-35" b="1">
                <a:latin typeface="Constantia"/>
                <a:cs typeface="Constantia"/>
              </a:rPr>
              <a:t>BY</a:t>
            </a:r>
            <a:r>
              <a:rPr dirty="0" sz="2600" spc="-140" b="1">
                <a:latin typeface="Constantia"/>
                <a:cs typeface="Constantia"/>
              </a:rPr>
              <a:t> </a:t>
            </a:r>
            <a:r>
              <a:rPr dirty="0" sz="2600" spc="-20" b="1">
                <a:latin typeface="Constantia"/>
                <a:cs typeface="Constantia"/>
              </a:rPr>
              <a:t>INFORMATION  </a:t>
            </a:r>
            <a:r>
              <a:rPr dirty="0" sz="2600" spc="-10" b="1">
                <a:latin typeface="Constantia"/>
                <a:cs typeface="Constantia"/>
              </a:rPr>
              <a:t>TECHNOLOGIES</a:t>
            </a:r>
            <a:endParaRPr sz="2600">
              <a:latin typeface="Constantia"/>
              <a:cs typeface="Constanti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33400" y="3124200"/>
            <a:ext cx="7824851" cy="27432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14-</a:t>
            </a:r>
            <a:r>
              <a:rPr dirty="0" spc="-5"/>
              <a:t>17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313385"/>
            <a:ext cx="6988175" cy="1489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Privacy</a:t>
            </a:r>
            <a:r>
              <a:rPr dirty="0" spc="-25"/>
              <a:t> </a:t>
            </a:r>
            <a:r>
              <a:rPr dirty="0" spc="-10"/>
              <a:t>Rights,</a:t>
            </a:r>
          </a:p>
          <a:p>
            <a:pPr marL="12700">
              <a:lnSpc>
                <a:spcPct val="100000"/>
              </a:lnSpc>
            </a:pPr>
            <a:r>
              <a:rPr dirty="0" spc="-15"/>
              <a:t>Protection, </a:t>
            </a:r>
            <a:r>
              <a:rPr dirty="0"/>
              <a:t>and </a:t>
            </a:r>
            <a:r>
              <a:rPr dirty="0" spc="-20"/>
              <a:t>Free</a:t>
            </a:r>
            <a:r>
              <a:rPr dirty="0" spc="-35"/>
              <a:t> </a:t>
            </a:r>
            <a:r>
              <a:rPr dirty="0" spc="-5"/>
              <a:t>Speech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14-</a:t>
            </a:r>
            <a:r>
              <a:rPr dirty="0" spc="-5"/>
              <a:t>18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947418"/>
            <a:ext cx="7934325" cy="16979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5115" marR="5080" indent="-27305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spc="-55" b="1">
                <a:latin typeface="Constantia"/>
                <a:cs typeface="Constantia"/>
              </a:rPr>
              <a:t>PRIVACY </a:t>
            </a:r>
            <a:r>
              <a:rPr dirty="0" sz="2600" spc="-5" b="1">
                <a:latin typeface="Constantia"/>
                <a:cs typeface="Constantia"/>
              </a:rPr>
              <a:t>ISSUES </a:t>
            </a:r>
            <a:r>
              <a:rPr dirty="0" sz="2600" b="1">
                <a:latin typeface="Constantia"/>
                <a:cs typeface="Constantia"/>
              </a:rPr>
              <a:t>IN WEB 2.0 </a:t>
            </a:r>
            <a:r>
              <a:rPr dirty="0" sz="2600" spc="-5" b="1">
                <a:latin typeface="Constantia"/>
                <a:cs typeface="Constantia"/>
              </a:rPr>
              <a:t>TOOLS AND</a:t>
            </a:r>
            <a:r>
              <a:rPr dirty="0" sz="2600" spc="-229" b="1">
                <a:latin typeface="Constantia"/>
                <a:cs typeface="Constantia"/>
              </a:rPr>
              <a:t> </a:t>
            </a:r>
            <a:r>
              <a:rPr dirty="0" sz="2600" spc="-5" b="1">
                <a:latin typeface="Constantia"/>
                <a:cs typeface="Constantia"/>
              </a:rPr>
              <a:t>SOCIAL  </a:t>
            </a:r>
            <a:r>
              <a:rPr dirty="0" sz="2600" spc="-10" b="1">
                <a:latin typeface="Constantia"/>
                <a:cs typeface="Constantia"/>
              </a:rPr>
              <a:t>NETWORKS</a:t>
            </a:r>
            <a:endParaRPr sz="26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10" b="1">
                <a:latin typeface="Constantia"/>
                <a:cs typeface="Constantia"/>
              </a:rPr>
              <a:t>Presence, </a:t>
            </a:r>
            <a:r>
              <a:rPr dirty="0" sz="2400" spc="-5" b="1">
                <a:latin typeface="Constantia"/>
                <a:cs typeface="Constantia"/>
              </a:rPr>
              <a:t>Location-Based </a:t>
            </a:r>
            <a:r>
              <a:rPr dirty="0" sz="2400" spc="-20" b="1">
                <a:latin typeface="Constantia"/>
                <a:cs typeface="Constantia"/>
              </a:rPr>
              <a:t>Systems, </a:t>
            </a:r>
            <a:r>
              <a:rPr dirty="0" sz="2400" b="1">
                <a:latin typeface="Constantia"/>
                <a:cs typeface="Constantia"/>
              </a:rPr>
              <a:t>and</a:t>
            </a:r>
            <a:r>
              <a:rPr dirty="0" sz="2400" spc="-5" b="1">
                <a:latin typeface="Constantia"/>
                <a:cs typeface="Constantia"/>
              </a:rPr>
              <a:t> Privacy</a:t>
            </a:r>
            <a:endParaRPr sz="24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20" b="1">
                <a:latin typeface="Constantia"/>
                <a:cs typeface="Constantia"/>
              </a:rPr>
              <a:t>Free </a:t>
            </a:r>
            <a:r>
              <a:rPr dirty="0" sz="2400" spc="-5" b="1">
                <a:latin typeface="Constantia"/>
                <a:cs typeface="Constantia"/>
              </a:rPr>
              <a:t>Speech via Wikis </a:t>
            </a:r>
            <a:r>
              <a:rPr dirty="0" sz="2400" b="1">
                <a:latin typeface="Constantia"/>
                <a:cs typeface="Constantia"/>
              </a:rPr>
              <a:t>and </a:t>
            </a:r>
            <a:r>
              <a:rPr dirty="0" sz="2400" spc="-5" b="1">
                <a:latin typeface="Constantia"/>
                <a:cs typeface="Constantia"/>
              </a:rPr>
              <a:t>Social</a:t>
            </a:r>
            <a:r>
              <a:rPr dirty="0" sz="2400" spc="-375" b="1">
                <a:latin typeface="Constantia"/>
                <a:cs typeface="Constantia"/>
              </a:rPr>
              <a:t> </a:t>
            </a:r>
            <a:r>
              <a:rPr dirty="0" sz="2400" spc="-15" b="1">
                <a:latin typeface="Constantia"/>
                <a:cs typeface="Constantia"/>
              </a:rPr>
              <a:t>Networks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556006"/>
            <a:ext cx="5078730" cy="78803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5000" spc="-5"/>
              <a:t>Learning</a:t>
            </a:r>
            <a:r>
              <a:rPr dirty="0" sz="5000" spc="-90"/>
              <a:t> </a:t>
            </a:r>
            <a:r>
              <a:rPr dirty="0" sz="5000" spc="-10"/>
              <a:t>Objectives</a:t>
            </a:r>
            <a:endParaRPr sz="5000"/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14-</a:t>
            </a:r>
            <a:r>
              <a:rPr dirty="0" spc="-5"/>
              <a:t>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12140" y="1385061"/>
            <a:ext cx="8044815" cy="48552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10">
                <a:latin typeface="Constantia"/>
                <a:cs typeface="Constantia"/>
              </a:rPr>
              <a:t>Understand </a:t>
            </a:r>
            <a:r>
              <a:rPr dirty="0" sz="2400" spc="-5">
                <a:latin typeface="Constantia"/>
                <a:cs typeface="Constantia"/>
              </a:rPr>
              <a:t>the foundations for </a:t>
            </a:r>
            <a:r>
              <a:rPr dirty="0" sz="2400">
                <a:latin typeface="Constantia"/>
                <a:cs typeface="Constantia"/>
              </a:rPr>
              <a:t>legal and ethical </a:t>
            </a:r>
            <a:r>
              <a:rPr dirty="0" sz="2400" spc="-5">
                <a:latin typeface="Constantia"/>
                <a:cs typeface="Constantia"/>
              </a:rPr>
              <a:t>issues</a:t>
            </a:r>
            <a:r>
              <a:rPr dirty="0" sz="2400" spc="-41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in  </a:t>
            </a:r>
            <a:r>
              <a:rPr dirty="0" sz="2400" spc="-25">
                <a:latin typeface="Constantia"/>
                <a:cs typeface="Constantia"/>
              </a:rPr>
              <a:t>EC.</a:t>
            </a:r>
            <a:endParaRPr sz="2400">
              <a:latin typeface="Constantia"/>
              <a:cs typeface="Constantia"/>
            </a:endParaRPr>
          </a:p>
          <a:p>
            <a:pPr marL="469900" marR="588010" indent="-457834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AutoNum type="arabicPeriod"/>
              <a:tabLst>
                <a:tab pos="469900" algn="l"/>
                <a:tab pos="470534" algn="l"/>
              </a:tabLst>
            </a:pPr>
            <a:r>
              <a:rPr dirty="0" sz="2400">
                <a:latin typeface="Constantia"/>
                <a:cs typeface="Constantia"/>
              </a:rPr>
              <a:t>Describe </a:t>
            </a:r>
            <a:r>
              <a:rPr dirty="0" sz="2400" spc="-5">
                <a:latin typeface="Constantia"/>
                <a:cs typeface="Constantia"/>
              </a:rPr>
              <a:t>intellectual property </a:t>
            </a:r>
            <a:r>
              <a:rPr dirty="0" sz="2400" spc="-20">
                <a:latin typeface="Constantia"/>
                <a:cs typeface="Constantia"/>
              </a:rPr>
              <a:t>law </a:t>
            </a:r>
            <a:r>
              <a:rPr dirty="0" sz="2400">
                <a:latin typeface="Constantia"/>
                <a:cs typeface="Constantia"/>
              </a:rPr>
              <a:t>and </a:t>
            </a:r>
            <a:r>
              <a:rPr dirty="0" sz="2400" spc="-5">
                <a:latin typeface="Constantia"/>
                <a:cs typeface="Constantia"/>
              </a:rPr>
              <a:t>understand</a:t>
            </a:r>
            <a:r>
              <a:rPr dirty="0" sz="2400" spc="-34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its  adjudication.</a:t>
            </a:r>
            <a:endParaRPr sz="2400">
              <a:latin typeface="Constantia"/>
              <a:cs typeface="Constantia"/>
            </a:endParaRPr>
          </a:p>
          <a:p>
            <a:pPr marL="469900" indent="-457834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5">
                <a:latin typeface="Constantia"/>
                <a:cs typeface="Constantia"/>
              </a:rPr>
              <a:t>Explain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privacy</a:t>
            </a:r>
            <a:r>
              <a:rPr dirty="0" sz="2400" spc="-14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and </a:t>
            </a:r>
            <a:r>
              <a:rPr dirty="0" sz="2400" spc="-10">
                <a:latin typeface="Constantia"/>
                <a:cs typeface="Constantia"/>
              </a:rPr>
              <a:t>free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speech</a:t>
            </a:r>
            <a:r>
              <a:rPr dirty="0" sz="2400" spc="-4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issues</a:t>
            </a:r>
            <a:r>
              <a:rPr dirty="0" sz="2400" spc="-12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and</a:t>
            </a:r>
            <a:r>
              <a:rPr dirty="0" sz="2400" spc="-1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their</a:t>
            </a:r>
            <a:endParaRPr sz="2400">
              <a:latin typeface="Constantia"/>
              <a:cs typeface="Constantia"/>
            </a:endParaRPr>
          </a:p>
          <a:p>
            <a:pPr marL="469900">
              <a:lnSpc>
                <a:spcPct val="100000"/>
              </a:lnSpc>
            </a:pPr>
            <a:r>
              <a:rPr dirty="0" sz="2400" spc="-15">
                <a:latin typeface="Constantia"/>
                <a:cs typeface="Constantia"/>
              </a:rPr>
              <a:t>challenges.</a:t>
            </a:r>
            <a:endParaRPr sz="2400">
              <a:latin typeface="Constantia"/>
              <a:cs typeface="Constantia"/>
            </a:endParaRPr>
          </a:p>
          <a:p>
            <a:pPr marL="469900" marR="957580" indent="-457834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AutoNum type="arabicPeriod" startAt="4"/>
              <a:tabLst>
                <a:tab pos="469900" algn="l"/>
                <a:tab pos="470534" algn="l"/>
              </a:tabLst>
            </a:pPr>
            <a:r>
              <a:rPr dirty="0" sz="2400">
                <a:latin typeface="Constantia"/>
                <a:cs typeface="Constantia"/>
              </a:rPr>
              <a:t>Describe</a:t>
            </a:r>
            <a:r>
              <a:rPr dirty="0" sz="2400" spc="-8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types</a:t>
            </a:r>
            <a:r>
              <a:rPr dirty="0" sz="2400" spc="-12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of</a:t>
            </a:r>
            <a:r>
              <a:rPr dirty="0" sz="2400" spc="4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fraud</a:t>
            </a:r>
            <a:r>
              <a:rPr dirty="0" sz="2400" spc="-8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on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the</a:t>
            </a:r>
            <a:r>
              <a:rPr dirty="0" sz="2400" spc="-7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Internet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and</a:t>
            </a:r>
            <a:r>
              <a:rPr dirty="0" sz="2400" spc="-10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how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to  </a:t>
            </a:r>
            <a:r>
              <a:rPr dirty="0" sz="2400" spc="-10">
                <a:latin typeface="Constantia"/>
                <a:cs typeface="Constantia"/>
              </a:rPr>
              <a:t>protect </a:t>
            </a:r>
            <a:r>
              <a:rPr dirty="0" sz="2400">
                <a:latin typeface="Constantia"/>
                <a:cs typeface="Constantia"/>
              </a:rPr>
              <a:t>against</a:t>
            </a:r>
            <a:r>
              <a:rPr dirty="0" sz="2400" spc="-20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them.</a:t>
            </a:r>
            <a:endParaRPr sz="2400">
              <a:latin typeface="Constantia"/>
              <a:cs typeface="Constantia"/>
            </a:endParaRPr>
          </a:p>
          <a:p>
            <a:pPr marL="469900" marR="312420" indent="-457834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AutoNum type="arabicPeriod" startAt="4"/>
              <a:tabLst>
                <a:tab pos="469900" algn="l"/>
                <a:tab pos="470534" algn="l"/>
              </a:tabLst>
            </a:pPr>
            <a:r>
              <a:rPr dirty="0" sz="2400">
                <a:latin typeface="Constantia"/>
                <a:cs typeface="Constantia"/>
              </a:rPr>
              <a:t>Describe</a:t>
            </a:r>
            <a:r>
              <a:rPr dirty="0" sz="2400" spc="-8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the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needs</a:t>
            </a:r>
            <a:r>
              <a:rPr dirty="0" sz="2400" spc="-11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and</a:t>
            </a:r>
            <a:r>
              <a:rPr dirty="0" sz="2400" spc="-1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methods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to</a:t>
            </a:r>
            <a:r>
              <a:rPr dirty="0" sz="2400" spc="-10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protect</a:t>
            </a:r>
            <a:r>
              <a:rPr dirty="0" sz="2400" spc="-5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both</a:t>
            </a:r>
            <a:r>
              <a:rPr dirty="0" sz="2400" spc="-40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buyers  </a:t>
            </a:r>
            <a:r>
              <a:rPr dirty="0" sz="2400">
                <a:latin typeface="Constantia"/>
                <a:cs typeface="Constantia"/>
              </a:rPr>
              <a:t>and</a:t>
            </a:r>
            <a:r>
              <a:rPr dirty="0" sz="2400" spc="-5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sellers.</a:t>
            </a:r>
            <a:endParaRPr sz="2400">
              <a:latin typeface="Constantia"/>
              <a:cs typeface="Constantia"/>
            </a:endParaRPr>
          </a:p>
          <a:p>
            <a:pPr marL="469900" indent="-457834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AutoNum type="arabicPeriod" startAt="4"/>
              <a:tabLst>
                <a:tab pos="469900" algn="l"/>
                <a:tab pos="470534" algn="l"/>
              </a:tabLst>
            </a:pPr>
            <a:r>
              <a:rPr dirty="0" sz="2400">
                <a:latin typeface="Constantia"/>
                <a:cs typeface="Constantia"/>
              </a:rPr>
              <a:t>Describe </a:t>
            </a:r>
            <a:r>
              <a:rPr dirty="0" sz="2400" spc="-15">
                <a:latin typeface="Constantia"/>
                <a:cs typeface="Constantia"/>
              </a:rPr>
              <a:t>EC-related </a:t>
            </a:r>
            <a:r>
              <a:rPr dirty="0" sz="2400">
                <a:latin typeface="Constantia"/>
                <a:cs typeface="Constantia"/>
              </a:rPr>
              <a:t>societal</a:t>
            </a:r>
            <a:r>
              <a:rPr dirty="0" sz="2400" spc="-10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issues.</a:t>
            </a:r>
            <a:endParaRPr sz="2400">
              <a:latin typeface="Constantia"/>
              <a:cs typeface="Constantia"/>
            </a:endParaRPr>
          </a:p>
          <a:p>
            <a:pPr marL="469900" indent="-457834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AutoNum type="arabicPeriod" startAt="4"/>
              <a:tabLst>
                <a:tab pos="469900" algn="l"/>
                <a:tab pos="470534" algn="l"/>
              </a:tabLst>
            </a:pPr>
            <a:r>
              <a:rPr dirty="0" sz="2400">
                <a:latin typeface="Constantia"/>
                <a:cs typeface="Constantia"/>
              </a:rPr>
              <a:t>Describe </a:t>
            </a:r>
            <a:r>
              <a:rPr dirty="0" sz="2400" spc="-10">
                <a:latin typeface="Constantia"/>
                <a:cs typeface="Constantia"/>
              </a:rPr>
              <a:t>Green </a:t>
            </a:r>
            <a:r>
              <a:rPr dirty="0" sz="2400" spc="-25">
                <a:latin typeface="Constantia"/>
                <a:cs typeface="Constantia"/>
              </a:rPr>
              <a:t>EC </a:t>
            </a:r>
            <a:r>
              <a:rPr dirty="0" sz="2400">
                <a:latin typeface="Constantia"/>
                <a:cs typeface="Constantia"/>
              </a:rPr>
              <a:t>and</a:t>
            </a:r>
            <a:r>
              <a:rPr dirty="0" sz="2400" spc="-155">
                <a:latin typeface="Constantia"/>
                <a:cs typeface="Constantia"/>
              </a:rPr>
              <a:t> </a:t>
            </a:r>
            <a:r>
              <a:rPr dirty="0" sz="2400" spc="-75">
                <a:latin typeface="Constantia"/>
                <a:cs typeface="Constantia"/>
              </a:rPr>
              <a:t>IT.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313385"/>
            <a:ext cx="6988175" cy="1489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Privacy</a:t>
            </a:r>
            <a:r>
              <a:rPr dirty="0" spc="-25"/>
              <a:t> </a:t>
            </a:r>
            <a:r>
              <a:rPr dirty="0" spc="-10"/>
              <a:t>Rights,</a:t>
            </a:r>
          </a:p>
          <a:p>
            <a:pPr marL="12700">
              <a:lnSpc>
                <a:spcPct val="100000"/>
              </a:lnSpc>
            </a:pPr>
            <a:r>
              <a:rPr dirty="0" spc="-15"/>
              <a:t>Protection, </a:t>
            </a:r>
            <a:r>
              <a:rPr dirty="0"/>
              <a:t>and </a:t>
            </a:r>
            <a:r>
              <a:rPr dirty="0" spc="-20"/>
              <a:t>Free</a:t>
            </a:r>
            <a:r>
              <a:rPr dirty="0" spc="-35"/>
              <a:t> </a:t>
            </a:r>
            <a:r>
              <a:rPr dirty="0" spc="-5"/>
              <a:t>Speech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14-</a:t>
            </a:r>
            <a:r>
              <a:rPr dirty="0" spc="-5"/>
              <a:t>19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867055"/>
            <a:ext cx="7929880" cy="269875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3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spc="-55" b="1">
                <a:latin typeface="Constantia"/>
                <a:cs typeface="Constantia"/>
              </a:rPr>
              <a:t>PRIVACY </a:t>
            </a:r>
            <a:r>
              <a:rPr dirty="0" sz="2600" spc="-25" b="1">
                <a:latin typeface="Constantia"/>
                <a:cs typeface="Constantia"/>
              </a:rPr>
              <a:t>PROTECTION </a:t>
            </a:r>
            <a:r>
              <a:rPr dirty="0" sz="2600" spc="-35" b="1">
                <a:latin typeface="Constantia"/>
                <a:cs typeface="Constantia"/>
              </a:rPr>
              <a:t>BY </a:t>
            </a:r>
            <a:r>
              <a:rPr dirty="0" sz="2600" b="1">
                <a:latin typeface="Constantia"/>
                <a:cs typeface="Constantia"/>
              </a:rPr>
              <a:t>ETHICAL</a:t>
            </a:r>
            <a:r>
              <a:rPr dirty="0" sz="2600" spc="-180" b="1">
                <a:latin typeface="Constantia"/>
                <a:cs typeface="Constantia"/>
              </a:rPr>
              <a:t> </a:t>
            </a:r>
            <a:r>
              <a:rPr dirty="0" sz="2600" spc="-15" b="1">
                <a:latin typeface="Constantia"/>
                <a:cs typeface="Constantia"/>
              </a:rPr>
              <a:t>PRINCIPLES</a:t>
            </a:r>
            <a:endParaRPr sz="26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15">
                <a:latin typeface="Constantia"/>
                <a:cs typeface="Constantia"/>
              </a:rPr>
              <a:t>Notice </a:t>
            </a:r>
            <a:r>
              <a:rPr dirty="0" sz="2400">
                <a:latin typeface="Constantia"/>
                <a:cs typeface="Constantia"/>
              </a:rPr>
              <a:t>or</a:t>
            </a:r>
            <a:r>
              <a:rPr dirty="0" sz="2400" spc="-245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awareness</a:t>
            </a:r>
            <a:endParaRPr sz="24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15">
                <a:latin typeface="Constantia"/>
                <a:cs typeface="Constantia"/>
              </a:rPr>
              <a:t>Choice </a:t>
            </a:r>
            <a:r>
              <a:rPr dirty="0" sz="2400">
                <a:latin typeface="Constantia"/>
                <a:cs typeface="Constantia"/>
              </a:rPr>
              <a:t>or</a:t>
            </a:r>
            <a:r>
              <a:rPr dirty="0" sz="2400" spc="-24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consent</a:t>
            </a:r>
            <a:endParaRPr sz="24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25">
                <a:latin typeface="Constantia"/>
                <a:cs typeface="Constantia"/>
              </a:rPr>
              <a:t>Access </a:t>
            </a:r>
            <a:r>
              <a:rPr dirty="0" sz="2400">
                <a:latin typeface="Constantia"/>
                <a:cs typeface="Constantia"/>
              </a:rPr>
              <a:t>or</a:t>
            </a:r>
            <a:r>
              <a:rPr dirty="0" sz="2400" spc="-18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participation</a:t>
            </a:r>
            <a:endParaRPr sz="24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5">
                <a:latin typeface="Constantia"/>
                <a:cs typeface="Constantia"/>
              </a:rPr>
              <a:t>Integrity </a:t>
            </a:r>
            <a:r>
              <a:rPr dirty="0" sz="2400">
                <a:latin typeface="Constantia"/>
                <a:cs typeface="Constantia"/>
              </a:rPr>
              <a:t>or</a:t>
            </a:r>
            <a:r>
              <a:rPr dirty="0" sz="2400" spc="-254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security</a:t>
            </a:r>
            <a:endParaRPr sz="24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15">
                <a:latin typeface="Constantia"/>
                <a:cs typeface="Constantia"/>
              </a:rPr>
              <a:t>Enforcement </a:t>
            </a:r>
            <a:r>
              <a:rPr dirty="0" sz="2400">
                <a:latin typeface="Constantia"/>
                <a:cs typeface="Constantia"/>
              </a:rPr>
              <a:t>or</a:t>
            </a:r>
            <a:r>
              <a:rPr dirty="0" sz="2400" spc="-21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redress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313385"/>
            <a:ext cx="6988175" cy="1489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Privacy</a:t>
            </a:r>
            <a:r>
              <a:rPr dirty="0" spc="-25"/>
              <a:t> </a:t>
            </a:r>
            <a:r>
              <a:rPr dirty="0" spc="-10"/>
              <a:t>Rights,</a:t>
            </a:r>
          </a:p>
          <a:p>
            <a:pPr marL="12700">
              <a:lnSpc>
                <a:spcPct val="100000"/>
              </a:lnSpc>
            </a:pPr>
            <a:r>
              <a:rPr dirty="0" spc="-15"/>
              <a:t>Protection, </a:t>
            </a:r>
            <a:r>
              <a:rPr dirty="0"/>
              <a:t>and </a:t>
            </a:r>
            <a:r>
              <a:rPr dirty="0" spc="-20"/>
              <a:t>Free</a:t>
            </a:r>
            <a:r>
              <a:rPr dirty="0" spc="-35"/>
              <a:t> </a:t>
            </a:r>
            <a:r>
              <a:rPr dirty="0" spc="-5"/>
              <a:t>Speech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14-</a:t>
            </a:r>
            <a:r>
              <a:rPr dirty="0" spc="-5"/>
              <a:t>20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875789"/>
            <a:ext cx="7710170" cy="353695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652780" indent="-247650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b="1">
                <a:latin typeface="Constantia"/>
                <a:cs typeface="Constantia"/>
              </a:rPr>
              <a:t>Online </a:t>
            </a:r>
            <a:r>
              <a:rPr dirty="0" sz="2400" spc="-5" b="1">
                <a:latin typeface="Constantia"/>
                <a:cs typeface="Constantia"/>
              </a:rPr>
              <a:t>Privacy</a:t>
            </a:r>
            <a:r>
              <a:rPr dirty="0" sz="2400" spc="-140" b="1">
                <a:latin typeface="Constantia"/>
                <a:cs typeface="Constantia"/>
              </a:rPr>
              <a:t> </a:t>
            </a:r>
            <a:r>
              <a:rPr dirty="0" sz="2400" b="1">
                <a:latin typeface="Constantia"/>
                <a:cs typeface="Constantia"/>
              </a:rPr>
              <a:t>Clarification</a:t>
            </a:r>
            <a:endParaRPr sz="2400">
              <a:latin typeface="Constantia"/>
              <a:cs typeface="Constantia"/>
            </a:endParaRPr>
          </a:p>
          <a:p>
            <a:pPr marL="652780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5" b="1">
                <a:latin typeface="Constantia"/>
                <a:cs typeface="Constantia"/>
              </a:rPr>
              <a:t>The USA </a:t>
            </a:r>
            <a:r>
              <a:rPr dirty="0" sz="2400" spc="-50" b="1">
                <a:latin typeface="Constantia"/>
                <a:cs typeface="Constantia"/>
              </a:rPr>
              <a:t>PATRIOT </a:t>
            </a:r>
            <a:r>
              <a:rPr dirty="0" sz="2400" spc="-10" b="1">
                <a:latin typeface="Constantia"/>
                <a:cs typeface="Constantia"/>
              </a:rPr>
              <a:t>Act </a:t>
            </a:r>
            <a:r>
              <a:rPr dirty="0" sz="2400" spc="-35" b="1">
                <a:latin typeface="Constantia"/>
                <a:cs typeface="Constantia"/>
              </a:rPr>
              <a:t>Versus</a:t>
            </a:r>
            <a:r>
              <a:rPr dirty="0" sz="2400" spc="-290" b="1">
                <a:latin typeface="Constantia"/>
                <a:cs typeface="Constantia"/>
              </a:rPr>
              <a:t> </a:t>
            </a:r>
            <a:r>
              <a:rPr dirty="0" sz="2400" spc="-5" b="1">
                <a:latin typeface="Constantia"/>
                <a:cs typeface="Constantia"/>
              </a:rPr>
              <a:t>Privacy</a:t>
            </a:r>
            <a:endParaRPr sz="2400">
              <a:latin typeface="Constantia"/>
              <a:cs typeface="Constantia"/>
            </a:endParaRPr>
          </a:p>
          <a:p>
            <a:pPr marL="652780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10" b="1">
                <a:latin typeface="Constantia"/>
                <a:cs typeface="Constantia"/>
              </a:rPr>
              <a:t>Government Spying </a:t>
            </a:r>
            <a:r>
              <a:rPr dirty="0" sz="2400" b="1">
                <a:latin typeface="Constantia"/>
                <a:cs typeface="Constantia"/>
              </a:rPr>
              <a:t>on </a:t>
            </a:r>
            <a:r>
              <a:rPr dirty="0" sz="2400" spc="-20" b="1">
                <a:latin typeface="Constantia"/>
                <a:cs typeface="Constantia"/>
              </a:rPr>
              <a:t>Its</a:t>
            </a:r>
            <a:r>
              <a:rPr dirty="0" sz="2400" spc="-195" b="1">
                <a:latin typeface="Constantia"/>
                <a:cs typeface="Constantia"/>
              </a:rPr>
              <a:t> </a:t>
            </a:r>
            <a:r>
              <a:rPr dirty="0" sz="2400" b="1">
                <a:latin typeface="Constantia"/>
                <a:cs typeface="Constantia"/>
              </a:rPr>
              <a:t>Citizenry</a:t>
            </a:r>
            <a:endParaRPr sz="2400">
              <a:latin typeface="Constantia"/>
              <a:cs typeface="Constantia"/>
            </a:endParaRPr>
          </a:p>
          <a:p>
            <a:pPr marL="652780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5" b="1">
                <a:latin typeface="Constantia"/>
                <a:cs typeface="Constantia"/>
              </a:rPr>
              <a:t>Platform for Privacy </a:t>
            </a:r>
            <a:r>
              <a:rPr dirty="0" sz="2400" spc="-15" b="1">
                <a:latin typeface="Constantia"/>
                <a:cs typeface="Constantia"/>
              </a:rPr>
              <a:t>Preferences </a:t>
            </a:r>
            <a:r>
              <a:rPr dirty="0" sz="2400" spc="-10" b="1">
                <a:latin typeface="Constantia"/>
                <a:cs typeface="Constantia"/>
              </a:rPr>
              <a:t>Project</a:t>
            </a:r>
            <a:r>
              <a:rPr dirty="0" sz="2400" spc="-355" b="1">
                <a:latin typeface="Constantia"/>
                <a:cs typeface="Constantia"/>
              </a:rPr>
              <a:t> </a:t>
            </a:r>
            <a:r>
              <a:rPr dirty="0" sz="2400" spc="-5" b="1">
                <a:latin typeface="Constantia"/>
                <a:cs typeface="Constantia"/>
              </a:rPr>
              <a:t>(P3P)</a:t>
            </a:r>
            <a:endParaRPr sz="2400">
              <a:latin typeface="Constantia"/>
              <a:cs typeface="Constantia"/>
            </a:endParaRPr>
          </a:p>
          <a:p>
            <a:pPr marL="652780" marR="5080">
              <a:lnSpc>
                <a:spcPct val="100000"/>
              </a:lnSpc>
              <a:spcBef>
                <a:spcPts val="575"/>
              </a:spcBef>
            </a:pPr>
            <a:r>
              <a:rPr dirty="0" sz="2400">
                <a:latin typeface="Constantia"/>
                <a:cs typeface="Constantia"/>
              </a:rPr>
              <a:t>A </a:t>
            </a:r>
            <a:r>
              <a:rPr dirty="0" sz="2400" spc="-20">
                <a:latin typeface="Constantia"/>
                <a:cs typeface="Constantia"/>
              </a:rPr>
              <a:t>protocol </a:t>
            </a:r>
            <a:r>
              <a:rPr dirty="0" sz="2400" spc="-10">
                <a:latin typeface="Constantia"/>
                <a:cs typeface="Constantia"/>
              </a:rPr>
              <a:t>allowing </a:t>
            </a:r>
            <a:r>
              <a:rPr dirty="0" sz="2400" spc="-15">
                <a:latin typeface="Constantia"/>
                <a:cs typeface="Constantia"/>
              </a:rPr>
              <a:t>websites </a:t>
            </a:r>
            <a:r>
              <a:rPr dirty="0" sz="2400" spc="-20">
                <a:latin typeface="Constantia"/>
                <a:cs typeface="Constantia"/>
              </a:rPr>
              <a:t>to </a:t>
            </a:r>
            <a:r>
              <a:rPr dirty="0" sz="2400" spc="-10">
                <a:latin typeface="Constantia"/>
                <a:cs typeface="Constantia"/>
              </a:rPr>
              <a:t>declare </a:t>
            </a:r>
            <a:r>
              <a:rPr dirty="0" sz="2400" spc="-5">
                <a:latin typeface="Constantia"/>
                <a:cs typeface="Constantia"/>
              </a:rPr>
              <a:t>their</a:t>
            </a:r>
            <a:r>
              <a:rPr dirty="0" sz="2400" spc="-40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intended  </a:t>
            </a:r>
            <a:r>
              <a:rPr dirty="0" sz="2400" spc="-5">
                <a:latin typeface="Constantia"/>
                <a:cs typeface="Constantia"/>
              </a:rPr>
              <a:t>use </a:t>
            </a:r>
            <a:r>
              <a:rPr dirty="0" sz="2400">
                <a:latin typeface="Constantia"/>
                <a:cs typeface="Constantia"/>
              </a:rPr>
              <a:t>of </a:t>
            </a:r>
            <a:r>
              <a:rPr dirty="0" sz="2400" spc="-5">
                <a:latin typeface="Constantia"/>
                <a:cs typeface="Constantia"/>
              </a:rPr>
              <a:t>information they </a:t>
            </a:r>
            <a:r>
              <a:rPr dirty="0" sz="2400" spc="-10">
                <a:latin typeface="Constantia"/>
                <a:cs typeface="Constantia"/>
              </a:rPr>
              <a:t>collect </a:t>
            </a:r>
            <a:r>
              <a:rPr dirty="0" sz="2400" spc="-5">
                <a:latin typeface="Constantia"/>
                <a:cs typeface="Constantia"/>
              </a:rPr>
              <a:t>about </a:t>
            </a:r>
            <a:r>
              <a:rPr dirty="0" sz="2400" spc="-15">
                <a:latin typeface="Constantia"/>
                <a:cs typeface="Constantia"/>
              </a:rPr>
              <a:t>browsing</a:t>
            </a:r>
            <a:r>
              <a:rPr dirty="0" sz="2400" spc="-42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users</a:t>
            </a:r>
            <a:endParaRPr sz="24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spc="-55" b="1">
                <a:latin typeface="Constantia"/>
                <a:cs typeface="Constantia"/>
              </a:rPr>
              <a:t>PRIVACY </a:t>
            </a:r>
            <a:r>
              <a:rPr dirty="0" sz="2600" spc="-25" b="1">
                <a:latin typeface="Constantia"/>
                <a:cs typeface="Constantia"/>
              </a:rPr>
              <a:t>PROTECTION </a:t>
            </a:r>
            <a:r>
              <a:rPr dirty="0" sz="2600" b="1">
                <a:latin typeface="Constantia"/>
                <a:cs typeface="Constantia"/>
              </a:rPr>
              <a:t>IN </a:t>
            </a:r>
            <a:r>
              <a:rPr dirty="0" sz="2600" spc="-10" b="1">
                <a:latin typeface="Constantia"/>
                <a:cs typeface="Constantia"/>
              </a:rPr>
              <a:t>COUNTRIES</a:t>
            </a:r>
            <a:r>
              <a:rPr dirty="0" sz="2600" spc="-140" b="1">
                <a:latin typeface="Constantia"/>
                <a:cs typeface="Constantia"/>
              </a:rPr>
              <a:t> </a:t>
            </a:r>
            <a:r>
              <a:rPr dirty="0" sz="2600" spc="-10" b="1">
                <a:latin typeface="Constantia"/>
                <a:cs typeface="Constantia"/>
              </a:rPr>
              <a:t>OTHER</a:t>
            </a:r>
            <a:endParaRPr sz="2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spc="-5" b="1">
                <a:latin typeface="Constantia"/>
                <a:cs typeface="Constantia"/>
              </a:rPr>
              <a:t>THAN THE </a:t>
            </a:r>
            <a:r>
              <a:rPr dirty="0" sz="2600" b="1">
                <a:latin typeface="Constantia"/>
                <a:cs typeface="Constantia"/>
              </a:rPr>
              <a:t>UNITED</a:t>
            </a:r>
            <a:r>
              <a:rPr dirty="0" sz="2600" spc="-120" b="1">
                <a:latin typeface="Constantia"/>
                <a:cs typeface="Constantia"/>
              </a:rPr>
              <a:t> </a:t>
            </a:r>
            <a:r>
              <a:rPr dirty="0" sz="2600" spc="-55" b="1">
                <a:latin typeface="Constantia"/>
                <a:cs typeface="Constantia"/>
              </a:rPr>
              <a:t>STATES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04812" y="1241425"/>
            <a:ext cx="8402574" cy="49276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14-</a:t>
            </a:r>
            <a:r>
              <a:rPr dirty="0" spc="-5"/>
              <a:t>21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1045209"/>
            <a:ext cx="525843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Other </a:t>
            </a:r>
            <a:r>
              <a:rPr dirty="0" spc="-25"/>
              <a:t>EC Legal</a:t>
            </a:r>
            <a:r>
              <a:rPr dirty="0" spc="-50"/>
              <a:t> </a:t>
            </a:r>
            <a:r>
              <a:rPr dirty="0"/>
              <a:t>Issues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14-</a:t>
            </a:r>
            <a:r>
              <a:rPr dirty="0" spc="-5"/>
              <a:t>22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868779"/>
            <a:ext cx="8051800" cy="356298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spc="-5" b="1">
                <a:latin typeface="Constantia"/>
                <a:cs typeface="Constantia"/>
              </a:rPr>
              <a:t>THE </a:t>
            </a:r>
            <a:r>
              <a:rPr dirty="0" sz="2600" spc="-10" b="1">
                <a:latin typeface="Constantia"/>
                <a:cs typeface="Constantia"/>
              </a:rPr>
              <a:t>LEGAL </a:t>
            </a:r>
            <a:r>
              <a:rPr dirty="0" sz="2600" spc="-5" b="1">
                <a:latin typeface="Constantia"/>
                <a:cs typeface="Constantia"/>
              </a:rPr>
              <a:t>AND </a:t>
            </a:r>
            <a:r>
              <a:rPr dirty="0" sz="2600" spc="-30" b="1">
                <a:latin typeface="Constantia"/>
                <a:cs typeface="Constantia"/>
              </a:rPr>
              <a:t>REGULATORY</a:t>
            </a:r>
            <a:r>
              <a:rPr dirty="0" sz="2600" spc="-225" b="1">
                <a:latin typeface="Constantia"/>
                <a:cs typeface="Constantia"/>
              </a:rPr>
              <a:t> </a:t>
            </a:r>
            <a:r>
              <a:rPr dirty="0" sz="2600" spc="-10" b="1">
                <a:latin typeface="Constantia"/>
                <a:cs typeface="Constantia"/>
              </a:rPr>
              <a:t>ENVIRONMENT</a:t>
            </a:r>
            <a:endParaRPr sz="2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spc="-5" b="1">
                <a:latin typeface="Constantia"/>
                <a:cs typeface="Constantia"/>
              </a:rPr>
              <a:t>electronic </a:t>
            </a:r>
            <a:r>
              <a:rPr dirty="0" sz="2600" spc="-15" b="1">
                <a:latin typeface="Constantia"/>
                <a:cs typeface="Constantia"/>
              </a:rPr>
              <a:t>discovery</a:t>
            </a:r>
            <a:r>
              <a:rPr dirty="0" sz="2600" spc="-220" b="1">
                <a:latin typeface="Constantia"/>
                <a:cs typeface="Constantia"/>
              </a:rPr>
              <a:t> </a:t>
            </a:r>
            <a:r>
              <a:rPr dirty="0" sz="2600" spc="-10" b="1">
                <a:latin typeface="Constantia"/>
                <a:cs typeface="Constantia"/>
              </a:rPr>
              <a:t>(e-discovery)</a:t>
            </a:r>
            <a:endParaRPr sz="2600">
              <a:latin typeface="Constantia"/>
              <a:cs typeface="Constantia"/>
            </a:endParaRPr>
          </a:p>
          <a:p>
            <a:pPr marL="285115" marR="5080">
              <a:lnSpc>
                <a:spcPct val="100000"/>
              </a:lnSpc>
              <a:spcBef>
                <a:spcPts val="625"/>
              </a:spcBef>
            </a:pPr>
            <a:r>
              <a:rPr dirty="0" sz="2600" spc="-15">
                <a:latin typeface="Constantia"/>
                <a:cs typeface="Constantia"/>
              </a:rPr>
              <a:t>Discovery</a:t>
            </a:r>
            <a:r>
              <a:rPr dirty="0" sz="2600" spc="-9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in</a:t>
            </a:r>
            <a:r>
              <a:rPr dirty="0" sz="2600" spc="-9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civil </a:t>
            </a:r>
            <a:r>
              <a:rPr dirty="0" sz="2600" spc="-5">
                <a:latin typeface="Constantia"/>
                <a:cs typeface="Constantia"/>
              </a:rPr>
              <a:t>litigation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that</a:t>
            </a:r>
            <a:r>
              <a:rPr dirty="0" sz="2600" spc="-13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deals</a:t>
            </a:r>
            <a:r>
              <a:rPr dirty="0" sz="2600" spc="-12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with</a:t>
            </a:r>
            <a:r>
              <a:rPr dirty="0" sz="2600" spc="-4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information  in electronic format; </a:t>
            </a:r>
            <a:r>
              <a:rPr dirty="0" sz="2600">
                <a:latin typeface="Constantia"/>
                <a:cs typeface="Constantia"/>
              </a:rPr>
              <a:t>also </a:t>
            </a:r>
            <a:r>
              <a:rPr dirty="0" sz="2600" spc="-15">
                <a:latin typeface="Constantia"/>
                <a:cs typeface="Constantia"/>
              </a:rPr>
              <a:t>referred </a:t>
            </a:r>
            <a:r>
              <a:rPr dirty="0" sz="2600" spc="-20">
                <a:latin typeface="Constantia"/>
                <a:cs typeface="Constantia"/>
              </a:rPr>
              <a:t>to </a:t>
            </a:r>
            <a:r>
              <a:rPr dirty="0" sz="2600">
                <a:latin typeface="Constantia"/>
                <a:cs typeface="Constantia"/>
              </a:rPr>
              <a:t>as </a:t>
            </a:r>
            <a:r>
              <a:rPr dirty="0" sz="2600" spc="-10" i="1">
                <a:latin typeface="Constantia"/>
                <a:cs typeface="Constantia"/>
              </a:rPr>
              <a:t>electronically  </a:t>
            </a:r>
            <a:r>
              <a:rPr dirty="0" sz="2600" spc="-15" i="1">
                <a:latin typeface="Constantia"/>
                <a:cs typeface="Constantia"/>
              </a:rPr>
              <a:t>stored </a:t>
            </a:r>
            <a:r>
              <a:rPr dirty="0" sz="2600" i="1">
                <a:latin typeface="Constantia"/>
                <a:cs typeface="Constantia"/>
              </a:rPr>
              <a:t>information</a:t>
            </a:r>
            <a:r>
              <a:rPr dirty="0" sz="2600" spc="-5" i="1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(ESI)</a:t>
            </a:r>
            <a:endParaRPr sz="26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45" b="1">
                <a:latin typeface="Constantia"/>
                <a:cs typeface="Constantia"/>
              </a:rPr>
              <a:t>Types </a:t>
            </a:r>
            <a:r>
              <a:rPr dirty="0" sz="2400" b="1">
                <a:latin typeface="Constantia"/>
                <a:cs typeface="Constantia"/>
              </a:rPr>
              <a:t>of </a:t>
            </a:r>
            <a:r>
              <a:rPr dirty="0" sz="2400" spc="-10" b="1">
                <a:latin typeface="Constantia"/>
                <a:cs typeface="Constantia"/>
              </a:rPr>
              <a:t>Data</a:t>
            </a:r>
            <a:r>
              <a:rPr dirty="0" sz="2400" spc="-75" b="1">
                <a:latin typeface="Constantia"/>
                <a:cs typeface="Constantia"/>
              </a:rPr>
              <a:t> </a:t>
            </a:r>
            <a:r>
              <a:rPr dirty="0" sz="2400" spc="-15" b="1">
                <a:latin typeface="Constantia"/>
                <a:cs typeface="Constantia"/>
              </a:rPr>
              <a:t>E-Discovery</a:t>
            </a:r>
            <a:endParaRPr sz="24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30" b="1">
                <a:latin typeface="Constantia"/>
                <a:cs typeface="Constantia"/>
              </a:rPr>
              <a:t>How </a:t>
            </a:r>
            <a:r>
              <a:rPr dirty="0" sz="2400" spc="-10" b="1">
                <a:latin typeface="Constantia"/>
                <a:cs typeface="Constantia"/>
              </a:rPr>
              <a:t>Electronic </a:t>
            </a:r>
            <a:r>
              <a:rPr dirty="0" sz="2400" spc="-15" b="1">
                <a:latin typeface="Constantia"/>
                <a:cs typeface="Constantia"/>
              </a:rPr>
              <a:t>Discovery Is</a:t>
            </a:r>
            <a:r>
              <a:rPr dirty="0" sz="2400" spc="-190" b="1">
                <a:latin typeface="Constantia"/>
                <a:cs typeface="Constantia"/>
              </a:rPr>
              <a:t> </a:t>
            </a:r>
            <a:r>
              <a:rPr dirty="0" sz="2400" spc="-15" b="1">
                <a:latin typeface="Constantia"/>
                <a:cs typeface="Constantia"/>
              </a:rPr>
              <a:t>Used</a:t>
            </a:r>
            <a:endParaRPr sz="24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15" b="1">
                <a:latin typeface="Constantia"/>
                <a:cs typeface="Constantia"/>
              </a:rPr>
              <a:t>E-Discovery </a:t>
            </a:r>
            <a:r>
              <a:rPr dirty="0" sz="2400" b="1">
                <a:latin typeface="Constantia"/>
                <a:cs typeface="Constantia"/>
              </a:rPr>
              <a:t>and </a:t>
            </a:r>
            <a:r>
              <a:rPr dirty="0" sz="2400" spc="-5" b="1">
                <a:latin typeface="Constantia"/>
                <a:cs typeface="Constantia"/>
              </a:rPr>
              <a:t>Social</a:t>
            </a:r>
            <a:r>
              <a:rPr dirty="0" sz="2400" spc="-110" b="1">
                <a:latin typeface="Constantia"/>
                <a:cs typeface="Constantia"/>
              </a:rPr>
              <a:t> </a:t>
            </a:r>
            <a:r>
              <a:rPr dirty="0" sz="2400" spc="-20" b="1">
                <a:latin typeface="Constantia"/>
                <a:cs typeface="Constantia"/>
              </a:rPr>
              <a:t>Networks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1045209"/>
            <a:ext cx="525843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Other </a:t>
            </a:r>
            <a:r>
              <a:rPr dirty="0" spc="-25"/>
              <a:t>EC Legal</a:t>
            </a:r>
            <a:r>
              <a:rPr dirty="0" spc="-50"/>
              <a:t> </a:t>
            </a:r>
            <a:r>
              <a:rPr dirty="0"/>
              <a:t>Issues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14-</a:t>
            </a:r>
            <a:r>
              <a:rPr dirty="0" spc="-5"/>
              <a:t>23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868779"/>
            <a:ext cx="7249795" cy="304482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spc="-5" b="1">
                <a:latin typeface="Constantia"/>
                <a:cs typeface="Constantia"/>
              </a:rPr>
              <a:t>cyberbullying</a:t>
            </a:r>
            <a:endParaRPr sz="2600">
              <a:latin typeface="Constantia"/>
              <a:cs typeface="Constantia"/>
            </a:endParaRPr>
          </a:p>
          <a:p>
            <a:pPr marL="285115" marR="5080">
              <a:lnSpc>
                <a:spcPct val="100000"/>
              </a:lnSpc>
              <a:spcBef>
                <a:spcPts val="625"/>
              </a:spcBef>
            </a:pPr>
            <a:r>
              <a:rPr dirty="0" sz="2600" spc="-5">
                <a:latin typeface="Constantia"/>
                <a:cs typeface="Constantia"/>
              </a:rPr>
              <a:t>The use </a:t>
            </a:r>
            <a:r>
              <a:rPr dirty="0" sz="2600">
                <a:latin typeface="Constantia"/>
                <a:cs typeface="Constantia"/>
              </a:rPr>
              <a:t>of </a:t>
            </a:r>
            <a:r>
              <a:rPr dirty="0" sz="2600" spc="-5">
                <a:latin typeface="Constantia"/>
                <a:cs typeface="Constantia"/>
              </a:rPr>
              <a:t>information </a:t>
            </a:r>
            <a:r>
              <a:rPr dirty="0" sz="2600">
                <a:latin typeface="Constantia"/>
                <a:cs typeface="Constantia"/>
              </a:rPr>
              <a:t>and </a:t>
            </a:r>
            <a:r>
              <a:rPr dirty="0" sz="2600" spc="-5">
                <a:latin typeface="Constantia"/>
                <a:cs typeface="Constantia"/>
              </a:rPr>
              <a:t>communication  technologies </a:t>
            </a:r>
            <a:r>
              <a:rPr dirty="0" sz="2600" spc="-20">
                <a:latin typeface="Constantia"/>
                <a:cs typeface="Constantia"/>
              </a:rPr>
              <a:t>to </a:t>
            </a:r>
            <a:r>
              <a:rPr dirty="0" sz="2600" spc="-5">
                <a:latin typeface="Constantia"/>
                <a:cs typeface="Constantia"/>
              </a:rPr>
              <a:t>support</a:t>
            </a:r>
            <a:r>
              <a:rPr dirty="0" sz="2600" spc="-484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deliberate, repeated, </a:t>
            </a:r>
            <a:r>
              <a:rPr dirty="0" sz="2600">
                <a:latin typeface="Constantia"/>
                <a:cs typeface="Constantia"/>
              </a:rPr>
              <a:t>and  hostile</a:t>
            </a:r>
            <a:r>
              <a:rPr dirty="0" sz="2600" spc="-9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behavior</a:t>
            </a:r>
            <a:r>
              <a:rPr dirty="0" sz="2600" spc="-114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by</a:t>
            </a:r>
            <a:r>
              <a:rPr dirty="0" sz="2600" spc="-13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an</a:t>
            </a:r>
            <a:r>
              <a:rPr dirty="0" sz="2600" spc="-4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individual</a:t>
            </a:r>
            <a:r>
              <a:rPr dirty="0" sz="2600" spc="-7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or</a:t>
            </a:r>
            <a:r>
              <a:rPr dirty="0" sz="2600" spc="-170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group,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that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is  intended </a:t>
            </a:r>
            <a:r>
              <a:rPr dirty="0" sz="2600" spc="-20">
                <a:latin typeface="Constantia"/>
                <a:cs typeface="Constantia"/>
              </a:rPr>
              <a:t>to </a:t>
            </a:r>
            <a:r>
              <a:rPr dirty="0" sz="2600">
                <a:latin typeface="Constantia"/>
                <a:cs typeface="Constantia"/>
              </a:rPr>
              <a:t>harm</a:t>
            </a:r>
            <a:r>
              <a:rPr dirty="0" sz="2600" spc="-21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others</a:t>
            </a:r>
            <a:endParaRPr sz="26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9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10" b="1">
                <a:latin typeface="Constantia"/>
                <a:cs typeface="Constantia"/>
              </a:rPr>
              <a:t>Cyberbullying </a:t>
            </a:r>
            <a:r>
              <a:rPr dirty="0" sz="2400" spc="-35" b="1">
                <a:latin typeface="Constantia"/>
                <a:cs typeface="Constantia"/>
              </a:rPr>
              <a:t>Versus</a:t>
            </a:r>
            <a:r>
              <a:rPr dirty="0" sz="2400" spc="-120" b="1">
                <a:latin typeface="Constantia"/>
                <a:cs typeface="Constantia"/>
              </a:rPr>
              <a:t> </a:t>
            </a:r>
            <a:r>
              <a:rPr dirty="0" sz="2400" spc="-10" b="1">
                <a:latin typeface="Constantia"/>
                <a:cs typeface="Constantia"/>
              </a:rPr>
              <a:t>CyberStalking</a:t>
            </a:r>
            <a:endParaRPr sz="24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5" b="1">
                <a:latin typeface="Constantia"/>
                <a:cs typeface="Constantia"/>
              </a:rPr>
              <a:t>The </a:t>
            </a:r>
            <a:r>
              <a:rPr dirty="0" sz="2400" spc="-15" b="1">
                <a:latin typeface="Constantia"/>
                <a:cs typeface="Constantia"/>
              </a:rPr>
              <a:t>Possible </a:t>
            </a:r>
            <a:r>
              <a:rPr dirty="0" sz="2400" spc="-20" b="1">
                <a:latin typeface="Constantia"/>
                <a:cs typeface="Constantia"/>
              </a:rPr>
              <a:t>Damage </a:t>
            </a:r>
            <a:r>
              <a:rPr dirty="0" sz="2400" b="1">
                <a:latin typeface="Constantia"/>
                <a:cs typeface="Constantia"/>
              </a:rPr>
              <a:t>of</a:t>
            </a:r>
            <a:r>
              <a:rPr dirty="0" sz="2400" spc="-120" b="1">
                <a:latin typeface="Constantia"/>
                <a:cs typeface="Constantia"/>
              </a:rPr>
              <a:t> </a:t>
            </a:r>
            <a:r>
              <a:rPr dirty="0" sz="2400" spc="-10" b="1">
                <a:latin typeface="Constantia"/>
                <a:cs typeface="Constantia"/>
              </a:rPr>
              <a:t>Cyberbulllying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313385"/>
            <a:ext cx="7262495" cy="1489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Consumer </a:t>
            </a:r>
            <a:r>
              <a:rPr dirty="0"/>
              <a:t>and </a:t>
            </a:r>
            <a:r>
              <a:rPr dirty="0" spc="-5"/>
              <a:t>Seller  </a:t>
            </a:r>
            <a:r>
              <a:rPr dirty="0" spc="-15"/>
              <a:t>Protection </a:t>
            </a:r>
            <a:r>
              <a:rPr dirty="0" spc="-25"/>
              <a:t>from </a:t>
            </a:r>
            <a:r>
              <a:rPr dirty="0" spc="-5"/>
              <a:t>Online</a:t>
            </a:r>
            <a:r>
              <a:rPr dirty="0" spc="-10"/>
              <a:t> </a:t>
            </a:r>
            <a:r>
              <a:rPr dirty="0" spc="-25"/>
              <a:t>Fraud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14-</a:t>
            </a:r>
            <a:r>
              <a:rPr dirty="0" spc="-5"/>
              <a:t>24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867055"/>
            <a:ext cx="6499225" cy="4055745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3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spc="-10" b="1">
                <a:latin typeface="Constantia"/>
                <a:cs typeface="Constantia"/>
              </a:rPr>
              <a:t>CONSUMER </a:t>
            </a:r>
            <a:r>
              <a:rPr dirty="0" sz="2600" b="1">
                <a:latin typeface="Constantia"/>
                <a:cs typeface="Constantia"/>
              </a:rPr>
              <a:t>(BUYER)</a:t>
            </a:r>
            <a:r>
              <a:rPr dirty="0" sz="2600" spc="-60" b="1">
                <a:latin typeface="Constantia"/>
                <a:cs typeface="Constantia"/>
              </a:rPr>
              <a:t> </a:t>
            </a:r>
            <a:r>
              <a:rPr dirty="0" sz="2600" spc="-25" b="1">
                <a:latin typeface="Constantia"/>
                <a:cs typeface="Constantia"/>
              </a:rPr>
              <a:t>PROTECTION</a:t>
            </a:r>
            <a:endParaRPr sz="2600">
              <a:latin typeface="Constantia"/>
              <a:cs typeface="Constantia"/>
            </a:endParaRPr>
          </a:p>
          <a:p>
            <a:pPr lvl="1" marL="652780" marR="5080" indent="-247015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15" b="1">
                <a:latin typeface="Constantia"/>
                <a:cs typeface="Constantia"/>
              </a:rPr>
              <a:t>Representative</a:t>
            </a:r>
            <a:r>
              <a:rPr dirty="0" sz="2400" spc="-135" b="1">
                <a:latin typeface="Constantia"/>
                <a:cs typeface="Constantia"/>
              </a:rPr>
              <a:t> </a:t>
            </a:r>
            <a:r>
              <a:rPr dirty="0" sz="2400" spc="-5" b="1">
                <a:latin typeface="Constantia"/>
                <a:cs typeface="Constantia"/>
              </a:rPr>
              <a:t>Tips</a:t>
            </a:r>
            <a:r>
              <a:rPr dirty="0" sz="2400" spc="-110" b="1">
                <a:latin typeface="Constantia"/>
                <a:cs typeface="Constantia"/>
              </a:rPr>
              <a:t> </a:t>
            </a:r>
            <a:r>
              <a:rPr dirty="0" sz="2400" b="1">
                <a:latin typeface="Constantia"/>
                <a:cs typeface="Constantia"/>
              </a:rPr>
              <a:t>and</a:t>
            </a:r>
            <a:r>
              <a:rPr dirty="0" sz="2400" spc="-10" b="1">
                <a:latin typeface="Constantia"/>
                <a:cs typeface="Constantia"/>
              </a:rPr>
              <a:t> </a:t>
            </a:r>
            <a:r>
              <a:rPr dirty="0" sz="2400" spc="-15" b="1">
                <a:latin typeface="Constantia"/>
                <a:cs typeface="Constantia"/>
              </a:rPr>
              <a:t>Sources</a:t>
            </a:r>
            <a:r>
              <a:rPr dirty="0" sz="2400" spc="-80" b="1">
                <a:latin typeface="Constantia"/>
                <a:cs typeface="Constantia"/>
              </a:rPr>
              <a:t> </a:t>
            </a:r>
            <a:r>
              <a:rPr dirty="0" sz="2400" spc="-5" b="1">
                <a:latin typeface="Constantia"/>
                <a:cs typeface="Constantia"/>
              </a:rPr>
              <a:t>for</a:t>
            </a:r>
            <a:r>
              <a:rPr dirty="0" sz="2400" spc="-160" b="1">
                <a:latin typeface="Constantia"/>
                <a:cs typeface="Constantia"/>
              </a:rPr>
              <a:t> </a:t>
            </a:r>
            <a:r>
              <a:rPr dirty="0" sz="2400" spc="-50" b="1">
                <a:latin typeface="Constantia"/>
                <a:cs typeface="Constantia"/>
              </a:rPr>
              <a:t>Your  </a:t>
            </a:r>
            <a:r>
              <a:rPr dirty="0" sz="2400" spc="-10" b="1">
                <a:latin typeface="Constantia"/>
                <a:cs typeface="Constantia"/>
              </a:rPr>
              <a:t>Protection</a:t>
            </a:r>
            <a:endParaRPr sz="24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10" b="1">
                <a:latin typeface="Constantia"/>
                <a:cs typeface="Constantia"/>
              </a:rPr>
              <a:t>Third-Party </a:t>
            </a:r>
            <a:r>
              <a:rPr dirty="0" sz="2400" spc="-15" b="1">
                <a:latin typeface="Constantia"/>
                <a:cs typeface="Constantia"/>
              </a:rPr>
              <a:t>Assurance</a:t>
            </a:r>
            <a:r>
              <a:rPr dirty="0" sz="2400" spc="-160" b="1">
                <a:latin typeface="Constantia"/>
                <a:cs typeface="Constantia"/>
              </a:rPr>
              <a:t> </a:t>
            </a:r>
            <a:r>
              <a:rPr dirty="0" sz="2400" spc="-5" b="1">
                <a:latin typeface="Constantia"/>
                <a:cs typeface="Constantia"/>
              </a:rPr>
              <a:t>Services</a:t>
            </a:r>
            <a:endParaRPr sz="2400">
              <a:latin typeface="Constantia"/>
              <a:cs typeface="Constantia"/>
            </a:endParaRPr>
          </a:p>
          <a:p>
            <a:pPr lvl="2" marL="927100" indent="-247650">
              <a:lnSpc>
                <a:spcPct val="100000"/>
              </a:lnSpc>
              <a:spcBef>
                <a:spcPts val="525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927100" algn="l"/>
                <a:tab pos="927735" algn="l"/>
              </a:tabLst>
            </a:pPr>
            <a:r>
              <a:rPr dirty="0" sz="2100" spc="-10">
                <a:latin typeface="Constantia"/>
                <a:cs typeface="Constantia"/>
              </a:rPr>
              <a:t>Protection by Third-Party</a:t>
            </a:r>
            <a:r>
              <a:rPr dirty="0" sz="2100" spc="-175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Intermediary</a:t>
            </a:r>
            <a:endParaRPr sz="2100">
              <a:latin typeface="Constantia"/>
              <a:cs typeface="Constantia"/>
            </a:endParaRPr>
          </a:p>
          <a:p>
            <a:pPr lvl="2" marL="927100" indent="-247650">
              <a:lnSpc>
                <a:spcPct val="100000"/>
              </a:lnSpc>
              <a:spcBef>
                <a:spcPts val="505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927100" algn="l"/>
                <a:tab pos="927735" algn="l"/>
              </a:tabLst>
            </a:pPr>
            <a:r>
              <a:rPr dirty="0" sz="2100" spc="-55">
                <a:latin typeface="Constantia"/>
                <a:cs typeface="Constantia"/>
              </a:rPr>
              <a:t>TRUSTe’s</a:t>
            </a:r>
            <a:r>
              <a:rPr dirty="0" sz="2100" spc="-30">
                <a:latin typeface="Constantia"/>
                <a:cs typeface="Constantia"/>
              </a:rPr>
              <a:t> </a:t>
            </a:r>
            <a:r>
              <a:rPr dirty="0" sz="2100" spc="-10">
                <a:latin typeface="Constantia"/>
                <a:cs typeface="Constantia"/>
              </a:rPr>
              <a:t>“Trustmark”</a:t>
            </a:r>
            <a:endParaRPr sz="2100">
              <a:latin typeface="Constantia"/>
              <a:cs typeface="Constantia"/>
            </a:endParaRPr>
          </a:p>
          <a:p>
            <a:pPr lvl="2" marL="927100" indent="-247650">
              <a:lnSpc>
                <a:spcPct val="100000"/>
              </a:lnSpc>
              <a:spcBef>
                <a:spcPts val="505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927100" algn="l"/>
                <a:tab pos="927735" algn="l"/>
              </a:tabLst>
            </a:pPr>
            <a:r>
              <a:rPr dirty="0" sz="2100" spc="-15">
                <a:latin typeface="Constantia"/>
                <a:cs typeface="Constantia"/>
              </a:rPr>
              <a:t>Better </a:t>
            </a:r>
            <a:r>
              <a:rPr dirty="0" sz="2100">
                <a:latin typeface="Constantia"/>
                <a:cs typeface="Constantia"/>
              </a:rPr>
              <a:t>Business</a:t>
            </a:r>
            <a:r>
              <a:rPr dirty="0" sz="2100" spc="-175">
                <a:latin typeface="Constantia"/>
                <a:cs typeface="Constantia"/>
              </a:rPr>
              <a:t> </a:t>
            </a:r>
            <a:r>
              <a:rPr dirty="0" sz="2100" spc="-10">
                <a:latin typeface="Constantia"/>
                <a:cs typeface="Constantia"/>
              </a:rPr>
              <a:t>Bureau</a:t>
            </a:r>
            <a:endParaRPr sz="2100">
              <a:latin typeface="Constantia"/>
              <a:cs typeface="Constantia"/>
            </a:endParaRPr>
          </a:p>
          <a:p>
            <a:pPr lvl="2" marL="927100" indent="-247650">
              <a:lnSpc>
                <a:spcPct val="100000"/>
              </a:lnSpc>
              <a:spcBef>
                <a:spcPts val="505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927100" algn="l"/>
                <a:tab pos="927735" algn="l"/>
              </a:tabLst>
            </a:pPr>
            <a:r>
              <a:rPr dirty="0" sz="2100" spc="-5">
                <a:latin typeface="Constantia"/>
                <a:cs typeface="Constantia"/>
              </a:rPr>
              <a:t>Which?</a:t>
            </a:r>
            <a:endParaRPr sz="2100">
              <a:latin typeface="Constantia"/>
              <a:cs typeface="Constantia"/>
            </a:endParaRPr>
          </a:p>
          <a:p>
            <a:pPr lvl="2" marL="927100" indent="-247650">
              <a:lnSpc>
                <a:spcPct val="100000"/>
              </a:lnSpc>
              <a:spcBef>
                <a:spcPts val="505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927100" algn="l"/>
                <a:tab pos="927735" algn="l"/>
              </a:tabLst>
            </a:pPr>
            <a:r>
              <a:rPr dirty="0" sz="2100" spc="-50">
                <a:latin typeface="Constantia"/>
                <a:cs typeface="Constantia"/>
              </a:rPr>
              <a:t>Web </a:t>
            </a:r>
            <a:r>
              <a:rPr dirty="0" sz="2100" spc="-30">
                <a:latin typeface="Constantia"/>
                <a:cs typeface="Constantia"/>
              </a:rPr>
              <a:t>Trust </a:t>
            </a:r>
            <a:r>
              <a:rPr dirty="0" sz="2100">
                <a:latin typeface="Constantia"/>
                <a:cs typeface="Constantia"/>
              </a:rPr>
              <a:t>Seal and</a:t>
            </a:r>
            <a:r>
              <a:rPr dirty="0" sz="2100" spc="-150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Others</a:t>
            </a:r>
            <a:endParaRPr sz="2100">
              <a:latin typeface="Constantia"/>
              <a:cs typeface="Constantia"/>
            </a:endParaRPr>
          </a:p>
          <a:p>
            <a:pPr lvl="2" marL="927100" indent="-247650">
              <a:lnSpc>
                <a:spcPct val="100000"/>
              </a:lnSpc>
              <a:spcBef>
                <a:spcPts val="505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927100" algn="l"/>
                <a:tab pos="927735" algn="l"/>
              </a:tabLst>
            </a:pPr>
            <a:r>
              <a:rPr dirty="0" sz="2100" spc="-10">
                <a:latin typeface="Constantia"/>
                <a:cs typeface="Constantia"/>
              </a:rPr>
              <a:t>Evaluation by</a:t>
            </a:r>
            <a:r>
              <a:rPr dirty="0" sz="2100" spc="-90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Consumers</a:t>
            </a:r>
            <a:endParaRPr sz="21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313385"/>
            <a:ext cx="7262495" cy="1489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Consumer </a:t>
            </a:r>
            <a:r>
              <a:rPr dirty="0"/>
              <a:t>and </a:t>
            </a:r>
            <a:r>
              <a:rPr dirty="0" spc="-5"/>
              <a:t>Seller  </a:t>
            </a:r>
            <a:r>
              <a:rPr dirty="0" spc="-15"/>
              <a:t>Protection </a:t>
            </a:r>
            <a:r>
              <a:rPr dirty="0" spc="-25"/>
              <a:t>from </a:t>
            </a:r>
            <a:r>
              <a:rPr dirty="0" spc="-5"/>
              <a:t>Online</a:t>
            </a:r>
            <a:r>
              <a:rPr dirty="0" spc="-10"/>
              <a:t> </a:t>
            </a:r>
            <a:r>
              <a:rPr dirty="0" spc="-25"/>
              <a:t>Fraud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14-</a:t>
            </a:r>
            <a:r>
              <a:rPr dirty="0" spc="-5"/>
              <a:t>25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875789"/>
            <a:ext cx="7493634" cy="218376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652780" indent="-247650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10" b="1">
                <a:latin typeface="Constantia"/>
                <a:cs typeface="Constantia"/>
              </a:rPr>
              <a:t>Computer </a:t>
            </a:r>
            <a:r>
              <a:rPr dirty="0" sz="2400" spc="-20" b="1">
                <a:latin typeface="Constantia"/>
                <a:cs typeface="Constantia"/>
              </a:rPr>
              <a:t>Fraud </a:t>
            </a:r>
            <a:r>
              <a:rPr dirty="0" sz="2400" b="1">
                <a:latin typeface="Constantia"/>
                <a:cs typeface="Constantia"/>
              </a:rPr>
              <a:t>and </a:t>
            </a:r>
            <a:r>
              <a:rPr dirty="0" sz="2400" spc="-5" b="1">
                <a:latin typeface="Constantia"/>
                <a:cs typeface="Constantia"/>
              </a:rPr>
              <a:t>Abuse </a:t>
            </a:r>
            <a:r>
              <a:rPr dirty="0" sz="2400" spc="-10" b="1">
                <a:latin typeface="Constantia"/>
                <a:cs typeface="Constantia"/>
              </a:rPr>
              <a:t>Act</a:t>
            </a:r>
            <a:r>
              <a:rPr dirty="0" sz="2400" spc="-335" b="1">
                <a:latin typeface="Constantia"/>
                <a:cs typeface="Constantia"/>
              </a:rPr>
              <a:t> </a:t>
            </a:r>
            <a:r>
              <a:rPr dirty="0" sz="2400" spc="-30" b="1">
                <a:latin typeface="Constantia"/>
                <a:cs typeface="Constantia"/>
              </a:rPr>
              <a:t>(CFAA)</a:t>
            </a:r>
            <a:endParaRPr sz="2400">
              <a:latin typeface="Constantia"/>
              <a:cs typeface="Constantia"/>
            </a:endParaRPr>
          </a:p>
          <a:p>
            <a:pPr marL="652780" marR="508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Constantia"/>
                <a:cs typeface="Constantia"/>
              </a:rPr>
              <a:t>Major </a:t>
            </a:r>
            <a:r>
              <a:rPr dirty="0" sz="2400" spc="-15">
                <a:latin typeface="Constantia"/>
                <a:cs typeface="Constantia"/>
              </a:rPr>
              <a:t>computer </a:t>
            </a:r>
            <a:r>
              <a:rPr dirty="0" sz="2400" spc="-5">
                <a:latin typeface="Constantia"/>
                <a:cs typeface="Constantia"/>
              </a:rPr>
              <a:t>crime </a:t>
            </a:r>
            <a:r>
              <a:rPr dirty="0" sz="2400" spc="-20">
                <a:latin typeface="Constantia"/>
                <a:cs typeface="Constantia"/>
              </a:rPr>
              <a:t>law to </a:t>
            </a:r>
            <a:r>
              <a:rPr dirty="0" sz="2400" spc="-10">
                <a:latin typeface="Constantia"/>
                <a:cs typeface="Constantia"/>
              </a:rPr>
              <a:t>protect </a:t>
            </a:r>
            <a:r>
              <a:rPr dirty="0" sz="2400" spc="-20">
                <a:latin typeface="Constantia"/>
                <a:cs typeface="Constantia"/>
              </a:rPr>
              <a:t>government  </a:t>
            </a:r>
            <a:r>
              <a:rPr dirty="0" sz="2400" spc="-10">
                <a:latin typeface="Constantia"/>
                <a:cs typeface="Constantia"/>
              </a:rPr>
              <a:t>computers </a:t>
            </a:r>
            <a:r>
              <a:rPr dirty="0" sz="2400">
                <a:latin typeface="Constantia"/>
                <a:cs typeface="Constantia"/>
              </a:rPr>
              <a:t>and other </a:t>
            </a:r>
            <a:r>
              <a:rPr dirty="0" sz="2400" spc="-10">
                <a:latin typeface="Constantia"/>
                <a:cs typeface="Constantia"/>
              </a:rPr>
              <a:t>Internet-connected</a:t>
            </a:r>
            <a:r>
              <a:rPr dirty="0" sz="2400" spc="-35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computers</a:t>
            </a:r>
            <a:endParaRPr sz="24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spc="-5" b="1">
                <a:latin typeface="Constantia"/>
                <a:cs typeface="Constantia"/>
              </a:rPr>
              <a:t>SELLER</a:t>
            </a:r>
            <a:r>
              <a:rPr dirty="0" sz="2600" spc="-15" b="1">
                <a:latin typeface="Constantia"/>
                <a:cs typeface="Constantia"/>
              </a:rPr>
              <a:t> </a:t>
            </a:r>
            <a:r>
              <a:rPr dirty="0" sz="2600" spc="-25" b="1">
                <a:latin typeface="Constantia"/>
                <a:cs typeface="Constantia"/>
              </a:rPr>
              <a:t>PROTECTION</a:t>
            </a:r>
            <a:endParaRPr sz="26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5" b="1">
                <a:latin typeface="Constantia"/>
                <a:cs typeface="Constantia"/>
              </a:rPr>
              <a:t>What </a:t>
            </a:r>
            <a:r>
              <a:rPr dirty="0" sz="2400" b="1">
                <a:latin typeface="Constantia"/>
                <a:cs typeface="Constantia"/>
              </a:rPr>
              <a:t>Can </a:t>
            </a:r>
            <a:r>
              <a:rPr dirty="0" sz="2400" spc="-5" b="1">
                <a:latin typeface="Constantia"/>
                <a:cs typeface="Constantia"/>
              </a:rPr>
              <a:t>Sellers</a:t>
            </a:r>
            <a:r>
              <a:rPr dirty="0" sz="2400" spc="-165" b="1">
                <a:latin typeface="Constantia"/>
                <a:cs typeface="Constantia"/>
              </a:rPr>
              <a:t> </a:t>
            </a:r>
            <a:r>
              <a:rPr dirty="0" sz="2400" b="1">
                <a:latin typeface="Constantia"/>
                <a:cs typeface="Constantia"/>
              </a:rPr>
              <a:t>Do?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313385"/>
            <a:ext cx="7262495" cy="14890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Consumer </a:t>
            </a:r>
            <a:r>
              <a:rPr dirty="0"/>
              <a:t>and </a:t>
            </a:r>
            <a:r>
              <a:rPr dirty="0" spc="-5"/>
              <a:t>Seller  </a:t>
            </a:r>
            <a:r>
              <a:rPr dirty="0" spc="-15"/>
              <a:t>Protection </a:t>
            </a:r>
            <a:r>
              <a:rPr dirty="0" spc="-25"/>
              <a:t>from </a:t>
            </a:r>
            <a:r>
              <a:rPr dirty="0" spc="-5"/>
              <a:t>Online</a:t>
            </a:r>
            <a:r>
              <a:rPr dirty="0" spc="-10"/>
              <a:t> </a:t>
            </a:r>
            <a:r>
              <a:rPr dirty="0" spc="-25"/>
              <a:t>Fraud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14-</a:t>
            </a:r>
            <a:r>
              <a:rPr dirty="0" spc="-5"/>
              <a:t>26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947418"/>
            <a:ext cx="7788909" cy="37820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85115" marR="1017269" indent="-27305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spc="-25" b="1">
                <a:latin typeface="Constantia"/>
                <a:cs typeface="Constantia"/>
              </a:rPr>
              <a:t>PROTECTING </a:t>
            </a:r>
            <a:r>
              <a:rPr dirty="0" sz="2600" spc="-5" b="1">
                <a:latin typeface="Constantia"/>
                <a:cs typeface="Constantia"/>
              </a:rPr>
              <a:t>BUYERS AND SELLERS:  </a:t>
            </a:r>
            <a:r>
              <a:rPr dirty="0" sz="2600" spc="-15" b="1">
                <a:latin typeface="Constantia"/>
                <a:cs typeface="Constantia"/>
              </a:rPr>
              <a:t>ELECTRONIC </a:t>
            </a:r>
            <a:r>
              <a:rPr dirty="0" sz="2600" spc="-5" b="1">
                <a:latin typeface="Constantia"/>
                <a:cs typeface="Constantia"/>
              </a:rPr>
              <a:t>AND </a:t>
            </a:r>
            <a:r>
              <a:rPr dirty="0" sz="2600" spc="-20" b="1">
                <a:latin typeface="Constantia"/>
                <a:cs typeface="Constantia"/>
              </a:rPr>
              <a:t>DIGITAL</a:t>
            </a:r>
            <a:r>
              <a:rPr dirty="0" sz="2600" spc="-180" b="1">
                <a:latin typeface="Constantia"/>
                <a:cs typeface="Constantia"/>
              </a:rPr>
              <a:t> </a:t>
            </a:r>
            <a:r>
              <a:rPr dirty="0" sz="2600" spc="-20" b="1">
                <a:latin typeface="Constantia"/>
                <a:cs typeface="Constantia"/>
              </a:rPr>
              <a:t>SIGNATURES</a:t>
            </a:r>
            <a:endParaRPr sz="26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5" b="1">
                <a:latin typeface="Constantia"/>
                <a:cs typeface="Constantia"/>
              </a:rPr>
              <a:t>electronic</a:t>
            </a:r>
            <a:r>
              <a:rPr dirty="0" sz="2400" spc="-135" b="1">
                <a:latin typeface="Constantia"/>
                <a:cs typeface="Constantia"/>
              </a:rPr>
              <a:t> </a:t>
            </a:r>
            <a:r>
              <a:rPr dirty="0" sz="2400" spc="-10" b="1">
                <a:latin typeface="Constantia"/>
                <a:cs typeface="Constantia"/>
              </a:rPr>
              <a:t>signature</a:t>
            </a:r>
            <a:endParaRPr sz="2400">
              <a:latin typeface="Constantia"/>
              <a:cs typeface="Constantia"/>
            </a:endParaRPr>
          </a:p>
          <a:p>
            <a:pPr marL="652780" marR="38735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latin typeface="Constantia"/>
                <a:cs typeface="Constantia"/>
              </a:rPr>
              <a:t>A </a:t>
            </a:r>
            <a:r>
              <a:rPr dirty="0" sz="2400" spc="-10">
                <a:latin typeface="Constantia"/>
                <a:cs typeface="Constantia"/>
              </a:rPr>
              <a:t>generic, </a:t>
            </a:r>
            <a:r>
              <a:rPr dirty="0" sz="2400" spc="-5">
                <a:latin typeface="Constantia"/>
                <a:cs typeface="Constantia"/>
              </a:rPr>
              <a:t>technology-neutral </a:t>
            </a:r>
            <a:r>
              <a:rPr dirty="0" sz="2400" spc="-10">
                <a:latin typeface="Constantia"/>
                <a:cs typeface="Constantia"/>
              </a:rPr>
              <a:t>term </a:t>
            </a:r>
            <a:r>
              <a:rPr dirty="0" sz="2400" spc="-5">
                <a:latin typeface="Constantia"/>
                <a:cs typeface="Constantia"/>
              </a:rPr>
              <a:t>that </a:t>
            </a:r>
            <a:r>
              <a:rPr dirty="0" sz="2400" spc="-10">
                <a:latin typeface="Constantia"/>
                <a:cs typeface="Constantia"/>
              </a:rPr>
              <a:t>refers </a:t>
            </a:r>
            <a:r>
              <a:rPr dirty="0" sz="2400" spc="-20">
                <a:latin typeface="Constantia"/>
                <a:cs typeface="Constantia"/>
              </a:rPr>
              <a:t>to </a:t>
            </a:r>
            <a:r>
              <a:rPr dirty="0" sz="2400" spc="-5">
                <a:latin typeface="Constantia"/>
                <a:cs typeface="Constantia"/>
              </a:rPr>
              <a:t>the  various</a:t>
            </a:r>
            <a:r>
              <a:rPr dirty="0" sz="2400" spc="-7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methods</a:t>
            </a:r>
            <a:r>
              <a:rPr dirty="0" sz="2400" spc="-55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by</a:t>
            </a:r>
            <a:r>
              <a:rPr dirty="0" sz="2400" spc="-13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which</a:t>
            </a:r>
            <a:r>
              <a:rPr dirty="0" sz="2400" spc="-9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one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can</a:t>
            </a:r>
            <a:r>
              <a:rPr dirty="0" sz="2400" spc="-45">
                <a:latin typeface="Constantia"/>
                <a:cs typeface="Constantia"/>
              </a:rPr>
              <a:t> </a:t>
            </a:r>
            <a:r>
              <a:rPr dirty="0" sz="2400" spc="-25">
                <a:latin typeface="Constantia"/>
                <a:cs typeface="Constantia"/>
              </a:rPr>
              <a:t>“sign”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an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electronic  </a:t>
            </a:r>
            <a:r>
              <a:rPr dirty="0" sz="2400" spc="-20">
                <a:latin typeface="Constantia"/>
                <a:cs typeface="Constantia"/>
              </a:rPr>
              <a:t>record</a:t>
            </a:r>
            <a:endParaRPr sz="24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10" b="1">
                <a:latin typeface="Constantia"/>
                <a:cs typeface="Constantia"/>
              </a:rPr>
              <a:t>Authentication </a:t>
            </a:r>
            <a:r>
              <a:rPr dirty="0" sz="2400" b="1">
                <a:latin typeface="Constantia"/>
                <a:cs typeface="Constantia"/>
              </a:rPr>
              <a:t>and </a:t>
            </a:r>
            <a:r>
              <a:rPr dirty="0" sz="2400" spc="-5" b="1">
                <a:latin typeface="Constantia"/>
                <a:cs typeface="Constantia"/>
              </a:rPr>
              <a:t>Biometric</a:t>
            </a:r>
            <a:r>
              <a:rPr dirty="0" sz="2400" spc="-110" b="1">
                <a:latin typeface="Constantia"/>
                <a:cs typeface="Constantia"/>
              </a:rPr>
              <a:t> </a:t>
            </a:r>
            <a:r>
              <a:rPr dirty="0" sz="2400" spc="-10" b="1">
                <a:latin typeface="Constantia"/>
                <a:cs typeface="Constantia"/>
              </a:rPr>
              <a:t>Controls</a:t>
            </a:r>
            <a:endParaRPr sz="24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20" b="1">
                <a:latin typeface="Constantia"/>
                <a:cs typeface="Constantia"/>
              </a:rPr>
              <a:t>Fraud </a:t>
            </a:r>
            <a:r>
              <a:rPr dirty="0" sz="2400" spc="-5" b="1">
                <a:latin typeface="Constantia"/>
                <a:cs typeface="Constantia"/>
              </a:rPr>
              <a:t>Detecting</a:t>
            </a:r>
            <a:r>
              <a:rPr dirty="0" sz="2400" spc="-15" b="1">
                <a:latin typeface="Constantia"/>
                <a:cs typeface="Constantia"/>
              </a:rPr>
              <a:t> </a:t>
            </a:r>
            <a:r>
              <a:rPr dirty="0" sz="2400" spc="-20" b="1">
                <a:latin typeface="Constantia"/>
                <a:cs typeface="Constantia"/>
              </a:rPr>
              <a:t>Systems</a:t>
            </a:r>
            <a:endParaRPr sz="24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61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spc="-15" b="1">
                <a:latin typeface="Constantia"/>
                <a:cs typeface="Constantia"/>
              </a:rPr>
              <a:t>GOVERNMENT REGULATION </a:t>
            </a:r>
            <a:r>
              <a:rPr dirty="0" sz="2600" b="1">
                <a:latin typeface="Constantia"/>
                <a:cs typeface="Constantia"/>
              </a:rPr>
              <a:t>OF</a:t>
            </a:r>
            <a:r>
              <a:rPr dirty="0" sz="2600" spc="-150" b="1">
                <a:latin typeface="Constantia"/>
                <a:cs typeface="Constantia"/>
              </a:rPr>
              <a:t> </a:t>
            </a:r>
            <a:r>
              <a:rPr dirty="0" sz="2600" spc="-15" b="1">
                <a:latin typeface="Constantia"/>
                <a:cs typeface="Constantia"/>
              </a:rPr>
              <a:t>E-COMMERCE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5900" y="1142746"/>
            <a:ext cx="856869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/>
              <a:t>Public </a:t>
            </a:r>
            <a:r>
              <a:rPr dirty="0" sz="4200" spc="-20"/>
              <a:t>Policy </a:t>
            </a:r>
            <a:r>
              <a:rPr dirty="0" sz="4200"/>
              <a:t>and </a:t>
            </a:r>
            <a:r>
              <a:rPr dirty="0" sz="4200" spc="-20"/>
              <a:t>Political</a:t>
            </a:r>
            <a:r>
              <a:rPr dirty="0" sz="4200" spc="-5"/>
              <a:t> </a:t>
            </a:r>
            <a:r>
              <a:rPr dirty="0" sz="4200" spc="-20"/>
              <a:t>Environments</a:t>
            </a:r>
            <a:endParaRPr sz="4200"/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14-</a:t>
            </a:r>
            <a:r>
              <a:rPr dirty="0" spc="-5"/>
              <a:t>27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868779"/>
            <a:ext cx="8051800" cy="295338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b="1">
                <a:latin typeface="Constantia"/>
                <a:cs typeface="Constantia"/>
              </a:rPr>
              <a:t>NET </a:t>
            </a:r>
            <a:r>
              <a:rPr dirty="0" sz="2600" spc="10" b="1">
                <a:latin typeface="Constantia"/>
                <a:cs typeface="Constantia"/>
              </a:rPr>
              <a:t>NEUTRALITY </a:t>
            </a:r>
            <a:r>
              <a:rPr dirty="0" sz="2600" spc="-40" b="1">
                <a:latin typeface="Constantia"/>
                <a:cs typeface="Constantia"/>
              </a:rPr>
              <a:t>APPROVED </a:t>
            </a:r>
            <a:r>
              <a:rPr dirty="0" sz="2600" spc="-35" b="1">
                <a:latin typeface="Constantia"/>
                <a:cs typeface="Constantia"/>
              </a:rPr>
              <a:t>BY </a:t>
            </a:r>
            <a:r>
              <a:rPr dirty="0" sz="2600" spc="-5" b="1">
                <a:latin typeface="Constantia"/>
                <a:cs typeface="Constantia"/>
              </a:rPr>
              <a:t>THE</a:t>
            </a:r>
            <a:r>
              <a:rPr dirty="0" sz="2600" spc="-330" b="1">
                <a:latin typeface="Constantia"/>
                <a:cs typeface="Constantia"/>
              </a:rPr>
              <a:t> </a:t>
            </a:r>
            <a:r>
              <a:rPr dirty="0" sz="2600" spc="-50" b="1">
                <a:latin typeface="Constantia"/>
                <a:cs typeface="Constantia"/>
              </a:rPr>
              <a:t>FCC</a:t>
            </a:r>
            <a:endParaRPr sz="2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spc="-40" b="1">
                <a:latin typeface="Constantia"/>
                <a:cs typeface="Constantia"/>
              </a:rPr>
              <a:t>TAXATION </a:t>
            </a:r>
            <a:r>
              <a:rPr dirty="0" sz="2600" b="1">
                <a:latin typeface="Constantia"/>
                <a:cs typeface="Constantia"/>
              </a:rPr>
              <a:t>OF </a:t>
            </a:r>
            <a:r>
              <a:rPr dirty="0" sz="2600" spc="-20" b="1">
                <a:latin typeface="Constantia"/>
                <a:cs typeface="Constantia"/>
              </a:rPr>
              <a:t>EC</a:t>
            </a:r>
            <a:r>
              <a:rPr dirty="0" sz="2600" spc="-105" b="1">
                <a:latin typeface="Constantia"/>
                <a:cs typeface="Constantia"/>
              </a:rPr>
              <a:t> </a:t>
            </a:r>
            <a:r>
              <a:rPr dirty="0" sz="2600" spc="-10" b="1">
                <a:latin typeface="Constantia"/>
                <a:cs typeface="Constantia"/>
              </a:rPr>
              <a:t>TRANSACTIONS</a:t>
            </a:r>
            <a:endParaRPr sz="26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5" b="1">
                <a:latin typeface="Constantia"/>
                <a:cs typeface="Constantia"/>
              </a:rPr>
              <a:t>taxation</a:t>
            </a:r>
            <a:endParaRPr sz="2400">
              <a:latin typeface="Constantia"/>
              <a:cs typeface="Constantia"/>
            </a:endParaRPr>
          </a:p>
          <a:p>
            <a:pPr marL="652780" marR="5080">
              <a:lnSpc>
                <a:spcPct val="100000"/>
              </a:lnSpc>
              <a:spcBef>
                <a:spcPts val="580"/>
              </a:spcBef>
            </a:pPr>
            <a:r>
              <a:rPr dirty="0" sz="2400" spc="-5">
                <a:latin typeface="Constantia"/>
                <a:cs typeface="Constantia"/>
              </a:rPr>
              <a:t>The</a:t>
            </a:r>
            <a:r>
              <a:rPr dirty="0" sz="2400" spc="-95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process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whereby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charges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are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imposed</a:t>
            </a:r>
            <a:r>
              <a:rPr dirty="0" sz="2400" spc="-8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on</a:t>
            </a:r>
            <a:r>
              <a:rPr dirty="0" sz="2400" spc="-3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individuals  </a:t>
            </a:r>
            <a:r>
              <a:rPr dirty="0" sz="2400">
                <a:latin typeface="Constantia"/>
                <a:cs typeface="Constantia"/>
              </a:rPr>
              <a:t>or </a:t>
            </a:r>
            <a:r>
              <a:rPr dirty="0" sz="2400" spc="-5">
                <a:latin typeface="Constantia"/>
                <a:cs typeface="Constantia"/>
              </a:rPr>
              <a:t>property </a:t>
            </a:r>
            <a:r>
              <a:rPr dirty="0" sz="2400" spc="-15">
                <a:latin typeface="Constantia"/>
                <a:cs typeface="Constantia"/>
              </a:rPr>
              <a:t>by </a:t>
            </a:r>
            <a:r>
              <a:rPr dirty="0" sz="2400" spc="-5">
                <a:latin typeface="Constantia"/>
                <a:cs typeface="Constantia"/>
              </a:rPr>
              <a:t>the </a:t>
            </a:r>
            <a:r>
              <a:rPr dirty="0" sz="2400" spc="-10">
                <a:latin typeface="Constantia"/>
                <a:cs typeface="Constantia"/>
              </a:rPr>
              <a:t>legislative branch </a:t>
            </a:r>
            <a:r>
              <a:rPr dirty="0" sz="2400">
                <a:latin typeface="Constantia"/>
                <a:cs typeface="Constantia"/>
              </a:rPr>
              <a:t>of </a:t>
            </a:r>
            <a:r>
              <a:rPr dirty="0" sz="2400" spc="-5">
                <a:latin typeface="Constantia"/>
                <a:cs typeface="Constantia"/>
              </a:rPr>
              <a:t>the </a:t>
            </a:r>
            <a:r>
              <a:rPr dirty="0" sz="2400" spc="-10">
                <a:latin typeface="Constantia"/>
                <a:cs typeface="Constantia"/>
              </a:rPr>
              <a:t>federal  </a:t>
            </a:r>
            <a:r>
              <a:rPr dirty="0" sz="2400" spc="-20">
                <a:latin typeface="Constantia"/>
                <a:cs typeface="Constantia"/>
              </a:rPr>
              <a:t>government </a:t>
            </a:r>
            <a:r>
              <a:rPr dirty="0" sz="2400">
                <a:latin typeface="Constantia"/>
                <a:cs typeface="Constantia"/>
              </a:rPr>
              <a:t>and </a:t>
            </a:r>
            <a:r>
              <a:rPr dirty="0" sz="2400" spc="-15">
                <a:latin typeface="Constantia"/>
                <a:cs typeface="Constantia"/>
              </a:rPr>
              <a:t>by many </a:t>
            </a:r>
            <a:r>
              <a:rPr dirty="0" sz="2400" spc="-10">
                <a:latin typeface="Constantia"/>
                <a:cs typeface="Constantia"/>
              </a:rPr>
              <a:t>state </a:t>
            </a:r>
            <a:r>
              <a:rPr dirty="0" sz="2400" spc="-15">
                <a:latin typeface="Constantia"/>
                <a:cs typeface="Constantia"/>
              </a:rPr>
              <a:t>governments </a:t>
            </a:r>
            <a:r>
              <a:rPr dirty="0" sz="2400" spc="-20">
                <a:latin typeface="Constantia"/>
                <a:cs typeface="Constantia"/>
              </a:rPr>
              <a:t>to </a:t>
            </a:r>
            <a:r>
              <a:rPr dirty="0" sz="2400" spc="-10">
                <a:latin typeface="Constantia"/>
                <a:cs typeface="Constantia"/>
              </a:rPr>
              <a:t>raise  </a:t>
            </a:r>
            <a:r>
              <a:rPr dirty="0" sz="2400" spc="-5">
                <a:latin typeface="Constantia"/>
                <a:cs typeface="Constantia"/>
              </a:rPr>
              <a:t>funds </a:t>
            </a:r>
            <a:r>
              <a:rPr dirty="0" sz="2400" spc="-10">
                <a:latin typeface="Constantia"/>
                <a:cs typeface="Constantia"/>
              </a:rPr>
              <a:t>for </a:t>
            </a:r>
            <a:r>
              <a:rPr dirty="0" sz="2400" spc="-5">
                <a:latin typeface="Constantia"/>
                <a:cs typeface="Constantia"/>
              </a:rPr>
              <a:t>public</a:t>
            </a:r>
            <a:r>
              <a:rPr dirty="0" sz="2400" spc="-27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purposes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5900" y="1142746"/>
            <a:ext cx="856869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/>
              <a:t>Public </a:t>
            </a:r>
            <a:r>
              <a:rPr dirty="0" sz="4200" spc="-20"/>
              <a:t>Policy </a:t>
            </a:r>
            <a:r>
              <a:rPr dirty="0" sz="4200"/>
              <a:t>and </a:t>
            </a:r>
            <a:r>
              <a:rPr dirty="0" sz="4200" spc="-20"/>
              <a:t>Political</a:t>
            </a:r>
            <a:r>
              <a:rPr dirty="0" sz="4200" spc="-5"/>
              <a:t> </a:t>
            </a:r>
            <a:r>
              <a:rPr dirty="0" sz="4200" spc="-20"/>
              <a:t>Environments</a:t>
            </a:r>
            <a:endParaRPr sz="4200"/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14-</a:t>
            </a:r>
            <a:r>
              <a:rPr dirty="0" spc="-5"/>
              <a:t>28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867055"/>
            <a:ext cx="6825615" cy="174752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3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b="1">
                <a:latin typeface="Constantia"/>
                <a:cs typeface="Constantia"/>
              </a:rPr>
              <a:t>INTERNET CENSORSHIP </a:t>
            </a:r>
            <a:r>
              <a:rPr dirty="0" sz="2600" spc="-35" b="1">
                <a:latin typeface="Constantia"/>
                <a:cs typeface="Constantia"/>
              </a:rPr>
              <a:t>BY</a:t>
            </a:r>
            <a:r>
              <a:rPr dirty="0" sz="2600" spc="-235" b="1">
                <a:latin typeface="Constantia"/>
                <a:cs typeface="Constantia"/>
              </a:rPr>
              <a:t> </a:t>
            </a:r>
            <a:r>
              <a:rPr dirty="0" sz="2600" spc="-10" b="1">
                <a:latin typeface="Constantia"/>
                <a:cs typeface="Constantia"/>
              </a:rPr>
              <a:t>COUNTRIES</a:t>
            </a:r>
            <a:endParaRPr sz="26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5" b="1">
                <a:latin typeface="Constantia"/>
                <a:cs typeface="Constantia"/>
              </a:rPr>
              <a:t>Internet</a:t>
            </a:r>
            <a:r>
              <a:rPr dirty="0" sz="2400" spc="-130" b="1">
                <a:latin typeface="Constantia"/>
                <a:cs typeface="Constantia"/>
              </a:rPr>
              <a:t> </a:t>
            </a:r>
            <a:r>
              <a:rPr dirty="0" sz="2400" spc="-10" b="1">
                <a:latin typeface="Constantia"/>
                <a:cs typeface="Constantia"/>
              </a:rPr>
              <a:t>censorship</a:t>
            </a:r>
            <a:endParaRPr sz="2400">
              <a:latin typeface="Constantia"/>
              <a:cs typeface="Constantia"/>
            </a:endParaRPr>
          </a:p>
          <a:p>
            <a:pPr marL="652780" marR="508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Constantia"/>
                <a:cs typeface="Constantia"/>
              </a:rPr>
              <a:t>The</a:t>
            </a:r>
            <a:r>
              <a:rPr dirty="0" sz="2400" spc="-130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control</a:t>
            </a:r>
            <a:r>
              <a:rPr dirty="0" sz="2400" spc="-5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or</a:t>
            </a:r>
            <a:r>
              <a:rPr dirty="0" sz="2400" spc="-12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suppression</a:t>
            </a:r>
            <a:r>
              <a:rPr dirty="0" sz="2400" spc="-13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of</a:t>
            </a:r>
            <a:r>
              <a:rPr dirty="0" sz="2400" spc="2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the</a:t>
            </a:r>
            <a:r>
              <a:rPr dirty="0" sz="2400" spc="-10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publishing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or  </a:t>
            </a:r>
            <a:r>
              <a:rPr dirty="0" sz="2400" spc="-15">
                <a:latin typeface="Constantia"/>
                <a:cs typeface="Constantia"/>
              </a:rPr>
              <a:t>accessing </a:t>
            </a:r>
            <a:r>
              <a:rPr dirty="0" sz="2400">
                <a:latin typeface="Constantia"/>
                <a:cs typeface="Constantia"/>
              </a:rPr>
              <a:t>of </a:t>
            </a:r>
            <a:r>
              <a:rPr dirty="0" sz="2400" spc="-5">
                <a:latin typeface="Constantia"/>
                <a:cs typeface="Constantia"/>
              </a:rPr>
              <a:t>information </a:t>
            </a:r>
            <a:r>
              <a:rPr dirty="0" sz="2400">
                <a:latin typeface="Constantia"/>
                <a:cs typeface="Constantia"/>
              </a:rPr>
              <a:t>on </a:t>
            </a:r>
            <a:r>
              <a:rPr dirty="0" sz="2400" spc="-5">
                <a:latin typeface="Constantia"/>
                <a:cs typeface="Constantia"/>
              </a:rPr>
              <a:t>the</a:t>
            </a:r>
            <a:r>
              <a:rPr dirty="0" sz="2400" spc="-22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Internet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1093978"/>
            <a:ext cx="776795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-15"/>
              <a:t>Ethical </a:t>
            </a:r>
            <a:r>
              <a:rPr dirty="0" sz="4500" spc="-10"/>
              <a:t>Challenges </a:t>
            </a:r>
            <a:r>
              <a:rPr dirty="0" sz="4500"/>
              <a:t>and</a:t>
            </a:r>
            <a:r>
              <a:rPr dirty="0" sz="4500" spc="-70"/>
              <a:t> </a:t>
            </a:r>
            <a:r>
              <a:rPr dirty="0" sz="4500"/>
              <a:t>Guidelines</a:t>
            </a:r>
            <a:endParaRPr sz="4500"/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14-</a:t>
            </a:r>
            <a:r>
              <a:rPr dirty="0" spc="-5"/>
              <a:t>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867055"/>
            <a:ext cx="8040370" cy="356489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3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b="1">
                <a:latin typeface="Constantia"/>
                <a:cs typeface="Constantia"/>
              </a:rPr>
              <a:t>ETHICAL </a:t>
            </a:r>
            <a:r>
              <a:rPr dirty="0" sz="2600" spc="-15" b="1">
                <a:latin typeface="Constantia"/>
                <a:cs typeface="Constantia"/>
              </a:rPr>
              <a:t>PRINCIPLES </a:t>
            </a:r>
            <a:r>
              <a:rPr dirty="0" sz="2600" spc="-5" b="1">
                <a:latin typeface="Constantia"/>
                <a:cs typeface="Constantia"/>
              </a:rPr>
              <a:t>AND</a:t>
            </a:r>
            <a:r>
              <a:rPr dirty="0" sz="2600" spc="-165" b="1">
                <a:latin typeface="Constantia"/>
                <a:cs typeface="Constantia"/>
              </a:rPr>
              <a:t> </a:t>
            </a:r>
            <a:r>
              <a:rPr dirty="0" sz="2600" spc="-5" b="1">
                <a:latin typeface="Constantia"/>
                <a:cs typeface="Constantia"/>
              </a:rPr>
              <a:t>GUIDELINES</a:t>
            </a:r>
            <a:endParaRPr sz="26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5" b="1">
                <a:latin typeface="Constantia"/>
                <a:cs typeface="Constantia"/>
              </a:rPr>
              <a:t>Example: Who </a:t>
            </a:r>
            <a:r>
              <a:rPr dirty="0" sz="2400" b="1">
                <a:latin typeface="Constantia"/>
                <a:cs typeface="Constantia"/>
              </a:rPr>
              <a:t>Owns </a:t>
            </a:r>
            <a:r>
              <a:rPr dirty="0" sz="2400" spc="-10" b="1">
                <a:latin typeface="Constantia"/>
                <a:cs typeface="Constantia"/>
              </a:rPr>
              <a:t>User-Generated</a:t>
            </a:r>
            <a:r>
              <a:rPr dirty="0" sz="2400" spc="-204" b="1">
                <a:latin typeface="Constantia"/>
                <a:cs typeface="Constantia"/>
              </a:rPr>
              <a:t> </a:t>
            </a:r>
            <a:r>
              <a:rPr dirty="0" sz="2400" spc="-10" b="1">
                <a:latin typeface="Constantia"/>
                <a:cs typeface="Constantia"/>
              </a:rPr>
              <a:t>Content?</a:t>
            </a:r>
            <a:endParaRPr sz="24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61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b="1">
                <a:latin typeface="Constantia"/>
                <a:cs typeface="Constantia"/>
              </a:rPr>
              <a:t>business</a:t>
            </a:r>
            <a:r>
              <a:rPr dirty="0" sz="2600" spc="-140" b="1">
                <a:latin typeface="Constantia"/>
                <a:cs typeface="Constantia"/>
              </a:rPr>
              <a:t> </a:t>
            </a:r>
            <a:r>
              <a:rPr dirty="0" sz="2600" b="1">
                <a:latin typeface="Constantia"/>
                <a:cs typeface="Constantia"/>
              </a:rPr>
              <a:t>ethics</a:t>
            </a:r>
            <a:endParaRPr sz="2600">
              <a:latin typeface="Constantia"/>
              <a:cs typeface="Constantia"/>
            </a:endParaRPr>
          </a:p>
          <a:p>
            <a:pPr marL="285115" marR="5080">
              <a:lnSpc>
                <a:spcPct val="100000"/>
              </a:lnSpc>
              <a:spcBef>
                <a:spcPts val="625"/>
              </a:spcBef>
            </a:pPr>
            <a:r>
              <a:rPr dirty="0" sz="2600">
                <a:latin typeface="Constantia"/>
                <a:cs typeface="Constantia"/>
              </a:rPr>
              <a:t>A </a:t>
            </a:r>
            <a:r>
              <a:rPr dirty="0" sz="2600" spc="-5">
                <a:latin typeface="Constantia"/>
                <a:cs typeface="Constantia"/>
              </a:rPr>
              <a:t>form </a:t>
            </a:r>
            <a:r>
              <a:rPr dirty="0" sz="2600">
                <a:latin typeface="Constantia"/>
                <a:cs typeface="Constantia"/>
              </a:rPr>
              <a:t>of </a:t>
            </a:r>
            <a:r>
              <a:rPr dirty="0" sz="2600" spc="-5">
                <a:latin typeface="Constantia"/>
                <a:cs typeface="Constantia"/>
              </a:rPr>
              <a:t>applied </a:t>
            </a:r>
            <a:r>
              <a:rPr dirty="0" sz="2600">
                <a:latin typeface="Constantia"/>
                <a:cs typeface="Constantia"/>
              </a:rPr>
              <a:t>ethics </a:t>
            </a:r>
            <a:r>
              <a:rPr dirty="0" sz="2600" spc="-5">
                <a:latin typeface="Constantia"/>
                <a:cs typeface="Constantia"/>
              </a:rPr>
              <a:t>that examines </a:t>
            </a:r>
            <a:r>
              <a:rPr dirty="0" sz="2600">
                <a:latin typeface="Constantia"/>
                <a:cs typeface="Constantia"/>
              </a:rPr>
              <a:t>ethical  </a:t>
            </a:r>
            <a:r>
              <a:rPr dirty="0" sz="2600" spc="-5">
                <a:latin typeface="Constantia"/>
                <a:cs typeface="Constantia"/>
              </a:rPr>
              <a:t>principles</a:t>
            </a:r>
            <a:r>
              <a:rPr dirty="0" sz="2600" spc="-114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and</a:t>
            </a:r>
            <a:r>
              <a:rPr dirty="0" sz="2600" spc="-5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moral</a:t>
            </a:r>
            <a:r>
              <a:rPr dirty="0" sz="2600" spc="-7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or</a:t>
            </a:r>
            <a:r>
              <a:rPr dirty="0" sz="2600" spc="-15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ethical</a:t>
            </a:r>
            <a:r>
              <a:rPr dirty="0" sz="2600" spc="-5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problems</a:t>
            </a:r>
            <a:r>
              <a:rPr dirty="0" sz="2600" spc="-9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that</a:t>
            </a:r>
            <a:r>
              <a:rPr dirty="0" sz="2600" spc="-14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arise</a:t>
            </a:r>
            <a:r>
              <a:rPr dirty="0" sz="2600" spc="-5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in</a:t>
            </a:r>
            <a:r>
              <a:rPr dirty="0" sz="2600" spc="-10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  business</a:t>
            </a:r>
            <a:r>
              <a:rPr dirty="0" sz="2600" spc="-14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environment</a:t>
            </a:r>
            <a:endParaRPr sz="26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9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5" b="1">
                <a:latin typeface="Constantia"/>
                <a:cs typeface="Constantia"/>
              </a:rPr>
              <a:t>The </a:t>
            </a:r>
            <a:r>
              <a:rPr dirty="0" sz="2400" spc="-10" b="1">
                <a:latin typeface="Constantia"/>
                <a:cs typeface="Constantia"/>
              </a:rPr>
              <a:t>Issues </a:t>
            </a:r>
            <a:r>
              <a:rPr dirty="0" sz="2400" b="1">
                <a:latin typeface="Constantia"/>
                <a:cs typeface="Constantia"/>
              </a:rPr>
              <a:t>of </a:t>
            </a:r>
            <a:r>
              <a:rPr dirty="0" sz="2400" spc="-5" b="1">
                <a:latin typeface="Constantia"/>
                <a:cs typeface="Constantia"/>
              </a:rPr>
              <a:t>Internet Abuse </a:t>
            </a:r>
            <a:r>
              <a:rPr dirty="0" sz="2400" b="1">
                <a:latin typeface="Constantia"/>
                <a:cs typeface="Constantia"/>
              </a:rPr>
              <a:t>in the</a:t>
            </a:r>
            <a:r>
              <a:rPr dirty="0" sz="2400" spc="-420" b="1">
                <a:latin typeface="Constantia"/>
                <a:cs typeface="Constantia"/>
              </a:rPr>
              <a:t> </a:t>
            </a:r>
            <a:r>
              <a:rPr dirty="0" sz="2400" spc="-30" b="1">
                <a:latin typeface="Constantia"/>
                <a:cs typeface="Constantia"/>
              </a:rPr>
              <a:t>Workplace</a:t>
            </a:r>
            <a:endParaRPr sz="24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10" b="1">
                <a:latin typeface="Constantia"/>
                <a:cs typeface="Constantia"/>
              </a:rPr>
              <a:t>Monitoring Employees—Is </a:t>
            </a:r>
            <a:r>
              <a:rPr dirty="0" sz="2400" spc="-30" b="1">
                <a:latin typeface="Constantia"/>
                <a:cs typeface="Constantia"/>
              </a:rPr>
              <a:t>It</a:t>
            </a:r>
            <a:r>
              <a:rPr dirty="0" sz="2400" spc="-70" b="1">
                <a:latin typeface="Constantia"/>
                <a:cs typeface="Constantia"/>
              </a:rPr>
              <a:t> </a:t>
            </a:r>
            <a:r>
              <a:rPr dirty="0" sz="2400" spc="-10" b="1">
                <a:latin typeface="Constantia"/>
                <a:cs typeface="Constantia"/>
              </a:rPr>
              <a:t>Ethical?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5900" y="1142746"/>
            <a:ext cx="856869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/>
              <a:t>Public </a:t>
            </a:r>
            <a:r>
              <a:rPr dirty="0" sz="4200" spc="-20"/>
              <a:t>Policy </a:t>
            </a:r>
            <a:r>
              <a:rPr dirty="0" sz="4200"/>
              <a:t>and </a:t>
            </a:r>
            <a:r>
              <a:rPr dirty="0" sz="4200" spc="-20"/>
              <a:t>Political</a:t>
            </a:r>
            <a:r>
              <a:rPr dirty="0" sz="4200" spc="-5"/>
              <a:t> </a:t>
            </a:r>
            <a:r>
              <a:rPr dirty="0" sz="4200" spc="-20"/>
              <a:t>Environments</a:t>
            </a:r>
            <a:endParaRPr sz="4200"/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14-</a:t>
            </a:r>
            <a:r>
              <a:rPr dirty="0" spc="-5"/>
              <a:t>29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868779"/>
            <a:ext cx="7896859" cy="2165985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algn="just" marL="285115" indent="-27305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spc="-5" b="1">
                <a:latin typeface="Constantia"/>
                <a:cs typeface="Constantia"/>
              </a:rPr>
              <a:t>regulatory</a:t>
            </a:r>
            <a:r>
              <a:rPr dirty="0" sz="2600" spc="-165" b="1">
                <a:latin typeface="Constantia"/>
                <a:cs typeface="Constantia"/>
              </a:rPr>
              <a:t> </a:t>
            </a:r>
            <a:r>
              <a:rPr dirty="0" sz="2600" spc="-10" b="1">
                <a:latin typeface="Constantia"/>
                <a:cs typeface="Constantia"/>
              </a:rPr>
              <a:t>compliance</a:t>
            </a:r>
            <a:endParaRPr sz="2600">
              <a:latin typeface="Constantia"/>
              <a:cs typeface="Constantia"/>
            </a:endParaRPr>
          </a:p>
          <a:p>
            <a:pPr algn="just" marL="285115" marR="5080">
              <a:lnSpc>
                <a:spcPct val="100000"/>
              </a:lnSpc>
              <a:spcBef>
                <a:spcPts val="625"/>
              </a:spcBef>
            </a:pPr>
            <a:r>
              <a:rPr dirty="0" sz="2600" spc="-20">
                <a:latin typeface="Constantia"/>
                <a:cs typeface="Constantia"/>
              </a:rPr>
              <a:t>Systems</a:t>
            </a:r>
            <a:r>
              <a:rPr dirty="0" sz="2600" spc="-14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or</a:t>
            </a:r>
            <a:r>
              <a:rPr dirty="0" sz="2600" spc="-16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departments</a:t>
            </a:r>
            <a:r>
              <a:rPr dirty="0" sz="2600" spc="-6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in</a:t>
            </a:r>
            <a:r>
              <a:rPr dirty="0" sz="2600" spc="-10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an</a:t>
            </a:r>
            <a:r>
              <a:rPr dirty="0" sz="2600" spc="-10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organization</a:t>
            </a:r>
            <a:r>
              <a:rPr dirty="0" sz="2600" spc="-10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whose</a:t>
            </a:r>
            <a:r>
              <a:rPr dirty="0" sz="2600" spc="-7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job  is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to</a:t>
            </a:r>
            <a:r>
              <a:rPr dirty="0" sz="2600" spc="-15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ensure</a:t>
            </a:r>
            <a:r>
              <a:rPr dirty="0" sz="2600" spc="-10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that</a:t>
            </a:r>
            <a:r>
              <a:rPr dirty="0" sz="2600" spc="-11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personnel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are</a:t>
            </a:r>
            <a:r>
              <a:rPr dirty="0" sz="2600" spc="-125">
                <a:latin typeface="Constantia"/>
                <a:cs typeface="Constantia"/>
              </a:rPr>
              <a:t> </a:t>
            </a:r>
            <a:r>
              <a:rPr dirty="0" sz="2600" spc="-25">
                <a:latin typeface="Constantia"/>
                <a:cs typeface="Constantia"/>
              </a:rPr>
              <a:t>aware</a:t>
            </a:r>
            <a:r>
              <a:rPr dirty="0" sz="2600" spc="-13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of</a:t>
            </a:r>
            <a:r>
              <a:rPr dirty="0" sz="2600" spc="-2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and</a:t>
            </a:r>
            <a:r>
              <a:rPr dirty="0" sz="2600" spc="-20">
                <a:latin typeface="Constantia"/>
                <a:cs typeface="Constantia"/>
              </a:rPr>
              <a:t> take</a:t>
            </a:r>
            <a:r>
              <a:rPr dirty="0" sz="2600" spc="-14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steps  </a:t>
            </a:r>
            <a:r>
              <a:rPr dirty="0" sz="2600" spc="-20">
                <a:latin typeface="Constantia"/>
                <a:cs typeface="Constantia"/>
              </a:rPr>
              <a:t>to </a:t>
            </a:r>
            <a:r>
              <a:rPr dirty="0" sz="2600" spc="-15">
                <a:latin typeface="Constantia"/>
                <a:cs typeface="Constantia"/>
              </a:rPr>
              <a:t>comply </a:t>
            </a:r>
            <a:r>
              <a:rPr dirty="0" sz="2600">
                <a:latin typeface="Constantia"/>
                <a:cs typeface="Constantia"/>
              </a:rPr>
              <a:t>with </a:t>
            </a:r>
            <a:r>
              <a:rPr dirty="0" sz="2600" spc="-10">
                <a:latin typeface="Constantia"/>
                <a:cs typeface="Constantia"/>
              </a:rPr>
              <a:t>relevant </a:t>
            </a:r>
            <a:r>
              <a:rPr dirty="0" sz="2600" spc="-15">
                <a:latin typeface="Constantia"/>
                <a:cs typeface="Constantia"/>
              </a:rPr>
              <a:t>laws, </a:t>
            </a:r>
            <a:r>
              <a:rPr dirty="0" sz="2600" spc="-10">
                <a:latin typeface="Constantia"/>
                <a:cs typeface="Constantia"/>
              </a:rPr>
              <a:t>standards, </a:t>
            </a:r>
            <a:r>
              <a:rPr dirty="0" sz="2600" spc="-5">
                <a:latin typeface="Constantia"/>
                <a:cs typeface="Constantia"/>
              </a:rPr>
              <a:t>policies, </a:t>
            </a:r>
            <a:r>
              <a:rPr dirty="0" sz="2600">
                <a:latin typeface="Constantia"/>
                <a:cs typeface="Constantia"/>
              </a:rPr>
              <a:t>and  </a:t>
            </a:r>
            <a:r>
              <a:rPr dirty="0" sz="2600" spc="-5">
                <a:latin typeface="Constantia"/>
                <a:cs typeface="Constantia"/>
              </a:rPr>
              <a:t>regulations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5900" y="1142746"/>
            <a:ext cx="8568690" cy="6654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/>
              <a:t>Public </a:t>
            </a:r>
            <a:r>
              <a:rPr dirty="0" sz="4200" spc="-20"/>
              <a:t>Policy </a:t>
            </a:r>
            <a:r>
              <a:rPr dirty="0" sz="4200"/>
              <a:t>and </a:t>
            </a:r>
            <a:r>
              <a:rPr dirty="0" sz="4200" spc="-20"/>
              <a:t>Political</a:t>
            </a:r>
            <a:r>
              <a:rPr dirty="0" sz="4200" spc="-5"/>
              <a:t> </a:t>
            </a:r>
            <a:r>
              <a:rPr dirty="0" sz="4200" spc="-20"/>
              <a:t>Environments</a:t>
            </a:r>
            <a:endParaRPr sz="4200"/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14-</a:t>
            </a:r>
            <a:r>
              <a:rPr dirty="0" spc="-5"/>
              <a:t>30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9436" y="1875789"/>
            <a:ext cx="7543800" cy="2751455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59079" indent="-247015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59715" algn="l"/>
              </a:tabLst>
            </a:pPr>
            <a:r>
              <a:rPr dirty="0" sz="2400" spc="-5" b="1">
                <a:latin typeface="Constantia"/>
                <a:cs typeface="Constantia"/>
              </a:rPr>
              <a:t>International </a:t>
            </a:r>
            <a:r>
              <a:rPr dirty="0" sz="2400" spc="-10" b="1">
                <a:latin typeface="Constantia"/>
                <a:cs typeface="Constantia"/>
              </a:rPr>
              <a:t>Compliance</a:t>
            </a:r>
            <a:endParaRPr sz="2400">
              <a:latin typeface="Constantia"/>
              <a:cs typeface="Constantia"/>
            </a:endParaRPr>
          </a:p>
          <a:p>
            <a:pPr marL="259079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59715" algn="l"/>
              </a:tabLst>
            </a:pPr>
            <a:r>
              <a:rPr dirty="0" sz="2400" spc="-10" b="1">
                <a:latin typeface="Constantia"/>
                <a:cs typeface="Constantia"/>
              </a:rPr>
              <a:t>Compliance </a:t>
            </a:r>
            <a:r>
              <a:rPr dirty="0" sz="2400" b="1">
                <a:latin typeface="Constantia"/>
                <a:cs typeface="Constantia"/>
              </a:rPr>
              <a:t>in the </a:t>
            </a:r>
            <a:r>
              <a:rPr dirty="0" sz="2400" spc="-20" b="1">
                <a:latin typeface="Constantia"/>
                <a:cs typeface="Constantia"/>
              </a:rPr>
              <a:t>United</a:t>
            </a:r>
            <a:r>
              <a:rPr dirty="0" sz="2400" spc="-160" b="1">
                <a:latin typeface="Constantia"/>
                <a:cs typeface="Constantia"/>
              </a:rPr>
              <a:t> </a:t>
            </a:r>
            <a:r>
              <a:rPr dirty="0" sz="2400" spc="-10" b="1">
                <a:latin typeface="Constantia"/>
                <a:cs typeface="Constantia"/>
              </a:rPr>
              <a:t>States</a:t>
            </a:r>
            <a:endParaRPr sz="2400">
              <a:latin typeface="Constantia"/>
              <a:cs typeface="Constantia"/>
            </a:endParaRPr>
          </a:p>
          <a:p>
            <a:pPr lvl="1" marL="533400" indent="-247015">
              <a:lnSpc>
                <a:spcPct val="100000"/>
              </a:lnSpc>
              <a:spcBef>
                <a:spcPts val="530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533400" algn="l"/>
                <a:tab pos="534035" algn="l"/>
              </a:tabLst>
            </a:pPr>
            <a:r>
              <a:rPr dirty="0" sz="2100" spc="-10" b="1">
                <a:latin typeface="Constantia"/>
                <a:cs typeface="Constantia"/>
              </a:rPr>
              <a:t>compliance</a:t>
            </a:r>
            <a:r>
              <a:rPr dirty="0" sz="2100" spc="-150" b="1">
                <a:latin typeface="Constantia"/>
                <a:cs typeface="Constantia"/>
              </a:rPr>
              <a:t> </a:t>
            </a:r>
            <a:r>
              <a:rPr dirty="0" sz="2100" b="1">
                <a:latin typeface="Constantia"/>
                <a:cs typeface="Constantia"/>
              </a:rPr>
              <a:t>data</a:t>
            </a:r>
            <a:endParaRPr sz="2100">
              <a:latin typeface="Constantia"/>
              <a:cs typeface="Constantia"/>
            </a:endParaRPr>
          </a:p>
          <a:p>
            <a:pPr marL="533400" marR="5080">
              <a:lnSpc>
                <a:spcPct val="100000"/>
              </a:lnSpc>
              <a:spcBef>
                <a:spcPts val="505"/>
              </a:spcBef>
            </a:pPr>
            <a:r>
              <a:rPr dirty="0" sz="2100" spc="-10">
                <a:latin typeface="Constantia"/>
                <a:cs typeface="Constantia"/>
              </a:rPr>
              <a:t>Data</a:t>
            </a:r>
            <a:r>
              <a:rPr dirty="0" sz="2100" spc="-90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pertaining</a:t>
            </a:r>
            <a:r>
              <a:rPr dirty="0" sz="2100" spc="-40">
                <a:latin typeface="Constantia"/>
                <a:cs typeface="Constantia"/>
              </a:rPr>
              <a:t> </a:t>
            </a:r>
            <a:r>
              <a:rPr dirty="0" sz="2100" spc="-20">
                <a:latin typeface="Constantia"/>
                <a:cs typeface="Constantia"/>
              </a:rPr>
              <a:t>to</a:t>
            </a:r>
            <a:r>
              <a:rPr dirty="0" sz="2100" spc="-85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the</a:t>
            </a:r>
            <a:r>
              <a:rPr dirty="0" sz="2100" spc="-125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enterprise</a:t>
            </a:r>
            <a:r>
              <a:rPr dirty="0" sz="2100" spc="-80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included</a:t>
            </a:r>
            <a:r>
              <a:rPr dirty="0" sz="2100" spc="-20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in</a:t>
            </a:r>
            <a:r>
              <a:rPr dirty="0" sz="2100" spc="-55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the</a:t>
            </a:r>
            <a:r>
              <a:rPr dirty="0" sz="2100" spc="-65">
                <a:latin typeface="Constantia"/>
                <a:cs typeface="Constantia"/>
              </a:rPr>
              <a:t> </a:t>
            </a:r>
            <a:r>
              <a:rPr dirty="0" sz="2100" spc="-15">
                <a:latin typeface="Constantia"/>
                <a:cs typeface="Constantia"/>
              </a:rPr>
              <a:t>law</a:t>
            </a:r>
            <a:r>
              <a:rPr dirty="0" sz="2100" spc="-75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that</a:t>
            </a:r>
            <a:r>
              <a:rPr dirty="0" sz="2100" spc="-105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can  </a:t>
            </a:r>
            <a:r>
              <a:rPr dirty="0" sz="2100">
                <a:latin typeface="Constantia"/>
                <a:cs typeface="Constantia"/>
              </a:rPr>
              <a:t>be </a:t>
            </a:r>
            <a:r>
              <a:rPr dirty="0" sz="2100" spc="-5">
                <a:latin typeface="Constantia"/>
                <a:cs typeface="Constantia"/>
              </a:rPr>
              <a:t>used for the </a:t>
            </a:r>
            <a:r>
              <a:rPr dirty="0" sz="2100">
                <a:latin typeface="Constantia"/>
                <a:cs typeface="Constantia"/>
              </a:rPr>
              <a:t>purpose of </a:t>
            </a:r>
            <a:r>
              <a:rPr dirty="0" sz="2100" spc="-5">
                <a:latin typeface="Constantia"/>
                <a:cs typeface="Constantia"/>
              </a:rPr>
              <a:t>implementing </a:t>
            </a:r>
            <a:r>
              <a:rPr dirty="0" sz="2100">
                <a:latin typeface="Constantia"/>
                <a:cs typeface="Constantia"/>
              </a:rPr>
              <a:t>or </a:t>
            </a:r>
            <a:r>
              <a:rPr dirty="0" sz="2100" spc="-5">
                <a:latin typeface="Constantia"/>
                <a:cs typeface="Constantia"/>
              </a:rPr>
              <a:t>validating  </a:t>
            </a:r>
            <a:r>
              <a:rPr dirty="0" sz="2100" spc="-10">
                <a:latin typeface="Constantia"/>
                <a:cs typeface="Constantia"/>
              </a:rPr>
              <a:t>compliance</a:t>
            </a:r>
            <a:endParaRPr sz="2100">
              <a:latin typeface="Constantia"/>
              <a:cs typeface="Constantia"/>
            </a:endParaRPr>
          </a:p>
          <a:p>
            <a:pPr marL="259079" indent="-247015">
              <a:lnSpc>
                <a:spcPct val="100000"/>
              </a:lnSpc>
              <a:spcBef>
                <a:spcPts val="55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59715" algn="l"/>
              </a:tabLst>
            </a:pPr>
            <a:r>
              <a:rPr dirty="0" sz="2400" spc="-5" b="1">
                <a:latin typeface="Constantia"/>
                <a:cs typeface="Constantia"/>
              </a:rPr>
              <a:t>Equal </a:t>
            </a:r>
            <a:r>
              <a:rPr dirty="0" sz="2400" b="1">
                <a:latin typeface="Constantia"/>
                <a:cs typeface="Constantia"/>
              </a:rPr>
              <a:t>Opportunity and</a:t>
            </a:r>
            <a:r>
              <a:rPr dirty="0" sz="2400" spc="-120" b="1">
                <a:latin typeface="Constantia"/>
                <a:cs typeface="Constantia"/>
              </a:rPr>
              <a:t> </a:t>
            </a:r>
            <a:r>
              <a:rPr dirty="0" sz="2400" spc="-5" b="1">
                <a:latin typeface="Constantia"/>
                <a:cs typeface="Constantia"/>
              </a:rPr>
              <a:t>Discrimination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5900" y="1045209"/>
            <a:ext cx="706056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Societal </a:t>
            </a:r>
            <a:r>
              <a:rPr dirty="0" spc="-5"/>
              <a:t>Issues </a:t>
            </a:r>
            <a:r>
              <a:rPr dirty="0"/>
              <a:t>and </a:t>
            </a:r>
            <a:r>
              <a:rPr dirty="0" spc="-15"/>
              <a:t>Green</a:t>
            </a:r>
            <a:r>
              <a:rPr dirty="0" spc="-55"/>
              <a:t> </a:t>
            </a:r>
            <a:r>
              <a:rPr dirty="0" spc="-35"/>
              <a:t>EC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14-</a:t>
            </a:r>
            <a:r>
              <a:rPr dirty="0" spc="-5"/>
              <a:t>31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868779"/>
            <a:ext cx="7481570" cy="315976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spc="-5" b="1">
                <a:latin typeface="Constantia"/>
                <a:cs typeface="Constantia"/>
              </a:rPr>
              <a:t>digital</a:t>
            </a:r>
            <a:r>
              <a:rPr dirty="0" sz="2600" spc="-95" b="1">
                <a:latin typeface="Constantia"/>
                <a:cs typeface="Constantia"/>
              </a:rPr>
              <a:t> </a:t>
            </a:r>
            <a:r>
              <a:rPr dirty="0" sz="2600" spc="-10" b="1">
                <a:latin typeface="Constantia"/>
                <a:cs typeface="Constantia"/>
              </a:rPr>
              <a:t>divide</a:t>
            </a:r>
            <a:endParaRPr sz="2600">
              <a:latin typeface="Constantia"/>
              <a:cs typeface="Constantia"/>
            </a:endParaRPr>
          </a:p>
          <a:p>
            <a:pPr marL="285115" marR="5080">
              <a:lnSpc>
                <a:spcPct val="100000"/>
              </a:lnSpc>
              <a:spcBef>
                <a:spcPts val="625"/>
              </a:spcBef>
            </a:pPr>
            <a:r>
              <a:rPr dirty="0" sz="2600" spc="-5">
                <a:latin typeface="Constantia"/>
                <a:cs typeface="Constantia"/>
              </a:rPr>
              <a:t>The</a:t>
            </a:r>
            <a:r>
              <a:rPr dirty="0" sz="2600" spc="-12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gap</a:t>
            </a:r>
            <a:r>
              <a:rPr dirty="0" sz="2600" spc="-10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that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has</a:t>
            </a:r>
            <a:r>
              <a:rPr dirty="0" sz="2600" spc="-110">
                <a:latin typeface="Constantia"/>
                <a:cs typeface="Constantia"/>
              </a:rPr>
              <a:t> </a:t>
            </a:r>
            <a:r>
              <a:rPr dirty="0" sz="2600" spc="-15">
                <a:latin typeface="Constantia"/>
                <a:cs typeface="Constantia"/>
              </a:rPr>
              <a:t>emerged</a:t>
            </a:r>
            <a:r>
              <a:rPr dirty="0" sz="260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between</a:t>
            </a:r>
            <a:r>
              <a:rPr dirty="0" sz="2600" spc="-8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those</a:t>
            </a:r>
            <a:r>
              <a:rPr dirty="0" sz="2600" spc="-14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who</a:t>
            </a:r>
            <a:r>
              <a:rPr dirty="0" sz="2600" spc="-90">
                <a:latin typeface="Constantia"/>
                <a:cs typeface="Constantia"/>
              </a:rPr>
              <a:t> </a:t>
            </a:r>
            <a:r>
              <a:rPr dirty="0" sz="2600" spc="-30">
                <a:latin typeface="Constantia"/>
                <a:cs typeface="Constantia"/>
              </a:rPr>
              <a:t>have  </a:t>
            </a:r>
            <a:r>
              <a:rPr dirty="0" sz="2600">
                <a:latin typeface="Constantia"/>
                <a:cs typeface="Constantia"/>
              </a:rPr>
              <a:t>and </a:t>
            </a:r>
            <a:r>
              <a:rPr dirty="0" sz="2600" spc="-5">
                <a:latin typeface="Constantia"/>
                <a:cs typeface="Constantia"/>
              </a:rPr>
              <a:t>those </a:t>
            </a:r>
            <a:r>
              <a:rPr dirty="0" sz="2600" spc="-10">
                <a:latin typeface="Constantia"/>
                <a:cs typeface="Constantia"/>
              </a:rPr>
              <a:t>who </a:t>
            </a:r>
            <a:r>
              <a:rPr dirty="0" sz="2600" spc="-5">
                <a:latin typeface="Constantia"/>
                <a:cs typeface="Constantia"/>
              </a:rPr>
              <a:t>do not </a:t>
            </a:r>
            <a:r>
              <a:rPr dirty="0" sz="2600" spc="-30">
                <a:latin typeface="Constantia"/>
                <a:cs typeface="Constantia"/>
              </a:rPr>
              <a:t>have </a:t>
            </a:r>
            <a:r>
              <a:rPr dirty="0" sz="2600" spc="-5">
                <a:latin typeface="Constantia"/>
                <a:cs typeface="Constantia"/>
              </a:rPr>
              <a:t>the ability </a:t>
            </a:r>
            <a:r>
              <a:rPr dirty="0" sz="2600" spc="-20">
                <a:latin typeface="Constantia"/>
                <a:cs typeface="Constantia"/>
              </a:rPr>
              <a:t>to </a:t>
            </a:r>
            <a:r>
              <a:rPr dirty="0" sz="2600" spc="-5">
                <a:latin typeface="Constantia"/>
                <a:cs typeface="Constantia"/>
              </a:rPr>
              <a:t>use the  </a:t>
            </a:r>
            <a:r>
              <a:rPr dirty="0" sz="2600">
                <a:latin typeface="Constantia"/>
                <a:cs typeface="Constantia"/>
              </a:rPr>
              <a:t>technology</a:t>
            </a:r>
            <a:endParaRPr sz="26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9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15" b="1">
                <a:latin typeface="Constantia"/>
                <a:cs typeface="Constantia"/>
              </a:rPr>
              <a:t>Overcoming </a:t>
            </a:r>
            <a:r>
              <a:rPr dirty="0" sz="2400" b="1">
                <a:latin typeface="Constantia"/>
                <a:cs typeface="Constantia"/>
              </a:rPr>
              <a:t>the </a:t>
            </a:r>
            <a:r>
              <a:rPr dirty="0" sz="2400" spc="-5" b="1">
                <a:latin typeface="Constantia"/>
                <a:cs typeface="Constantia"/>
              </a:rPr>
              <a:t>Digital</a:t>
            </a:r>
            <a:r>
              <a:rPr dirty="0" sz="2400" spc="-65" b="1">
                <a:latin typeface="Constantia"/>
                <a:cs typeface="Constantia"/>
              </a:rPr>
              <a:t> </a:t>
            </a:r>
            <a:r>
              <a:rPr dirty="0" sz="2400" spc="-10" b="1">
                <a:latin typeface="Constantia"/>
                <a:cs typeface="Constantia"/>
              </a:rPr>
              <a:t>Divide</a:t>
            </a:r>
            <a:endParaRPr sz="24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61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spc="-5" b="1">
                <a:latin typeface="Constantia"/>
                <a:cs typeface="Constantia"/>
              </a:rPr>
              <a:t>telecommuting</a:t>
            </a:r>
            <a:endParaRPr sz="2600">
              <a:latin typeface="Constantia"/>
              <a:cs typeface="Constantia"/>
            </a:endParaRPr>
          </a:p>
          <a:p>
            <a:pPr marL="285115">
              <a:lnSpc>
                <a:spcPct val="100000"/>
              </a:lnSpc>
              <a:spcBef>
                <a:spcPts val="625"/>
              </a:spcBef>
            </a:pPr>
            <a:r>
              <a:rPr dirty="0" sz="2600" spc="-30">
                <a:latin typeface="Constantia"/>
                <a:cs typeface="Constantia"/>
              </a:rPr>
              <a:t>Working</a:t>
            </a:r>
            <a:r>
              <a:rPr dirty="0" sz="2600" spc="-7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at</a:t>
            </a:r>
            <a:r>
              <a:rPr dirty="0" sz="2600" spc="-7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home</a:t>
            </a:r>
            <a:r>
              <a:rPr dirty="0" sz="2600" spc="-114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using</a:t>
            </a:r>
            <a:r>
              <a:rPr dirty="0" sz="2600" spc="-9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PC</a:t>
            </a:r>
            <a:r>
              <a:rPr dirty="0" sz="2600" spc="-9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and</a:t>
            </a:r>
            <a:r>
              <a:rPr dirty="0" sz="2600" spc="-4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the</a:t>
            </a:r>
            <a:r>
              <a:rPr dirty="0" sz="2600" spc="-7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Internet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5900" y="1045209"/>
            <a:ext cx="706056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Societal </a:t>
            </a:r>
            <a:r>
              <a:rPr dirty="0" spc="-5"/>
              <a:t>Issues </a:t>
            </a:r>
            <a:r>
              <a:rPr dirty="0"/>
              <a:t>and </a:t>
            </a:r>
            <a:r>
              <a:rPr dirty="0" spc="-15"/>
              <a:t>Green</a:t>
            </a:r>
            <a:r>
              <a:rPr dirty="0" spc="-55"/>
              <a:t> </a:t>
            </a:r>
            <a:r>
              <a:rPr dirty="0" spc="-35"/>
              <a:t>EC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14-</a:t>
            </a:r>
            <a:r>
              <a:rPr dirty="0" spc="-5"/>
              <a:t>32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875789"/>
            <a:ext cx="7660005" cy="361061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dirty="0" sz="2400" spc="-10" b="1">
                <a:latin typeface="Constantia"/>
                <a:cs typeface="Constantia"/>
              </a:rPr>
              <a:t>Green</a:t>
            </a:r>
            <a:r>
              <a:rPr dirty="0" sz="2400" spc="-125" b="1">
                <a:latin typeface="Constantia"/>
                <a:cs typeface="Constantia"/>
              </a:rPr>
              <a:t> </a:t>
            </a:r>
            <a:r>
              <a:rPr dirty="0" sz="2400" spc="-10" b="1">
                <a:latin typeface="Constantia"/>
                <a:cs typeface="Constantia"/>
              </a:rPr>
              <a:t>computing</a:t>
            </a:r>
            <a:endParaRPr sz="2400">
              <a:latin typeface="Constantia"/>
              <a:cs typeface="Constantia"/>
            </a:endParaRPr>
          </a:p>
          <a:p>
            <a:pPr marL="285115" marR="77470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Constantia"/>
                <a:cs typeface="Constantia"/>
              </a:rPr>
              <a:t>The study </a:t>
            </a:r>
            <a:r>
              <a:rPr dirty="0" sz="2400">
                <a:latin typeface="Constantia"/>
                <a:cs typeface="Constantia"/>
              </a:rPr>
              <a:t>and </a:t>
            </a:r>
            <a:r>
              <a:rPr dirty="0" sz="2400" spc="-15">
                <a:latin typeface="Constantia"/>
                <a:cs typeface="Constantia"/>
              </a:rPr>
              <a:t>practice </a:t>
            </a:r>
            <a:r>
              <a:rPr dirty="0" sz="2400">
                <a:latin typeface="Constantia"/>
                <a:cs typeface="Constantia"/>
              </a:rPr>
              <a:t>of </a:t>
            </a:r>
            <a:r>
              <a:rPr dirty="0" sz="2400" spc="-10">
                <a:latin typeface="Constantia"/>
                <a:cs typeface="Constantia"/>
              </a:rPr>
              <a:t>eco-friendly computing  </a:t>
            </a:r>
            <a:r>
              <a:rPr dirty="0" sz="2400" spc="-15">
                <a:latin typeface="Constantia"/>
                <a:cs typeface="Constantia"/>
              </a:rPr>
              <a:t>resources; </a:t>
            </a:r>
            <a:r>
              <a:rPr dirty="0" sz="2400" spc="-5">
                <a:latin typeface="Constantia"/>
                <a:cs typeface="Constantia"/>
              </a:rPr>
              <a:t>is </a:t>
            </a:r>
            <a:r>
              <a:rPr dirty="0" sz="2400" spc="-20">
                <a:latin typeface="Constantia"/>
                <a:cs typeface="Constantia"/>
              </a:rPr>
              <a:t>now </a:t>
            </a:r>
            <a:r>
              <a:rPr dirty="0" sz="2400">
                <a:latin typeface="Constantia"/>
                <a:cs typeface="Constantia"/>
              </a:rPr>
              <a:t>a </a:t>
            </a:r>
            <a:r>
              <a:rPr dirty="0" sz="2400" spc="-20">
                <a:latin typeface="Constantia"/>
                <a:cs typeface="Constantia"/>
              </a:rPr>
              <a:t>key concern </a:t>
            </a:r>
            <a:r>
              <a:rPr dirty="0" sz="2400">
                <a:latin typeface="Constantia"/>
                <a:cs typeface="Constantia"/>
              </a:rPr>
              <a:t>of </a:t>
            </a:r>
            <a:r>
              <a:rPr dirty="0" sz="2400" spc="-5">
                <a:latin typeface="Constantia"/>
                <a:cs typeface="Constantia"/>
              </a:rPr>
              <a:t>businesses in</a:t>
            </a:r>
            <a:r>
              <a:rPr dirty="0" sz="2400" spc="-41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all  </a:t>
            </a:r>
            <a:r>
              <a:rPr dirty="0" sz="2400" spc="-5">
                <a:latin typeface="Constantia"/>
                <a:cs typeface="Constantia"/>
              </a:rPr>
              <a:t>industries—not just </a:t>
            </a:r>
            <a:r>
              <a:rPr dirty="0" sz="2400" spc="-10">
                <a:latin typeface="Constantia"/>
                <a:cs typeface="Constantia"/>
              </a:rPr>
              <a:t>environmental</a:t>
            </a:r>
            <a:r>
              <a:rPr dirty="0" sz="2400" spc="-19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organizations</a:t>
            </a:r>
            <a:endParaRPr sz="24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dirty="0" sz="2400" spc="-10" b="1">
                <a:latin typeface="Constantia"/>
                <a:cs typeface="Constantia"/>
              </a:rPr>
              <a:t>Green</a:t>
            </a:r>
            <a:r>
              <a:rPr dirty="0" sz="2400" spc="-65" b="1">
                <a:latin typeface="Constantia"/>
                <a:cs typeface="Constantia"/>
              </a:rPr>
              <a:t> </a:t>
            </a:r>
            <a:r>
              <a:rPr dirty="0" sz="2400" b="1">
                <a:latin typeface="Constantia"/>
                <a:cs typeface="Constantia"/>
              </a:rPr>
              <a:t>IT</a:t>
            </a:r>
            <a:endParaRPr sz="2400">
              <a:latin typeface="Constantia"/>
              <a:cs typeface="Constantia"/>
            </a:endParaRPr>
          </a:p>
          <a:p>
            <a:pPr marL="285115" marR="508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Constantia"/>
                <a:cs typeface="Constantia"/>
              </a:rPr>
              <a:t>Begins </a:t>
            </a:r>
            <a:r>
              <a:rPr dirty="0" sz="2400">
                <a:latin typeface="Constantia"/>
                <a:cs typeface="Constantia"/>
              </a:rPr>
              <a:t>with </a:t>
            </a:r>
            <a:r>
              <a:rPr dirty="0" sz="2400" spc="-10">
                <a:latin typeface="Constantia"/>
                <a:cs typeface="Constantia"/>
              </a:rPr>
              <a:t>manufacturers producing </a:t>
            </a:r>
            <a:r>
              <a:rPr dirty="0" sz="2400" spc="-15">
                <a:latin typeface="Constantia"/>
                <a:cs typeface="Constantia"/>
              </a:rPr>
              <a:t>environmentally  </a:t>
            </a:r>
            <a:r>
              <a:rPr dirty="0" sz="2400" spc="-5">
                <a:latin typeface="Constantia"/>
                <a:cs typeface="Constantia"/>
              </a:rPr>
              <a:t>friendly </a:t>
            </a:r>
            <a:r>
              <a:rPr dirty="0" sz="2400" spc="-10">
                <a:latin typeface="Constantia"/>
                <a:cs typeface="Constantia"/>
              </a:rPr>
              <a:t>products </a:t>
            </a:r>
            <a:r>
              <a:rPr dirty="0" sz="2400" spc="-5">
                <a:latin typeface="Constantia"/>
                <a:cs typeface="Constantia"/>
              </a:rPr>
              <a:t>and </a:t>
            </a:r>
            <a:r>
              <a:rPr dirty="0" sz="2400" spc="-10">
                <a:latin typeface="Constantia"/>
                <a:cs typeface="Constantia"/>
              </a:rPr>
              <a:t>encouraging </a:t>
            </a:r>
            <a:r>
              <a:rPr dirty="0" sz="2400">
                <a:latin typeface="Constantia"/>
                <a:cs typeface="Constantia"/>
              </a:rPr>
              <a:t>IT </a:t>
            </a:r>
            <a:r>
              <a:rPr dirty="0" sz="2400" spc="-5">
                <a:latin typeface="Constantia"/>
                <a:cs typeface="Constantia"/>
              </a:rPr>
              <a:t>departments </a:t>
            </a:r>
            <a:r>
              <a:rPr dirty="0" sz="2400" spc="-20">
                <a:latin typeface="Constantia"/>
                <a:cs typeface="Constantia"/>
              </a:rPr>
              <a:t>to  </a:t>
            </a:r>
            <a:r>
              <a:rPr dirty="0" sz="2400" spc="-10">
                <a:latin typeface="Constantia"/>
                <a:cs typeface="Constantia"/>
              </a:rPr>
              <a:t>consider </a:t>
            </a:r>
            <a:r>
              <a:rPr dirty="0" sz="2400" spc="-15">
                <a:latin typeface="Constantia"/>
                <a:cs typeface="Constantia"/>
              </a:rPr>
              <a:t>more </a:t>
            </a:r>
            <a:r>
              <a:rPr dirty="0" sz="2400" spc="-5">
                <a:latin typeface="Constantia"/>
                <a:cs typeface="Constantia"/>
              </a:rPr>
              <a:t>friendly options </a:t>
            </a:r>
            <a:r>
              <a:rPr dirty="0" sz="2400" spc="-15">
                <a:latin typeface="Constantia"/>
                <a:cs typeface="Constantia"/>
              </a:rPr>
              <a:t>like </a:t>
            </a:r>
            <a:r>
              <a:rPr dirty="0" sz="2400" spc="-5">
                <a:latin typeface="Constantia"/>
                <a:cs typeface="Constantia"/>
              </a:rPr>
              <a:t>virtualization,</a:t>
            </a:r>
            <a:r>
              <a:rPr dirty="0" sz="2400" spc="-445">
                <a:latin typeface="Constantia"/>
                <a:cs typeface="Constantia"/>
              </a:rPr>
              <a:t> </a:t>
            </a:r>
            <a:r>
              <a:rPr dirty="0" sz="2400" spc="-25">
                <a:latin typeface="Constantia"/>
                <a:cs typeface="Constantia"/>
              </a:rPr>
              <a:t>power  </a:t>
            </a:r>
            <a:r>
              <a:rPr dirty="0" sz="2400" spc="-10">
                <a:latin typeface="Constantia"/>
                <a:cs typeface="Constantia"/>
              </a:rPr>
              <a:t>management, </a:t>
            </a:r>
            <a:r>
              <a:rPr dirty="0" sz="2400">
                <a:latin typeface="Constantia"/>
                <a:cs typeface="Constantia"/>
              </a:rPr>
              <a:t>and </a:t>
            </a:r>
            <a:r>
              <a:rPr dirty="0" sz="2400" spc="-10">
                <a:latin typeface="Constantia"/>
                <a:cs typeface="Constantia"/>
              </a:rPr>
              <a:t>proper </a:t>
            </a:r>
            <a:r>
              <a:rPr dirty="0" sz="2400" spc="-15">
                <a:latin typeface="Constantia"/>
                <a:cs typeface="Constantia"/>
              </a:rPr>
              <a:t>recycling</a:t>
            </a:r>
            <a:r>
              <a:rPr dirty="0" sz="2400" spc="-19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habits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5900" y="1045209"/>
            <a:ext cx="706056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Societal </a:t>
            </a:r>
            <a:r>
              <a:rPr dirty="0" spc="-5"/>
              <a:t>Issues </a:t>
            </a:r>
            <a:r>
              <a:rPr dirty="0"/>
              <a:t>and </a:t>
            </a:r>
            <a:r>
              <a:rPr dirty="0" spc="-15"/>
              <a:t>Green</a:t>
            </a:r>
            <a:r>
              <a:rPr dirty="0" spc="-55"/>
              <a:t> </a:t>
            </a:r>
            <a:r>
              <a:rPr dirty="0" spc="-35"/>
              <a:t>EC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14-</a:t>
            </a:r>
            <a:r>
              <a:rPr dirty="0" spc="-5"/>
              <a:t>33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9436" y="1948941"/>
            <a:ext cx="7588250" cy="29400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9079" marR="97790" indent="-247015">
              <a:lnSpc>
                <a:spcPct val="100000"/>
              </a:lnSpc>
              <a:spcBef>
                <a:spcPts val="10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59715" algn="l"/>
              </a:tabLst>
            </a:pPr>
            <a:r>
              <a:rPr dirty="0" sz="2400" spc="-30" b="1">
                <a:latin typeface="Constantia"/>
                <a:cs typeface="Constantia"/>
              </a:rPr>
              <a:t>How </a:t>
            </a:r>
            <a:r>
              <a:rPr dirty="0" sz="2400" spc="-20" b="1">
                <a:latin typeface="Constantia"/>
                <a:cs typeface="Constantia"/>
              </a:rPr>
              <a:t>to </a:t>
            </a:r>
            <a:r>
              <a:rPr dirty="0" sz="2400" spc="-10" b="1">
                <a:latin typeface="Constantia"/>
                <a:cs typeface="Constantia"/>
              </a:rPr>
              <a:t>Operate </a:t>
            </a:r>
            <a:r>
              <a:rPr dirty="0" sz="2400" spc="-5" b="1">
                <a:latin typeface="Constantia"/>
                <a:cs typeface="Constantia"/>
              </a:rPr>
              <a:t>Greener </a:t>
            </a:r>
            <a:r>
              <a:rPr dirty="0" sz="2400" spc="-10" b="1">
                <a:latin typeface="Constantia"/>
                <a:cs typeface="Constantia"/>
              </a:rPr>
              <a:t>Businesses, Data</a:t>
            </a:r>
            <a:r>
              <a:rPr dirty="0" sz="2400" spc="-295" b="1">
                <a:latin typeface="Constantia"/>
                <a:cs typeface="Constantia"/>
              </a:rPr>
              <a:t> </a:t>
            </a:r>
            <a:r>
              <a:rPr dirty="0" sz="2400" spc="-15" b="1">
                <a:latin typeface="Constantia"/>
                <a:cs typeface="Constantia"/>
              </a:rPr>
              <a:t>Centers,  </a:t>
            </a:r>
            <a:r>
              <a:rPr dirty="0" sz="2400" b="1">
                <a:latin typeface="Constantia"/>
                <a:cs typeface="Constantia"/>
              </a:rPr>
              <a:t>and </a:t>
            </a:r>
            <a:r>
              <a:rPr dirty="0" sz="2400" spc="-10" b="1">
                <a:latin typeface="Constantia"/>
                <a:cs typeface="Constantia"/>
              </a:rPr>
              <a:t>Supply</a:t>
            </a:r>
            <a:r>
              <a:rPr dirty="0" sz="2400" spc="-75" b="1">
                <a:latin typeface="Constantia"/>
                <a:cs typeface="Constantia"/>
              </a:rPr>
              <a:t> </a:t>
            </a:r>
            <a:r>
              <a:rPr dirty="0" sz="2400" spc="-5" b="1">
                <a:latin typeface="Constantia"/>
                <a:cs typeface="Constantia"/>
              </a:rPr>
              <a:t>Chains</a:t>
            </a:r>
            <a:endParaRPr sz="2400">
              <a:latin typeface="Constantia"/>
              <a:cs typeface="Constantia"/>
            </a:endParaRPr>
          </a:p>
          <a:p>
            <a:pPr marL="259079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59715" algn="l"/>
              </a:tabLst>
            </a:pPr>
            <a:r>
              <a:rPr dirty="0" sz="2400" spc="-5" b="1">
                <a:latin typeface="Constantia"/>
                <a:cs typeface="Constantia"/>
              </a:rPr>
              <a:t>Global </a:t>
            </a:r>
            <a:r>
              <a:rPr dirty="0" sz="2400" spc="-10" b="1">
                <a:latin typeface="Constantia"/>
                <a:cs typeface="Constantia"/>
              </a:rPr>
              <a:t>Green</a:t>
            </a:r>
            <a:r>
              <a:rPr dirty="0" sz="2400" spc="-70" b="1">
                <a:latin typeface="Constantia"/>
                <a:cs typeface="Constantia"/>
              </a:rPr>
              <a:t> </a:t>
            </a:r>
            <a:r>
              <a:rPr dirty="0" sz="2400" spc="-5" b="1">
                <a:latin typeface="Constantia"/>
                <a:cs typeface="Constantia"/>
              </a:rPr>
              <a:t>Regulations</a:t>
            </a:r>
            <a:endParaRPr sz="2400">
              <a:latin typeface="Constantia"/>
              <a:cs typeface="Constantia"/>
            </a:endParaRPr>
          </a:p>
          <a:p>
            <a:pPr marL="259079" marR="5080" indent="-247015">
              <a:lnSpc>
                <a:spcPct val="100000"/>
              </a:lnSpc>
              <a:spcBef>
                <a:spcPts val="64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59715" algn="l"/>
              </a:tabLst>
            </a:pPr>
            <a:r>
              <a:rPr dirty="0" sz="2400" spc="-10" b="1">
                <a:latin typeface="Constantia"/>
                <a:cs typeface="Constantia"/>
              </a:rPr>
              <a:t>Electronic </a:t>
            </a:r>
            <a:r>
              <a:rPr dirty="0" sz="2400" spc="-5" b="1">
                <a:latin typeface="Constantia"/>
                <a:cs typeface="Constantia"/>
              </a:rPr>
              <a:t>Product </a:t>
            </a:r>
            <a:r>
              <a:rPr dirty="0" sz="2800" spc="-15" b="1">
                <a:latin typeface="Constantia"/>
                <a:cs typeface="Constantia"/>
              </a:rPr>
              <a:t>Environmental</a:t>
            </a:r>
            <a:r>
              <a:rPr dirty="0" sz="2800" spc="-145" b="1">
                <a:latin typeface="Constantia"/>
                <a:cs typeface="Constantia"/>
              </a:rPr>
              <a:t> </a:t>
            </a:r>
            <a:r>
              <a:rPr dirty="0" sz="2800" spc="-10" b="1">
                <a:latin typeface="Constantia"/>
                <a:cs typeface="Constantia"/>
              </a:rPr>
              <a:t>Assessment  </a:t>
            </a:r>
            <a:r>
              <a:rPr dirty="0" sz="2800" spc="-70" b="1">
                <a:latin typeface="Constantia"/>
                <a:cs typeface="Constantia"/>
              </a:rPr>
              <a:t>Tool</a:t>
            </a:r>
            <a:r>
              <a:rPr dirty="0" sz="2800" spc="5" b="1">
                <a:latin typeface="Constantia"/>
                <a:cs typeface="Constantia"/>
              </a:rPr>
              <a:t> </a:t>
            </a:r>
            <a:r>
              <a:rPr dirty="0" sz="2800" spc="-35" b="1">
                <a:latin typeface="Constantia"/>
                <a:cs typeface="Constantia"/>
              </a:rPr>
              <a:t>(EPEAT)</a:t>
            </a:r>
            <a:endParaRPr sz="2800">
              <a:latin typeface="Constantia"/>
              <a:cs typeface="Constantia"/>
            </a:endParaRPr>
          </a:p>
          <a:p>
            <a:pPr marL="259079" marR="9525">
              <a:lnSpc>
                <a:spcPct val="100000"/>
              </a:lnSpc>
              <a:spcBef>
                <a:spcPts val="605"/>
              </a:spcBef>
            </a:pP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8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searchable</a:t>
            </a:r>
            <a:r>
              <a:rPr dirty="0" sz="2400" spc="-10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database</a:t>
            </a:r>
            <a:r>
              <a:rPr dirty="0" sz="2400" spc="-13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of</a:t>
            </a:r>
            <a:r>
              <a:rPr dirty="0" sz="2400" spc="-5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computer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hardware</a:t>
            </a:r>
            <a:r>
              <a:rPr dirty="0" sz="2400" spc="-7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that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meets  </a:t>
            </a:r>
            <a:r>
              <a:rPr dirty="0" sz="2400">
                <a:latin typeface="Constantia"/>
                <a:cs typeface="Constantia"/>
              </a:rPr>
              <a:t>a </a:t>
            </a:r>
            <a:r>
              <a:rPr dirty="0" sz="2400" spc="-5">
                <a:latin typeface="Constantia"/>
                <a:cs typeface="Constantia"/>
              </a:rPr>
              <a:t>strict </a:t>
            </a:r>
            <a:r>
              <a:rPr dirty="0" sz="2400">
                <a:latin typeface="Constantia"/>
                <a:cs typeface="Constantia"/>
              </a:rPr>
              <a:t>set of </a:t>
            </a:r>
            <a:r>
              <a:rPr dirty="0" sz="2400" spc="-10">
                <a:latin typeface="Constantia"/>
                <a:cs typeface="Constantia"/>
              </a:rPr>
              <a:t>environmental</a:t>
            </a:r>
            <a:r>
              <a:rPr dirty="0" sz="2400" spc="-39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criteria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15900" y="1045209"/>
            <a:ext cx="706056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Societal </a:t>
            </a:r>
            <a:r>
              <a:rPr dirty="0" spc="-5"/>
              <a:t>Issues </a:t>
            </a:r>
            <a:r>
              <a:rPr dirty="0"/>
              <a:t>and </a:t>
            </a:r>
            <a:r>
              <a:rPr dirty="0" spc="-15"/>
              <a:t>Green</a:t>
            </a:r>
            <a:r>
              <a:rPr dirty="0" spc="-55"/>
              <a:t> </a:t>
            </a:r>
            <a:r>
              <a:rPr dirty="0" spc="-35"/>
              <a:t>EC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14-</a:t>
            </a:r>
            <a:r>
              <a:rPr dirty="0" spc="-5"/>
              <a:t>34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867055"/>
            <a:ext cx="7273290" cy="2186940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3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spc="-10" b="1">
                <a:latin typeface="Constantia"/>
                <a:cs typeface="Constantia"/>
              </a:rPr>
              <a:t>OTHER </a:t>
            </a:r>
            <a:r>
              <a:rPr dirty="0" sz="2600" spc="-20" b="1">
                <a:latin typeface="Constantia"/>
                <a:cs typeface="Constantia"/>
              </a:rPr>
              <a:t>SOCIETAL</a:t>
            </a:r>
            <a:r>
              <a:rPr dirty="0" sz="2600" spc="-100" b="1">
                <a:latin typeface="Constantia"/>
                <a:cs typeface="Constantia"/>
              </a:rPr>
              <a:t> </a:t>
            </a:r>
            <a:r>
              <a:rPr dirty="0" sz="2600" spc="-5" b="1">
                <a:latin typeface="Constantia"/>
                <a:cs typeface="Constantia"/>
              </a:rPr>
              <a:t>ISSUES</a:t>
            </a:r>
            <a:endParaRPr sz="26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10" b="1">
                <a:latin typeface="Constantia"/>
                <a:cs typeface="Constantia"/>
              </a:rPr>
              <a:t>Education</a:t>
            </a:r>
            <a:endParaRPr sz="2400">
              <a:latin typeface="Constantia"/>
              <a:cs typeface="Constantia"/>
            </a:endParaRPr>
          </a:p>
          <a:p>
            <a:pPr lvl="1" marL="652780" marR="5080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5" b="1">
                <a:latin typeface="Constantia"/>
                <a:cs typeface="Constantia"/>
              </a:rPr>
              <a:t>Public </a:t>
            </a:r>
            <a:r>
              <a:rPr dirty="0" sz="2400" spc="-35" b="1">
                <a:latin typeface="Constantia"/>
                <a:cs typeface="Constantia"/>
              </a:rPr>
              <a:t>Safety, </a:t>
            </a:r>
            <a:r>
              <a:rPr dirty="0" sz="2400" spc="-5" b="1">
                <a:latin typeface="Constantia"/>
                <a:cs typeface="Constantia"/>
              </a:rPr>
              <a:t>Criminal </a:t>
            </a:r>
            <a:r>
              <a:rPr dirty="0" sz="2400" spc="-15" b="1">
                <a:latin typeface="Constantia"/>
                <a:cs typeface="Constantia"/>
              </a:rPr>
              <a:t>Justice, </a:t>
            </a:r>
            <a:r>
              <a:rPr dirty="0" sz="2400" b="1">
                <a:latin typeface="Constantia"/>
                <a:cs typeface="Constantia"/>
              </a:rPr>
              <a:t>and </a:t>
            </a:r>
            <a:r>
              <a:rPr dirty="0" sz="2400" spc="-5" b="1">
                <a:latin typeface="Constantia"/>
                <a:cs typeface="Constantia"/>
              </a:rPr>
              <a:t>Homeland  Security</a:t>
            </a:r>
            <a:endParaRPr sz="24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10" b="1">
                <a:latin typeface="Constantia"/>
                <a:cs typeface="Constantia"/>
              </a:rPr>
              <a:t>Health</a:t>
            </a:r>
            <a:r>
              <a:rPr dirty="0" sz="2400" spc="-90" b="1">
                <a:latin typeface="Constantia"/>
                <a:cs typeface="Constantia"/>
              </a:rPr>
              <a:t> </a:t>
            </a:r>
            <a:r>
              <a:rPr dirty="0" sz="2400" spc="-5" b="1">
                <a:latin typeface="Constantia"/>
                <a:cs typeface="Constantia"/>
              </a:rPr>
              <a:t>Aspects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064209"/>
            <a:ext cx="4453255" cy="75755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Managerial</a:t>
            </a:r>
            <a:r>
              <a:rPr dirty="0" spc="-60"/>
              <a:t> </a:t>
            </a:r>
            <a:r>
              <a:rPr dirty="0" spc="-5"/>
              <a:t>Issues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14-</a:t>
            </a:r>
            <a:r>
              <a:rPr dirty="0" spc="-5"/>
              <a:t>35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948941"/>
            <a:ext cx="7988300" cy="40500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9900" marR="64769" indent="-457834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AutoNum type="arabicPeriod"/>
              <a:tabLst>
                <a:tab pos="469900" algn="l"/>
                <a:tab pos="470534" algn="l"/>
              </a:tabLst>
            </a:pPr>
            <a:r>
              <a:rPr dirty="0" sz="2400">
                <a:latin typeface="Constantia"/>
                <a:cs typeface="Constantia"/>
              </a:rPr>
              <a:t>What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legal</a:t>
            </a:r>
            <a:r>
              <a:rPr dirty="0" sz="2400" spc="-7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and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ethical</a:t>
            </a:r>
            <a:r>
              <a:rPr dirty="0" sz="2400" spc="-2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issues</a:t>
            </a:r>
            <a:r>
              <a:rPr dirty="0" sz="2400" spc="-10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should</a:t>
            </a:r>
            <a:r>
              <a:rPr dirty="0" sz="2400" spc="-1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be</a:t>
            </a:r>
            <a:r>
              <a:rPr dirty="0" sz="2400" spc="-13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of</a:t>
            </a:r>
            <a:r>
              <a:rPr dirty="0" sz="2400" spc="5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major</a:t>
            </a:r>
            <a:r>
              <a:rPr dirty="0" sz="2400" spc="-155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concern  to </a:t>
            </a:r>
            <a:r>
              <a:rPr dirty="0" sz="2400">
                <a:latin typeface="Constantia"/>
                <a:cs typeface="Constantia"/>
              </a:rPr>
              <a:t>an </a:t>
            </a:r>
            <a:r>
              <a:rPr dirty="0" sz="2400" spc="-25">
                <a:latin typeface="Constantia"/>
                <a:cs typeface="Constantia"/>
              </a:rPr>
              <a:t>EC</a:t>
            </a:r>
            <a:r>
              <a:rPr dirty="0" sz="2400" spc="-23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enterprise?</a:t>
            </a:r>
            <a:endParaRPr sz="2400">
              <a:latin typeface="Constantia"/>
              <a:cs typeface="Constantia"/>
            </a:endParaRPr>
          </a:p>
          <a:p>
            <a:pPr marL="469900" indent="-457834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AutoNum type="arabicPeriod"/>
              <a:tabLst>
                <a:tab pos="469900" algn="l"/>
                <a:tab pos="470534" algn="l"/>
              </a:tabLst>
            </a:pPr>
            <a:r>
              <a:rPr dirty="0" sz="2400">
                <a:latin typeface="Constantia"/>
                <a:cs typeface="Constantia"/>
              </a:rPr>
              <a:t>What </a:t>
            </a:r>
            <a:r>
              <a:rPr dirty="0" sz="2400" spc="-15">
                <a:latin typeface="Constantia"/>
                <a:cs typeface="Constantia"/>
              </a:rPr>
              <a:t>are </a:t>
            </a:r>
            <a:r>
              <a:rPr dirty="0" sz="2400" spc="-5">
                <a:latin typeface="Constantia"/>
                <a:cs typeface="Constantia"/>
              </a:rPr>
              <a:t>the most</a:t>
            </a:r>
            <a:r>
              <a:rPr dirty="0" sz="2400" spc="-45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critical </a:t>
            </a:r>
            <a:r>
              <a:rPr dirty="0" sz="2400">
                <a:latin typeface="Constantia"/>
                <a:cs typeface="Constantia"/>
              </a:rPr>
              <a:t>ethical </a:t>
            </a:r>
            <a:r>
              <a:rPr dirty="0" sz="2400" spc="-5">
                <a:latin typeface="Constantia"/>
                <a:cs typeface="Constantia"/>
              </a:rPr>
              <a:t>issues?</a:t>
            </a:r>
            <a:endParaRPr sz="2400">
              <a:latin typeface="Constantia"/>
              <a:cs typeface="Constantia"/>
            </a:endParaRPr>
          </a:p>
          <a:p>
            <a:pPr marL="469900" indent="-457834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AutoNum type="arabicPeriod"/>
              <a:tabLst>
                <a:tab pos="469900" algn="l"/>
                <a:tab pos="470534" algn="l"/>
              </a:tabLst>
            </a:pPr>
            <a:r>
              <a:rPr dirty="0" sz="2400" spc="-35">
                <a:latin typeface="Constantia"/>
                <a:cs typeface="Constantia"/>
              </a:rPr>
              <a:t>How </a:t>
            </a:r>
            <a:r>
              <a:rPr dirty="0" sz="2400" spc="-5">
                <a:latin typeface="Constantia"/>
                <a:cs typeface="Constantia"/>
              </a:rPr>
              <a:t>can intellectual property rights be</a:t>
            </a:r>
            <a:r>
              <a:rPr dirty="0" sz="2400" spc="-440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protected </a:t>
            </a:r>
            <a:r>
              <a:rPr dirty="0" sz="2400" spc="-10">
                <a:latin typeface="Constantia"/>
                <a:cs typeface="Constantia"/>
              </a:rPr>
              <a:t>when </a:t>
            </a:r>
            <a:r>
              <a:rPr dirty="0" sz="2400" spc="-5">
                <a:latin typeface="Constantia"/>
                <a:cs typeface="Constantia"/>
              </a:rPr>
              <a:t>it</a:t>
            </a:r>
            <a:endParaRPr sz="2400">
              <a:latin typeface="Constantia"/>
              <a:cs typeface="Constantia"/>
            </a:endParaRPr>
          </a:p>
          <a:p>
            <a:pPr marL="469900">
              <a:lnSpc>
                <a:spcPct val="100000"/>
              </a:lnSpc>
            </a:pPr>
            <a:r>
              <a:rPr dirty="0" sz="2400" spc="-15">
                <a:latin typeface="Constantia"/>
                <a:cs typeface="Constantia"/>
              </a:rPr>
              <a:t>comes </a:t>
            </a:r>
            <a:r>
              <a:rPr dirty="0" sz="2400" spc="-20">
                <a:latin typeface="Constantia"/>
                <a:cs typeface="Constantia"/>
              </a:rPr>
              <a:t>to </a:t>
            </a:r>
            <a:r>
              <a:rPr dirty="0" sz="2400" spc="-5">
                <a:latin typeface="Constantia"/>
                <a:cs typeface="Constantia"/>
              </a:rPr>
              <a:t>digital</a:t>
            </a:r>
            <a:r>
              <a:rPr dirty="0" sz="2400" spc="-225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content?</a:t>
            </a:r>
            <a:endParaRPr sz="2400">
              <a:latin typeface="Constantia"/>
              <a:cs typeface="Constantia"/>
            </a:endParaRPr>
          </a:p>
          <a:p>
            <a:pPr marL="469900" indent="-457834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AutoNum type="arabicPeriod" startAt="4"/>
              <a:tabLst>
                <a:tab pos="469900" algn="l"/>
                <a:tab pos="470534" algn="l"/>
              </a:tabLst>
            </a:pPr>
            <a:r>
              <a:rPr dirty="0" sz="2400" spc="-35">
                <a:latin typeface="Constantia"/>
                <a:cs typeface="Constantia"/>
              </a:rPr>
              <a:t>How </a:t>
            </a:r>
            <a:r>
              <a:rPr dirty="0" sz="2400" spc="-5">
                <a:latin typeface="Constantia"/>
                <a:cs typeface="Constantia"/>
              </a:rPr>
              <a:t>can </a:t>
            </a:r>
            <a:r>
              <a:rPr dirty="0" sz="2400" spc="-10">
                <a:latin typeface="Constantia"/>
                <a:cs typeface="Constantia"/>
              </a:rPr>
              <a:t>patent </a:t>
            </a:r>
            <a:r>
              <a:rPr dirty="0" sz="2400" spc="-15">
                <a:latin typeface="Constantia"/>
                <a:cs typeface="Constantia"/>
              </a:rPr>
              <a:t>costs </a:t>
            </a:r>
            <a:r>
              <a:rPr dirty="0" sz="2400" spc="-5">
                <a:latin typeface="Constantia"/>
                <a:cs typeface="Constantia"/>
              </a:rPr>
              <a:t>be </a:t>
            </a:r>
            <a:r>
              <a:rPr dirty="0" sz="2400" spc="-15">
                <a:latin typeface="Constantia"/>
                <a:cs typeface="Constantia"/>
              </a:rPr>
              <a:t>monitored</a:t>
            </a:r>
            <a:r>
              <a:rPr dirty="0" sz="2400" spc="-37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effectively?</a:t>
            </a:r>
            <a:endParaRPr sz="2400">
              <a:latin typeface="Constantia"/>
              <a:cs typeface="Constantia"/>
            </a:endParaRPr>
          </a:p>
          <a:p>
            <a:pPr marL="469900" indent="-457834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AutoNum type="arabicPeriod" startAt="4"/>
              <a:tabLst>
                <a:tab pos="469900" algn="l"/>
                <a:tab pos="470534" algn="l"/>
              </a:tabLst>
            </a:pPr>
            <a:r>
              <a:rPr dirty="0" sz="2400">
                <a:latin typeface="Constantia"/>
                <a:cs typeface="Constantia"/>
              </a:rPr>
              <a:t>What</a:t>
            </a:r>
            <a:r>
              <a:rPr dirty="0" sz="2400" spc="-6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is</a:t>
            </a:r>
            <a:r>
              <a:rPr dirty="0" sz="2400" spc="-8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the</a:t>
            </a:r>
            <a:r>
              <a:rPr dirty="0" sz="2400" spc="-12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ethical</a:t>
            </a:r>
            <a:r>
              <a:rPr dirty="0" sz="2400" spc="-5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principle</a:t>
            </a:r>
            <a:r>
              <a:rPr dirty="0" sz="2400" spc="-14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of</a:t>
            </a:r>
            <a:r>
              <a:rPr dirty="0" sz="2400" spc="2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protecting</a:t>
            </a:r>
            <a:r>
              <a:rPr dirty="0" sz="2400" spc="-2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the</a:t>
            </a:r>
            <a:r>
              <a:rPr dirty="0" sz="2400" spc="-9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privacy</a:t>
            </a:r>
            <a:r>
              <a:rPr dirty="0" sz="2400" spc="-14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of</a:t>
            </a:r>
            <a:endParaRPr sz="2400">
              <a:latin typeface="Constantia"/>
              <a:cs typeface="Constantia"/>
            </a:endParaRPr>
          </a:p>
          <a:p>
            <a:pPr marL="469900">
              <a:lnSpc>
                <a:spcPct val="100000"/>
              </a:lnSpc>
            </a:pPr>
            <a:r>
              <a:rPr dirty="0" sz="2400" spc="-5">
                <a:latin typeface="Constantia"/>
                <a:cs typeface="Constantia"/>
              </a:rPr>
              <a:t>customers?</a:t>
            </a:r>
            <a:endParaRPr sz="2400">
              <a:latin typeface="Constantia"/>
              <a:cs typeface="Constantia"/>
            </a:endParaRPr>
          </a:p>
          <a:p>
            <a:pPr marL="469900" marR="482600" indent="-457834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AutoNum type="arabicPeriod" startAt="6"/>
              <a:tabLst>
                <a:tab pos="469900" algn="l"/>
                <a:tab pos="470534" algn="l"/>
              </a:tabLst>
            </a:pPr>
            <a:r>
              <a:rPr dirty="0" sz="2400" spc="-35">
                <a:latin typeface="Constantia"/>
                <a:cs typeface="Constantia"/>
              </a:rPr>
              <a:t>How</a:t>
            </a:r>
            <a:r>
              <a:rPr dirty="0" sz="2400" spc="-10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can</a:t>
            </a:r>
            <a:r>
              <a:rPr dirty="0" sz="2400" spc="-8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</a:t>
            </a:r>
            <a:r>
              <a:rPr dirty="0" sz="2400" spc="-125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company</a:t>
            </a:r>
            <a:r>
              <a:rPr dirty="0" sz="2400" spc="-114">
                <a:latin typeface="Constantia"/>
                <a:cs typeface="Constantia"/>
              </a:rPr>
              <a:t> </a:t>
            </a:r>
            <a:r>
              <a:rPr dirty="0" sz="2400" spc="-15">
                <a:latin typeface="Constantia"/>
                <a:cs typeface="Constantia"/>
              </a:rPr>
              <a:t>create</a:t>
            </a:r>
            <a:r>
              <a:rPr dirty="0" sz="2400" spc="-11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opportunities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in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the</a:t>
            </a:r>
            <a:r>
              <a:rPr dirty="0" sz="2400" spc="-13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global  </a:t>
            </a:r>
            <a:r>
              <a:rPr dirty="0" sz="2400" spc="-10">
                <a:latin typeface="Constantia"/>
                <a:cs typeface="Constantia"/>
              </a:rPr>
              <a:t>trend </a:t>
            </a:r>
            <a:r>
              <a:rPr dirty="0" sz="2400" spc="-30">
                <a:latin typeface="Constantia"/>
                <a:cs typeface="Constantia"/>
              </a:rPr>
              <a:t>toward </a:t>
            </a:r>
            <a:r>
              <a:rPr dirty="0" sz="2400" spc="-5">
                <a:latin typeface="Constantia"/>
                <a:cs typeface="Constantia"/>
              </a:rPr>
              <a:t>green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 spc="-25">
                <a:latin typeface="Constantia"/>
                <a:cs typeface="Constantia"/>
              </a:rPr>
              <a:t>EC?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0700" y="816609"/>
            <a:ext cx="238442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Su</a:t>
            </a:r>
            <a:r>
              <a:rPr dirty="0" spc="5"/>
              <a:t>m</a:t>
            </a:r>
            <a:r>
              <a:rPr dirty="0"/>
              <a:t>ma</a:t>
            </a:r>
            <a:r>
              <a:rPr dirty="0" spc="20"/>
              <a:t>r</a:t>
            </a:r>
            <a:r>
              <a:rPr dirty="0"/>
              <a:t>y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14-</a:t>
            </a:r>
            <a:r>
              <a:rPr dirty="0" spc="-5"/>
              <a:t>36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562610" marR="8890" indent="-51562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AutoNum type="arabicPeriod"/>
              <a:tabLst>
                <a:tab pos="562610" algn="l"/>
                <a:tab pos="563245" algn="l"/>
              </a:tabLst>
            </a:pPr>
            <a:r>
              <a:rPr dirty="0" spc="-5"/>
              <a:t>Understanding </a:t>
            </a:r>
            <a:r>
              <a:rPr dirty="0"/>
              <a:t>legal and ethical </a:t>
            </a:r>
            <a:r>
              <a:rPr dirty="0" spc="-10"/>
              <a:t>challenges </a:t>
            </a:r>
            <a:r>
              <a:rPr dirty="0"/>
              <a:t>and</a:t>
            </a:r>
            <a:r>
              <a:rPr dirty="0" spc="-405"/>
              <a:t> </a:t>
            </a:r>
            <a:r>
              <a:rPr dirty="0" spc="-15"/>
              <a:t>how  </a:t>
            </a:r>
            <a:r>
              <a:rPr dirty="0" spc="-20"/>
              <a:t>to </a:t>
            </a:r>
            <a:r>
              <a:rPr dirty="0" spc="-10"/>
              <a:t>contain</a:t>
            </a:r>
            <a:r>
              <a:rPr dirty="0" spc="-225"/>
              <a:t> </a:t>
            </a:r>
            <a:r>
              <a:rPr dirty="0" spc="-5"/>
              <a:t>them</a:t>
            </a:r>
          </a:p>
          <a:p>
            <a:pPr marL="562610" indent="-5156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AutoNum type="arabicPeriod"/>
              <a:tabLst>
                <a:tab pos="562610" algn="l"/>
                <a:tab pos="563245" algn="l"/>
              </a:tabLst>
            </a:pPr>
            <a:r>
              <a:rPr dirty="0" spc="-5"/>
              <a:t>Intellectual property</a:t>
            </a:r>
            <a:r>
              <a:rPr dirty="0" spc="-160"/>
              <a:t> </a:t>
            </a:r>
            <a:r>
              <a:rPr dirty="0" spc="-15"/>
              <a:t>law</a:t>
            </a:r>
          </a:p>
          <a:p>
            <a:pPr marL="562610" marR="1403985" indent="-5156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AutoNum type="arabicPeriod"/>
              <a:tabLst>
                <a:tab pos="562610" algn="l"/>
                <a:tab pos="563245" algn="l"/>
              </a:tabLst>
            </a:pPr>
            <a:r>
              <a:rPr dirty="0" spc="-35"/>
              <a:t>Privacy, </a:t>
            </a:r>
            <a:r>
              <a:rPr dirty="0" spc="-10"/>
              <a:t>free </a:t>
            </a:r>
            <a:r>
              <a:rPr dirty="0"/>
              <a:t>speech, </a:t>
            </a:r>
            <a:r>
              <a:rPr dirty="0" spc="-5"/>
              <a:t>defamation, </a:t>
            </a:r>
            <a:r>
              <a:rPr dirty="0"/>
              <a:t>and</a:t>
            </a:r>
            <a:r>
              <a:rPr dirty="0" spc="-345"/>
              <a:t> </a:t>
            </a:r>
            <a:r>
              <a:rPr dirty="0" spc="-5"/>
              <a:t>their  </a:t>
            </a:r>
            <a:r>
              <a:rPr dirty="0" spc="-10"/>
              <a:t>challenges</a:t>
            </a:r>
          </a:p>
          <a:p>
            <a:pPr marL="562610" marR="5080" indent="-5156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AutoNum type="arabicPeriod"/>
              <a:tabLst>
                <a:tab pos="562610" algn="l"/>
                <a:tab pos="563245" algn="l"/>
              </a:tabLst>
            </a:pPr>
            <a:r>
              <a:rPr dirty="0" spc="-25"/>
              <a:t>Fraud</a:t>
            </a:r>
            <a:r>
              <a:rPr dirty="0" spc="-75"/>
              <a:t> </a:t>
            </a:r>
            <a:r>
              <a:rPr dirty="0"/>
              <a:t>on</a:t>
            </a:r>
            <a:r>
              <a:rPr dirty="0" spc="-75"/>
              <a:t> </a:t>
            </a:r>
            <a:r>
              <a:rPr dirty="0" spc="-5"/>
              <a:t>the</a:t>
            </a:r>
            <a:r>
              <a:rPr dirty="0" spc="-70"/>
              <a:t> </a:t>
            </a:r>
            <a:r>
              <a:rPr dirty="0" spc="-5"/>
              <a:t>Internet</a:t>
            </a:r>
            <a:r>
              <a:rPr dirty="0" spc="-150"/>
              <a:t> </a:t>
            </a:r>
            <a:r>
              <a:rPr dirty="0"/>
              <a:t>and </a:t>
            </a:r>
            <a:r>
              <a:rPr dirty="0" spc="-15"/>
              <a:t>how</a:t>
            </a:r>
            <a:r>
              <a:rPr dirty="0" spc="-100"/>
              <a:t> </a:t>
            </a:r>
            <a:r>
              <a:rPr dirty="0" spc="-20"/>
              <a:t>to</a:t>
            </a:r>
            <a:r>
              <a:rPr dirty="0" spc="-130"/>
              <a:t> </a:t>
            </a:r>
            <a:r>
              <a:rPr dirty="0" spc="-15"/>
              <a:t>protect</a:t>
            </a:r>
            <a:r>
              <a:rPr dirty="0" spc="-145"/>
              <a:t> </a:t>
            </a:r>
            <a:r>
              <a:rPr dirty="0" spc="-5"/>
              <a:t>consumers  against</a:t>
            </a:r>
            <a:r>
              <a:rPr dirty="0" spc="-60"/>
              <a:t> </a:t>
            </a:r>
            <a:r>
              <a:rPr dirty="0" spc="-10"/>
              <a:t>it</a:t>
            </a:r>
          </a:p>
          <a:p>
            <a:pPr marL="562610" indent="-5156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AutoNum type="arabicPeriod"/>
              <a:tabLst>
                <a:tab pos="562610" algn="l"/>
                <a:tab pos="563245" algn="l"/>
              </a:tabLst>
            </a:pPr>
            <a:r>
              <a:rPr dirty="0" spc="-10"/>
              <a:t>Protection </a:t>
            </a:r>
            <a:r>
              <a:rPr dirty="0"/>
              <a:t>of </a:t>
            </a:r>
            <a:r>
              <a:rPr dirty="0" spc="-15"/>
              <a:t>buyers </a:t>
            </a:r>
            <a:r>
              <a:rPr dirty="0"/>
              <a:t>and</a:t>
            </a:r>
            <a:r>
              <a:rPr dirty="0" spc="-260"/>
              <a:t> </a:t>
            </a:r>
            <a:r>
              <a:rPr dirty="0"/>
              <a:t>sellers</a:t>
            </a:r>
          </a:p>
          <a:p>
            <a:pPr marL="562610" indent="-5156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AutoNum type="arabicPeriod"/>
              <a:tabLst>
                <a:tab pos="562610" algn="l"/>
                <a:tab pos="563245" algn="l"/>
              </a:tabLst>
            </a:pPr>
            <a:r>
              <a:rPr dirty="0"/>
              <a:t>Societal </a:t>
            </a:r>
            <a:r>
              <a:rPr dirty="0" spc="-5"/>
              <a:t>impacts </a:t>
            </a:r>
            <a:r>
              <a:rPr dirty="0"/>
              <a:t>of</a:t>
            </a:r>
            <a:r>
              <a:rPr dirty="0" spc="-125"/>
              <a:t> </a:t>
            </a:r>
            <a:r>
              <a:rPr dirty="0" spc="-25"/>
              <a:t>EC</a:t>
            </a:r>
          </a:p>
          <a:p>
            <a:pPr marL="562610" indent="-5156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AutoNum type="arabicPeriod"/>
              <a:tabLst>
                <a:tab pos="562610" algn="l"/>
                <a:tab pos="563245" algn="l"/>
              </a:tabLst>
            </a:pPr>
            <a:r>
              <a:rPr dirty="0" spc="-5"/>
              <a:t>Green</a:t>
            </a:r>
            <a:r>
              <a:rPr dirty="0" spc="-45"/>
              <a:t> </a:t>
            </a:r>
            <a:r>
              <a:rPr dirty="0" spc="-20"/>
              <a:t>EC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0" y="1522475"/>
            <a:ext cx="7242175" cy="2363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757237" y="1517650"/>
            <a:ext cx="7251700" cy="2373630"/>
          </a:xfrm>
          <a:custGeom>
            <a:avLst/>
            <a:gdLst/>
            <a:ahLst/>
            <a:cxnLst/>
            <a:rect l="l" t="t" r="r" b="b"/>
            <a:pathLst>
              <a:path w="7251700" h="2373629">
                <a:moveTo>
                  <a:pt x="0" y="2373249"/>
                </a:moveTo>
                <a:lnTo>
                  <a:pt x="7251700" y="2373249"/>
                </a:lnTo>
                <a:lnTo>
                  <a:pt x="7251700" y="0"/>
                </a:lnTo>
                <a:lnTo>
                  <a:pt x="0" y="0"/>
                </a:lnTo>
                <a:lnTo>
                  <a:pt x="0" y="2373249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330195" y="5350764"/>
            <a:ext cx="4657344" cy="5135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679692" y="5350764"/>
            <a:ext cx="379475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751319" y="5350764"/>
            <a:ext cx="379475" cy="5135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18688" y="5620511"/>
            <a:ext cx="2950464" cy="5135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5861303" y="5625084"/>
            <a:ext cx="371855" cy="5135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16609" y="4066413"/>
            <a:ext cx="6925309" cy="19164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Arial"/>
                <a:cs typeface="Arial"/>
              </a:rPr>
              <a:t>All </a:t>
            </a:r>
            <a:r>
              <a:rPr dirty="0" sz="1600" spc="-5">
                <a:latin typeface="Arial"/>
                <a:cs typeface="Arial"/>
              </a:rPr>
              <a:t>rights reserved. No part of this publication may be reproduced, stored in a  retrieval system, or transmitted, in any form or by any means, electronic,  mechanical, photocopying, recording, or otherwise, without the prior written  permission of the </a:t>
            </a:r>
            <a:r>
              <a:rPr dirty="0" sz="1600" spc="-15">
                <a:latin typeface="Arial"/>
                <a:cs typeface="Arial"/>
              </a:rPr>
              <a:t>publisher. </a:t>
            </a:r>
            <a:r>
              <a:rPr dirty="0" sz="1600" spc="-5">
                <a:latin typeface="Arial"/>
                <a:cs typeface="Arial"/>
              </a:rPr>
              <a:t>Printed in the United States of</a:t>
            </a:r>
            <a:r>
              <a:rPr dirty="0" sz="1600" spc="30">
                <a:latin typeface="Arial"/>
                <a:cs typeface="Arial"/>
              </a:rPr>
              <a:t> </a:t>
            </a:r>
            <a:r>
              <a:rPr dirty="0" sz="1600" spc="-5">
                <a:latin typeface="Arial"/>
                <a:cs typeface="Arial"/>
              </a:rPr>
              <a:t>America.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algn="ctr" marL="269875">
              <a:lnSpc>
                <a:spcPts val="2145"/>
              </a:lnSpc>
            </a:pPr>
            <a:r>
              <a:rPr dirty="0" sz="1800" spc="-5">
                <a:latin typeface="Tahoma"/>
                <a:cs typeface="Tahoma"/>
              </a:rPr>
              <a:t>Copyright </a:t>
            </a:r>
            <a:r>
              <a:rPr dirty="0" sz="1800">
                <a:latin typeface="Tahoma"/>
                <a:cs typeface="Tahoma"/>
              </a:rPr>
              <a:t>© 2012 </a:t>
            </a:r>
            <a:r>
              <a:rPr dirty="0" sz="1800" spc="-10">
                <a:latin typeface="Tahoma"/>
                <a:cs typeface="Tahoma"/>
              </a:rPr>
              <a:t>Pearson </a:t>
            </a:r>
            <a:r>
              <a:rPr dirty="0" sz="1800" spc="-5">
                <a:latin typeface="Tahoma"/>
                <a:cs typeface="Tahoma"/>
              </a:rPr>
              <a:t>Education,</a:t>
            </a:r>
            <a:r>
              <a:rPr dirty="0" sz="1800" spc="15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Inc.</a:t>
            </a:r>
            <a:endParaRPr sz="1800">
              <a:latin typeface="Tahoma"/>
              <a:cs typeface="Tahoma"/>
            </a:endParaRPr>
          </a:p>
          <a:p>
            <a:pPr algn="ctr" marL="409575">
              <a:lnSpc>
                <a:spcPts val="2145"/>
              </a:lnSpc>
            </a:pPr>
            <a:r>
              <a:rPr dirty="0" sz="1800" spc="-5">
                <a:latin typeface="Tahoma"/>
                <a:cs typeface="Tahoma"/>
              </a:rPr>
              <a:t>Publishing </a:t>
            </a:r>
            <a:r>
              <a:rPr dirty="0" sz="1800">
                <a:latin typeface="Tahoma"/>
                <a:cs typeface="Tahoma"/>
              </a:rPr>
              <a:t>as </a:t>
            </a:r>
            <a:r>
              <a:rPr dirty="0" sz="1800" spc="-10">
                <a:latin typeface="Tahoma"/>
                <a:cs typeface="Tahoma"/>
              </a:rPr>
              <a:t>Prentice</a:t>
            </a:r>
            <a:r>
              <a:rPr dirty="0" sz="1800" spc="-20">
                <a:latin typeface="Tahoma"/>
                <a:cs typeface="Tahoma"/>
              </a:rPr>
              <a:t> </a:t>
            </a:r>
            <a:r>
              <a:rPr dirty="0" sz="1800" spc="-5">
                <a:latin typeface="Tahoma"/>
                <a:cs typeface="Tahoma"/>
              </a:rPr>
              <a:t>Hall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14-</a:t>
            </a:r>
            <a:r>
              <a:rPr dirty="0" spc="-5"/>
              <a:t>37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1093978"/>
            <a:ext cx="776795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-15"/>
              <a:t>Ethical </a:t>
            </a:r>
            <a:r>
              <a:rPr dirty="0" sz="4500" spc="-10"/>
              <a:t>Challenges </a:t>
            </a:r>
            <a:r>
              <a:rPr dirty="0" sz="4500"/>
              <a:t>and</a:t>
            </a:r>
            <a:r>
              <a:rPr dirty="0" sz="4500" spc="-70"/>
              <a:t> </a:t>
            </a:r>
            <a:r>
              <a:rPr dirty="0" sz="4500"/>
              <a:t>Guidelines</a:t>
            </a:r>
            <a:endParaRPr sz="4500"/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14-</a:t>
            </a:r>
            <a:r>
              <a:rPr dirty="0" spc="-5"/>
              <a:t>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868779"/>
            <a:ext cx="7357745" cy="2720340"/>
          </a:xfrm>
          <a:prstGeom prst="rect">
            <a:avLst/>
          </a:prstGeom>
        </p:spPr>
        <p:txBody>
          <a:bodyPr wrap="square" lIns="0" tIns="91440" rIns="0" bIns="0" rtlCol="0" vert="horz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b="1">
                <a:latin typeface="Constantia"/>
                <a:cs typeface="Constantia"/>
              </a:rPr>
              <a:t>ethics</a:t>
            </a:r>
            <a:endParaRPr sz="2600">
              <a:latin typeface="Constantia"/>
              <a:cs typeface="Constantia"/>
            </a:endParaRPr>
          </a:p>
          <a:p>
            <a:pPr marL="285115" marR="182245">
              <a:lnSpc>
                <a:spcPct val="100000"/>
              </a:lnSpc>
              <a:spcBef>
                <a:spcPts val="625"/>
              </a:spcBef>
            </a:pPr>
            <a:r>
              <a:rPr dirty="0" sz="2600" spc="-5">
                <a:latin typeface="Constantia"/>
                <a:cs typeface="Constantia"/>
              </a:rPr>
              <a:t>The</a:t>
            </a:r>
            <a:r>
              <a:rPr dirty="0" sz="2600" spc="-65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branch</a:t>
            </a:r>
            <a:r>
              <a:rPr dirty="0" sz="2600" spc="-10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of</a:t>
            </a:r>
            <a:r>
              <a:rPr dirty="0" sz="2600" spc="-1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philosophy</a:t>
            </a:r>
            <a:r>
              <a:rPr dirty="0" sz="2600" spc="-11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that</a:t>
            </a:r>
            <a:r>
              <a:rPr dirty="0" sz="2600" spc="-14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deals</a:t>
            </a:r>
            <a:r>
              <a:rPr dirty="0" sz="2600" spc="-14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with</a:t>
            </a:r>
            <a:r>
              <a:rPr dirty="0" sz="2600" spc="-114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what</a:t>
            </a:r>
            <a:r>
              <a:rPr dirty="0" sz="2600" spc="-9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is  </a:t>
            </a:r>
            <a:r>
              <a:rPr dirty="0" sz="2600" spc="-10">
                <a:latin typeface="Constantia"/>
                <a:cs typeface="Constantia"/>
              </a:rPr>
              <a:t>considered </a:t>
            </a:r>
            <a:r>
              <a:rPr dirty="0" sz="2600" spc="-20">
                <a:latin typeface="Constantia"/>
                <a:cs typeface="Constantia"/>
              </a:rPr>
              <a:t>to </a:t>
            </a:r>
            <a:r>
              <a:rPr dirty="0" sz="2600" spc="-5">
                <a:latin typeface="Constantia"/>
                <a:cs typeface="Constantia"/>
              </a:rPr>
              <a:t>be </a:t>
            </a:r>
            <a:r>
              <a:rPr dirty="0" sz="2600" spc="-10">
                <a:latin typeface="Constantia"/>
                <a:cs typeface="Constantia"/>
              </a:rPr>
              <a:t>right </a:t>
            </a:r>
            <a:r>
              <a:rPr dirty="0" sz="2600">
                <a:latin typeface="Constantia"/>
                <a:cs typeface="Constantia"/>
              </a:rPr>
              <a:t>and</a:t>
            </a:r>
            <a:r>
              <a:rPr dirty="0" sz="2600" spc="-38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wrong</a:t>
            </a:r>
            <a:endParaRPr sz="2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spc="-10" b="1">
                <a:latin typeface="Constantia"/>
                <a:cs typeface="Constantia"/>
              </a:rPr>
              <a:t>privacy</a:t>
            </a:r>
            <a:endParaRPr sz="2600">
              <a:latin typeface="Constantia"/>
              <a:cs typeface="Constantia"/>
            </a:endParaRPr>
          </a:p>
          <a:p>
            <a:pPr marL="285115" marR="5080">
              <a:lnSpc>
                <a:spcPct val="100000"/>
              </a:lnSpc>
              <a:spcBef>
                <a:spcPts val="620"/>
              </a:spcBef>
            </a:pPr>
            <a:r>
              <a:rPr dirty="0" sz="2600" spc="-5">
                <a:latin typeface="Constantia"/>
                <a:cs typeface="Constantia"/>
              </a:rPr>
              <a:t>The</a:t>
            </a:r>
            <a:r>
              <a:rPr dirty="0" sz="2600" spc="-100">
                <a:latin typeface="Constantia"/>
                <a:cs typeface="Constantia"/>
              </a:rPr>
              <a:t> </a:t>
            </a:r>
            <a:r>
              <a:rPr dirty="0" sz="2600" spc="-10">
                <a:latin typeface="Constantia"/>
                <a:cs typeface="Constantia"/>
              </a:rPr>
              <a:t>right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 spc="-20">
                <a:latin typeface="Constantia"/>
                <a:cs typeface="Constantia"/>
              </a:rPr>
              <a:t>to</a:t>
            </a:r>
            <a:r>
              <a:rPr dirty="0" sz="2600" spc="-8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be</a:t>
            </a:r>
            <a:r>
              <a:rPr dirty="0" sz="2600" spc="-7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left</a:t>
            </a:r>
            <a:r>
              <a:rPr dirty="0" sz="2600" spc="-14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alone</a:t>
            </a:r>
            <a:r>
              <a:rPr dirty="0" sz="2600" spc="-135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and</a:t>
            </a:r>
            <a:r>
              <a:rPr dirty="0" sz="2600" spc="-10">
                <a:latin typeface="Constantia"/>
                <a:cs typeface="Constantia"/>
              </a:rPr>
              <a:t> free</a:t>
            </a:r>
            <a:r>
              <a:rPr dirty="0" sz="2600" spc="-140">
                <a:latin typeface="Constantia"/>
                <a:cs typeface="Constantia"/>
              </a:rPr>
              <a:t> </a:t>
            </a:r>
            <a:r>
              <a:rPr dirty="0" sz="2600">
                <a:latin typeface="Constantia"/>
                <a:cs typeface="Constantia"/>
              </a:rPr>
              <a:t>of</a:t>
            </a:r>
            <a:r>
              <a:rPr dirty="0" sz="2600" spc="10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unreasonable  personal</a:t>
            </a:r>
            <a:r>
              <a:rPr dirty="0" sz="2600" spc="-25">
                <a:latin typeface="Constantia"/>
                <a:cs typeface="Constantia"/>
              </a:rPr>
              <a:t> </a:t>
            </a:r>
            <a:r>
              <a:rPr dirty="0" sz="2600" spc="-5">
                <a:latin typeface="Constantia"/>
                <a:cs typeface="Constantia"/>
              </a:rPr>
              <a:t>intrusions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81000" y="1447800"/>
            <a:ext cx="8458200" cy="44577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14-</a:t>
            </a:r>
            <a:r>
              <a:rPr dirty="0" spc="-5"/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1093978"/>
            <a:ext cx="7767955" cy="711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500" spc="-15"/>
              <a:t>Ethical </a:t>
            </a:r>
            <a:r>
              <a:rPr dirty="0" sz="4500" spc="-10"/>
              <a:t>Challenges </a:t>
            </a:r>
            <a:r>
              <a:rPr dirty="0" sz="4500"/>
              <a:t>and</a:t>
            </a:r>
            <a:r>
              <a:rPr dirty="0" sz="4500" spc="-70"/>
              <a:t> </a:t>
            </a:r>
            <a:r>
              <a:rPr dirty="0" sz="4500"/>
              <a:t>Guidelines</a:t>
            </a:r>
            <a:endParaRPr sz="4500"/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14-</a:t>
            </a:r>
            <a:r>
              <a:rPr dirty="0" spc="-5"/>
              <a:t>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867055"/>
            <a:ext cx="6604000" cy="3357245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3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spc="-20" b="1">
                <a:latin typeface="Constantia"/>
                <a:cs typeface="Constantia"/>
              </a:rPr>
              <a:t>EC </a:t>
            </a:r>
            <a:r>
              <a:rPr dirty="0" sz="2600" spc="-5" b="1">
                <a:latin typeface="Constantia"/>
                <a:cs typeface="Constantia"/>
              </a:rPr>
              <a:t>ETHICAL</a:t>
            </a:r>
            <a:r>
              <a:rPr dirty="0" sz="2600" spc="-105" b="1">
                <a:latin typeface="Constantia"/>
                <a:cs typeface="Constantia"/>
              </a:rPr>
              <a:t> </a:t>
            </a:r>
            <a:r>
              <a:rPr dirty="0" sz="2600" spc="-5" b="1">
                <a:latin typeface="Constantia"/>
                <a:cs typeface="Constantia"/>
              </a:rPr>
              <a:t>ISSUES</a:t>
            </a:r>
            <a:endParaRPr sz="26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15">
                <a:latin typeface="Constantia"/>
                <a:cs typeface="Constantia"/>
              </a:rPr>
              <a:t>Related </a:t>
            </a:r>
            <a:r>
              <a:rPr dirty="0" sz="2400" spc="-20">
                <a:latin typeface="Constantia"/>
                <a:cs typeface="Constantia"/>
              </a:rPr>
              <a:t>to </a:t>
            </a:r>
            <a:r>
              <a:rPr dirty="0" sz="2400">
                <a:latin typeface="Constantia"/>
                <a:cs typeface="Constantia"/>
              </a:rPr>
              <a:t>legal</a:t>
            </a:r>
            <a:r>
              <a:rPr dirty="0" sz="2400" spc="-5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issues:</a:t>
            </a:r>
            <a:endParaRPr sz="2400">
              <a:latin typeface="Constantia"/>
              <a:cs typeface="Constantia"/>
            </a:endParaRPr>
          </a:p>
          <a:p>
            <a:pPr lvl="2" marL="927100" indent="-247650">
              <a:lnSpc>
                <a:spcPct val="100000"/>
              </a:lnSpc>
              <a:spcBef>
                <a:spcPts val="525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927100" algn="l"/>
                <a:tab pos="927735" algn="l"/>
              </a:tabLst>
            </a:pPr>
            <a:r>
              <a:rPr dirty="0" sz="2100" spc="-5">
                <a:latin typeface="Constantia"/>
                <a:cs typeface="Constantia"/>
              </a:rPr>
              <a:t>Intellectual property</a:t>
            </a:r>
            <a:r>
              <a:rPr dirty="0" sz="2100" spc="-150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rights</a:t>
            </a:r>
            <a:endParaRPr sz="2100">
              <a:latin typeface="Constantia"/>
              <a:cs typeface="Constantia"/>
            </a:endParaRPr>
          </a:p>
          <a:p>
            <a:pPr lvl="2" marL="927100" indent="-247650">
              <a:lnSpc>
                <a:spcPct val="100000"/>
              </a:lnSpc>
              <a:spcBef>
                <a:spcPts val="509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927100" algn="l"/>
                <a:tab pos="927735" algn="l"/>
              </a:tabLst>
            </a:pPr>
            <a:r>
              <a:rPr dirty="0" sz="2100" spc="-5">
                <a:latin typeface="Constantia"/>
                <a:cs typeface="Constantia"/>
              </a:rPr>
              <a:t>Privacy</a:t>
            </a:r>
            <a:endParaRPr sz="2100">
              <a:latin typeface="Constantia"/>
              <a:cs typeface="Constantia"/>
            </a:endParaRPr>
          </a:p>
          <a:p>
            <a:pPr lvl="2" marL="927100" indent="-247650">
              <a:lnSpc>
                <a:spcPct val="100000"/>
              </a:lnSpc>
              <a:spcBef>
                <a:spcPts val="505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927100" algn="l"/>
                <a:tab pos="927735" algn="l"/>
              </a:tabLst>
            </a:pPr>
            <a:r>
              <a:rPr dirty="0" sz="2100" spc="-25">
                <a:latin typeface="Constantia"/>
                <a:cs typeface="Constantia"/>
              </a:rPr>
              <a:t>Free </a:t>
            </a:r>
            <a:r>
              <a:rPr dirty="0" sz="2100">
                <a:latin typeface="Constantia"/>
                <a:cs typeface="Constantia"/>
              </a:rPr>
              <a:t>speech </a:t>
            </a:r>
            <a:r>
              <a:rPr dirty="0" sz="2100" spc="-10">
                <a:latin typeface="Constantia"/>
                <a:cs typeface="Constantia"/>
              </a:rPr>
              <a:t>versus</a:t>
            </a:r>
            <a:r>
              <a:rPr dirty="0" sz="2100" spc="-325">
                <a:latin typeface="Constantia"/>
                <a:cs typeface="Constantia"/>
              </a:rPr>
              <a:t> </a:t>
            </a:r>
            <a:r>
              <a:rPr dirty="0" sz="2100" spc="-10">
                <a:latin typeface="Constantia"/>
                <a:cs typeface="Constantia"/>
              </a:rPr>
              <a:t>censorship</a:t>
            </a:r>
            <a:endParaRPr sz="2100">
              <a:latin typeface="Constantia"/>
              <a:cs typeface="Constantia"/>
            </a:endParaRPr>
          </a:p>
          <a:p>
            <a:pPr lvl="2" marL="927100" indent="-247650">
              <a:lnSpc>
                <a:spcPct val="100000"/>
              </a:lnSpc>
              <a:spcBef>
                <a:spcPts val="500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927100" algn="l"/>
                <a:tab pos="927735" algn="l"/>
              </a:tabLst>
            </a:pPr>
            <a:r>
              <a:rPr dirty="0" sz="2100" spc="-5">
                <a:latin typeface="Constantia"/>
                <a:cs typeface="Constantia"/>
              </a:rPr>
              <a:t>Consumer </a:t>
            </a:r>
            <a:r>
              <a:rPr dirty="0" sz="2100">
                <a:latin typeface="Constantia"/>
                <a:cs typeface="Constantia"/>
              </a:rPr>
              <a:t>and </a:t>
            </a:r>
            <a:r>
              <a:rPr dirty="0" sz="2100" spc="-10">
                <a:latin typeface="Constantia"/>
                <a:cs typeface="Constantia"/>
              </a:rPr>
              <a:t>merchant protection </a:t>
            </a:r>
            <a:r>
              <a:rPr dirty="0" sz="2100" spc="-5">
                <a:latin typeface="Constantia"/>
                <a:cs typeface="Constantia"/>
              </a:rPr>
              <a:t>against</a:t>
            </a:r>
            <a:r>
              <a:rPr dirty="0" sz="2100" spc="-370">
                <a:latin typeface="Constantia"/>
                <a:cs typeface="Constantia"/>
              </a:rPr>
              <a:t> </a:t>
            </a:r>
            <a:r>
              <a:rPr dirty="0" sz="2100" spc="-10">
                <a:latin typeface="Constantia"/>
                <a:cs typeface="Constantia"/>
              </a:rPr>
              <a:t>fraud</a:t>
            </a:r>
            <a:endParaRPr sz="21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5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20" b="1">
                <a:latin typeface="Constantia"/>
                <a:cs typeface="Constantia"/>
              </a:rPr>
              <a:t>Nonwork-Related Use </a:t>
            </a:r>
            <a:r>
              <a:rPr dirty="0" sz="2400" b="1">
                <a:latin typeface="Constantia"/>
                <a:cs typeface="Constantia"/>
              </a:rPr>
              <a:t>of </a:t>
            </a:r>
            <a:r>
              <a:rPr dirty="0" sz="2400" spc="-5" b="1">
                <a:latin typeface="Constantia"/>
                <a:cs typeface="Constantia"/>
              </a:rPr>
              <a:t>the</a:t>
            </a:r>
            <a:r>
              <a:rPr dirty="0" sz="2400" spc="-140" b="1">
                <a:latin typeface="Constantia"/>
                <a:cs typeface="Constantia"/>
              </a:rPr>
              <a:t> </a:t>
            </a:r>
            <a:r>
              <a:rPr dirty="0" sz="2400" spc="-5" b="1">
                <a:latin typeface="Constantia"/>
                <a:cs typeface="Constantia"/>
              </a:rPr>
              <a:t>Internet</a:t>
            </a:r>
            <a:endParaRPr sz="24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5" b="1">
                <a:latin typeface="Constantia"/>
                <a:cs typeface="Constantia"/>
              </a:rPr>
              <a:t>Codes </a:t>
            </a:r>
            <a:r>
              <a:rPr dirty="0" sz="2400" b="1">
                <a:latin typeface="Constantia"/>
                <a:cs typeface="Constantia"/>
              </a:rPr>
              <a:t>of</a:t>
            </a:r>
            <a:r>
              <a:rPr dirty="0" sz="2400" spc="-60" b="1">
                <a:latin typeface="Constantia"/>
                <a:cs typeface="Constantia"/>
              </a:rPr>
              <a:t> </a:t>
            </a:r>
            <a:r>
              <a:rPr dirty="0" sz="2400" spc="-10" b="1">
                <a:latin typeface="Constantia"/>
                <a:cs typeface="Constantia"/>
              </a:rPr>
              <a:t>Ethics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1143000"/>
            <a:ext cx="8551926" cy="4953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14-</a:t>
            </a:r>
            <a:r>
              <a:rPr dirty="0" spc="-5"/>
              <a:t>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1045209"/>
            <a:ext cx="620776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Intellectual </a:t>
            </a:r>
            <a:r>
              <a:rPr dirty="0" spc="-15"/>
              <a:t>Property</a:t>
            </a:r>
            <a:r>
              <a:rPr dirty="0" spc="-40"/>
              <a:t> </a:t>
            </a:r>
            <a:r>
              <a:rPr dirty="0" spc="-15"/>
              <a:t>Law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14-</a:t>
            </a:r>
            <a:r>
              <a:rPr dirty="0" spc="-5"/>
              <a:t>7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867055"/>
            <a:ext cx="8054975" cy="3723004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3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dirty="0" sz="2600" spc="-15" b="1">
                <a:latin typeface="Constantia"/>
                <a:cs typeface="Constantia"/>
              </a:rPr>
              <a:t>INTELLECTUAL </a:t>
            </a:r>
            <a:r>
              <a:rPr dirty="0" sz="2600" spc="-20" b="1">
                <a:latin typeface="Constantia"/>
                <a:cs typeface="Constantia"/>
              </a:rPr>
              <a:t>PROPERTY </a:t>
            </a:r>
            <a:r>
              <a:rPr dirty="0" sz="2600" b="1">
                <a:latin typeface="Constantia"/>
                <a:cs typeface="Constantia"/>
              </a:rPr>
              <a:t>IN</a:t>
            </a:r>
            <a:r>
              <a:rPr dirty="0" sz="2600" spc="-165" b="1">
                <a:latin typeface="Constantia"/>
                <a:cs typeface="Constantia"/>
              </a:rPr>
              <a:t> </a:t>
            </a:r>
            <a:r>
              <a:rPr dirty="0" sz="2600" spc="-15" b="1">
                <a:latin typeface="Constantia"/>
                <a:cs typeface="Constantia"/>
              </a:rPr>
              <a:t>E-COMMERCE</a:t>
            </a:r>
            <a:endParaRPr sz="26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5" b="1">
                <a:latin typeface="Constantia"/>
                <a:cs typeface="Constantia"/>
              </a:rPr>
              <a:t>intellectual</a:t>
            </a:r>
            <a:r>
              <a:rPr dirty="0" sz="2400" spc="-60" b="1">
                <a:latin typeface="Constantia"/>
                <a:cs typeface="Constantia"/>
              </a:rPr>
              <a:t> </a:t>
            </a:r>
            <a:r>
              <a:rPr dirty="0" sz="2400" spc="-5" b="1">
                <a:latin typeface="Constantia"/>
                <a:cs typeface="Constantia"/>
              </a:rPr>
              <a:t>property(IP)</a:t>
            </a:r>
            <a:endParaRPr sz="2400">
              <a:latin typeface="Constantia"/>
              <a:cs typeface="Constantia"/>
            </a:endParaRPr>
          </a:p>
          <a:p>
            <a:pPr marL="652780" marR="5080">
              <a:lnSpc>
                <a:spcPct val="100000"/>
              </a:lnSpc>
              <a:spcBef>
                <a:spcPts val="575"/>
              </a:spcBef>
            </a:pPr>
            <a:r>
              <a:rPr dirty="0" sz="2400" spc="-10">
                <a:latin typeface="Constantia"/>
                <a:cs typeface="Constantia"/>
              </a:rPr>
              <a:t>Creations </a:t>
            </a:r>
            <a:r>
              <a:rPr dirty="0" sz="2400">
                <a:latin typeface="Constantia"/>
                <a:cs typeface="Constantia"/>
              </a:rPr>
              <a:t>of </a:t>
            </a:r>
            <a:r>
              <a:rPr dirty="0" sz="2400" spc="-5">
                <a:latin typeface="Constantia"/>
                <a:cs typeface="Constantia"/>
              </a:rPr>
              <a:t>the </a:t>
            </a:r>
            <a:r>
              <a:rPr dirty="0" sz="2400" spc="-10">
                <a:latin typeface="Constantia"/>
                <a:cs typeface="Constantia"/>
              </a:rPr>
              <a:t>mind, </a:t>
            </a:r>
            <a:r>
              <a:rPr dirty="0" sz="2400">
                <a:latin typeface="Constantia"/>
                <a:cs typeface="Constantia"/>
              </a:rPr>
              <a:t>such as </a:t>
            </a:r>
            <a:r>
              <a:rPr dirty="0" sz="2400" spc="-15">
                <a:latin typeface="Constantia"/>
                <a:cs typeface="Constantia"/>
              </a:rPr>
              <a:t>inventions, </a:t>
            </a:r>
            <a:r>
              <a:rPr dirty="0" sz="2400" spc="-5">
                <a:latin typeface="Constantia"/>
                <a:cs typeface="Constantia"/>
              </a:rPr>
              <a:t>literary </a:t>
            </a:r>
            <a:r>
              <a:rPr dirty="0" sz="2400">
                <a:latin typeface="Constantia"/>
                <a:cs typeface="Constantia"/>
              </a:rPr>
              <a:t>and  </a:t>
            </a:r>
            <a:r>
              <a:rPr dirty="0" sz="2400" spc="-5">
                <a:latin typeface="Constantia"/>
                <a:cs typeface="Constantia"/>
              </a:rPr>
              <a:t>artistic </a:t>
            </a:r>
            <a:r>
              <a:rPr dirty="0" sz="2400" spc="-20">
                <a:latin typeface="Constantia"/>
                <a:cs typeface="Constantia"/>
              </a:rPr>
              <a:t>works, </a:t>
            </a:r>
            <a:r>
              <a:rPr dirty="0" sz="2400">
                <a:latin typeface="Constantia"/>
                <a:cs typeface="Constantia"/>
              </a:rPr>
              <a:t>and </a:t>
            </a:r>
            <a:r>
              <a:rPr dirty="0" sz="2400" spc="-5">
                <a:latin typeface="Constantia"/>
                <a:cs typeface="Constantia"/>
              </a:rPr>
              <a:t>symbols, </a:t>
            </a:r>
            <a:r>
              <a:rPr dirty="0" sz="2400" spc="-10">
                <a:latin typeface="Constantia"/>
                <a:cs typeface="Constantia"/>
              </a:rPr>
              <a:t>names, </a:t>
            </a:r>
            <a:r>
              <a:rPr dirty="0" sz="2400" spc="-15">
                <a:latin typeface="Constantia"/>
                <a:cs typeface="Constantia"/>
              </a:rPr>
              <a:t>images, </a:t>
            </a:r>
            <a:r>
              <a:rPr dirty="0" sz="2400">
                <a:latin typeface="Constantia"/>
                <a:cs typeface="Constantia"/>
              </a:rPr>
              <a:t>and</a:t>
            </a:r>
            <a:r>
              <a:rPr dirty="0" sz="2400" spc="-30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designs,  </a:t>
            </a:r>
            <a:r>
              <a:rPr dirty="0" sz="2400" spc="-5">
                <a:latin typeface="Constantia"/>
                <a:cs typeface="Constantia"/>
              </a:rPr>
              <a:t>used in</a:t>
            </a:r>
            <a:r>
              <a:rPr dirty="0" sz="2400" spc="-110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commerce</a:t>
            </a:r>
            <a:endParaRPr sz="2400">
              <a:latin typeface="Constantia"/>
              <a:cs typeface="Constantia"/>
            </a:endParaRPr>
          </a:p>
          <a:p>
            <a:pPr lvl="1" marL="652780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dirty="0" sz="2400" spc="-5" b="1">
                <a:latin typeface="Constantia"/>
                <a:cs typeface="Constantia"/>
              </a:rPr>
              <a:t>intellectual property</a:t>
            </a:r>
            <a:r>
              <a:rPr dirty="0" sz="2400" spc="-145" b="1">
                <a:latin typeface="Constantia"/>
                <a:cs typeface="Constantia"/>
              </a:rPr>
              <a:t> </a:t>
            </a:r>
            <a:r>
              <a:rPr dirty="0" sz="2400" spc="-20" b="1">
                <a:latin typeface="Constantia"/>
                <a:cs typeface="Constantia"/>
              </a:rPr>
              <a:t>law</a:t>
            </a:r>
            <a:endParaRPr sz="2400">
              <a:latin typeface="Constantia"/>
              <a:cs typeface="Constantia"/>
            </a:endParaRPr>
          </a:p>
          <a:p>
            <a:pPr algn="just" marL="652780" marR="276860">
              <a:lnSpc>
                <a:spcPct val="100000"/>
              </a:lnSpc>
              <a:spcBef>
                <a:spcPts val="575"/>
              </a:spcBef>
            </a:pPr>
            <a:r>
              <a:rPr dirty="0" sz="2400" spc="-10">
                <a:latin typeface="Constantia"/>
                <a:cs typeface="Constantia"/>
              </a:rPr>
              <a:t>Area</a:t>
            </a:r>
            <a:r>
              <a:rPr dirty="0" sz="2400" spc="-45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of </a:t>
            </a:r>
            <a:r>
              <a:rPr dirty="0" sz="2400" spc="-5">
                <a:latin typeface="Constantia"/>
                <a:cs typeface="Constantia"/>
              </a:rPr>
              <a:t>the </a:t>
            </a:r>
            <a:r>
              <a:rPr dirty="0" sz="2400" spc="-20">
                <a:latin typeface="Constantia"/>
                <a:cs typeface="Constantia"/>
              </a:rPr>
              <a:t>law </a:t>
            </a:r>
            <a:r>
              <a:rPr dirty="0" sz="2400" spc="-5">
                <a:latin typeface="Constantia"/>
                <a:cs typeface="Constantia"/>
              </a:rPr>
              <a:t>that includes patent </a:t>
            </a:r>
            <a:r>
              <a:rPr dirty="0" sz="2400" spc="-70">
                <a:latin typeface="Constantia"/>
                <a:cs typeface="Constantia"/>
              </a:rPr>
              <a:t>law, </a:t>
            </a:r>
            <a:r>
              <a:rPr dirty="0" sz="2400" spc="-15">
                <a:latin typeface="Constantia"/>
                <a:cs typeface="Constantia"/>
              </a:rPr>
              <a:t>copyright </a:t>
            </a:r>
            <a:r>
              <a:rPr dirty="0" sz="2400" spc="-70">
                <a:latin typeface="Constantia"/>
                <a:cs typeface="Constantia"/>
              </a:rPr>
              <a:t>law,  </a:t>
            </a:r>
            <a:r>
              <a:rPr dirty="0" sz="2400" spc="-10">
                <a:latin typeface="Constantia"/>
                <a:cs typeface="Constantia"/>
              </a:rPr>
              <a:t>trademark </a:t>
            </a:r>
            <a:r>
              <a:rPr dirty="0" sz="2400" spc="-70">
                <a:latin typeface="Constantia"/>
                <a:cs typeface="Constantia"/>
              </a:rPr>
              <a:t>law, </a:t>
            </a:r>
            <a:r>
              <a:rPr dirty="0" sz="2400" spc="-10">
                <a:latin typeface="Constantia"/>
                <a:cs typeface="Constantia"/>
              </a:rPr>
              <a:t>trade secret </a:t>
            </a:r>
            <a:r>
              <a:rPr dirty="0" sz="2400" spc="-70">
                <a:latin typeface="Constantia"/>
                <a:cs typeface="Constantia"/>
              </a:rPr>
              <a:t>law, </a:t>
            </a:r>
            <a:r>
              <a:rPr dirty="0" sz="2400">
                <a:latin typeface="Constantia"/>
                <a:cs typeface="Constantia"/>
              </a:rPr>
              <a:t>and other </a:t>
            </a:r>
            <a:r>
              <a:rPr dirty="0" sz="2400" spc="-10">
                <a:latin typeface="Constantia"/>
                <a:cs typeface="Constantia"/>
              </a:rPr>
              <a:t>branches </a:t>
            </a:r>
            <a:r>
              <a:rPr dirty="0" sz="2400">
                <a:latin typeface="Constantia"/>
                <a:cs typeface="Constantia"/>
              </a:rPr>
              <a:t>of  </a:t>
            </a:r>
            <a:r>
              <a:rPr dirty="0" sz="2400" spc="-5">
                <a:latin typeface="Constantia"/>
                <a:cs typeface="Constantia"/>
              </a:rPr>
              <a:t>the</a:t>
            </a:r>
            <a:r>
              <a:rPr dirty="0" sz="2400" spc="-75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law</a:t>
            </a:r>
            <a:r>
              <a:rPr dirty="0" sz="2400" spc="-8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such</a:t>
            </a:r>
            <a:r>
              <a:rPr dirty="0" sz="2400" spc="-10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as</a:t>
            </a:r>
            <a:r>
              <a:rPr dirty="0" sz="2400" spc="-50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licensing</a:t>
            </a:r>
            <a:r>
              <a:rPr dirty="0" sz="2400" spc="-50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and</a:t>
            </a:r>
            <a:r>
              <a:rPr dirty="0" sz="2400" spc="-4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unfair</a:t>
            </a:r>
            <a:r>
              <a:rPr dirty="0" sz="2400" spc="-14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competition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1045209"/>
            <a:ext cx="620776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Intellectual </a:t>
            </a:r>
            <a:r>
              <a:rPr dirty="0" spc="-15"/>
              <a:t>Property</a:t>
            </a:r>
            <a:r>
              <a:rPr dirty="0" spc="-40"/>
              <a:t> </a:t>
            </a:r>
            <a:r>
              <a:rPr dirty="0" spc="-15"/>
              <a:t>Law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algn="ctr">
              <a:lnSpc>
                <a:spcPts val="1240"/>
              </a:lnSpc>
            </a:pPr>
            <a:r>
              <a:rPr dirty="0" spc="-10"/>
              <a:t>Copyright </a:t>
            </a:r>
            <a:r>
              <a:rPr dirty="0"/>
              <a:t>© </a:t>
            </a:r>
            <a:r>
              <a:rPr dirty="0" spc="-5"/>
              <a:t>2012 </a:t>
            </a:r>
            <a:r>
              <a:rPr dirty="0" spc="-10"/>
              <a:t>Pearson </a:t>
            </a:r>
            <a:r>
              <a:rPr dirty="0" spc="-5"/>
              <a:t>Education,</a:t>
            </a:r>
            <a:r>
              <a:rPr dirty="0" spc="15"/>
              <a:t> </a:t>
            </a:r>
            <a:r>
              <a:rPr dirty="0" spc="-5"/>
              <a:t>Inc.</a:t>
            </a:r>
          </a:p>
          <a:p>
            <a:pPr algn="ctr" marL="1270">
              <a:lnSpc>
                <a:spcPct val="100000"/>
              </a:lnSpc>
            </a:pPr>
            <a:r>
              <a:rPr dirty="0" spc="-5"/>
              <a:t>Publishing </a:t>
            </a:r>
            <a:r>
              <a:rPr dirty="0"/>
              <a:t>as </a:t>
            </a:r>
            <a:r>
              <a:rPr dirty="0" spc="-10"/>
              <a:t>Prentice</a:t>
            </a:r>
            <a:r>
              <a:rPr dirty="0" spc="-70"/>
              <a:t> </a:t>
            </a:r>
            <a:r>
              <a:rPr dirty="0" spc="-5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r>
              <a:rPr dirty="0" spc="-5"/>
              <a:t>14-</a:t>
            </a:r>
            <a:r>
              <a:rPr dirty="0" spc="-5"/>
              <a:t>8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9436" y="1875789"/>
            <a:ext cx="7670800" cy="3092450"/>
          </a:xfrm>
          <a:prstGeom prst="rect">
            <a:avLst/>
          </a:prstGeom>
        </p:spPr>
        <p:txBody>
          <a:bodyPr wrap="square" lIns="0" tIns="85725" rIns="0" bIns="0" rtlCol="0" vert="horz">
            <a:spAutoFit/>
          </a:bodyPr>
          <a:lstStyle/>
          <a:p>
            <a:pPr marL="259079" indent="-247015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59715" algn="l"/>
              </a:tabLst>
            </a:pPr>
            <a:r>
              <a:rPr dirty="0" sz="2400" spc="-15" b="1">
                <a:latin typeface="Constantia"/>
                <a:cs typeface="Constantia"/>
              </a:rPr>
              <a:t>copyright</a:t>
            </a:r>
            <a:endParaRPr sz="2400">
              <a:latin typeface="Constantia"/>
              <a:cs typeface="Constantia"/>
            </a:endParaRPr>
          </a:p>
          <a:p>
            <a:pPr marL="259079" marR="5080">
              <a:lnSpc>
                <a:spcPct val="100000"/>
              </a:lnSpc>
              <a:spcBef>
                <a:spcPts val="575"/>
              </a:spcBef>
            </a:pPr>
            <a:r>
              <a:rPr dirty="0" sz="2400" spc="-5">
                <a:latin typeface="Constantia"/>
                <a:cs typeface="Constantia"/>
              </a:rPr>
              <a:t>An </a:t>
            </a:r>
            <a:r>
              <a:rPr dirty="0" sz="2400" spc="-20">
                <a:latin typeface="Constantia"/>
                <a:cs typeface="Constantia"/>
              </a:rPr>
              <a:t>exclusive </a:t>
            </a:r>
            <a:r>
              <a:rPr dirty="0" sz="2400" spc="-5">
                <a:latin typeface="Constantia"/>
                <a:cs typeface="Constantia"/>
              </a:rPr>
              <a:t>right </a:t>
            </a:r>
            <a:r>
              <a:rPr dirty="0" sz="2400">
                <a:latin typeface="Constantia"/>
                <a:cs typeface="Constantia"/>
              </a:rPr>
              <a:t>of </a:t>
            </a:r>
            <a:r>
              <a:rPr dirty="0" sz="2400" spc="-5">
                <a:latin typeface="Constantia"/>
                <a:cs typeface="Constantia"/>
              </a:rPr>
              <a:t>the </a:t>
            </a:r>
            <a:r>
              <a:rPr dirty="0" sz="2400">
                <a:latin typeface="Constantia"/>
                <a:cs typeface="Constantia"/>
              </a:rPr>
              <a:t>author or </a:t>
            </a:r>
            <a:r>
              <a:rPr dirty="0" sz="2400" spc="-10">
                <a:latin typeface="Constantia"/>
                <a:cs typeface="Constantia"/>
              </a:rPr>
              <a:t>creator </a:t>
            </a:r>
            <a:r>
              <a:rPr dirty="0" sz="2400">
                <a:latin typeface="Constantia"/>
                <a:cs typeface="Constantia"/>
              </a:rPr>
              <a:t>of a </a:t>
            </a:r>
            <a:r>
              <a:rPr dirty="0" sz="2400" spc="-5">
                <a:latin typeface="Constantia"/>
                <a:cs typeface="Constantia"/>
              </a:rPr>
              <a:t>book,  </a:t>
            </a:r>
            <a:r>
              <a:rPr dirty="0" sz="2400" spc="-10">
                <a:latin typeface="Constantia"/>
                <a:cs typeface="Constantia"/>
              </a:rPr>
              <a:t>movie,</a:t>
            </a:r>
            <a:r>
              <a:rPr dirty="0" sz="2400" spc="-1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musical</a:t>
            </a:r>
            <a:r>
              <a:rPr dirty="0" sz="2400" spc="-65">
                <a:latin typeface="Constantia"/>
                <a:cs typeface="Constantia"/>
              </a:rPr>
              <a:t> </a:t>
            </a:r>
            <a:r>
              <a:rPr dirty="0" sz="2400" spc="-10">
                <a:latin typeface="Constantia"/>
                <a:cs typeface="Constantia"/>
              </a:rPr>
              <a:t>composition,</a:t>
            </a:r>
            <a:r>
              <a:rPr dirty="0" sz="2400" spc="-5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or</a:t>
            </a:r>
            <a:r>
              <a:rPr dirty="0" sz="2400" spc="-135">
                <a:latin typeface="Constantia"/>
                <a:cs typeface="Constantia"/>
              </a:rPr>
              <a:t> </a:t>
            </a:r>
            <a:r>
              <a:rPr dirty="0" sz="2400">
                <a:latin typeface="Constantia"/>
                <a:cs typeface="Constantia"/>
              </a:rPr>
              <a:t>other</a:t>
            </a:r>
            <a:r>
              <a:rPr dirty="0" sz="2400" spc="-13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artistic</a:t>
            </a:r>
            <a:r>
              <a:rPr dirty="0" sz="2400" spc="-110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property</a:t>
            </a:r>
            <a:r>
              <a:rPr dirty="0" sz="2400" spc="-105">
                <a:latin typeface="Constantia"/>
                <a:cs typeface="Constantia"/>
              </a:rPr>
              <a:t> </a:t>
            </a:r>
            <a:r>
              <a:rPr dirty="0" sz="2400" spc="-20">
                <a:latin typeface="Constantia"/>
                <a:cs typeface="Constantia"/>
              </a:rPr>
              <a:t>to  </a:t>
            </a:r>
            <a:r>
              <a:rPr dirty="0" sz="2400">
                <a:latin typeface="Constantia"/>
                <a:cs typeface="Constantia"/>
              </a:rPr>
              <a:t>print, </a:t>
            </a:r>
            <a:r>
              <a:rPr dirty="0" sz="2400" spc="-60">
                <a:latin typeface="Constantia"/>
                <a:cs typeface="Constantia"/>
              </a:rPr>
              <a:t>copy, </a:t>
            </a:r>
            <a:r>
              <a:rPr dirty="0" sz="2400">
                <a:latin typeface="Constantia"/>
                <a:cs typeface="Constantia"/>
              </a:rPr>
              <a:t>sell, </a:t>
            </a:r>
            <a:r>
              <a:rPr dirty="0" sz="2400" spc="-10">
                <a:latin typeface="Constantia"/>
                <a:cs typeface="Constantia"/>
              </a:rPr>
              <a:t>license, distribute, transform </a:t>
            </a:r>
            <a:r>
              <a:rPr dirty="0" sz="2400" spc="-20">
                <a:latin typeface="Constantia"/>
                <a:cs typeface="Constantia"/>
              </a:rPr>
              <a:t>to </a:t>
            </a:r>
            <a:r>
              <a:rPr dirty="0" sz="2400" spc="-5">
                <a:latin typeface="Constantia"/>
                <a:cs typeface="Constantia"/>
              </a:rPr>
              <a:t>another  medium, </a:t>
            </a:r>
            <a:r>
              <a:rPr dirty="0" sz="2400" spc="-10">
                <a:latin typeface="Constantia"/>
                <a:cs typeface="Constantia"/>
              </a:rPr>
              <a:t>translate, </a:t>
            </a:r>
            <a:r>
              <a:rPr dirty="0" sz="2400" spc="-20">
                <a:latin typeface="Constantia"/>
                <a:cs typeface="Constantia"/>
              </a:rPr>
              <a:t>record, </a:t>
            </a:r>
            <a:r>
              <a:rPr dirty="0" sz="2400" spc="-5">
                <a:latin typeface="Constantia"/>
                <a:cs typeface="Constantia"/>
              </a:rPr>
              <a:t>perform, </a:t>
            </a:r>
            <a:r>
              <a:rPr dirty="0" sz="2400">
                <a:latin typeface="Constantia"/>
                <a:cs typeface="Constantia"/>
              </a:rPr>
              <a:t>or otherwise</a:t>
            </a:r>
            <a:r>
              <a:rPr dirty="0" sz="2400" spc="-405">
                <a:latin typeface="Constantia"/>
                <a:cs typeface="Constantia"/>
              </a:rPr>
              <a:t> </a:t>
            </a:r>
            <a:r>
              <a:rPr dirty="0" sz="2400" spc="-5">
                <a:latin typeface="Constantia"/>
                <a:cs typeface="Constantia"/>
              </a:rPr>
              <a:t>use</a:t>
            </a:r>
            <a:endParaRPr sz="2400">
              <a:latin typeface="Constantia"/>
              <a:cs typeface="Constantia"/>
            </a:endParaRPr>
          </a:p>
          <a:p>
            <a:pPr lvl="1" marL="533400" indent="-247015">
              <a:lnSpc>
                <a:spcPct val="100000"/>
              </a:lnSpc>
              <a:spcBef>
                <a:spcPts val="530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533400" algn="l"/>
                <a:tab pos="534035" algn="l"/>
              </a:tabLst>
            </a:pPr>
            <a:r>
              <a:rPr dirty="0" sz="2100" spc="-5" b="1">
                <a:latin typeface="Constantia"/>
                <a:cs typeface="Constantia"/>
              </a:rPr>
              <a:t>infringement</a:t>
            </a:r>
            <a:endParaRPr sz="2100">
              <a:latin typeface="Constantia"/>
              <a:cs typeface="Constantia"/>
            </a:endParaRPr>
          </a:p>
          <a:p>
            <a:pPr marL="533400">
              <a:lnSpc>
                <a:spcPct val="100000"/>
              </a:lnSpc>
              <a:spcBef>
                <a:spcPts val="505"/>
              </a:spcBef>
            </a:pPr>
            <a:r>
              <a:rPr dirty="0" sz="2100" spc="-15">
                <a:latin typeface="Constantia"/>
                <a:cs typeface="Constantia"/>
              </a:rPr>
              <a:t>Use</a:t>
            </a:r>
            <a:r>
              <a:rPr dirty="0" sz="2100" spc="-120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of</a:t>
            </a:r>
            <a:r>
              <a:rPr dirty="0" sz="2100" spc="20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the</a:t>
            </a:r>
            <a:r>
              <a:rPr dirty="0" sz="2100" spc="-125">
                <a:latin typeface="Constantia"/>
                <a:cs typeface="Constantia"/>
              </a:rPr>
              <a:t> </a:t>
            </a:r>
            <a:r>
              <a:rPr dirty="0" sz="2100" spc="-20">
                <a:latin typeface="Constantia"/>
                <a:cs typeface="Constantia"/>
              </a:rPr>
              <a:t>work</a:t>
            </a:r>
            <a:r>
              <a:rPr dirty="0" sz="2100" spc="-70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without</a:t>
            </a:r>
            <a:r>
              <a:rPr dirty="0" sz="2100" spc="-105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permission</a:t>
            </a:r>
            <a:r>
              <a:rPr dirty="0" sz="2100" spc="-95">
                <a:latin typeface="Constantia"/>
                <a:cs typeface="Constantia"/>
              </a:rPr>
              <a:t> </a:t>
            </a:r>
            <a:r>
              <a:rPr dirty="0" sz="2100">
                <a:latin typeface="Constantia"/>
                <a:cs typeface="Constantia"/>
              </a:rPr>
              <a:t>or</a:t>
            </a:r>
            <a:r>
              <a:rPr dirty="0" sz="2100" spc="-130">
                <a:latin typeface="Constantia"/>
                <a:cs typeface="Constantia"/>
              </a:rPr>
              <a:t> </a:t>
            </a:r>
            <a:r>
              <a:rPr dirty="0" sz="2100" spc="-10">
                <a:latin typeface="Constantia"/>
                <a:cs typeface="Constantia"/>
              </a:rPr>
              <a:t>contracting</a:t>
            </a:r>
            <a:r>
              <a:rPr dirty="0" sz="2100" spc="-40">
                <a:latin typeface="Constantia"/>
                <a:cs typeface="Constantia"/>
              </a:rPr>
              <a:t> </a:t>
            </a:r>
            <a:r>
              <a:rPr dirty="0" sz="2100" spc="-5">
                <a:latin typeface="Constantia"/>
                <a:cs typeface="Constantia"/>
              </a:rPr>
              <a:t>for</a:t>
            </a:r>
            <a:endParaRPr sz="2100">
              <a:latin typeface="Constantia"/>
              <a:cs typeface="Constantia"/>
            </a:endParaRPr>
          </a:p>
          <a:p>
            <a:pPr marL="533400">
              <a:lnSpc>
                <a:spcPct val="100000"/>
              </a:lnSpc>
              <a:spcBef>
                <a:spcPts val="5"/>
              </a:spcBef>
            </a:pPr>
            <a:r>
              <a:rPr dirty="0" sz="2100" spc="-10">
                <a:latin typeface="Constantia"/>
                <a:cs typeface="Constantia"/>
              </a:rPr>
              <a:t>payment </a:t>
            </a:r>
            <a:r>
              <a:rPr dirty="0" sz="2100">
                <a:latin typeface="Constantia"/>
                <a:cs typeface="Constantia"/>
              </a:rPr>
              <a:t>of a</a:t>
            </a:r>
            <a:r>
              <a:rPr dirty="0" sz="2100" spc="-200">
                <a:latin typeface="Constantia"/>
                <a:cs typeface="Constantia"/>
              </a:rPr>
              <a:t> </a:t>
            </a:r>
            <a:r>
              <a:rPr dirty="0" sz="2100" spc="-15">
                <a:latin typeface="Constantia"/>
                <a:cs typeface="Constantia"/>
              </a:rPr>
              <a:t>royalty</a:t>
            </a:r>
            <a:endParaRPr sz="21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Judy</dc:creator>
  <dc:title>Chapter 1</dc:title>
  <dcterms:created xsi:type="dcterms:W3CDTF">2019-10-27T11:05:54Z</dcterms:created>
  <dcterms:modified xsi:type="dcterms:W3CDTF">2019-10-27T11:05:54Z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2013-05-07T00:00:00Z</vt:filetime>
  </property>
  <property fmtid="{D5CDD505-2E9C-101B-9397-08002B2CF9AE}" pid="3" name="Creator">
    <vt:lpwstr>Microsoft® PowerPoint® 2010 Trial</vt:lpwstr>
  </property>
  <property fmtid="{D5CDD505-2E9C-101B-9397-08002B2CF9AE}" pid="4" name="LastSaved">
    <vt:filetime>2019-10-27T00:00:00Z</vt:filetime>
  </property>
</Properties>
</file>