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 id="2147483742" r:id="rId2"/>
  </p:sldMasterIdLst>
  <p:notesMasterIdLst>
    <p:notesMasterId r:id="rId51"/>
  </p:notesMasterIdLst>
  <p:sldIdLst>
    <p:sldId id="256" r:id="rId3"/>
    <p:sldId id="257" r:id="rId4"/>
    <p:sldId id="308" r:id="rId5"/>
    <p:sldId id="307" r:id="rId6"/>
    <p:sldId id="309" r:id="rId7"/>
    <p:sldId id="310" r:id="rId8"/>
    <p:sldId id="313" r:id="rId9"/>
    <p:sldId id="311" r:id="rId10"/>
    <p:sldId id="312" r:id="rId11"/>
    <p:sldId id="314" r:id="rId12"/>
    <p:sldId id="316" r:id="rId13"/>
    <p:sldId id="319" r:id="rId14"/>
    <p:sldId id="317" r:id="rId15"/>
    <p:sldId id="315" r:id="rId16"/>
    <p:sldId id="321" r:id="rId17"/>
    <p:sldId id="320" r:id="rId18"/>
    <p:sldId id="322" r:id="rId19"/>
    <p:sldId id="323" r:id="rId20"/>
    <p:sldId id="325" r:id="rId21"/>
    <p:sldId id="324" r:id="rId22"/>
    <p:sldId id="326" r:id="rId23"/>
    <p:sldId id="329" r:id="rId24"/>
    <p:sldId id="328" r:id="rId25"/>
    <p:sldId id="327" r:id="rId26"/>
    <p:sldId id="330" r:id="rId27"/>
    <p:sldId id="331" r:id="rId28"/>
    <p:sldId id="332" r:id="rId29"/>
    <p:sldId id="333" r:id="rId30"/>
    <p:sldId id="334" r:id="rId31"/>
    <p:sldId id="336" r:id="rId32"/>
    <p:sldId id="335" r:id="rId33"/>
    <p:sldId id="338" r:id="rId34"/>
    <p:sldId id="337" r:id="rId35"/>
    <p:sldId id="340" r:id="rId36"/>
    <p:sldId id="341" r:id="rId37"/>
    <p:sldId id="339" r:id="rId38"/>
    <p:sldId id="343" r:id="rId39"/>
    <p:sldId id="342" r:id="rId40"/>
    <p:sldId id="344" r:id="rId41"/>
    <p:sldId id="346" r:id="rId42"/>
    <p:sldId id="345" r:id="rId43"/>
    <p:sldId id="347" r:id="rId44"/>
    <p:sldId id="350" r:id="rId45"/>
    <p:sldId id="351" r:id="rId46"/>
    <p:sldId id="302" r:id="rId47"/>
    <p:sldId id="306" r:id="rId48"/>
    <p:sldId id="352" r:id="rId49"/>
    <p:sldId id="353"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67" autoAdjust="0"/>
  </p:normalViewPr>
  <p:slideViewPr>
    <p:cSldViewPr>
      <p:cViewPr varScale="1">
        <p:scale>
          <a:sx n="96" d="100"/>
          <a:sy n="96" d="100"/>
        </p:scale>
        <p:origin x="10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443E656-2064-4046-B8B7-65E051BF355D}" type="datetimeFigureOut">
              <a:rPr lang="en-US"/>
              <a:pPr>
                <a:defRPr/>
              </a:pPr>
              <a:t>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4BF61FC-642E-4CB6-839E-B60C4D782B4E}" type="slidenum">
              <a:rPr lang="en-US" altLang="en-US"/>
              <a:pPr>
                <a:defRPr/>
              </a:pPr>
              <a:t>‹#›</a:t>
            </a:fld>
            <a:endParaRPr lang="en-US" altLang="en-US"/>
          </a:p>
        </p:txBody>
      </p:sp>
    </p:spTree>
    <p:extLst>
      <p:ext uri="{BB962C8B-B14F-4D97-AF65-F5344CB8AC3E}">
        <p14:creationId xmlns:p14="http://schemas.microsoft.com/office/powerpoint/2010/main" val="13221391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1D4F09-170C-4DF2-8EEA-63B3396A1B68}" type="slidenum">
              <a:rPr lang="en-US" altLang="en-US"/>
              <a:pPr>
                <a:spcBef>
                  <a:spcPct val="0"/>
                </a:spcBef>
              </a:pPr>
              <a:t>0</a:t>
            </a:fld>
            <a:endParaRPr lang="en-US" altLang="en-US"/>
          </a:p>
        </p:txBody>
      </p:sp>
    </p:spTree>
    <p:extLst>
      <p:ext uri="{BB962C8B-B14F-4D97-AF65-F5344CB8AC3E}">
        <p14:creationId xmlns:p14="http://schemas.microsoft.com/office/powerpoint/2010/main" val="2323429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14F8F7-E046-4F56-86B4-B18C58AE638F}" type="slidenum">
              <a:rPr lang="en-US" altLang="en-US"/>
              <a:pPr>
                <a:spcBef>
                  <a:spcPct val="0"/>
                </a:spcBef>
              </a:pPr>
              <a:t>9</a:t>
            </a:fld>
            <a:endParaRPr lang="en-US" altLang="en-US"/>
          </a:p>
        </p:txBody>
      </p:sp>
    </p:spTree>
    <p:extLst>
      <p:ext uri="{BB962C8B-B14F-4D97-AF65-F5344CB8AC3E}">
        <p14:creationId xmlns:p14="http://schemas.microsoft.com/office/powerpoint/2010/main" val="599064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AFA455-A8AD-418A-BA01-F777A6CC0C83}" type="slidenum">
              <a:rPr lang="en-US" altLang="en-US"/>
              <a:pPr>
                <a:spcBef>
                  <a:spcPct val="0"/>
                </a:spcBef>
              </a:pPr>
              <a:t>10</a:t>
            </a:fld>
            <a:endParaRPr lang="en-US" altLang="en-US"/>
          </a:p>
        </p:txBody>
      </p:sp>
    </p:spTree>
    <p:extLst>
      <p:ext uri="{BB962C8B-B14F-4D97-AF65-F5344CB8AC3E}">
        <p14:creationId xmlns:p14="http://schemas.microsoft.com/office/powerpoint/2010/main" val="1568879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9F8CE8-DE76-4308-9499-DC786E8AB9F3}" type="slidenum">
              <a:rPr lang="en-US" altLang="en-US"/>
              <a:pPr>
                <a:spcBef>
                  <a:spcPct val="0"/>
                </a:spcBef>
              </a:pPr>
              <a:t>11</a:t>
            </a:fld>
            <a:endParaRPr lang="en-US" altLang="en-US"/>
          </a:p>
        </p:txBody>
      </p:sp>
    </p:spTree>
    <p:extLst>
      <p:ext uri="{BB962C8B-B14F-4D97-AF65-F5344CB8AC3E}">
        <p14:creationId xmlns:p14="http://schemas.microsoft.com/office/powerpoint/2010/main" val="34571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0A1D92-3081-4981-87D0-D302990F7864}" type="slidenum">
              <a:rPr lang="en-US" altLang="en-US"/>
              <a:pPr>
                <a:spcBef>
                  <a:spcPct val="0"/>
                </a:spcBef>
              </a:pPr>
              <a:t>12</a:t>
            </a:fld>
            <a:endParaRPr lang="en-US" altLang="en-US"/>
          </a:p>
        </p:txBody>
      </p:sp>
    </p:spTree>
    <p:extLst>
      <p:ext uri="{BB962C8B-B14F-4D97-AF65-F5344CB8AC3E}">
        <p14:creationId xmlns:p14="http://schemas.microsoft.com/office/powerpoint/2010/main" val="2898678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7C37F1-E4EC-488D-A162-F7F447BFE142}" type="slidenum">
              <a:rPr lang="en-US" altLang="en-US"/>
              <a:pPr>
                <a:spcBef>
                  <a:spcPct val="0"/>
                </a:spcBef>
              </a:pPr>
              <a:t>13</a:t>
            </a:fld>
            <a:endParaRPr lang="en-US" altLang="en-US"/>
          </a:p>
        </p:txBody>
      </p:sp>
    </p:spTree>
    <p:extLst>
      <p:ext uri="{BB962C8B-B14F-4D97-AF65-F5344CB8AC3E}">
        <p14:creationId xmlns:p14="http://schemas.microsoft.com/office/powerpoint/2010/main" val="4266807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7827E3-E091-4F3E-AFDE-BC9E57F4AE44}" type="slidenum">
              <a:rPr lang="en-US" altLang="en-US"/>
              <a:pPr>
                <a:spcBef>
                  <a:spcPct val="0"/>
                </a:spcBef>
              </a:pPr>
              <a:t>14</a:t>
            </a:fld>
            <a:endParaRPr lang="en-US" altLang="en-US"/>
          </a:p>
        </p:txBody>
      </p:sp>
    </p:spTree>
    <p:extLst>
      <p:ext uri="{BB962C8B-B14F-4D97-AF65-F5344CB8AC3E}">
        <p14:creationId xmlns:p14="http://schemas.microsoft.com/office/powerpoint/2010/main" val="2118171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2F2A59-F1F0-4E4D-BF9C-29BB77C2F83B}" type="slidenum">
              <a:rPr lang="en-US" altLang="en-US"/>
              <a:pPr>
                <a:spcBef>
                  <a:spcPct val="0"/>
                </a:spcBef>
              </a:pPr>
              <a:t>15</a:t>
            </a:fld>
            <a:endParaRPr lang="en-US" altLang="en-US"/>
          </a:p>
        </p:txBody>
      </p:sp>
    </p:spTree>
    <p:extLst>
      <p:ext uri="{BB962C8B-B14F-4D97-AF65-F5344CB8AC3E}">
        <p14:creationId xmlns:p14="http://schemas.microsoft.com/office/powerpoint/2010/main" val="3833176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5D9DEA-6F05-4E2B-81D0-5EAAB75907E3}" type="slidenum">
              <a:rPr lang="en-US" altLang="en-US"/>
              <a:pPr>
                <a:spcBef>
                  <a:spcPct val="0"/>
                </a:spcBef>
              </a:pPr>
              <a:t>16</a:t>
            </a:fld>
            <a:endParaRPr lang="en-US" altLang="en-US"/>
          </a:p>
        </p:txBody>
      </p:sp>
    </p:spTree>
    <p:extLst>
      <p:ext uri="{BB962C8B-B14F-4D97-AF65-F5344CB8AC3E}">
        <p14:creationId xmlns:p14="http://schemas.microsoft.com/office/powerpoint/2010/main" val="82863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B94B06-B54A-49FA-AEE5-7338263E0DE0}" type="slidenum">
              <a:rPr lang="en-US" altLang="en-US"/>
              <a:pPr>
                <a:spcBef>
                  <a:spcPct val="0"/>
                </a:spcBef>
              </a:pPr>
              <a:t>17</a:t>
            </a:fld>
            <a:endParaRPr lang="en-US" altLang="en-US"/>
          </a:p>
        </p:txBody>
      </p:sp>
    </p:spTree>
    <p:extLst>
      <p:ext uri="{BB962C8B-B14F-4D97-AF65-F5344CB8AC3E}">
        <p14:creationId xmlns:p14="http://schemas.microsoft.com/office/powerpoint/2010/main" val="3283580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9BE674-3619-42C8-9074-A30A4FF42C98}" type="slidenum">
              <a:rPr lang="en-US" altLang="en-US"/>
              <a:pPr>
                <a:spcBef>
                  <a:spcPct val="0"/>
                </a:spcBef>
              </a:pPr>
              <a:t>18</a:t>
            </a:fld>
            <a:endParaRPr lang="en-US" altLang="en-US"/>
          </a:p>
        </p:txBody>
      </p:sp>
    </p:spTree>
    <p:extLst>
      <p:ext uri="{BB962C8B-B14F-4D97-AF65-F5344CB8AC3E}">
        <p14:creationId xmlns:p14="http://schemas.microsoft.com/office/powerpoint/2010/main" val="360039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CDC38BE-986D-4F63-81F6-050A2F7A3B9A}" type="slidenum">
              <a:rPr lang="en-US" altLang="en-US"/>
              <a:pPr>
                <a:spcBef>
                  <a:spcPct val="0"/>
                </a:spcBef>
              </a:pPr>
              <a:t>1</a:t>
            </a:fld>
            <a:endParaRPr lang="en-US" altLang="en-US"/>
          </a:p>
        </p:txBody>
      </p:sp>
    </p:spTree>
    <p:extLst>
      <p:ext uri="{BB962C8B-B14F-4D97-AF65-F5344CB8AC3E}">
        <p14:creationId xmlns:p14="http://schemas.microsoft.com/office/powerpoint/2010/main" val="3165294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2BCB02-D3EA-4095-AA4A-A974C8D037D6}" type="slidenum">
              <a:rPr lang="en-US" altLang="en-US"/>
              <a:pPr>
                <a:spcBef>
                  <a:spcPct val="0"/>
                </a:spcBef>
              </a:pPr>
              <a:t>19</a:t>
            </a:fld>
            <a:endParaRPr lang="en-US" altLang="en-US"/>
          </a:p>
        </p:txBody>
      </p:sp>
    </p:spTree>
    <p:extLst>
      <p:ext uri="{BB962C8B-B14F-4D97-AF65-F5344CB8AC3E}">
        <p14:creationId xmlns:p14="http://schemas.microsoft.com/office/powerpoint/2010/main" val="857758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6EF923-E012-44D5-9206-1C255056D8BB}" type="slidenum">
              <a:rPr lang="en-US" altLang="en-US"/>
              <a:pPr>
                <a:spcBef>
                  <a:spcPct val="0"/>
                </a:spcBef>
              </a:pPr>
              <a:t>20</a:t>
            </a:fld>
            <a:endParaRPr lang="en-US" altLang="en-US"/>
          </a:p>
        </p:txBody>
      </p:sp>
    </p:spTree>
    <p:extLst>
      <p:ext uri="{BB962C8B-B14F-4D97-AF65-F5344CB8AC3E}">
        <p14:creationId xmlns:p14="http://schemas.microsoft.com/office/powerpoint/2010/main" val="401957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CB5DE8-8702-4F83-AA37-A86741DCEEAE}" type="slidenum">
              <a:rPr lang="en-US" altLang="en-US"/>
              <a:pPr>
                <a:spcBef>
                  <a:spcPct val="0"/>
                </a:spcBef>
              </a:pPr>
              <a:t>21</a:t>
            </a:fld>
            <a:endParaRPr lang="en-US" altLang="en-US"/>
          </a:p>
        </p:txBody>
      </p:sp>
    </p:spTree>
    <p:extLst>
      <p:ext uri="{BB962C8B-B14F-4D97-AF65-F5344CB8AC3E}">
        <p14:creationId xmlns:p14="http://schemas.microsoft.com/office/powerpoint/2010/main" val="280733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DBF7C7-C8FE-4D80-939E-8EFB20E41F19}" type="slidenum">
              <a:rPr lang="en-US" altLang="en-US"/>
              <a:pPr>
                <a:spcBef>
                  <a:spcPct val="0"/>
                </a:spcBef>
              </a:pPr>
              <a:t>22</a:t>
            </a:fld>
            <a:endParaRPr lang="en-US" altLang="en-US"/>
          </a:p>
        </p:txBody>
      </p:sp>
    </p:spTree>
    <p:extLst>
      <p:ext uri="{BB962C8B-B14F-4D97-AF65-F5344CB8AC3E}">
        <p14:creationId xmlns:p14="http://schemas.microsoft.com/office/powerpoint/2010/main" val="388771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39C6ED-4333-4C8A-97FE-10DD18A30E1C}" type="slidenum">
              <a:rPr lang="en-US" altLang="en-US"/>
              <a:pPr>
                <a:spcBef>
                  <a:spcPct val="0"/>
                </a:spcBef>
              </a:pPr>
              <a:t>23</a:t>
            </a:fld>
            <a:endParaRPr lang="en-US" altLang="en-US"/>
          </a:p>
        </p:txBody>
      </p:sp>
    </p:spTree>
    <p:extLst>
      <p:ext uri="{BB962C8B-B14F-4D97-AF65-F5344CB8AC3E}">
        <p14:creationId xmlns:p14="http://schemas.microsoft.com/office/powerpoint/2010/main" val="432290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0A078C-3045-446E-B734-76D321A09E87}" type="slidenum">
              <a:rPr lang="en-US" altLang="en-US"/>
              <a:pPr>
                <a:spcBef>
                  <a:spcPct val="0"/>
                </a:spcBef>
              </a:pPr>
              <a:t>24</a:t>
            </a:fld>
            <a:endParaRPr lang="en-US" altLang="en-US"/>
          </a:p>
        </p:txBody>
      </p:sp>
    </p:spTree>
    <p:extLst>
      <p:ext uri="{BB962C8B-B14F-4D97-AF65-F5344CB8AC3E}">
        <p14:creationId xmlns:p14="http://schemas.microsoft.com/office/powerpoint/2010/main" val="3753687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4E8952-AECC-49AA-85EE-887A9A8D1A61}" type="slidenum">
              <a:rPr lang="en-US" altLang="en-US"/>
              <a:pPr>
                <a:spcBef>
                  <a:spcPct val="0"/>
                </a:spcBef>
              </a:pPr>
              <a:t>25</a:t>
            </a:fld>
            <a:endParaRPr lang="en-US" altLang="en-US"/>
          </a:p>
        </p:txBody>
      </p:sp>
    </p:spTree>
    <p:extLst>
      <p:ext uri="{BB962C8B-B14F-4D97-AF65-F5344CB8AC3E}">
        <p14:creationId xmlns:p14="http://schemas.microsoft.com/office/powerpoint/2010/main" val="1179563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96BC8D-B1A1-40AE-9288-99E6E3D129F5}" type="slidenum">
              <a:rPr lang="en-US" altLang="en-US"/>
              <a:pPr>
                <a:spcBef>
                  <a:spcPct val="0"/>
                </a:spcBef>
              </a:pPr>
              <a:t>26</a:t>
            </a:fld>
            <a:endParaRPr lang="en-US" altLang="en-US"/>
          </a:p>
        </p:txBody>
      </p:sp>
    </p:spTree>
    <p:extLst>
      <p:ext uri="{BB962C8B-B14F-4D97-AF65-F5344CB8AC3E}">
        <p14:creationId xmlns:p14="http://schemas.microsoft.com/office/powerpoint/2010/main" val="3565777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DC8E7E-E985-493D-B8D9-EAF103C2D303}" type="slidenum">
              <a:rPr lang="en-US" altLang="en-US"/>
              <a:pPr>
                <a:spcBef>
                  <a:spcPct val="0"/>
                </a:spcBef>
              </a:pPr>
              <a:t>27</a:t>
            </a:fld>
            <a:endParaRPr lang="en-US" altLang="en-US"/>
          </a:p>
        </p:txBody>
      </p:sp>
    </p:spTree>
    <p:extLst>
      <p:ext uri="{BB962C8B-B14F-4D97-AF65-F5344CB8AC3E}">
        <p14:creationId xmlns:p14="http://schemas.microsoft.com/office/powerpoint/2010/main" val="4244027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6C5433-6A89-4287-9905-6AC7EDF2802B}" type="slidenum">
              <a:rPr lang="en-US" altLang="en-US"/>
              <a:pPr>
                <a:spcBef>
                  <a:spcPct val="0"/>
                </a:spcBef>
              </a:pPr>
              <a:t>28</a:t>
            </a:fld>
            <a:endParaRPr lang="en-US" altLang="en-US"/>
          </a:p>
        </p:txBody>
      </p:sp>
    </p:spTree>
    <p:extLst>
      <p:ext uri="{BB962C8B-B14F-4D97-AF65-F5344CB8AC3E}">
        <p14:creationId xmlns:p14="http://schemas.microsoft.com/office/powerpoint/2010/main" val="87545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F255A5-E881-41F7-9E2B-AC51E4492D69}" type="slidenum">
              <a:rPr lang="en-US" altLang="en-US"/>
              <a:pPr>
                <a:spcBef>
                  <a:spcPct val="0"/>
                </a:spcBef>
              </a:pPr>
              <a:t>2</a:t>
            </a:fld>
            <a:endParaRPr lang="en-US" altLang="en-US"/>
          </a:p>
        </p:txBody>
      </p:sp>
    </p:spTree>
    <p:extLst>
      <p:ext uri="{BB962C8B-B14F-4D97-AF65-F5344CB8AC3E}">
        <p14:creationId xmlns:p14="http://schemas.microsoft.com/office/powerpoint/2010/main" val="3254944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84C493-F491-4396-98C8-FDC1A4EB2903}" type="slidenum">
              <a:rPr lang="en-US" altLang="en-US"/>
              <a:pPr>
                <a:spcBef>
                  <a:spcPct val="0"/>
                </a:spcBef>
              </a:pPr>
              <a:t>29</a:t>
            </a:fld>
            <a:endParaRPr lang="en-US" altLang="en-US"/>
          </a:p>
        </p:txBody>
      </p:sp>
    </p:spTree>
    <p:extLst>
      <p:ext uri="{BB962C8B-B14F-4D97-AF65-F5344CB8AC3E}">
        <p14:creationId xmlns:p14="http://schemas.microsoft.com/office/powerpoint/2010/main" val="3438417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0C8B9E-A5C7-42EB-867C-73D600E7E769}" type="slidenum">
              <a:rPr lang="en-US" altLang="en-US"/>
              <a:pPr>
                <a:spcBef>
                  <a:spcPct val="0"/>
                </a:spcBef>
              </a:pPr>
              <a:t>30</a:t>
            </a:fld>
            <a:endParaRPr lang="en-US" altLang="en-US"/>
          </a:p>
        </p:txBody>
      </p:sp>
    </p:spTree>
    <p:extLst>
      <p:ext uri="{BB962C8B-B14F-4D97-AF65-F5344CB8AC3E}">
        <p14:creationId xmlns:p14="http://schemas.microsoft.com/office/powerpoint/2010/main" val="2543301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5A18EA2-2664-4B78-A74F-62EFB04B1864}" type="slidenum">
              <a:rPr lang="en-US" altLang="en-US"/>
              <a:pPr>
                <a:spcBef>
                  <a:spcPct val="0"/>
                </a:spcBef>
              </a:pPr>
              <a:t>31</a:t>
            </a:fld>
            <a:endParaRPr lang="en-US" altLang="en-US"/>
          </a:p>
        </p:txBody>
      </p:sp>
    </p:spTree>
    <p:extLst>
      <p:ext uri="{BB962C8B-B14F-4D97-AF65-F5344CB8AC3E}">
        <p14:creationId xmlns:p14="http://schemas.microsoft.com/office/powerpoint/2010/main" val="2231107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63EC98-CC60-46CC-A8B6-1EB40C46F300}" type="slidenum">
              <a:rPr lang="en-US" altLang="en-US"/>
              <a:pPr>
                <a:spcBef>
                  <a:spcPct val="0"/>
                </a:spcBef>
              </a:pPr>
              <a:t>32</a:t>
            </a:fld>
            <a:endParaRPr lang="en-US" altLang="en-US"/>
          </a:p>
        </p:txBody>
      </p:sp>
    </p:spTree>
    <p:extLst>
      <p:ext uri="{BB962C8B-B14F-4D97-AF65-F5344CB8AC3E}">
        <p14:creationId xmlns:p14="http://schemas.microsoft.com/office/powerpoint/2010/main" val="3277083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C914F2-5B06-49E3-80AC-D86368D185B4}" type="slidenum">
              <a:rPr lang="en-US" altLang="en-US"/>
              <a:pPr>
                <a:spcBef>
                  <a:spcPct val="0"/>
                </a:spcBef>
              </a:pPr>
              <a:t>33</a:t>
            </a:fld>
            <a:endParaRPr lang="en-US" altLang="en-US"/>
          </a:p>
        </p:txBody>
      </p:sp>
    </p:spTree>
    <p:extLst>
      <p:ext uri="{BB962C8B-B14F-4D97-AF65-F5344CB8AC3E}">
        <p14:creationId xmlns:p14="http://schemas.microsoft.com/office/powerpoint/2010/main" val="1107435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7FC44C-A900-4D22-A10A-5D1235BCC510}" type="slidenum">
              <a:rPr lang="en-US" altLang="en-US"/>
              <a:pPr>
                <a:spcBef>
                  <a:spcPct val="0"/>
                </a:spcBef>
              </a:pPr>
              <a:t>34</a:t>
            </a:fld>
            <a:endParaRPr lang="en-US" altLang="en-US"/>
          </a:p>
        </p:txBody>
      </p:sp>
    </p:spTree>
    <p:extLst>
      <p:ext uri="{BB962C8B-B14F-4D97-AF65-F5344CB8AC3E}">
        <p14:creationId xmlns:p14="http://schemas.microsoft.com/office/powerpoint/2010/main" val="543954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BA3EFD-0C15-4D80-95AA-AB08FE958379}" type="slidenum">
              <a:rPr lang="en-US" altLang="en-US"/>
              <a:pPr>
                <a:spcBef>
                  <a:spcPct val="0"/>
                </a:spcBef>
              </a:pPr>
              <a:t>35</a:t>
            </a:fld>
            <a:endParaRPr lang="en-US" altLang="en-US"/>
          </a:p>
        </p:txBody>
      </p:sp>
    </p:spTree>
    <p:extLst>
      <p:ext uri="{BB962C8B-B14F-4D97-AF65-F5344CB8AC3E}">
        <p14:creationId xmlns:p14="http://schemas.microsoft.com/office/powerpoint/2010/main" val="166382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9B0D7F-EEB4-421C-A8BA-6D4900A7629B}" type="slidenum">
              <a:rPr lang="en-US" altLang="en-US"/>
              <a:pPr>
                <a:spcBef>
                  <a:spcPct val="0"/>
                </a:spcBef>
              </a:pPr>
              <a:t>36</a:t>
            </a:fld>
            <a:endParaRPr lang="en-US" altLang="en-US"/>
          </a:p>
        </p:txBody>
      </p:sp>
    </p:spTree>
    <p:extLst>
      <p:ext uri="{BB962C8B-B14F-4D97-AF65-F5344CB8AC3E}">
        <p14:creationId xmlns:p14="http://schemas.microsoft.com/office/powerpoint/2010/main" val="3577021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2A3B12-B0A6-444F-A839-44C60F514757}" type="slidenum">
              <a:rPr lang="en-US" altLang="en-US"/>
              <a:pPr>
                <a:spcBef>
                  <a:spcPct val="0"/>
                </a:spcBef>
              </a:pPr>
              <a:t>37</a:t>
            </a:fld>
            <a:endParaRPr lang="en-US" altLang="en-US"/>
          </a:p>
        </p:txBody>
      </p:sp>
    </p:spTree>
    <p:extLst>
      <p:ext uri="{BB962C8B-B14F-4D97-AF65-F5344CB8AC3E}">
        <p14:creationId xmlns:p14="http://schemas.microsoft.com/office/powerpoint/2010/main" val="2379920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77D372-378E-47B7-B983-F9CF187D992A}" type="slidenum">
              <a:rPr lang="en-US" altLang="en-US"/>
              <a:pPr>
                <a:spcBef>
                  <a:spcPct val="0"/>
                </a:spcBef>
              </a:pPr>
              <a:t>38</a:t>
            </a:fld>
            <a:endParaRPr lang="en-US" altLang="en-US"/>
          </a:p>
        </p:txBody>
      </p:sp>
    </p:spTree>
    <p:extLst>
      <p:ext uri="{BB962C8B-B14F-4D97-AF65-F5344CB8AC3E}">
        <p14:creationId xmlns:p14="http://schemas.microsoft.com/office/powerpoint/2010/main" val="187416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55DEBC-2376-41C7-BDC0-45B42FE02601}" type="slidenum">
              <a:rPr lang="en-US" altLang="en-US"/>
              <a:pPr>
                <a:spcBef>
                  <a:spcPct val="0"/>
                </a:spcBef>
              </a:pPr>
              <a:t>3</a:t>
            </a:fld>
            <a:endParaRPr lang="en-US" altLang="en-US"/>
          </a:p>
        </p:txBody>
      </p:sp>
    </p:spTree>
    <p:extLst>
      <p:ext uri="{BB962C8B-B14F-4D97-AF65-F5344CB8AC3E}">
        <p14:creationId xmlns:p14="http://schemas.microsoft.com/office/powerpoint/2010/main" val="3316536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82B2B0-A8D1-4B11-A9B3-451DD0C0E664}" type="slidenum">
              <a:rPr lang="en-US" altLang="en-US"/>
              <a:pPr>
                <a:spcBef>
                  <a:spcPct val="0"/>
                </a:spcBef>
              </a:pPr>
              <a:t>39</a:t>
            </a:fld>
            <a:endParaRPr lang="en-US" altLang="en-US"/>
          </a:p>
        </p:txBody>
      </p:sp>
    </p:spTree>
    <p:extLst>
      <p:ext uri="{BB962C8B-B14F-4D97-AF65-F5344CB8AC3E}">
        <p14:creationId xmlns:p14="http://schemas.microsoft.com/office/powerpoint/2010/main" val="2879010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E61BAE-3401-466F-97E3-AD09739ACC5B}" type="slidenum">
              <a:rPr lang="en-US" altLang="en-US"/>
              <a:pPr>
                <a:spcBef>
                  <a:spcPct val="0"/>
                </a:spcBef>
              </a:pPr>
              <a:t>40</a:t>
            </a:fld>
            <a:endParaRPr lang="en-US" altLang="en-US"/>
          </a:p>
        </p:txBody>
      </p:sp>
    </p:spTree>
    <p:extLst>
      <p:ext uri="{BB962C8B-B14F-4D97-AF65-F5344CB8AC3E}">
        <p14:creationId xmlns:p14="http://schemas.microsoft.com/office/powerpoint/2010/main" val="3518670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FBC391-D1D2-4BA4-AFA6-2EBF5D822F43}" type="slidenum">
              <a:rPr lang="en-US" altLang="en-US"/>
              <a:pPr>
                <a:spcBef>
                  <a:spcPct val="0"/>
                </a:spcBef>
              </a:pPr>
              <a:t>41</a:t>
            </a:fld>
            <a:endParaRPr lang="en-US" altLang="en-US"/>
          </a:p>
        </p:txBody>
      </p:sp>
    </p:spTree>
    <p:extLst>
      <p:ext uri="{BB962C8B-B14F-4D97-AF65-F5344CB8AC3E}">
        <p14:creationId xmlns:p14="http://schemas.microsoft.com/office/powerpoint/2010/main" val="2167150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CF5A7F-FA4F-4D0C-A300-9A29FFCBD698}" type="slidenum">
              <a:rPr lang="en-US" altLang="en-US"/>
              <a:pPr>
                <a:spcBef>
                  <a:spcPct val="0"/>
                </a:spcBef>
              </a:pPr>
              <a:t>42</a:t>
            </a:fld>
            <a:endParaRPr lang="en-US" altLang="en-US"/>
          </a:p>
        </p:txBody>
      </p:sp>
    </p:spTree>
    <p:extLst>
      <p:ext uri="{BB962C8B-B14F-4D97-AF65-F5344CB8AC3E}">
        <p14:creationId xmlns:p14="http://schemas.microsoft.com/office/powerpoint/2010/main" val="1554047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BF6A97-D329-4661-AEA2-52000EE67967}" type="slidenum">
              <a:rPr lang="en-US" altLang="en-US"/>
              <a:pPr>
                <a:spcBef>
                  <a:spcPct val="0"/>
                </a:spcBef>
              </a:pPr>
              <a:t>43</a:t>
            </a:fld>
            <a:endParaRPr lang="en-US" altLang="en-US"/>
          </a:p>
        </p:txBody>
      </p:sp>
    </p:spTree>
    <p:extLst>
      <p:ext uri="{BB962C8B-B14F-4D97-AF65-F5344CB8AC3E}">
        <p14:creationId xmlns:p14="http://schemas.microsoft.com/office/powerpoint/2010/main" val="838343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690F00-B295-4B06-9033-26CBF96A1C24}" type="slidenum">
              <a:rPr lang="en-US" altLang="en-US"/>
              <a:pPr>
                <a:spcBef>
                  <a:spcPct val="0"/>
                </a:spcBef>
              </a:pPr>
              <a:t>44</a:t>
            </a:fld>
            <a:endParaRPr lang="en-US" altLang="en-US"/>
          </a:p>
        </p:txBody>
      </p:sp>
    </p:spTree>
    <p:extLst>
      <p:ext uri="{BB962C8B-B14F-4D97-AF65-F5344CB8AC3E}">
        <p14:creationId xmlns:p14="http://schemas.microsoft.com/office/powerpoint/2010/main" val="3904353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F3FD5D-084B-4BA6-86F0-FA0B9E5E1084}" type="slidenum">
              <a:rPr lang="en-US" altLang="en-US"/>
              <a:pPr>
                <a:spcBef>
                  <a:spcPct val="0"/>
                </a:spcBef>
              </a:pPr>
              <a:t>45</a:t>
            </a:fld>
            <a:endParaRPr lang="en-US" altLang="en-US"/>
          </a:p>
        </p:txBody>
      </p:sp>
    </p:spTree>
    <p:extLst>
      <p:ext uri="{BB962C8B-B14F-4D97-AF65-F5344CB8AC3E}">
        <p14:creationId xmlns:p14="http://schemas.microsoft.com/office/powerpoint/2010/main" val="3869182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2FC8AE-72F5-4D6D-A21C-9BAB71A63D77}" type="slidenum">
              <a:rPr lang="en-US" altLang="en-US"/>
              <a:pPr>
                <a:spcBef>
                  <a:spcPct val="0"/>
                </a:spcBef>
              </a:pPr>
              <a:t>46</a:t>
            </a:fld>
            <a:endParaRPr lang="en-US" altLang="en-US"/>
          </a:p>
        </p:txBody>
      </p:sp>
    </p:spTree>
    <p:extLst>
      <p:ext uri="{BB962C8B-B14F-4D97-AF65-F5344CB8AC3E}">
        <p14:creationId xmlns:p14="http://schemas.microsoft.com/office/powerpoint/2010/main" val="34854822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3507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E7A6FD-DB7B-4E4A-8407-855B1ACE21A7}" type="slidenum">
              <a:rPr lang="en-US" altLang="en-US"/>
              <a:pPr>
                <a:spcBef>
                  <a:spcPct val="0"/>
                </a:spcBef>
              </a:pPr>
              <a:t>4</a:t>
            </a:fld>
            <a:endParaRPr lang="en-US" altLang="en-US"/>
          </a:p>
        </p:txBody>
      </p:sp>
    </p:spTree>
    <p:extLst>
      <p:ext uri="{BB962C8B-B14F-4D97-AF65-F5344CB8AC3E}">
        <p14:creationId xmlns:p14="http://schemas.microsoft.com/office/powerpoint/2010/main" val="57170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E232F2-644A-440C-B190-581240ED329C}" type="slidenum">
              <a:rPr lang="en-US" altLang="en-US"/>
              <a:pPr>
                <a:spcBef>
                  <a:spcPct val="0"/>
                </a:spcBef>
              </a:pPr>
              <a:t>5</a:t>
            </a:fld>
            <a:endParaRPr lang="en-US" altLang="en-US"/>
          </a:p>
        </p:txBody>
      </p:sp>
    </p:spTree>
    <p:extLst>
      <p:ext uri="{BB962C8B-B14F-4D97-AF65-F5344CB8AC3E}">
        <p14:creationId xmlns:p14="http://schemas.microsoft.com/office/powerpoint/2010/main" val="365602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17536E-23F5-4B04-9631-796E3B9C9075}" type="slidenum">
              <a:rPr lang="en-US" altLang="en-US"/>
              <a:pPr>
                <a:spcBef>
                  <a:spcPct val="0"/>
                </a:spcBef>
              </a:pPr>
              <a:t>6</a:t>
            </a:fld>
            <a:endParaRPr lang="en-US" altLang="en-US"/>
          </a:p>
        </p:txBody>
      </p:sp>
    </p:spTree>
    <p:extLst>
      <p:ext uri="{BB962C8B-B14F-4D97-AF65-F5344CB8AC3E}">
        <p14:creationId xmlns:p14="http://schemas.microsoft.com/office/powerpoint/2010/main" val="64730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8C9105-4BAA-40BF-B900-32C8E7B742CB}" type="slidenum">
              <a:rPr lang="en-US" altLang="en-US"/>
              <a:pPr>
                <a:spcBef>
                  <a:spcPct val="0"/>
                </a:spcBef>
              </a:pPr>
              <a:t>7</a:t>
            </a:fld>
            <a:endParaRPr lang="en-US" altLang="en-US"/>
          </a:p>
        </p:txBody>
      </p:sp>
    </p:spTree>
    <p:extLst>
      <p:ext uri="{BB962C8B-B14F-4D97-AF65-F5344CB8AC3E}">
        <p14:creationId xmlns:p14="http://schemas.microsoft.com/office/powerpoint/2010/main" val="244222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887518-7239-474B-BA52-E26224957298}" type="slidenum">
              <a:rPr lang="en-US" altLang="en-US"/>
              <a:pPr>
                <a:spcBef>
                  <a:spcPct val="0"/>
                </a:spcBef>
              </a:pPr>
              <a:t>8</a:t>
            </a:fld>
            <a:endParaRPr lang="en-US" altLang="en-US"/>
          </a:p>
        </p:txBody>
      </p:sp>
    </p:spTree>
    <p:extLst>
      <p:ext uri="{BB962C8B-B14F-4D97-AF65-F5344CB8AC3E}">
        <p14:creationId xmlns:p14="http://schemas.microsoft.com/office/powerpoint/2010/main" val="1121087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0FEA681-479D-44A8-9346-23745D35B617}" type="datetime1">
              <a:rPr lang="en-US"/>
              <a:pPr>
                <a:defRPr/>
              </a:pPr>
              <a:t>11/7/2019</a:t>
            </a:fld>
            <a:endParaRPr lang="en-US"/>
          </a:p>
        </p:txBody>
      </p:sp>
      <p:sp>
        <p:nvSpPr>
          <p:cNvPr id="5" name="Footer Placeholder 18"/>
          <p:cNvSpPr>
            <a:spLocks noGrp="1"/>
          </p:cNvSpPr>
          <p:nvPr>
            <p:ph type="ftr" sz="quarter" idx="11"/>
          </p:nvPr>
        </p:nvSpPr>
        <p:spPr/>
        <p:txBody>
          <a:bodyPr/>
          <a:lstStyle>
            <a:lvl1pPr algn="ctr">
              <a:defRPr/>
            </a:lvl1pPr>
          </a:lstStyle>
          <a:p>
            <a:pPr>
              <a:defRPr/>
            </a:pPr>
            <a:r>
              <a:rPr lang="en-US"/>
              <a:t>Copyright © 2012 Pearson Education, Inc. Publishing as Prentice Hall</a:t>
            </a:r>
            <a:endParaRPr lang="es-ES" dirty="0"/>
          </a:p>
        </p:txBody>
      </p:sp>
      <p:sp>
        <p:nvSpPr>
          <p:cNvPr id="6" name="Slide Number Placeholder 26"/>
          <p:cNvSpPr>
            <a:spLocks noGrp="1"/>
          </p:cNvSpPr>
          <p:nvPr>
            <p:ph type="sldNum" sz="quarter" idx="12"/>
          </p:nvPr>
        </p:nvSpPr>
        <p:spPr>
          <a:xfrm>
            <a:off x="7924800" y="6324600"/>
            <a:ext cx="762000" cy="365125"/>
          </a:xfrm>
        </p:spPr>
        <p:txBody>
          <a:bodyPr/>
          <a:lstStyle>
            <a:lvl1pPr>
              <a:defRPr smtClean="0">
                <a:solidFill>
                  <a:srgbClr val="D1EAEE"/>
                </a:solidFill>
              </a:defRPr>
            </a:lvl1pPr>
          </a:lstStyle>
          <a:p>
            <a:pPr>
              <a:defRPr/>
            </a:pPr>
            <a:r>
              <a:rPr lang="en-US" altLang="en-US"/>
              <a:t>15-</a:t>
            </a:r>
            <a:fld id="{50062A51-FCFB-4A6F-BBAB-94265E63EAF3}" type="slidenum">
              <a:rPr lang="en-US" altLang="en-US"/>
              <a:pPr>
                <a:defRPr/>
              </a:pPr>
              <a:t>‹#›</a:t>
            </a:fld>
            <a:endParaRPr lang="en-US" altLang="en-US"/>
          </a:p>
        </p:txBody>
      </p:sp>
    </p:spTree>
    <p:extLst>
      <p:ext uri="{BB962C8B-B14F-4D97-AF65-F5344CB8AC3E}">
        <p14:creationId xmlns:p14="http://schemas.microsoft.com/office/powerpoint/2010/main" val="27877821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2E0AB41-56A9-41CD-9E0C-080AA349F805}"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15-</a:t>
            </a:r>
            <a:fld id="{186EE04B-E9EA-4A41-A51C-D5DBBFCD76DF}" type="slidenum">
              <a:rPr lang="en-US" altLang="en-US"/>
              <a:pPr>
                <a:defRPr/>
              </a:pPr>
              <a:t>‹#›</a:t>
            </a:fld>
            <a:endParaRPr lang="en-US" altLang="en-US"/>
          </a:p>
        </p:txBody>
      </p:sp>
    </p:spTree>
    <p:extLst>
      <p:ext uri="{BB962C8B-B14F-4D97-AF65-F5344CB8AC3E}">
        <p14:creationId xmlns:p14="http://schemas.microsoft.com/office/powerpoint/2010/main" val="51456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8B964D-4A09-4B40-9981-199BC64E7B35}"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15-</a:t>
            </a:r>
            <a:fld id="{00408D4D-0C44-404A-B363-8189EC0F5E58}" type="slidenum">
              <a:rPr lang="en-US" altLang="en-US"/>
              <a:pPr>
                <a:defRPr/>
              </a:pPr>
              <a:t>‹#›</a:t>
            </a:fld>
            <a:endParaRPr lang="en-US" altLang="en-US"/>
          </a:p>
        </p:txBody>
      </p:sp>
    </p:spTree>
    <p:extLst>
      <p:ext uri="{BB962C8B-B14F-4D97-AF65-F5344CB8AC3E}">
        <p14:creationId xmlns:p14="http://schemas.microsoft.com/office/powerpoint/2010/main" val="28551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86A3FA6-B660-4799-B801-61184CBE0BD5}"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621DB9D4-4724-40F1-9928-AB10DA38D409}" type="slidenum">
              <a:rPr lang="en-US" altLang="en-US"/>
              <a:pPr>
                <a:defRPr/>
              </a:pPr>
              <a:t>‹#›</a:t>
            </a:fld>
            <a:endParaRPr lang="en-US" altLang="en-US"/>
          </a:p>
        </p:txBody>
      </p:sp>
    </p:spTree>
    <p:extLst>
      <p:ext uri="{BB962C8B-B14F-4D97-AF65-F5344CB8AC3E}">
        <p14:creationId xmlns:p14="http://schemas.microsoft.com/office/powerpoint/2010/main" val="4102404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54D2F7-326B-4BCA-BE90-BAAA3329C59B}"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087A11C0-E15E-49F1-A2CF-674FD4C0C009}" type="slidenum">
              <a:rPr lang="en-US" altLang="en-US"/>
              <a:pPr>
                <a:defRPr/>
              </a:pPr>
              <a:t>‹#›</a:t>
            </a:fld>
            <a:endParaRPr lang="en-US" altLang="en-US"/>
          </a:p>
        </p:txBody>
      </p:sp>
    </p:spTree>
    <p:extLst>
      <p:ext uri="{BB962C8B-B14F-4D97-AF65-F5344CB8AC3E}">
        <p14:creationId xmlns:p14="http://schemas.microsoft.com/office/powerpoint/2010/main" val="96431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83F57E4-26FB-46B8-9B68-8C1709827E12}"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CBFE1002-E104-4825-BD1E-45E2739B0B07}" type="slidenum">
              <a:rPr lang="en-US" altLang="en-US"/>
              <a:pPr>
                <a:defRPr/>
              </a:pPr>
              <a:t>‹#›</a:t>
            </a:fld>
            <a:endParaRPr lang="en-US" altLang="en-US"/>
          </a:p>
        </p:txBody>
      </p:sp>
    </p:spTree>
    <p:extLst>
      <p:ext uri="{BB962C8B-B14F-4D97-AF65-F5344CB8AC3E}">
        <p14:creationId xmlns:p14="http://schemas.microsoft.com/office/powerpoint/2010/main" val="4324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861635F-FF22-4CFA-8043-26EA44A92672}" type="datetime1">
              <a:rPr lang="en-US"/>
              <a:pPr>
                <a:defRPr/>
              </a:pPr>
              <a:t>11/7/2019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FE1CB53C-B516-4EF5-BCAF-4021D6B42DD9}" type="slidenum">
              <a:rPr lang="en-US" altLang="en-US"/>
              <a:pPr>
                <a:defRPr/>
              </a:pPr>
              <a:t>‹#›</a:t>
            </a:fld>
            <a:endParaRPr lang="en-US" altLang="en-US"/>
          </a:p>
        </p:txBody>
      </p:sp>
    </p:spTree>
    <p:extLst>
      <p:ext uri="{BB962C8B-B14F-4D97-AF65-F5344CB8AC3E}">
        <p14:creationId xmlns:p14="http://schemas.microsoft.com/office/powerpoint/2010/main" val="107581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347AFC28-EDF7-4A58-81CF-4E84DE880230}" type="datetime1">
              <a:rPr lang="en-US"/>
              <a:pPr>
                <a:defRPr/>
              </a:pPr>
              <a:t>11/7/2019</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44A8A886-DB0F-406A-AC73-713E4948FC97}" type="slidenum">
              <a:rPr lang="en-US" altLang="en-US"/>
              <a:pPr>
                <a:defRPr/>
              </a:pPr>
              <a:t>‹#›</a:t>
            </a:fld>
            <a:endParaRPr lang="en-US" altLang="en-US"/>
          </a:p>
        </p:txBody>
      </p:sp>
    </p:spTree>
    <p:extLst>
      <p:ext uri="{BB962C8B-B14F-4D97-AF65-F5344CB8AC3E}">
        <p14:creationId xmlns:p14="http://schemas.microsoft.com/office/powerpoint/2010/main" val="2839057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990012C3-C046-4ED8-A85A-253E8AD0B572}" type="datetime1">
              <a:rPr lang="en-US"/>
              <a:pPr>
                <a:defRPr/>
              </a:pPr>
              <a:t>11/7/2019</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52689F53-B4ED-4178-890A-F9FBCD36E394}" type="slidenum">
              <a:rPr lang="en-US" altLang="en-US"/>
              <a:pPr>
                <a:defRPr/>
              </a:pPr>
              <a:t>‹#›</a:t>
            </a:fld>
            <a:endParaRPr lang="en-US" altLang="en-US"/>
          </a:p>
        </p:txBody>
      </p:sp>
    </p:spTree>
    <p:extLst>
      <p:ext uri="{BB962C8B-B14F-4D97-AF65-F5344CB8AC3E}">
        <p14:creationId xmlns:p14="http://schemas.microsoft.com/office/powerpoint/2010/main" val="76039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343871C-B624-446C-9ACA-0D23CCE762B3}" type="datetime1">
              <a:rPr lang="en-US"/>
              <a:pPr>
                <a:defRPr/>
              </a:pPr>
              <a:t>11/7/2019</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0E44D2A4-17EE-413E-9E67-5064F6400F97}" type="slidenum">
              <a:rPr lang="en-US" altLang="en-US"/>
              <a:pPr>
                <a:defRPr/>
              </a:pPr>
              <a:t>‹#›</a:t>
            </a:fld>
            <a:endParaRPr lang="en-US" altLang="en-US"/>
          </a:p>
        </p:txBody>
      </p:sp>
    </p:spTree>
    <p:extLst>
      <p:ext uri="{BB962C8B-B14F-4D97-AF65-F5344CB8AC3E}">
        <p14:creationId xmlns:p14="http://schemas.microsoft.com/office/powerpoint/2010/main" val="457562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8315C57-3B60-4AD9-9557-E9BC6EB1D749}" type="datetime1">
              <a:rPr lang="en-US"/>
              <a:pPr>
                <a:defRPr/>
              </a:pPr>
              <a:t>11/7/2019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957E1920-07C6-4C27-8126-5CA3DD7BE9C9}" type="slidenum">
              <a:rPr lang="en-US" altLang="en-US"/>
              <a:pPr>
                <a:defRPr/>
              </a:pPr>
              <a:t>‹#›</a:t>
            </a:fld>
            <a:endParaRPr lang="en-US" altLang="en-US"/>
          </a:p>
        </p:txBody>
      </p:sp>
    </p:spTree>
    <p:extLst>
      <p:ext uri="{BB962C8B-B14F-4D97-AF65-F5344CB8AC3E}">
        <p14:creationId xmlns:p14="http://schemas.microsoft.com/office/powerpoint/2010/main" val="168030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p:txBody>
          <a:bodyPr/>
          <a:lstStyle>
            <a:lvl1pPr>
              <a:defRPr/>
            </a:lvl1pPr>
          </a:lstStyle>
          <a:p>
            <a:pPr>
              <a:defRPr/>
            </a:pPr>
            <a:fld id="{E997614A-EA90-4768-A7DF-E4425AE15013}"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15-</a:t>
            </a:r>
            <a:fld id="{01DE303C-7E99-43D9-9825-372256E20180}" type="slidenum">
              <a:rPr lang="en-US" altLang="en-US"/>
              <a:pPr>
                <a:defRPr/>
              </a:pPr>
              <a:t>‹#›</a:t>
            </a:fld>
            <a:endParaRPr lang="en-US" altLang="en-US"/>
          </a:p>
        </p:txBody>
      </p:sp>
    </p:spTree>
    <p:extLst>
      <p:ext uri="{BB962C8B-B14F-4D97-AF65-F5344CB8AC3E}">
        <p14:creationId xmlns:p14="http://schemas.microsoft.com/office/powerpoint/2010/main" val="3910799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EA667630-F88E-423F-A8BB-E18B63EF612A}" type="datetime1">
              <a:rPr lang="en-US"/>
              <a:pPr>
                <a:defRPr/>
              </a:pPr>
              <a:t>11/7/2019</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989CB523-4CA3-414D-8432-8BEADFFE72A8}" type="slidenum">
              <a:rPr lang="en-US" altLang="en-US"/>
              <a:pPr>
                <a:defRPr/>
              </a:pPr>
              <a:t>‹#›</a:t>
            </a:fld>
            <a:endParaRPr lang="en-US" altLang="en-US"/>
          </a:p>
        </p:txBody>
      </p:sp>
    </p:spTree>
    <p:extLst>
      <p:ext uri="{BB962C8B-B14F-4D97-AF65-F5344CB8AC3E}">
        <p14:creationId xmlns:p14="http://schemas.microsoft.com/office/powerpoint/2010/main" val="2200139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03D1FE-CC8F-4B36-B8F8-1F0689FEC5CE}"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6DC94464-4C7B-45E6-A26B-E5997C3043EB}" type="slidenum">
              <a:rPr lang="en-US" altLang="en-US"/>
              <a:pPr>
                <a:defRPr/>
              </a:pPr>
              <a:t>‹#›</a:t>
            </a:fld>
            <a:endParaRPr lang="en-US" altLang="en-US"/>
          </a:p>
        </p:txBody>
      </p:sp>
    </p:spTree>
    <p:extLst>
      <p:ext uri="{BB962C8B-B14F-4D97-AF65-F5344CB8AC3E}">
        <p14:creationId xmlns:p14="http://schemas.microsoft.com/office/powerpoint/2010/main" val="1954144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C8D11A-97E2-484C-A2EB-331EF799E4A8}"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a:defRPr smtClean="0">
                <a:solidFill>
                  <a:srgbClr val="898989"/>
                </a:solidFill>
                <a:latin typeface="Arial" panose="020B0604020202020204" pitchFamily="34" charset="0"/>
                <a:cs typeface="Arial" panose="020B0604020202020204" pitchFamily="34" charset="0"/>
              </a:defRPr>
            </a:lvl1pPr>
          </a:lstStyle>
          <a:p>
            <a:pPr>
              <a:defRPr/>
            </a:pPr>
            <a:fld id="{C4BD7826-99AE-41F8-9CBC-DD6FC3CC6DCC}" type="slidenum">
              <a:rPr lang="en-US" altLang="en-US"/>
              <a:pPr>
                <a:defRPr/>
              </a:pPr>
              <a:t>‹#›</a:t>
            </a:fld>
            <a:endParaRPr lang="en-US" altLang="en-US"/>
          </a:p>
        </p:txBody>
      </p:sp>
    </p:spTree>
    <p:extLst>
      <p:ext uri="{BB962C8B-B14F-4D97-AF65-F5344CB8AC3E}">
        <p14:creationId xmlns:p14="http://schemas.microsoft.com/office/powerpoint/2010/main" val="109268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15A2A13-847B-4869-ADAD-97CCEA099AA0}"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r>
              <a:rPr lang="en-US" altLang="en-US"/>
              <a:t>15-</a:t>
            </a:r>
            <a:fld id="{AB0B22D5-82D8-4AFD-9AEC-4F336486F40B}" type="slidenum">
              <a:rPr lang="en-US" altLang="en-US"/>
              <a:pPr>
                <a:defRPr/>
              </a:pPr>
              <a:t>‹#›</a:t>
            </a:fld>
            <a:endParaRPr lang="en-US" altLang="en-US"/>
          </a:p>
        </p:txBody>
      </p:sp>
    </p:spTree>
    <p:extLst>
      <p:ext uri="{BB962C8B-B14F-4D97-AF65-F5344CB8AC3E}">
        <p14:creationId xmlns:p14="http://schemas.microsoft.com/office/powerpoint/2010/main" val="33688579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C665CFE-A2E8-4AE8-A404-5CADE5DE3DD3}" type="datetime1">
              <a:rPr lang="en-US"/>
              <a:pPr>
                <a:defRPr/>
              </a:pPr>
              <a:t>11/7/2019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15-</a:t>
            </a:r>
            <a:fld id="{35A11205-3F94-45DC-9941-730DB33B9157}" type="slidenum">
              <a:rPr lang="en-US" altLang="en-US"/>
              <a:pPr>
                <a:defRPr/>
              </a:pPr>
              <a:t>‹#›</a:t>
            </a:fld>
            <a:endParaRPr lang="en-US" altLang="en-US"/>
          </a:p>
        </p:txBody>
      </p:sp>
    </p:spTree>
    <p:extLst>
      <p:ext uri="{BB962C8B-B14F-4D97-AF65-F5344CB8AC3E}">
        <p14:creationId xmlns:p14="http://schemas.microsoft.com/office/powerpoint/2010/main" val="182188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95277B73-04B4-488C-8CF3-87B18832485B}" type="datetime1">
              <a:rPr lang="en-US"/>
              <a:pPr>
                <a:defRPr/>
              </a:pPr>
              <a:t>11/7/2019</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17"/>
          <p:cNvSpPr>
            <a:spLocks noGrp="1"/>
          </p:cNvSpPr>
          <p:nvPr>
            <p:ph type="sldNum" sz="quarter" idx="12"/>
          </p:nvPr>
        </p:nvSpPr>
        <p:spPr/>
        <p:txBody>
          <a:bodyPr/>
          <a:lstStyle>
            <a:lvl1pPr>
              <a:defRPr/>
            </a:lvl1pPr>
          </a:lstStyle>
          <a:p>
            <a:pPr>
              <a:defRPr/>
            </a:pPr>
            <a:r>
              <a:rPr lang="en-US" altLang="en-US"/>
              <a:t>15-</a:t>
            </a:r>
            <a:fld id="{CA7332CD-EF92-42F9-A8E6-0F3D0F9A579B}" type="slidenum">
              <a:rPr lang="en-US" altLang="en-US"/>
              <a:pPr>
                <a:defRPr/>
              </a:pPr>
              <a:t>‹#›</a:t>
            </a:fld>
            <a:endParaRPr lang="en-US" altLang="en-US"/>
          </a:p>
        </p:txBody>
      </p:sp>
    </p:spTree>
    <p:extLst>
      <p:ext uri="{BB962C8B-B14F-4D97-AF65-F5344CB8AC3E}">
        <p14:creationId xmlns:p14="http://schemas.microsoft.com/office/powerpoint/2010/main" val="216818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5B973AB2-51CF-42CD-8FF6-8338674EC051}" type="datetime1">
              <a:rPr lang="en-US"/>
              <a:pPr>
                <a:defRPr/>
              </a:pPr>
              <a:t>11/7/2019</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17"/>
          <p:cNvSpPr>
            <a:spLocks noGrp="1"/>
          </p:cNvSpPr>
          <p:nvPr>
            <p:ph type="sldNum" sz="quarter" idx="12"/>
          </p:nvPr>
        </p:nvSpPr>
        <p:spPr/>
        <p:txBody>
          <a:bodyPr/>
          <a:lstStyle>
            <a:lvl1pPr>
              <a:defRPr/>
            </a:lvl1pPr>
          </a:lstStyle>
          <a:p>
            <a:pPr>
              <a:defRPr/>
            </a:pPr>
            <a:r>
              <a:rPr lang="en-US" altLang="en-US"/>
              <a:t>15-</a:t>
            </a:r>
            <a:fld id="{F333445F-111A-4370-9777-21C3922547F3}" type="slidenum">
              <a:rPr lang="en-US" altLang="en-US"/>
              <a:pPr>
                <a:defRPr/>
              </a:pPr>
              <a:t>‹#›</a:t>
            </a:fld>
            <a:endParaRPr lang="en-US" altLang="en-US"/>
          </a:p>
        </p:txBody>
      </p:sp>
    </p:spTree>
    <p:extLst>
      <p:ext uri="{BB962C8B-B14F-4D97-AF65-F5344CB8AC3E}">
        <p14:creationId xmlns:p14="http://schemas.microsoft.com/office/powerpoint/2010/main" val="243940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A4D8E86-C5A7-4C0E-AAF8-C33809301760}" type="datetime1">
              <a:rPr lang="en-US"/>
              <a:pPr>
                <a:defRPr/>
              </a:pPr>
              <a:t>11/7/2019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17"/>
          <p:cNvSpPr>
            <a:spLocks noGrp="1"/>
          </p:cNvSpPr>
          <p:nvPr>
            <p:ph type="sldNum" sz="quarter" idx="12"/>
          </p:nvPr>
        </p:nvSpPr>
        <p:spPr/>
        <p:txBody>
          <a:bodyPr/>
          <a:lstStyle>
            <a:lvl1pPr>
              <a:defRPr/>
            </a:lvl1pPr>
          </a:lstStyle>
          <a:p>
            <a:pPr>
              <a:defRPr/>
            </a:pPr>
            <a:r>
              <a:rPr lang="en-US" altLang="en-US"/>
              <a:t>15-</a:t>
            </a:r>
            <a:fld id="{46451886-E510-4E3E-B732-67A11BE9CF1D}" type="slidenum">
              <a:rPr lang="en-US" altLang="en-US"/>
              <a:pPr>
                <a:defRPr/>
              </a:pPr>
              <a:t>‹#›</a:t>
            </a:fld>
            <a:endParaRPr lang="en-US" altLang="en-US"/>
          </a:p>
        </p:txBody>
      </p:sp>
    </p:spTree>
    <p:extLst>
      <p:ext uri="{BB962C8B-B14F-4D97-AF65-F5344CB8AC3E}">
        <p14:creationId xmlns:p14="http://schemas.microsoft.com/office/powerpoint/2010/main" val="261518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64031FCC-C11F-4BB4-ABA7-001555883B5F}" type="datetime1">
              <a:rPr lang="en-US"/>
              <a:pPr>
                <a:defRPr/>
              </a:pPr>
              <a:t>11/7/2019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15-</a:t>
            </a:r>
            <a:fld id="{11AB39D6-B4B6-4330-9E02-60E7050E0A1F}" type="slidenum">
              <a:rPr lang="en-US" altLang="en-US"/>
              <a:pPr>
                <a:defRPr/>
              </a:pPr>
              <a:t>‹#›</a:t>
            </a:fld>
            <a:endParaRPr lang="en-US" altLang="en-US"/>
          </a:p>
        </p:txBody>
      </p:sp>
    </p:spTree>
    <p:extLst>
      <p:ext uri="{BB962C8B-B14F-4D97-AF65-F5344CB8AC3E}">
        <p14:creationId xmlns:p14="http://schemas.microsoft.com/office/powerpoint/2010/main" val="38665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185916B-E661-46BC-BC31-E98FBB29D61A}" type="datetime1">
              <a:rPr lang="en-US"/>
              <a:pPr>
                <a:defRPr/>
              </a:pPr>
              <a:t>11/7/2019</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r>
              <a:rPr lang="en-US" altLang="en-US"/>
              <a:t>15-</a:t>
            </a:r>
            <a:fld id="{A5298081-CBF5-46B9-81FA-0720BA7AA8F6}" type="slidenum">
              <a:rPr lang="en-US" altLang="en-US"/>
              <a:pPr>
                <a:defRPr/>
              </a:pPr>
              <a:t>‹#›</a:t>
            </a:fld>
            <a:endParaRPr lang="en-US" altLang="en-US"/>
          </a:p>
        </p:txBody>
      </p:sp>
    </p:spTree>
    <p:extLst>
      <p:ext uri="{BB962C8B-B14F-4D97-AF65-F5344CB8AC3E}">
        <p14:creationId xmlns:p14="http://schemas.microsoft.com/office/powerpoint/2010/main" val="317402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04196980-C33A-4148-AFBF-8C625ACEC60B}" type="datetime1">
              <a:rPr lang="en-US"/>
              <a:pPr>
                <a:defRPr/>
              </a:pPr>
              <a:t>11/7/2019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r>
              <a:rPr lang="en-US" altLang="en-US"/>
              <a:t>15-</a:t>
            </a:r>
            <a:fld id="{D762E367-611D-4796-AAE4-359E51495B2A}"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93" r:id="rId1"/>
    <p:sldLayoutId id="2147483885" r:id="rId2"/>
    <p:sldLayoutId id="2147483894" r:id="rId3"/>
    <p:sldLayoutId id="2147483886" r:id="rId4"/>
    <p:sldLayoutId id="2147483887" r:id="rId5"/>
    <p:sldLayoutId id="2147483888" r:id="rId6"/>
    <p:sldLayoutId id="2147483889" r:id="rId7"/>
    <p:sldLayoutId id="2147483890" r:id="rId8"/>
    <p:sldLayoutId id="2147483895" r:id="rId9"/>
    <p:sldLayoutId id="2147483891" r:id="rId10"/>
    <p:sldLayoutId id="2147483892"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B3E68421-DAD8-4C19-AA80-6B5CC8271988}" type="datetime1">
              <a:rPr lang="en-US"/>
              <a:pPr>
                <a:defRPr/>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hangingPunct="1">
              <a:defRPr sz="1200">
                <a:solidFill>
                  <a:schemeClr val="tx1">
                    <a:tint val="75000"/>
                  </a:schemeClr>
                </a:solidFill>
                <a:latin typeface="Arial" charset="0"/>
                <a:cs typeface="Arial" charset="0"/>
              </a:defRPr>
            </a:lvl1pPr>
          </a:lstStyle>
          <a:p>
            <a:pPr>
              <a:defRPr/>
            </a:pPr>
            <a:r>
              <a:rPr lang="en-US"/>
              <a:t>15-</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a:extLst/>
        </p:spPr>
        <p:txBody>
          <a:bodyPr/>
          <a:lstStyle/>
          <a:p>
            <a:pPr eaLnBrk="1" fontAlgn="auto" hangingPunct="1">
              <a:spcAft>
                <a:spcPts val="0"/>
              </a:spcAft>
              <a:defRPr/>
            </a:pPr>
            <a:r>
              <a:rPr lang="en-US" dirty="0" smtClean="0"/>
              <a:t>Chapter 15</a:t>
            </a:r>
            <a:endParaRPr lang="en-US" dirty="0"/>
          </a:p>
        </p:txBody>
      </p:sp>
      <p:sp>
        <p:nvSpPr>
          <p:cNvPr id="18435" name="Subtitle 4"/>
          <p:cNvSpPr>
            <a:spLocks noGrp="1"/>
          </p:cNvSpPr>
          <p:nvPr>
            <p:ph type="subTitle" idx="1"/>
          </p:nvPr>
        </p:nvSpPr>
        <p:spPr>
          <a:xfrm>
            <a:off x="381000" y="3200400"/>
            <a:ext cx="8458200" cy="1752600"/>
          </a:xfrm>
        </p:spPr>
        <p:txBody>
          <a:bodyPr/>
          <a:lstStyle/>
          <a:p>
            <a:pPr marR="0" eaLnBrk="1" hangingPunct="1"/>
            <a:r>
              <a:rPr lang="en-US" altLang="en-US" smtClean="0"/>
              <a:t>Launching a Successful Online Business and EC Projects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04800" y="685800"/>
            <a:ext cx="8458200" cy="1143000"/>
          </a:xfrm>
        </p:spPr>
        <p:txBody>
          <a:bodyPr/>
          <a:lstStyle/>
          <a:p>
            <a:r>
              <a:rPr lang="en-US" altLang="en-US" sz="4600" smtClean="0"/>
              <a:t>Adding E-Commerce Initiatives </a:t>
            </a:r>
            <a:br>
              <a:rPr lang="en-US" altLang="en-US" sz="4600" smtClean="0"/>
            </a:br>
            <a:r>
              <a:rPr lang="en-US" altLang="en-US" sz="4600" smtClean="0"/>
              <a:t>or Transforming to an E-Business</a:t>
            </a:r>
          </a:p>
        </p:txBody>
      </p:sp>
      <p:sp>
        <p:nvSpPr>
          <p:cNvPr id="36867" name="Content Placeholder 2"/>
          <p:cNvSpPr>
            <a:spLocks noGrp="1"/>
          </p:cNvSpPr>
          <p:nvPr>
            <p:ph idx="1"/>
          </p:nvPr>
        </p:nvSpPr>
        <p:spPr/>
        <p:txBody>
          <a:bodyPr/>
          <a:lstStyle/>
          <a:p>
            <a:r>
              <a:rPr lang="en-US" altLang="en-US" b="1" smtClean="0"/>
              <a:t>ADDING EC INITIATIVES TO AN EXISTING BUSINESS</a:t>
            </a:r>
          </a:p>
          <a:p>
            <a:pPr lvl="1"/>
            <a:r>
              <a:rPr lang="en-US" altLang="en-US" smtClean="0"/>
              <a:t>A webstore</a:t>
            </a:r>
          </a:p>
          <a:p>
            <a:pPr lvl="1"/>
            <a:r>
              <a:rPr lang="en-US" altLang="en-US" smtClean="0"/>
              <a:t>A portal</a:t>
            </a:r>
          </a:p>
          <a:p>
            <a:pPr lvl="1"/>
            <a:r>
              <a:rPr lang="en-US" altLang="en-US" smtClean="0"/>
              <a:t>E-procurement</a:t>
            </a:r>
          </a:p>
          <a:p>
            <a:pPr lvl="1"/>
            <a:r>
              <a:rPr lang="en-US" altLang="en-US" smtClean="0"/>
              <a:t>Auctions and reverse auctions</a:t>
            </a:r>
          </a:p>
          <a:p>
            <a:pPr lvl="1"/>
            <a:r>
              <a:rPr lang="en-US" altLang="en-US" smtClean="0"/>
              <a:t>M-commerce</a:t>
            </a:r>
          </a:p>
          <a:p>
            <a:pPr lvl="1"/>
            <a:r>
              <a:rPr lang="en-US" altLang="en-US" smtClean="0"/>
              <a:t>Social commerce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3686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33573858-071F-467E-A37A-A0C5DB16B0FD}" type="slidenum">
              <a:rPr lang="en-US" altLang="en-US" sz="1200">
                <a:solidFill>
                  <a:srgbClr val="045C75"/>
                </a:solidFill>
              </a:rPr>
              <a:pPr>
                <a:spcBef>
                  <a:spcPct val="0"/>
                </a:spcBef>
                <a:buClrTx/>
                <a:buSzTx/>
                <a:buFontTx/>
                <a:buNone/>
              </a:pPr>
              <a:t>9</a:t>
            </a:fld>
            <a:endParaRPr lang="en-US" altLang="en-US" sz="1200">
              <a:solidFill>
                <a:srgbClr val="045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04800" y="685800"/>
            <a:ext cx="8458200" cy="1143000"/>
          </a:xfrm>
        </p:spPr>
        <p:txBody>
          <a:bodyPr/>
          <a:lstStyle/>
          <a:p>
            <a:r>
              <a:rPr lang="en-US" altLang="en-US" sz="4600" smtClean="0"/>
              <a:t>Adding E-Commerce Initiatives </a:t>
            </a:r>
            <a:br>
              <a:rPr lang="en-US" altLang="en-US" sz="4600" smtClean="0"/>
            </a:br>
            <a:r>
              <a:rPr lang="en-US" altLang="en-US" sz="4600" smtClean="0"/>
              <a:t>or Transforming to an E-Business</a:t>
            </a:r>
          </a:p>
        </p:txBody>
      </p:sp>
      <p:sp>
        <p:nvSpPr>
          <p:cNvPr id="38915" name="Content Placeholder 2"/>
          <p:cNvSpPr>
            <a:spLocks noGrp="1"/>
          </p:cNvSpPr>
          <p:nvPr>
            <p:ph idx="1"/>
          </p:nvPr>
        </p:nvSpPr>
        <p:spPr/>
        <p:txBody>
          <a:bodyPr/>
          <a:lstStyle/>
          <a:p>
            <a:r>
              <a:rPr lang="en-US" altLang="en-US" b="1" smtClean="0"/>
              <a:t>TRANSFORMATION TO AN E-BUSINESS</a:t>
            </a:r>
          </a:p>
          <a:p>
            <a:pPr lvl="1"/>
            <a:r>
              <a:rPr lang="en-US" altLang="en-US" b="1" smtClean="0"/>
              <a:t>What Is Organizational Transformation?</a:t>
            </a:r>
          </a:p>
          <a:p>
            <a:pPr lvl="1"/>
            <a:r>
              <a:rPr lang="en-US" altLang="en-US" b="1" smtClean="0"/>
              <a:t>How an Organization Can Be Transformed into an E-Business</a:t>
            </a:r>
          </a:p>
          <a:p>
            <a:pPr lvl="1"/>
            <a:r>
              <a:rPr lang="en-US" altLang="en-US" b="1" smtClean="0"/>
              <a:t>Business Process Reengineering (BPR)</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3891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191E9D17-1072-4912-BEDD-00F9B1858386}" type="slidenum">
              <a:rPr lang="en-US" altLang="en-US" sz="1200">
                <a:solidFill>
                  <a:srgbClr val="045C75"/>
                </a:solidFill>
              </a:rPr>
              <a:pPr>
                <a:spcBef>
                  <a:spcPct val="0"/>
                </a:spcBef>
                <a:buClrTx/>
                <a:buSzTx/>
                <a:buFontTx/>
                <a:buNone/>
              </a:pPr>
              <a:t>10</a:t>
            </a:fld>
            <a:endParaRPr lang="en-US" altLang="en-US" sz="1200">
              <a:solidFill>
                <a:srgbClr val="045C7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 y="685800"/>
            <a:ext cx="8458200" cy="1143000"/>
          </a:xfrm>
        </p:spPr>
        <p:txBody>
          <a:bodyPr/>
          <a:lstStyle/>
          <a:p>
            <a:r>
              <a:rPr lang="en-US" altLang="en-US" sz="4600" smtClean="0"/>
              <a:t>Adding E-Commerce Initiatives </a:t>
            </a:r>
            <a:br>
              <a:rPr lang="en-US" altLang="en-US" sz="4600" smtClean="0"/>
            </a:br>
            <a:r>
              <a:rPr lang="en-US" altLang="en-US" sz="4600" smtClean="0"/>
              <a:t>or Transforming to an E-Business</a:t>
            </a:r>
          </a:p>
        </p:txBody>
      </p:sp>
      <p:sp>
        <p:nvSpPr>
          <p:cNvPr id="40963" name="Content Placeholder 2"/>
          <p:cNvSpPr>
            <a:spLocks noGrp="1"/>
          </p:cNvSpPr>
          <p:nvPr>
            <p:ph idx="1"/>
          </p:nvPr>
        </p:nvSpPr>
        <p:spPr/>
        <p:txBody>
          <a:bodyPr/>
          <a:lstStyle/>
          <a:p>
            <a:pPr lvl="1"/>
            <a:r>
              <a:rPr lang="en-US" altLang="en-US" b="1" smtClean="0"/>
              <a:t>business process management (BPM)</a:t>
            </a:r>
          </a:p>
          <a:p>
            <a:pPr lvl="1">
              <a:buFont typeface="Wingdings 2" panose="05020102010507070707" pitchFamily="18" charset="2"/>
              <a:buNone/>
            </a:pPr>
            <a:r>
              <a:rPr lang="en-US" altLang="en-US" smtClean="0"/>
              <a:t>	Method for business restructuring that combines workflow systems and redesign methods; covers three process categories—people-to-people, systems-to-systems, and systems-to-people interactions</a:t>
            </a:r>
          </a:p>
          <a:p>
            <a:pPr lvl="1"/>
            <a:r>
              <a:rPr lang="en-US" altLang="en-US" b="1" smtClean="0"/>
              <a:t>Software Tools for Facilitating the Transformation to E-Business</a:t>
            </a:r>
          </a:p>
          <a:p>
            <a:pPr lvl="1"/>
            <a:r>
              <a:rPr lang="en-US" altLang="en-US" b="1" smtClean="0"/>
              <a:t>Change Management</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4096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BB5FA8BF-7023-40D7-B375-1CB67BE00DF7}" type="slidenum">
              <a:rPr lang="en-US" altLang="en-US" sz="1200">
                <a:solidFill>
                  <a:srgbClr val="045C75"/>
                </a:solidFill>
              </a:rPr>
              <a:pPr>
                <a:spcBef>
                  <a:spcPct val="0"/>
                </a:spcBef>
                <a:buClrTx/>
                <a:buSzTx/>
                <a:buFontTx/>
                <a:buNone/>
              </a:pPr>
              <a:t>11</a:t>
            </a:fld>
            <a:endParaRPr lang="en-US" altLang="en-US" sz="1200">
              <a:solidFill>
                <a:srgbClr val="045C7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
            <a:ext cx="724217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43012"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BD7389E6-A410-4703-91B1-6E9F35F40A09}" type="slidenum">
              <a:rPr lang="en-US" altLang="en-US" sz="1200">
                <a:solidFill>
                  <a:srgbClr val="045C75"/>
                </a:solidFill>
              </a:rPr>
              <a:pPr>
                <a:spcBef>
                  <a:spcPct val="0"/>
                </a:spcBef>
                <a:buClrTx/>
                <a:buSzTx/>
                <a:buFontTx/>
                <a:buNone/>
              </a:pPr>
              <a:t>12</a:t>
            </a:fld>
            <a:endParaRPr lang="en-US" altLang="en-US" sz="1200">
              <a:solidFill>
                <a:srgbClr val="045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04800" y="533400"/>
            <a:ext cx="8458200" cy="1143000"/>
          </a:xfrm>
        </p:spPr>
        <p:txBody>
          <a:bodyPr/>
          <a:lstStyle/>
          <a:p>
            <a:r>
              <a:rPr lang="en-US" altLang="en-US" sz="4800" smtClean="0"/>
              <a:t>Building or Acquiring a Website</a:t>
            </a:r>
            <a:endParaRPr lang="en-US" altLang="en-US" sz="4600" smtClean="0"/>
          </a:p>
        </p:txBody>
      </p:sp>
      <p:sp>
        <p:nvSpPr>
          <p:cNvPr id="45059" name="Content Placeholder 2"/>
          <p:cNvSpPr>
            <a:spLocks noGrp="1"/>
          </p:cNvSpPr>
          <p:nvPr>
            <p:ph idx="1"/>
          </p:nvPr>
        </p:nvSpPr>
        <p:spPr>
          <a:xfrm>
            <a:off x="457200" y="1752600"/>
            <a:ext cx="8229600" cy="4389438"/>
          </a:xfrm>
        </p:spPr>
        <p:txBody>
          <a:bodyPr/>
          <a:lstStyle/>
          <a:p>
            <a:r>
              <a:rPr lang="en-US" altLang="en-US" b="1" smtClean="0"/>
              <a:t>CLASSIFICATION OF WEBSITES</a:t>
            </a:r>
          </a:p>
          <a:p>
            <a:pPr lvl="1"/>
            <a:r>
              <a:rPr lang="en-US" altLang="en-US" b="1" smtClean="0"/>
              <a:t>informational website</a:t>
            </a:r>
          </a:p>
          <a:p>
            <a:pPr lvl="1">
              <a:buFont typeface="Wingdings 2" panose="05020102010507070707" pitchFamily="18" charset="2"/>
              <a:buNone/>
            </a:pPr>
            <a:r>
              <a:rPr lang="en-US" altLang="en-US" smtClean="0"/>
              <a:t>	A website that does little more than provide information about the business and its products and services</a:t>
            </a:r>
          </a:p>
          <a:p>
            <a:pPr lvl="1"/>
            <a:r>
              <a:rPr lang="en-US" altLang="en-US" b="1" smtClean="0"/>
              <a:t>interactive website</a:t>
            </a:r>
          </a:p>
          <a:p>
            <a:pPr lvl="1">
              <a:buFont typeface="Wingdings 2" panose="05020102010507070707" pitchFamily="18" charset="2"/>
              <a:buNone/>
            </a:pPr>
            <a:r>
              <a:rPr lang="en-US" altLang="en-US" smtClean="0"/>
              <a:t>	A website that provides opportunities for the customers and the business to communicate and share information</a:t>
            </a:r>
          </a:p>
          <a:p>
            <a:pPr lvl="1"/>
            <a:r>
              <a:rPr lang="en-US" altLang="en-US" b="1" smtClean="0"/>
              <a:t>attractors</a:t>
            </a:r>
          </a:p>
          <a:p>
            <a:pPr lvl="1">
              <a:buFont typeface="Wingdings 2" panose="05020102010507070707" pitchFamily="18" charset="2"/>
              <a:buNone/>
            </a:pPr>
            <a:r>
              <a:rPr lang="en-US" altLang="en-US" smtClean="0"/>
              <a:t>	Website features that attract and interact with visitors in the target stakeholder group</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450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6F4F4FDF-7510-4D3D-8E3F-93021D3819EC}" type="slidenum">
              <a:rPr lang="en-US" altLang="en-US" sz="1200">
                <a:solidFill>
                  <a:srgbClr val="045C75"/>
                </a:solidFill>
              </a:rPr>
              <a:pPr>
                <a:spcBef>
                  <a:spcPct val="0"/>
                </a:spcBef>
                <a:buClrTx/>
                <a:buSzTx/>
                <a:buFontTx/>
                <a:buNone/>
              </a:pPr>
              <a:t>13</a:t>
            </a:fld>
            <a:endParaRPr lang="en-US" altLang="en-US" sz="120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685800"/>
            <a:ext cx="8458200" cy="1143000"/>
          </a:xfrm>
        </p:spPr>
        <p:txBody>
          <a:bodyPr/>
          <a:lstStyle/>
          <a:p>
            <a:r>
              <a:rPr lang="en-US" altLang="en-US" sz="4800" smtClean="0"/>
              <a:t>Building or Acquiring a Website</a:t>
            </a:r>
            <a:endParaRPr lang="en-US" altLang="en-US" sz="4600" smtClean="0"/>
          </a:p>
        </p:txBody>
      </p:sp>
      <p:sp>
        <p:nvSpPr>
          <p:cNvPr id="47107" name="Content Placeholder 2"/>
          <p:cNvSpPr>
            <a:spLocks noGrp="1"/>
          </p:cNvSpPr>
          <p:nvPr>
            <p:ph idx="1"/>
          </p:nvPr>
        </p:nvSpPr>
        <p:spPr/>
        <p:txBody>
          <a:bodyPr/>
          <a:lstStyle/>
          <a:p>
            <a:pPr lvl="1"/>
            <a:r>
              <a:rPr lang="en-US" altLang="en-US" b="1" smtClean="0"/>
              <a:t>transactional website</a:t>
            </a:r>
          </a:p>
          <a:p>
            <a:pPr lvl="1">
              <a:buFont typeface="Wingdings 2" panose="05020102010507070707" pitchFamily="18" charset="2"/>
              <a:buNone/>
            </a:pPr>
            <a:r>
              <a:rPr lang="en-US" altLang="en-US" smtClean="0"/>
              <a:t>	A website that sells products and services</a:t>
            </a:r>
          </a:p>
          <a:p>
            <a:pPr lvl="1"/>
            <a:r>
              <a:rPr lang="en-US" altLang="en-US" b="1" smtClean="0"/>
              <a:t>collaborative website </a:t>
            </a:r>
          </a:p>
          <a:p>
            <a:pPr lvl="1">
              <a:buFont typeface="Wingdings 2" panose="05020102010507070707" pitchFamily="18" charset="2"/>
              <a:buNone/>
            </a:pPr>
            <a:r>
              <a:rPr lang="en-US" altLang="en-US" smtClean="0"/>
              <a:t>	A site that allows business partners to collaborate</a:t>
            </a:r>
          </a:p>
          <a:p>
            <a:pPr lvl="1"/>
            <a:r>
              <a:rPr lang="en-US" altLang="en-US" b="1" smtClean="0"/>
              <a:t>social-oriented website</a:t>
            </a:r>
          </a:p>
          <a:p>
            <a:pPr lvl="1">
              <a:buFont typeface="Wingdings 2" panose="05020102010507070707" pitchFamily="18" charset="2"/>
              <a:buNone/>
            </a:pPr>
            <a:r>
              <a:rPr lang="en-US" altLang="en-US" smtClean="0"/>
              <a:t>	A site that provides users online tools for communication and sharing information on common interests</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471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01C9673C-F054-4D5E-854D-ADB882BA2AEC}" type="slidenum">
              <a:rPr lang="en-US" altLang="en-US" sz="1200">
                <a:solidFill>
                  <a:srgbClr val="045C75"/>
                </a:solidFill>
              </a:rPr>
              <a:pPr>
                <a:spcBef>
                  <a:spcPct val="0"/>
                </a:spcBef>
                <a:buClrTx/>
                <a:buSzTx/>
                <a:buFontTx/>
                <a:buNone/>
              </a:pPr>
              <a:t>14</a:t>
            </a:fld>
            <a:endParaRPr lang="en-US" altLang="en-US" sz="120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04800" y="685800"/>
            <a:ext cx="8458200" cy="1143000"/>
          </a:xfrm>
        </p:spPr>
        <p:txBody>
          <a:bodyPr/>
          <a:lstStyle/>
          <a:p>
            <a:r>
              <a:rPr lang="en-US" altLang="en-US" sz="4800" smtClean="0"/>
              <a:t>Building or Acquiring a Website</a:t>
            </a:r>
            <a:endParaRPr lang="en-US" altLang="en-US" sz="4600" smtClean="0"/>
          </a:p>
        </p:txBody>
      </p:sp>
      <p:sp>
        <p:nvSpPr>
          <p:cNvPr id="49155" name="Content Placeholder 2"/>
          <p:cNvSpPr>
            <a:spLocks noGrp="1"/>
          </p:cNvSpPr>
          <p:nvPr>
            <p:ph idx="1"/>
          </p:nvPr>
        </p:nvSpPr>
        <p:spPr/>
        <p:txBody>
          <a:bodyPr/>
          <a:lstStyle/>
          <a:p>
            <a:r>
              <a:rPr lang="en-US" altLang="en-US" b="1" smtClean="0"/>
              <a:t>BUILDING A WEBSITE</a:t>
            </a:r>
          </a:p>
          <a:p>
            <a:pPr lvl="1"/>
            <a:r>
              <a:rPr lang="en-US" altLang="en-US" b="1" smtClean="0"/>
              <a:t>Steps in Building a Website</a:t>
            </a:r>
          </a:p>
          <a:p>
            <a:pPr marL="1123950" lvl="2" indent="-457200">
              <a:buFont typeface="Calibri" panose="020F0502020204030204" pitchFamily="34" charset="0"/>
              <a:buAutoNum type="arabicPeriod"/>
            </a:pPr>
            <a:r>
              <a:rPr lang="en-US" altLang="en-US" smtClean="0"/>
              <a:t>Select a Web host.</a:t>
            </a:r>
          </a:p>
          <a:p>
            <a:pPr marL="1123950" lvl="2" indent="-457200">
              <a:buFont typeface="Calibri" panose="020F0502020204030204" pitchFamily="34" charset="0"/>
              <a:buAutoNum type="arabicPeriod"/>
            </a:pPr>
            <a:r>
              <a:rPr lang="en-US" altLang="en-US" smtClean="0"/>
              <a:t>Register a domain name.</a:t>
            </a:r>
          </a:p>
          <a:p>
            <a:pPr marL="1123950" lvl="2" indent="-457200">
              <a:buFont typeface="Calibri" panose="020F0502020204030204" pitchFamily="34" charset="0"/>
              <a:buAutoNum type="arabicPeriod"/>
            </a:pPr>
            <a:r>
              <a:rPr lang="en-US" altLang="en-US" smtClean="0"/>
              <a:t>Create and manage content.</a:t>
            </a:r>
          </a:p>
          <a:p>
            <a:pPr marL="1123950" lvl="2" indent="-457200">
              <a:buFont typeface="Calibri" panose="020F0502020204030204" pitchFamily="34" charset="0"/>
              <a:buAutoNum type="arabicPeriod"/>
            </a:pPr>
            <a:r>
              <a:rPr lang="en-US" altLang="en-US" smtClean="0"/>
              <a:t>Design the website.</a:t>
            </a:r>
          </a:p>
          <a:p>
            <a:pPr marL="1123950" lvl="2" indent="-457200">
              <a:buFont typeface="Calibri" panose="020F0502020204030204" pitchFamily="34" charset="0"/>
              <a:buAutoNum type="arabicPeriod"/>
            </a:pPr>
            <a:r>
              <a:rPr lang="en-US" altLang="en-US" smtClean="0"/>
              <a:t>Construct and test the website.</a:t>
            </a:r>
          </a:p>
          <a:p>
            <a:pPr marL="1123950" lvl="2" indent="-457200">
              <a:buFont typeface="Calibri" panose="020F0502020204030204" pitchFamily="34" charset="0"/>
              <a:buAutoNum type="arabicPeriod"/>
            </a:pPr>
            <a:r>
              <a:rPr lang="en-US" altLang="en-US" smtClean="0"/>
              <a:t>Market and promote the website.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4915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E621D591-253C-4777-8593-ADA98EAAC679}" type="slidenum">
              <a:rPr lang="en-US" altLang="en-US" sz="1200">
                <a:solidFill>
                  <a:srgbClr val="045C75"/>
                </a:solidFill>
              </a:rPr>
              <a:pPr>
                <a:spcBef>
                  <a:spcPct val="0"/>
                </a:spcBef>
                <a:buClrTx/>
                <a:buSzTx/>
                <a:buFontTx/>
                <a:buNone/>
              </a:pPr>
              <a:t>15</a:t>
            </a:fld>
            <a:endParaRPr lang="en-US" altLang="en-US" sz="1200">
              <a:solidFill>
                <a:srgbClr val="045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643063"/>
            <a:ext cx="83534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5120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8F90D33C-9707-486C-9741-11314ED9E094}" type="slidenum">
              <a:rPr lang="en-US" altLang="en-US" sz="1200">
                <a:solidFill>
                  <a:srgbClr val="045C75"/>
                </a:solidFill>
              </a:rPr>
              <a:pPr>
                <a:spcBef>
                  <a:spcPct val="0"/>
                </a:spcBef>
                <a:buClrTx/>
                <a:buSzTx/>
                <a:buFontTx/>
                <a:buNone/>
              </a:pPr>
              <a:t>16</a:t>
            </a:fld>
            <a:endParaRPr lang="en-US" altLang="en-US" sz="1200">
              <a:solidFill>
                <a:srgbClr val="045C7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685800"/>
            <a:ext cx="8458200" cy="1143000"/>
          </a:xfrm>
        </p:spPr>
        <p:txBody>
          <a:bodyPr/>
          <a:lstStyle/>
          <a:p>
            <a:r>
              <a:rPr lang="en-US" altLang="en-US" sz="4800" smtClean="0"/>
              <a:t>Website Hosting </a:t>
            </a:r>
            <a:br>
              <a:rPr lang="en-US" altLang="en-US" sz="4800" smtClean="0"/>
            </a:br>
            <a:r>
              <a:rPr lang="en-US" altLang="en-US" sz="4800" smtClean="0"/>
              <a:t>and Obtaining a Domain Name</a:t>
            </a:r>
            <a:endParaRPr lang="en-US" altLang="en-US" sz="4600" smtClean="0"/>
          </a:p>
        </p:txBody>
      </p:sp>
      <p:sp>
        <p:nvSpPr>
          <p:cNvPr id="53251" name="Content Placeholder 2"/>
          <p:cNvSpPr>
            <a:spLocks noGrp="1"/>
          </p:cNvSpPr>
          <p:nvPr>
            <p:ph idx="1"/>
          </p:nvPr>
        </p:nvSpPr>
        <p:spPr/>
        <p:txBody>
          <a:bodyPr/>
          <a:lstStyle/>
          <a:p>
            <a:r>
              <a:rPr lang="en-US" altLang="en-US" sz="2400" b="1" smtClean="0"/>
              <a:t>WEB HOSTING OPTIONS</a:t>
            </a:r>
          </a:p>
          <a:p>
            <a:pPr lvl="1"/>
            <a:r>
              <a:rPr lang="en-US" altLang="en-US" sz="2200" b="1" smtClean="0"/>
              <a:t>storebuilder service</a:t>
            </a:r>
          </a:p>
          <a:p>
            <a:pPr lvl="1">
              <a:buFont typeface="Wingdings 2" panose="05020102010507070707" pitchFamily="18" charset="2"/>
              <a:buNone/>
            </a:pPr>
            <a:r>
              <a:rPr lang="en-US" altLang="en-US" sz="2200" smtClean="0"/>
              <a:t>	A hosting service that provides disk space and services to help small and microbusinesses build a website quickly and cheaply</a:t>
            </a:r>
          </a:p>
          <a:p>
            <a:pPr lvl="1"/>
            <a:r>
              <a:rPr lang="en-US" altLang="en-US" sz="2200" b="1" smtClean="0"/>
              <a:t>A Dedicated Hosting Service</a:t>
            </a:r>
          </a:p>
          <a:p>
            <a:pPr lvl="2"/>
            <a:r>
              <a:rPr lang="en-US" altLang="en-US" sz="2000" b="1" smtClean="0"/>
              <a:t>Web hosting service</a:t>
            </a:r>
          </a:p>
          <a:p>
            <a:pPr lvl="2">
              <a:buFont typeface="Wingdings 2" panose="05020102010507070707" pitchFamily="18" charset="2"/>
              <a:buNone/>
            </a:pPr>
            <a:r>
              <a:rPr lang="en-US" altLang="en-US" sz="2000" smtClean="0"/>
              <a:t>	A dedicated website hosting company that offers a wide range of hosting services and functionality to businesses of all sizes</a:t>
            </a:r>
          </a:p>
          <a:p>
            <a:pPr lvl="2"/>
            <a:r>
              <a:rPr lang="en-US" altLang="en-US" sz="2000" b="1" smtClean="0"/>
              <a:t>mirror site</a:t>
            </a:r>
          </a:p>
          <a:p>
            <a:pPr lvl="2">
              <a:buFont typeface="Wingdings 2" panose="05020102010507070707" pitchFamily="18" charset="2"/>
              <a:buNone/>
            </a:pPr>
            <a:r>
              <a:rPr lang="en-US" altLang="en-US" sz="2000" smtClean="0"/>
              <a:t>	An exact duplicate of an original website that is physically located on a Web server on another continent or in another country</a:t>
            </a:r>
            <a:endParaRPr lang="en-US" altLang="en-US" sz="2000"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5325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82803780-6BD7-4E71-9708-EA6B7527CDA3}" type="slidenum">
              <a:rPr lang="en-US" altLang="en-US" sz="1200">
                <a:solidFill>
                  <a:srgbClr val="045C75"/>
                </a:solidFill>
              </a:rPr>
              <a:pPr>
                <a:spcBef>
                  <a:spcPct val="0"/>
                </a:spcBef>
                <a:buClrTx/>
                <a:buSzTx/>
                <a:buFontTx/>
                <a:buNone/>
              </a:pPr>
              <a:t>17</a:t>
            </a:fld>
            <a:endParaRPr lang="en-US" altLang="en-US" sz="1200">
              <a:solidFill>
                <a:srgbClr val="045C7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04800" y="685800"/>
            <a:ext cx="8458200" cy="1143000"/>
          </a:xfrm>
        </p:spPr>
        <p:txBody>
          <a:bodyPr/>
          <a:lstStyle/>
          <a:p>
            <a:r>
              <a:rPr lang="en-US" altLang="en-US" sz="4800" smtClean="0"/>
              <a:t>Website Hosting </a:t>
            </a:r>
            <a:br>
              <a:rPr lang="en-US" altLang="en-US" sz="4800" smtClean="0"/>
            </a:br>
            <a:r>
              <a:rPr lang="en-US" altLang="en-US" sz="4800" smtClean="0"/>
              <a:t>and Obtaining a Domain Name</a:t>
            </a:r>
            <a:endParaRPr lang="en-US" altLang="en-US" sz="4600" smtClean="0"/>
          </a:p>
        </p:txBody>
      </p:sp>
      <p:sp>
        <p:nvSpPr>
          <p:cNvPr id="55299" name="Content Placeholder 2"/>
          <p:cNvSpPr>
            <a:spLocks noGrp="1"/>
          </p:cNvSpPr>
          <p:nvPr>
            <p:ph idx="1"/>
          </p:nvPr>
        </p:nvSpPr>
        <p:spPr/>
        <p:txBody>
          <a:bodyPr/>
          <a:lstStyle/>
          <a:p>
            <a:pPr lvl="1"/>
            <a:r>
              <a:rPr lang="en-US" altLang="en-US" b="1" smtClean="0"/>
              <a:t>ISP Hosting Combined with Web Designer</a:t>
            </a:r>
          </a:p>
          <a:p>
            <a:pPr lvl="2"/>
            <a:r>
              <a:rPr lang="en-US" altLang="en-US" b="1" smtClean="0"/>
              <a:t>ISP hosting service</a:t>
            </a:r>
          </a:p>
          <a:p>
            <a:pPr lvl="2">
              <a:buFont typeface="Wingdings 2" panose="05020102010507070707" pitchFamily="18" charset="2"/>
              <a:buNone/>
            </a:pPr>
            <a:r>
              <a:rPr lang="en-US" altLang="en-US" smtClean="0"/>
              <a:t>	A hosting service that provides an independent, stand-alone website for small and medium-sized businesses</a:t>
            </a:r>
          </a:p>
          <a:p>
            <a:pPr lvl="1"/>
            <a:r>
              <a:rPr lang="en-US" altLang="en-US" b="1" smtClean="0"/>
              <a:t>self-hosting</a:t>
            </a:r>
          </a:p>
          <a:p>
            <a:pPr lvl="1">
              <a:buFont typeface="Wingdings 2" panose="05020102010507070707" pitchFamily="18" charset="2"/>
              <a:buNone/>
            </a:pPr>
            <a:r>
              <a:rPr lang="en-US" altLang="en-US" smtClean="0"/>
              <a:t>	When a business acquires the hardware, software, staff, and dedicated telecommunications services necessary to set up and manage its own website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553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2CB8759F-168D-4FBD-8567-91F5C9C65912}" type="slidenum">
              <a:rPr lang="en-US" altLang="en-US" sz="1200">
                <a:solidFill>
                  <a:srgbClr val="045C75"/>
                </a:solidFill>
              </a:rPr>
              <a:pPr>
                <a:spcBef>
                  <a:spcPct val="0"/>
                </a:spcBef>
                <a:buClrTx/>
                <a:buSzTx/>
                <a:buFontTx/>
                <a:buNone/>
              </a:pPr>
              <a:t>18</a:t>
            </a:fld>
            <a:endParaRPr lang="en-US" altLang="en-US" sz="120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229600" cy="1143000"/>
          </a:xfrm>
        </p:spPr>
        <p:txBody>
          <a:bodyPr/>
          <a:lstStyle/>
          <a:p>
            <a:pPr eaLnBrk="1" hangingPunct="1"/>
            <a:r>
              <a:rPr lang="en-US" altLang="en-US" smtClean="0"/>
              <a:t>Learning Objectives</a:t>
            </a:r>
          </a:p>
        </p:txBody>
      </p:sp>
      <p:sp>
        <p:nvSpPr>
          <p:cNvPr id="20483" name="Content Placeholder 2"/>
          <p:cNvSpPr>
            <a:spLocks noGrp="1"/>
          </p:cNvSpPr>
          <p:nvPr>
            <p:ph idx="1"/>
          </p:nvPr>
        </p:nvSpPr>
        <p:spPr>
          <a:xfrm>
            <a:off x="533400" y="1371600"/>
            <a:ext cx="8229600" cy="4389438"/>
          </a:xfrm>
        </p:spPr>
        <p:txBody>
          <a:bodyPr/>
          <a:lstStyle/>
          <a:p>
            <a:pPr marL="457200" indent="-457200">
              <a:buFont typeface="Calibri" panose="020F0502020204030204" pitchFamily="34" charset="0"/>
              <a:buAutoNum type="arabicPeriod"/>
            </a:pPr>
            <a:r>
              <a:rPr lang="en-US" altLang="en-US" sz="2400" smtClean="0"/>
              <a:t>Understand the fundamental requirements for initiating an online business.</a:t>
            </a:r>
          </a:p>
          <a:p>
            <a:pPr marL="457200" indent="-457200">
              <a:buFont typeface="Calibri" panose="020F0502020204030204" pitchFamily="34" charset="0"/>
              <a:buAutoNum type="arabicPeriod"/>
            </a:pPr>
            <a:r>
              <a:rPr lang="en-US" altLang="en-US" sz="2400" smtClean="0"/>
              <a:t>Describe the process of initiating and funding a startup e-business or large e-project.</a:t>
            </a:r>
          </a:p>
          <a:p>
            <a:pPr marL="457200" indent="-457200">
              <a:buFont typeface="Calibri" panose="020F0502020204030204" pitchFamily="34" charset="0"/>
              <a:buAutoNum type="arabicPeriod"/>
            </a:pPr>
            <a:r>
              <a:rPr lang="en-US" altLang="en-US" sz="2400" smtClean="0"/>
              <a:t>Understand the process of adding EC initiatives to an existing business.</a:t>
            </a:r>
          </a:p>
          <a:p>
            <a:pPr marL="457200" indent="-457200">
              <a:buFont typeface="Calibri" panose="020F0502020204030204" pitchFamily="34" charset="0"/>
              <a:buAutoNum type="arabicPeriod"/>
            </a:pPr>
            <a:r>
              <a:rPr lang="en-US" altLang="en-US" sz="2400" smtClean="0"/>
              <a:t>Describe the issues and methods of transforming an organization into an e-business.</a:t>
            </a:r>
          </a:p>
          <a:p>
            <a:pPr marL="457200" indent="-457200">
              <a:buFont typeface="Calibri" panose="020F0502020204030204" pitchFamily="34" charset="0"/>
              <a:buAutoNum type="arabicPeriod"/>
            </a:pPr>
            <a:r>
              <a:rPr lang="en-US" altLang="en-US" sz="2400" smtClean="0"/>
              <a:t>Describe the process of acquiring websites and evaluate building versus hosting options.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2048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FE137BDC-9722-49E1-8436-96F39F8C78D1}" type="slidenum">
              <a:rPr lang="en-US" altLang="en-US" sz="1200">
                <a:solidFill>
                  <a:srgbClr val="045C75"/>
                </a:solidFill>
              </a:rPr>
              <a:pPr>
                <a:spcBef>
                  <a:spcPct val="0"/>
                </a:spcBef>
                <a:buClrTx/>
                <a:buSzTx/>
                <a:buFontTx/>
                <a:buNone/>
              </a:pPr>
              <a:t>1</a:t>
            </a:fld>
            <a:endParaRPr lang="en-US" altLang="en-US" sz="120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04800" y="685800"/>
            <a:ext cx="8458200" cy="1143000"/>
          </a:xfrm>
        </p:spPr>
        <p:txBody>
          <a:bodyPr/>
          <a:lstStyle/>
          <a:p>
            <a:r>
              <a:rPr lang="en-US" altLang="en-US" sz="4800" smtClean="0"/>
              <a:t>Website Hosting </a:t>
            </a:r>
            <a:br>
              <a:rPr lang="en-US" altLang="en-US" sz="4800" smtClean="0"/>
            </a:br>
            <a:r>
              <a:rPr lang="en-US" altLang="en-US" sz="4800" smtClean="0"/>
              <a:t>and Obtaining a Domain Name</a:t>
            </a:r>
            <a:endParaRPr lang="en-US" altLang="en-US" sz="4600" smtClean="0"/>
          </a:p>
        </p:txBody>
      </p:sp>
      <p:sp>
        <p:nvSpPr>
          <p:cNvPr id="57347" name="Content Placeholder 2"/>
          <p:cNvSpPr>
            <a:spLocks noGrp="1"/>
          </p:cNvSpPr>
          <p:nvPr>
            <p:ph idx="1"/>
          </p:nvPr>
        </p:nvSpPr>
        <p:spPr/>
        <p:txBody>
          <a:bodyPr/>
          <a:lstStyle/>
          <a:p>
            <a:r>
              <a:rPr lang="en-US" altLang="en-US" b="1" smtClean="0"/>
              <a:t>REGISTERING A DOMAIN NAME</a:t>
            </a:r>
          </a:p>
          <a:p>
            <a:pPr lvl="1"/>
            <a:r>
              <a:rPr lang="en-US" altLang="en-US" b="1" smtClean="0"/>
              <a:t>domain name</a:t>
            </a:r>
          </a:p>
          <a:p>
            <a:pPr lvl="1">
              <a:buFont typeface="Wingdings 2" panose="05020102010507070707" pitchFamily="18" charset="2"/>
              <a:buNone/>
            </a:pPr>
            <a:r>
              <a:rPr lang="en-US" altLang="en-US" smtClean="0"/>
              <a:t>	A name-based address that identifies an Internet-connected server; usually it refers to the portion of the address to the left of .com and .org, etc.</a:t>
            </a:r>
          </a:p>
          <a:p>
            <a:pPr lvl="1"/>
            <a:r>
              <a:rPr lang="en-US" altLang="en-US" b="1" smtClean="0"/>
              <a:t>Domain Name System (DNS)</a:t>
            </a:r>
          </a:p>
          <a:p>
            <a:pPr lvl="1">
              <a:buFont typeface="Wingdings 2" panose="05020102010507070707" pitchFamily="18" charset="2"/>
              <a:buNone/>
            </a:pPr>
            <a:r>
              <a:rPr lang="en-US" altLang="en-US" smtClean="0"/>
              <a:t>	A hierarchical naming system for computers, services, or any resource participating in the Internet; it is like a directory</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5734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1382214F-590C-450F-B346-F4F48A452A68}" type="slidenum">
              <a:rPr lang="en-US" altLang="en-US" sz="1200">
                <a:solidFill>
                  <a:srgbClr val="045C75"/>
                </a:solidFill>
              </a:rPr>
              <a:pPr>
                <a:spcBef>
                  <a:spcPct val="0"/>
                </a:spcBef>
                <a:buClrTx/>
                <a:buSzTx/>
                <a:buFontTx/>
                <a:buNone/>
              </a:pPr>
              <a:t>19</a:t>
            </a:fld>
            <a:endParaRPr lang="en-US" altLang="en-US" sz="1200">
              <a:solidFill>
                <a:srgbClr val="045C7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59395" name="Content Placeholder 2"/>
          <p:cNvSpPr>
            <a:spLocks noGrp="1"/>
          </p:cNvSpPr>
          <p:nvPr>
            <p:ph idx="1"/>
          </p:nvPr>
        </p:nvSpPr>
        <p:spPr/>
        <p:txBody>
          <a:bodyPr/>
          <a:lstStyle/>
          <a:p>
            <a:r>
              <a:rPr lang="en-US" altLang="en-US" b="1" smtClean="0"/>
              <a:t>content</a:t>
            </a:r>
          </a:p>
          <a:p>
            <a:pPr>
              <a:buFont typeface="Wingdings 2" panose="05020102010507070707" pitchFamily="18" charset="2"/>
              <a:buNone/>
            </a:pPr>
            <a:r>
              <a:rPr lang="en-US" altLang="en-US" smtClean="0"/>
              <a:t>	The text, images, sound, and video that make up a Web page</a:t>
            </a:r>
          </a:p>
          <a:p>
            <a:r>
              <a:rPr lang="en-US" altLang="en-US" b="1" smtClean="0"/>
              <a:t>CATEGORIES AND TYPES OF CONTENT</a:t>
            </a:r>
          </a:p>
          <a:p>
            <a:pPr lvl="1"/>
            <a:r>
              <a:rPr lang="en-US" altLang="en-US" b="1" smtClean="0"/>
              <a:t>dynamic Web content</a:t>
            </a:r>
          </a:p>
          <a:p>
            <a:pPr lvl="1">
              <a:buFont typeface="Wingdings 2" panose="05020102010507070707" pitchFamily="18" charset="2"/>
              <a:buNone/>
            </a:pPr>
            <a:r>
              <a:rPr lang="en-US" altLang="en-US" smtClean="0"/>
              <a:t>	Content that must be kept up-to-date</a:t>
            </a:r>
          </a:p>
          <a:p>
            <a:pPr lvl="1"/>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5939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6F1603F1-D717-4EFF-8E7B-152C7B275E3F}" type="slidenum">
              <a:rPr lang="en-US" altLang="en-US" sz="1200">
                <a:solidFill>
                  <a:srgbClr val="045C75"/>
                </a:solidFill>
              </a:rPr>
              <a:pPr>
                <a:spcBef>
                  <a:spcPct val="0"/>
                </a:spcBef>
                <a:buClrTx/>
                <a:buSzTx/>
                <a:buFontTx/>
                <a:buNone/>
              </a:pPr>
              <a:t>20</a:t>
            </a:fld>
            <a:endParaRPr lang="en-US" altLang="en-US" sz="1200">
              <a:solidFill>
                <a:srgbClr val="045C7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275638"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6144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4C5A29AE-473F-49E7-9625-802B7C1214D3}" type="slidenum">
              <a:rPr lang="en-US" altLang="en-US" sz="1200">
                <a:solidFill>
                  <a:srgbClr val="045C75"/>
                </a:solidFill>
              </a:rPr>
              <a:pPr>
                <a:spcBef>
                  <a:spcPct val="0"/>
                </a:spcBef>
                <a:buClrTx/>
                <a:buSzTx/>
                <a:buFontTx/>
                <a:buNone/>
              </a:pPr>
              <a:t>21</a:t>
            </a:fld>
            <a:endParaRPr lang="en-US" altLang="en-US" sz="1200">
              <a:solidFill>
                <a:srgbClr val="045C7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63491" name="Content Placeholder 2"/>
          <p:cNvSpPr>
            <a:spLocks noGrp="1"/>
          </p:cNvSpPr>
          <p:nvPr>
            <p:ph idx="1"/>
          </p:nvPr>
        </p:nvSpPr>
        <p:spPr/>
        <p:txBody>
          <a:bodyPr/>
          <a:lstStyle/>
          <a:p>
            <a:pPr lvl="1"/>
            <a:r>
              <a:rPr lang="en-US" altLang="en-US" b="1" smtClean="0"/>
              <a:t>Primary and Secondary Content</a:t>
            </a:r>
          </a:p>
          <a:p>
            <a:pPr lvl="2"/>
            <a:r>
              <a:rPr lang="en-US" altLang="en-US" b="1" smtClean="0"/>
              <a:t>cross-selling</a:t>
            </a:r>
          </a:p>
          <a:p>
            <a:pPr lvl="2">
              <a:buFont typeface="Wingdings 2" panose="05020102010507070707" pitchFamily="18" charset="2"/>
              <a:buNone/>
            </a:pPr>
            <a:r>
              <a:rPr lang="en-US" altLang="en-US" smtClean="0"/>
              <a:t>	Offering similar or complementary products and services to increase sales</a:t>
            </a:r>
          </a:p>
          <a:p>
            <a:pPr lvl="2"/>
            <a:r>
              <a:rPr lang="en-US" altLang="en-US" b="1" smtClean="0"/>
              <a:t>up-selling</a:t>
            </a:r>
          </a:p>
          <a:p>
            <a:pPr lvl="2">
              <a:buFont typeface="Wingdings 2" panose="05020102010507070707" pitchFamily="18" charset="2"/>
              <a:buNone/>
            </a:pPr>
            <a:r>
              <a:rPr lang="en-US" altLang="en-US" smtClean="0"/>
              <a:t>	Offering an upgraded version of the product in order to boost sales and profit</a:t>
            </a:r>
          </a:p>
          <a:p>
            <a:pPr lvl="2"/>
            <a:r>
              <a:rPr lang="en-US" altLang="en-US" b="1" smtClean="0"/>
              <a:t>Promotion</a:t>
            </a:r>
          </a:p>
          <a:p>
            <a:pPr lvl="2"/>
            <a:r>
              <a:rPr lang="en-US" altLang="en-US" b="1" smtClean="0"/>
              <a:t>Comment</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634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900E17F1-0649-4D60-9D1F-E57075BC15B6}" type="slidenum">
              <a:rPr lang="en-US" altLang="en-US" sz="1200">
                <a:solidFill>
                  <a:srgbClr val="045C75"/>
                </a:solidFill>
              </a:rPr>
              <a:pPr>
                <a:spcBef>
                  <a:spcPct val="0"/>
                </a:spcBef>
                <a:buClrTx/>
                <a:buSzTx/>
                <a:buFontTx/>
                <a:buNone/>
              </a:pPr>
              <a:t>22</a:t>
            </a:fld>
            <a:endParaRPr lang="en-US" altLang="en-US" sz="120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65539" name="Content Placeholder 2"/>
          <p:cNvSpPr>
            <a:spLocks noGrp="1"/>
          </p:cNvSpPr>
          <p:nvPr>
            <p:ph idx="1"/>
          </p:nvPr>
        </p:nvSpPr>
        <p:spPr/>
        <p:txBody>
          <a:bodyPr/>
          <a:lstStyle/>
          <a:p>
            <a:r>
              <a:rPr lang="en-US" altLang="en-US" b="1" smtClean="0"/>
              <a:t>CREATION OR ACQUISITION OF CONTENT</a:t>
            </a:r>
          </a:p>
          <a:p>
            <a:pPr lvl="1"/>
            <a:r>
              <a:rPr lang="en-US" altLang="en-US" b="1" smtClean="0"/>
              <a:t>Buying Content</a:t>
            </a:r>
          </a:p>
          <a:p>
            <a:pPr lvl="2"/>
            <a:r>
              <a:rPr lang="en-US" altLang="en-US" b="1" smtClean="0"/>
              <a:t>syndication</a:t>
            </a:r>
          </a:p>
          <a:p>
            <a:pPr lvl="2">
              <a:buFont typeface="Wingdings 2" panose="05020102010507070707" pitchFamily="18" charset="2"/>
              <a:buNone/>
            </a:pPr>
            <a:r>
              <a:rPr lang="en-US" altLang="en-US" smtClean="0"/>
              <a:t>	The sale of the same good (e.g., digital content) to many customers, who then integrate it with other offerings and resell it or give it away free</a:t>
            </a:r>
          </a:p>
          <a:p>
            <a:pPr lvl="2"/>
            <a:r>
              <a:rPr lang="en-US" altLang="en-US" b="1" smtClean="0"/>
              <a:t>Web syndication</a:t>
            </a:r>
          </a:p>
          <a:p>
            <a:pPr lvl="2">
              <a:buFont typeface="Wingdings 2" panose="05020102010507070707" pitchFamily="18" charset="2"/>
              <a:buNone/>
            </a:pPr>
            <a:r>
              <a:rPr lang="en-US" altLang="en-US" smtClean="0"/>
              <a:t>	A form of syndication in which a section of a website is available for other sites to use</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6554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07DC03A2-F353-4607-BF32-8C2E11658B83}" type="slidenum">
              <a:rPr lang="en-US" altLang="en-US" sz="1200">
                <a:solidFill>
                  <a:srgbClr val="045C75"/>
                </a:solidFill>
              </a:rPr>
              <a:pPr>
                <a:spcBef>
                  <a:spcPct val="0"/>
                </a:spcBef>
                <a:buClrTx/>
                <a:buSzTx/>
                <a:buFontTx/>
                <a:buNone/>
              </a:pPr>
              <a:t>23</a:t>
            </a:fld>
            <a:endParaRPr lang="en-US" altLang="en-US" sz="120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67587" name="Content Placeholder 2"/>
          <p:cNvSpPr>
            <a:spLocks noGrp="1"/>
          </p:cNvSpPr>
          <p:nvPr>
            <p:ph idx="1"/>
          </p:nvPr>
        </p:nvSpPr>
        <p:spPr>
          <a:xfrm>
            <a:off x="457200" y="1935163"/>
            <a:ext cx="8229600" cy="1417637"/>
          </a:xfrm>
        </p:spPr>
        <p:txBody>
          <a:bodyPr/>
          <a:lstStyle/>
          <a:p>
            <a:pPr lvl="1"/>
            <a:r>
              <a:rPr lang="en-US" altLang="en-US" b="1" smtClean="0"/>
              <a:t>Really Simple Syndication (RSS)</a:t>
            </a:r>
          </a:p>
          <a:p>
            <a:pPr lvl="1">
              <a:buFont typeface="Wingdings 2" panose="05020102010507070707" pitchFamily="18" charset="2"/>
              <a:buNone/>
            </a:pPr>
            <a:r>
              <a:rPr lang="en-US" altLang="en-US" smtClean="0"/>
              <a:t>	A family of Web-feed formats used to publish frequently updated digital content</a:t>
            </a:r>
          </a:p>
        </p:txBody>
      </p:sp>
      <p:pic>
        <p:nvPicPr>
          <p:cNvPr id="675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33800"/>
            <a:ext cx="83058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6759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235E38AD-81A3-4519-8C2D-B654CE48DB1B}" type="slidenum">
              <a:rPr lang="en-US" altLang="en-US" sz="1200">
                <a:solidFill>
                  <a:srgbClr val="045C75"/>
                </a:solidFill>
              </a:rPr>
              <a:pPr>
                <a:spcBef>
                  <a:spcPct val="0"/>
                </a:spcBef>
                <a:buClrTx/>
                <a:buSzTx/>
                <a:buFontTx/>
                <a:buNone/>
              </a:pPr>
              <a:t>24</a:t>
            </a:fld>
            <a:endParaRPr lang="en-US" altLang="en-US" sz="1200">
              <a:solidFill>
                <a:srgbClr val="045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69635" name="Content Placeholder 2"/>
          <p:cNvSpPr>
            <a:spLocks noGrp="1"/>
          </p:cNvSpPr>
          <p:nvPr>
            <p:ph idx="1"/>
          </p:nvPr>
        </p:nvSpPr>
        <p:spPr/>
        <p:txBody>
          <a:bodyPr/>
          <a:lstStyle/>
          <a:p>
            <a:pPr lvl="1"/>
            <a:r>
              <a:rPr lang="en-US" altLang="en-US" b="1" smtClean="0"/>
              <a:t>podcast</a:t>
            </a:r>
          </a:p>
          <a:p>
            <a:pPr lvl="1">
              <a:buFont typeface="Wingdings 2" panose="05020102010507070707" pitchFamily="18" charset="2"/>
              <a:buNone/>
            </a:pPr>
            <a:r>
              <a:rPr lang="en-US" altLang="en-US" smtClean="0"/>
              <a:t>	A media file that is distributed over the Internet using syndication feeds for playback on mobile devices and personal computers; as with the term </a:t>
            </a:r>
            <a:r>
              <a:rPr lang="en-US" altLang="en-US" i="1" smtClean="0"/>
              <a:t>radio, </a:t>
            </a:r>
            <a:r>
              <a:rPr lang="en-US" altLang="en-US" smtClean="0"/>
              <a:t>it can mean both the content and the method of syndication </a:t>
            </a:r>
          </a:p>
          <a:p>
            <a:pPr lvl="1">
              <a:buFont typeface="Wingdings 2" panose="05020102010507070707" pitchFamily="18" charset="2"/>
              <a:buNone/>
            </a:pPr>
            <a:r>
              <a:rPr lang="en-US" altLang="en-US" smtClean="0"/>
              <a:t>	A collection of audio files in MP3 format</a:t>
            </a:r>
          </a:p>
          <a:p>
            <a:pPr lvl="1"/>
            <a:r>
              <a:rPr lang="en-US" altLang="en-US" b="1" smtClean="0"/>
              <a:t>Representative Content-Related Vendors</a:t>
            </a:r>
          </a:p>
          <a:p>
            <a:pPr lvl="1"/>
            <a:r>
              <a:rPr lang="en-US" altLang="en-US" b="1" smtClean="0"/>
              <a:t>Content Delivery Networks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6963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D331D475-E90D-44B9-AA0D-459CAAB7C104}" type="slidenum">
              <a:rPr lang="en-US" altLang="en-US" sz="1200">
                <a:solidFill>
                  <a:srgbClr val="045C75"/>
                </a:solidFill>
              </a:rPr>
              <a:pPr>
                <a:spcBef>
                  <a:spcPct val="0"/>
                </a:spcBef>
                <a:buClrTx/>
                <a:buSzTx/>
                <a:buFontTx/>
                <a:buNone/>
              </a:pPr>
              <a:t>25</a:t>
            </a:fld>
            <a:endParaRPr lang="en-US" altLang="en-US" sz="120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71683" name="Content Placeholder 2"/>
          <p:cNvSpPr>
            <a:spLocks noGrp="1"/>
          </p:cNvSpPr>
          <p:nvPr>
            <p:ph idx="1"/>
          </p:nvPr>
        </p:nvSpPr>
        <p:spPr/>
        <p:txBody>
          <a:bodyPr/>
          <a:lstStyle/>
          <a:p>
            <a:pPr lvl="1"/>
            <a:r>
              <a:rPr lang="en-US" altLang="en-US" b="1" smtClean="0"/>
              <a:t>personalized content</a:t>
            </a:r>
          </a:p>
          <a:p>
            <a:pPr lvl="1">
              <a:buFont typeface="Wingdings 2" panose="05020102010507070707" pitchFamily="18" charset="2"/>
              <a:buNone/>
            </a:pPr>
            <a:r>
              <a:rPr lang="en-US" altLang="en-US" smtClean="0"/>
              <a:t>	Web content that matches the needs and expectations of the individual visitor</a:t>
            </a:r>
          </a:p>
          <a:p>
            <a:pPr lvl="1"/>
            <a:r>
              <a:rPr lang="en-US" altLang="en-US" b="1" smtClean="0"/>
              <a:t>e-newsletter</a:t>
            </a:r>
          </a:p>
          <a:p>
            <a:pPr lvl="1">
              <a:buFont typeface="Wingdings 2" panose="05020102010507070707" pitchFamily="18" charset="2"/>
              <a:buNone/>
            </a:pPr>
            <a:r>
              <a:rPr lang="en-US" altLang="en-US" smtClean="0"/>
              <a:t>	A collection of short, informative articles sent at regular intervals by e-mail to individuals who have an interest in the newsletter’s topic</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7168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6EB276DE-8793-4B73-9A9D-7233C99D8FC2}" type="slidenum">
              <a:rPr lang="en-US" altLang="en-US" sz="1200">
                <a:solidFill>
                  <a:srgbClr val="045C75"/>
                </a:solidFill>
              </a:rPr>
              <a:pPr>
                <a:spcBef>
                  <a:spcPct val="0"/>
                </a:spcBef>
                <a:buClrTx/>
                <a:buSzTx/>
                <a:buFontTx/>
                <a:buNone/>
              </a:pPr>
              <a:t>26</a:t>
            </a:fld>
            <a:endParaRPr lang="en-US" altLang="en-US" sz="120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73731" name="Content Placeholder 2"/>
          <p:cNvSpPr>
            <a:spLocks noGrp="1"/>
          </p:cNvSpPr>
          <p:nvPr>
            <p:ph idx="1"/>
          </p:nvPr>
        </p:nvSpPr>
        <p:spPr/>
        <p:txBody>
          <a:bodyPr/>
          <a:lstStyle/>
          <a:p>
            <a:r>
              <a:rPr lang="en-US" altLang="en-US" b="1" smtClean="0"/>
              <a:t>content management</a:t>
            </a:r>
          </a:p>
          <a:p>
            <a:pPr>
              <a:buFont typeface="Wingdings 2" panose="05020102010507070707" pitchFamily="18" charset="2"/>
              <a:buNone/>
            </a:pPr>
            <a:r>
              <a:rPr lang="en-US" altLang="en-US" smtClean="0"/>
              <a:t>	The process of adding, revising, and removing content from a website to keep content fresh, accurate, compelling, and credible</a:t>
            </a:r>
          </a:p>
          <a:p>
            <a:pPr lvl="1"/>
            <a:r>
              <a:rPr lang="en-US" altLang="en-US" b="1" smtClean="0"/>
              <a:t>Content Testing and Updating</a:t>
            </a:r>
          </a:p>
          <a:p>
            <a:pPr lvl="1"/>
            <a:r>
              <a:rPr lang="en-US" altLang="en-US" b="1" smtClean="0"/>
              <a:t>Measuring Content Quality</a:t>
            </a:r>
          </a:p>
          <a:p>
            <a:pPr lvl="1"/>
            <a:r>
              <a:rPr lang="en-US" altLang="en-US" b="1" smtClean="0"/>
              <a:t>Pitfalls of Content Management</a:t>
            </a:r>
          </a:p>
          <a:p>
            <a:pPr lvl="1"/>
            <a:r>
              <a:rPr lang="en-US" altLang="en-US" b="1" smtClean="0"/>
              <a:t>Content Removal</a:t>
            </a:r>
          </a:p>
          <a:p>
            <a:pPr lvl="1"/>
            <a:r>
              <a:rPr lang="en-US" altLang="en-US" b="1" smtClean="0"/>
              <a:t>Content Management Software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7373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E079D1BD-FD11-4193-B16C-65D848B1BB53}" type="slidenum">
              <a:rPr lang="en-US" altLang="en-US" sz="1200">
                <a:solidFill>
                  <a:srgbClr val="045C75"/>
                </a:solidFill>
              </a:rPr>
              <a:pPr>
                <a:spcBef>
                  <a:spcPct val="0"/>
                </a:spcBef>
                <a:buClrTx/>
                <a:buSzTx/>
                <a:buFontTx/>
                <a:buNone/>
              </a:pPr>
              <a:t>27</a:t>
            </a:fld>
            <a:endParaRPr lang="en-US" altLang="en-US" sz="1200">
              <a:solidFill>
                <a:srgbClr val="045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304800" y="685800"/>
            <a:ext cx="8458200" cy="1143000"/>
          </a:xfrm>
        </p:spPr>
        <p:txBody>
          <a:bodyPr/>
          <a:lstStyle/>
          <a:p>
            <a:r>
              <a:rPr lang="en-US" altLang="en-US" sz="4800" smtClean="0"/>
              <a:t>Content Creation, </a:t>
            </a:r>
            <a:br>
              <a:rPr lang="en-US" altLang="en-US" sz="4800" smtClean="0"/>
            </a:br>
            <a:r>
              <a:rPr lang="en-US" altLang="en-US" sz="4800" smtClean="0"/>
              <a:t>Delivery, and Management</a:t>
            </a:r>
            <a:endParaRPr lang="en-US" altLang="en-US" sz="4600" smtClean="0"/>
          </a:p>
        </p:txBody>
      </p:sp>
      <p:sp>
        <p:nvSpPr>
          <p:cNvPr id="75779" name="Content Placeholder 2"/>
          <p:cNvSpPr>
            <a:spLocks noGrp="1"/>
          </p:cNvSpPr>
          <p:nvPr>
            <p:ph idx="1"/>
          </p:nvPr>
        </p:nvSpPr>
        <p:spPr/>
        <p:txBody>
          <a:bodyPr/>
          <a:lstStyle/>
          <a:p>
            <a:r>
              <a:rPr lang="en-US" altLang="en-US" b="1" smtClean="0"/>
              <a:t>CATALOG CONTENT AND ITS MANAGEMENT</a:t>
            </a:r>
          </a:p>
          <a:p>
            <a:r>
              <a:rPr lang="en-US" altLang="en-US" b="1" smtClean="0"/>
              <a:t>CONTENT MAXIMIZATION AND STREAMING SERVICES</a:t>
            </a:r>
          </a:p>
          <a:p>
            <a:pPr lvl="1"/>
            <a:r>
              <a:rPr lang="fr-FR" altLang="en-US" b="1" smtClean="0"/>
              <a:t>Content for Large EC Sites</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7578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F3CB17C5-7471-41E7-AF71-7F7C2D41735C}" type="slidenum">
              <a:rPr lang="en-US" altLang="en-US" sz="1200">
                <a:solidFill>
                  <a:srgbClr val="045C75"/>
                </a:solidFill>
              </a:rPr>
              <a:pPr>
                <a:spcBef>
                  <a:spcPct val="0"/>
                </a:spcBef>
                <a:buClrTx/>
                <a:buSzTx/>
                <a:buFontTx/>
                <a:buNone/>
              </a:pPr>
              <a:t>28</a:t>
            </a:fld>
            <a:endParaRPr lang="en-US" altLang="en-US" sz="120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28600"/>
            <a:ext cx="8229600" cy="1143000"/>
          </a:xfrm>
        </p:spPr>
        <p:txBody>
          <a:bodyPr/>
          <a:lstStyle/>
          <a:p>
            <a:pPr eaLnBrk="1" hangingPunct="1"/>
            <a:r>
              <a:rPr lang="en-US" altLang="en-US" smtClean="0"/>
              <a:t>Learning Objectives</a:t>
            </a:r>
          </a:p>
        </p:txBody>
      </p:sp>
      <p:sp>
        <p:nvSpPr>
          <p:cNvPr id="22531" name="Content Placeholder 2"/>
          <p:cNvSpPr>
            <a:spLocks noGrp="1"/>
          </p:cNvSpPr>
          <p:nvPr>
            <p:ph idx="1"/>
          </p:nvPr>
        </p:nvSpPr>
        <p:spPr>
          <a:xfrm>
            <a:off x="533400" y="1371600"/>
            <a:ext cx="8229600" cy="4389438"/>
          </a:xfrm>
        </p:spPr>
        <p:txBody>
          <a:bodyPr/>
          <a:lstStyle/>
          <a:p>
            <a:pPr marL="457200" indent="-457200">
              <a:buFont typeface="Calibri" panose="020F0502020204030204" pitchFamily="34" charset="0"/>
              <a:buAutoNum type="arabicPeriod" startAt="6"/>
            </a:pPr>
            <a:r>
              <a:rPr lang="en-US" altLang="en-US" sz="2400" smtClean="0"/>
              <a:t>Understand the importance of providing and managing content and describe how to accomplish this.</a:t>
            </a:r>
          </a:p>
          <a:p>
            <a:pPr marL="457200" indent="-457200">
              <a:buFont typeface="Calibri" panose="020F0502020204030204" pitchFamily="34" charset="0"/>
              <a:buAutoNum type="arabicPeriod" startAt="6"/>
            </a:pPr>
            <a:r>
              <a:rPr lang="en-US" altLang="en-US" sz="2400" smtClean="0"/>
              <a:t>Evaluate websites on design criteria, such as appearance, navigation, consistency, and performance.</a:t>
            </a:r>
          </a:p>
          <a:p>
            <a:pPr marL="457200" indent="-457200">
              <a:buFont typeface="Calibri" panose="020F0502020204030204" pitchFamily="34" charset="0"/>
              <a:buAutoNum type="arabicPeriod" startAt="6"/>
            </a:pPr>
            <a:r>
              <a:rPr lang="en-US" altLang="en-US" sz="2400" smtClean="0"/>
              <a:t>Understand how search engine optimization may help a website obtain high placement in search engines.</a:t>
            </a:r>
          </a:p>
          <a:p>
            <a:pPr marL="457200" indent="-457200">
              <a:buFont typeface="Calibri" panose="020F0502020204030204" pitchFamily="34" charset="0"/>
              <a:buAutoNum type="arabicPeriod" startAt="6"/>
            </a:pPr>
            <a:r>
              <a:rPr lang="en-US" altLang="en-US" sz="2400" smtClean="0"/>
              <a:t>Understand how to provide some support e-services.</a:t>
            </a:r>
          </a:p>
          <a:p>
            <a:pPr marL="457200" indent="-457200">
              <a:buFont typeface="Calibri" panose="020F0502020204030204" pitchFamily="34" charset="0"/>
              <a:buAutoNum type="arabicPeriod" startAt="6"/>
            </a:pPr>
            <a:r>
              <a:rPr lang="en-US" altLang="en-US" sz="2400" smtClean="0"/>
              <a:t>Understand the process of building a webstore.</a:t>
            </a:r>
          </a:p>
          <a:p>
            <a:pPr marL="457200" indent="-457200">
              <a:buFont typeface="Calibri" panose="020F0502020204030204" pitchFamily="34" charset="0"/>
              <a:buAutoNum type="arabicPeriod" startAt="6"/>
            </a:pPr>
            <a:r>
              <a:rPr lang="en-US" altLang="en-US" sz="2400" smtClean="0"/>
              <a:t>Know how to build a webstore with templates.</a:t>
            </a:r>
            <a:endParaRPr lang="en-US" altLang="en-US" sz="2200"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2253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792A3951-9171-4135-BF4E-6352A2E24DAF}" type="slidenum">
              <a:rPr lang="en-US" altLang="en-US" sz="1200">
                <a:solidFill>
                  <a:srgbClr val="045C75"/>
                </a:solidFill>
              </a:rPr>
              <a:pPr>
                <a:spcBef>
                  <a:spcPct val="0"/>
                </a:spcBef>
                <a:buClrTx/>
                <a:buSzTx/>
                <a:buFontTx/>
                <a:buNone/>
              </a:pPr>
              <a:t>2</a:t>
            </a:fld>
            <a:endParaRPr lang="en-US" altLang="en-US" sz="120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71475"/>
            <a:ext cx="5645150" cy="59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7782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54FD5F2D-34CC-43E0-ABD7-A05636FEC6DF}" type="slidenum">
              <a:rPr lang="en-US" altLang="en-US" sz="1200">
                <a:solidFill>
                  <a:srgbClr val="045C75"/>
                </a:solidFill>
              </a:rPr>
              <a:pPr>
                <a:spcBef>
                  <a:spcPct val="0"/>
                </a:spcBef>
                <a:buClrTx/>
                <a:buSzTx/>
                <a:buFontTx/>
                <a:buNone/>
              </a:pPr>
              <a:t>29</a:t>
            </a:fld>
            <a:endParaRPr lang="en-US" altLang="en-US" sz="120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304800" y="685800"/>
            <a:ext cx="8458200" cy="1143000"/>
          </a:xfrm>
        </p:spPr>
        <p:txBody>
          <a:bodyPr/>
          <a:lstStyle/>
          <a:p>
            <a:r>
              <a:rPr lang="en-US" altLang="en-US" sz="4800" smtClean="0"/>
              <a:t>Website Design</a:t>
            </a:r>
            <a:endParaRPr lang="en-US" altLang="en-US" sz="4600" smtClean="0"/>
          </a:p>
        </p:txBody>
      </p:sp>
      <p:sp>
        <p:nvSpPr>
          <p:cNvPr id="79875" name="Content Placeholder 2"/>
          <p:cNvSpPr>
            <a:spLocks noGrp="1"/>
          </p:cNvSpPr>
          <p:nvPr>
            <p:ph idx="1"/>
          </p:nvPr>
        </p:nvSpPr>
        <p:spPr/>
        <p:txBody>
          <a:bodyPr/>
          <a:lstStyle/>
          <a:p>
            <a:r>
              <a:rPr lang="en-US" altLang="en-US" b="1" smtClean="0"/>
              <a:t>Guidelines for a successful Website:</a:t>
            </a:r>
          </a:p>
          <a:p>
            <a:pPr marL="850900" lvl="1" indent="-457200">
              <a:buFont typeface="Calibri" panose="020F0502020204030204" pitchFamily="34" charset="0"/>
              <a:buAutoNum type="arabicPeriod"/>
            </a:pPr>
            <a:r>
              <a:rPr lang="en-US" altLang="en-US" smtClean="0"/>
              <a:t>Build it for users (useful for the user, not necessarily the company).</a:t>
            </a:r>
          </a:p>
          <a:p>
            <a:pPr marL="850900" lvl="1" indent="-457200">
              <a:buFont typeface="Calibri" panose="020F0502020204030204" pitchFamily="34" charset="0"/>
              <a:buAutoNum type="arabicPeriod"/>
            </a:pPr>
            <a:r>
              <a:rPr lang="en-US" altLang="en-US" smtClean="0"/>
              <a:t>Make it useful (e.g., usability test).</a:t>
            </a:r>
          </a:p>
          <a:p>
            <a:pPr marL="850900" lvl="1" indent="-457200">
              <a:buFont typeface="Calibri" panose="020F0502020204030204" pitchFamily="34" charset="0"/>
              <a:buAutoNum type="arabicPeriod"/>
            </a:pPr>
            <a:r>
              <a:rPr lang="en-US" altLang="en-US" smtClean="0"/>
              <a:t>Make information easy to find.</a:t>
            </a:r>
          </a:p>
          <a:p>
            <a:pPr marL="850900" lvl="1" indent="-457200">
              <a:buFont typeface="Calibri" panose="020F0502020204030204" pitchFamily="34" charset="0"/>
              <a:buAutoNum type="arabicPeriod"/>
            </a:pPr>
            <a:r>
              <a:rPr lang="en-US" altLang="en-US" smtClean="0"/>
              <a:t>Accommodate all users, including those with disabilities.</a:t>
            </a:r>
          </a:p>
          <a:p>
            <a:pPr marL="850900" lvl="1" indent="-457200">
              <a:buFont typeface="Calibri" panose="020F0502020204030204" pitchFamily="34" charset="0"/>
              <a:buAutoNum type="arabicPeriod"/>
            </a:pPr>
            <a:r>
              <a:rPr lang="en-US" altLang="en-US" smtClean="0"/>
              <a:t>Build a comprehensive, responsive, and effective site.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7987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EA8B03AD-C4CB-4063-95F1-566E90419378}" type="slidenum">
              <a:rPr lang="en-US" altLang="en-US" sz="1200">
                <a:solidFill>
                  <a:srgbClr val="045C75"/>
                </a:solidFill>
              </a:rPr>
              <a:pPr>
                <a:spcBef>
                  <a:spcPct val="0"/>
                </a:spcBef>
                <a:buClrTx/>
                <a:buSzTx/>
                <a:buFontTx/>
                <a:buNone/>
              </a:pPr>
              <a:t>30</a:t>
            </a:fld>
            <a:endParaRPr lang="en-US" altLang="en-US" sz="1200">
              <a:solidFill>
                <a:srgbClr val="045C7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304800" y="685800"/>
            <a:ext cx="8458200" cy="1143000"/>
          </a:xfrm>
        </p:spPr>
        <p:txBody>
          <a:bodyPr/>
          <a:lstStyle/>
          <a:p>
            <a:r>
              <a:rPr lang="en-US" altLang="en-US" sz="4800" smtClean="0"/>
              <a:t>Website Design</a:t>
            </a:r>
            <a:endParaRPr lang="en-US" altLang="en-US" sz="4600" smtClean="0"/>
          </a:p>
        </p:txBody>
      </p:sp>
      <p:sp>
        <p:nvSpPr>
          <p:cNvPr id="81923" name="Content Placeholder 2"/>
          <p:cNvSpPr>
            <a:spLocks noGrp="1"/>
          </p:cNvSpPr>
          <p:nvPr>
            <p:ph idx="1"/>
          </p:nvPr>
        </p:nvSpPr>
        <p:spPr/>
        <p:txBody>
          <a:bodyPr/>
          <a:lstStyle/>
          <a:p>
            <a:pPr marL="850900" lvl="1" indent="-457200">
              <a:buFont typeface="Calibri" panose="020F0502020204030204" pitchFamily="34" charset="0"/>
              <a:buAutoNum type="arabicPeriod" startAt="6"/>
            </a:pPr>
            <a:r>
              <a:rPr lang="en-US" altLang="en-US" smtClean="0"/>
              <a:t>Measure the site against the best of its peer group.</a:t>
            </a:r>
          </a:p>
          <a:p>
            <a:pPr marL="850900" lvl="1" indent="-457200">
              <a:buFont typeface="Calibri" panose="020F0502020204030204" pitchFamily="34" charset="0"/>
              <a:buAutoNum type="arabicPeriod" startAt="6"/>
            </a:pPr>
            <a:r>
              <a:rPr lang="en-US" altLang="en-US" smtClean="0"/>
              <a:t>Build trust; be up front about security, privacy, and marketing policies.</a:t>
            </a:r>
          </a:p>
          <a:p>
            <a:pPr marL="850900" lvl="1" indent="-457200">
              <a:buFont typeface="Calibri" panose="020F0502020204030204" pitchFamily="34" charset="0"/>
              <a:buAutoNum type="arabicPeriod" startAt="6"/>
            </a:pPr>
            <a:r>
              <a:rPr lang="en-US" altLang="en-US" smtClean="0"/>
              <a:t>Assign ownership to users, but work as a team with the technical people.</a:t>
            </a:r>
          </a:p>
          <a:p>
            <a:pPr marL="850900" lvl="1" indent="-457200">
              <a:buFont typeface="Calibri" panose="020F0502020204030204" pitchFamily="34" charset="0"/>
              <a:buAutoNum type="arabicPeriod" startAt="6"/>
            </a:pPr>
            <a:r>
              <a:rPr lang="en-US" altLang="en-US" smtClean="0"/>
              <a:t>Set priorities; do the most beneficial stuff first.</a:t>
            </a:r>
          </a:p>
          <a:p>
            <a:pPr marL="850900" lvl="1" indent="-457200">
              <a:buFont typeface="Calibri" panose="020F0502020204030204" pitchFamily="34" charset="0"/>
              <a:buAutoNum type="arabicPeriod" startAt="6"/>
            </a:pPr>
            <a:r>
              <a:rPr lang="en-US" altLang="en-US" smtClean="0"/>
              <a:t>Watch for new developments and encourage innovation.</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8192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134DDB36-63E0-4478-844C-3A7CF1BA5291}" type="slidenum">
              <a:rPr lang="en-US" altLang="en-US" sz="1200">
                <a:solidFill>
                  <a:srgbClr val="045C75"/>
                </a:solidFill>
              </a:rPr>
              <a:pPr>
                <a:spcBef>
                  <a:spcPct val="0"/>
                </a:spcBef>
                <a:buClrTx/>
                <a:buSzTx/>
                <a:buFontTx/>
                <a:buNone/>
              </a:pPr>
              <a:t>31</a:t>
            </a:fld>
            <a:endParaRPr lang="en-US" altLang="en-US" sz="1200">
              <a:solidFill>
                <a:srgbClr val="045C7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304800" y="685800"/>
            <a:ext cx="8458200" cy="1143000"/>
          </a:xfrm>
        </p:spPr>
        <p:txBody>
          <a:bodyPr/>
          <a:lstStyle/>
          <a:p>
            <a:r>
              <a:rPr lang="en-US" altLang="en-US" sz="4800" smtClean="0"/>
              <a:t>Website Design</a:t>
            </a:r>
            <a:endParaRPr lang="en-US" altLang="en-US" sz="4600" smtClean="0"/>
          </a:p>
        </p:txBody>
      </p:sp>
      <p:sp>
        <p:nvSpPr>
          <p:cNvPr id="83971" name="Content Placeholder 2"/>
          <p:cNvSpPr>
            <a:spLocks noGrp="1"/>
          </p:cNvSpPr>
          <p:nvPr>
            <p:ph idx="1"/>
          </p:nvPr>
        </p:nvSpPr>
        <p:spPr>
          <a:xfrm>
            <a:off x="457200" y="1935163"/>
            <a:ext cx="8229600" cy="4160837"/>
          </a:xfrm>
        </p:spPr>
        <p:txBody>
          <a:bodyPr/>
          <a:lstStyle/>
          <a:p>
            <a:r>
              <a:rPr lang="en-US" altLang="en-US" b="1" smtClean="0"/>
              <a:t>information architecture</a:t>
            </a:r>
          </a:p>
          <a:p>
            <a:pPr>
              <a:buFont typeface="Wingdings 2" panose="05020102010507070707" pitchFamily="18" charset="2"/>
              <a:buNone/>
            </a:pPr>
            <a:r>
              <a:rPr lang="en-US" altLang="en-US" smtClean="0"/>
              <a:t>	How the site and its Web pages are organized, labeled, and navigated to support browsing and searching throughout the website</a:t>
            </a:r>
          </a:p>
          <a:p>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839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CD04613C-92DA-4481-A156-F0EF662AA39E}" type="slidenum">
              <a:rPr lang="en-US" altLang="en-US" sz="1200">
                <a:solidFill>
                  <a:srgbClr val="045C75"/>
                </a:solidFill>
              </a:rPr>
              <a:pPr>
                <a:spcBef>
                  <a:spcPct val="0"/>
                </a:spcBef>
                <a:buClrTx/>
                <a:buSzTx/>
                <a:buFontTx/>
                <a:buNone/>
              </a:pPr>
              <a:t>32</a:t>
            </a:fld>
            <a:endParaRPr lang="en-US" altLang="en-US"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80406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8602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D2F54CD1-7A0F-4478-8B2C-E9C1E2C2728C}" type="slidenum">
              <a:rPr lang="en-US" altLang="en-US" sz="1200">
                <a:solidFill>
                  <a:srgbClr val="045C75"/>
                </a:solidFill>
              </a:rPr>
              <a:pPr>
                <a:spcBef>
                  <a:spcPct val="0"/>
                </a:spcBef>
                <a:buClrTx/>
                <a:buSzTx/>
                <a:buFontTx/>
                <a:buNone/>
              </a:pPr>
              <a:t>33</a:t>
            </a:fld>
            <a:endParaRPr lang="en-US" altLang="en-US" sz="1200">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1700213"/>
            <a:ext cx="84486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880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51D6A33A-A478-4EDE-983B-CD1AD22783D2}" type="slidenum">
              <a:rPr lang="en-US" altLang="en-US" sz="1200">
                <a:solidFill>
                  <a:srgbClr val="045C75"/>
                </a:solidFill>
              </a:rPr>
              <a:pPr>
                <a:spcBef>
                  <a:spcPct val="0"/>
                </a:spcBef>
                <a:buClrTx/>
                <a:buSzTx/>
                <a:buFontTx/>
                <a:buNone/>
              </a:pPr>
              <a:t>34</a:t>
            </a:fld>
            <a:endParaRPr lang="en-US" altLang="en-US" sz="1200">
              <a:solidFill>
                <a:srgbClr val="045C7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381000" y="457200"/>
            <a:ext cx="8458200" cy="1143000"/>
          </a:xfrm>
        </p:spPr>
        <p:txBody>
          <a:bodyPr/>
          <a:lstStyle/>
          <a:p>
            <a:r>
              <a:rPr lang="en-US" altLang="en-US" sz="4800" smtClean="0"/>
              <a:t>Website Design</a:t>
            </a:r>
            <a:endParaRPr lang="en-US" altLang="en-US" sz="4600" smtClean="0"/>
          </a:p>
        </p:txBody>
      </p:sp>
      <p:sp>
        <p:nvSpPr>
          <p:cNvPr id="90115" name="Content Placeholder 2"/>
          <p:cNvSpPr>
            <a:spLocks noGrp="1"/>
          </p:cNvSpPr>
          <p:nvPr>
            <p:ph idx="1"/>
          </p:nvPr>
        </p:nvSpPr>
        <p:spPr>
          <a:xfrm>
            <a:off x="457200" y="1676400"/>
            <a:ext cx="8229600" cy="2286000"/>
          </a:xfrm>
        </p:spPr>
        <p:txBody>
          <a:bodyPr/>
          <a:lstStyle/>
          <a:p>
            <a:r>
              <a:rPr lang="en-US" altLang="en-US" b="1" smtClean="0"/>
              <a:t>SITE NAVIGATION</a:t>
            </a:r>
          </a:p>
          <a:p>
            <a:pPr lvl="1"/>
            <a:r>
              <a:rPr lang="en-US" altLang="en-US" b="1" smtClean="0"/>
              <a:t>site navigation</a:t>
            </a:r>
          </a:p>
          <a:p>
            <a:pPr lvl="1">
              <a:buFont typeface="Wingdings 2" panose="05020102010507070707" pitchFamily="18" charset="2"/>
              <a:buNone/>
            </a:pPr>
            <a:r>
              <a:rPr lang="en-US" altLang="en-US" smtClean="0"/>
              <a:t>	Aids that help visitors find the information they need quickly and easily</a:t>
            </a:r>
          </a:p>
          <a:p>
            <a:pPr lvl="1"/>
            <a:r>
              <a:rPr lang="en-US" altLang="en-US" b="1" smtClean="0"/>
              <a:t>Site Map and Navigation</a:t>
            </a:r>
          </a:p>
        </p:txBody>
      </p:sp>
      <p:pic>
        <p:nvPicPr>
          <p:cNvPr id="90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495800"/>
            <a:ext cx="8616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9011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B49F44DA-0BF7-48A1-9C2F-F507876ABEE4}" type="slidenum">
              <a:rPr lang="en-US" altLang="en-US" sz="1200">
                <a:solidFill>
                  <a:srgbClr val="045C75"/>
                </a:solidFill>
              </a:rPr>
              <a:pPr>
                <a:spcBef>
                  <a:spcPct val="0"/>
                </a:spcBef>
                <a:buClrTx/>
                <a:buSzTx/>
                <a:buFontTx/>
                <a:buNone/>
              </a:pPr>
              <a:t>35</a:t>
            </a:fld>
            <a:endParaRPr lang="en-US" altLang="en-US" sz="1200">
              <a:solidFill>
                <a:srgbClr val="045C7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352550"/>
            <a:ext cx="85502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9216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DA35F456-8DC7-4C31-960D-087A7D0E5773}" type="slidenum">
              <a:rPr lang="en-US" altLang="en-US" sz="1200">
                <a:solidFill>
                  <a:srgbClr val="045C75"/>
                </a:solidFill>
              </a:rPr>
              <a:pPr>
                <a:spcBef>
                  <a:spcPct val="0"/>
                </a:spcBef>
                <a:buClrTx/>
                <a:buSzTx/>
                <a:buFontTx/>
                <a:buNone/>
              </a:pPr>
              <a:t>36</a:t>
            </a:fld>
            <a:endParaRPr lang="en-US" altLang="en-US" sz="1200">
              <a:solidFill>
                <a:srgbClr val="045C7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304800" y="685800"/>
            <a:ext cx="8458200" cy="1143000"/>
          </a:xfrm>
        </p:spPr>
        <p:txBody>
          <a:bodyPr/>
          <a:lstStyle/>
          <a:p>
            <a:r>
              <a:rPr lang="en-US" altLang="en-US" sz="4800" smtClean="0"/>
              <a:t>Website Design</a:t>
            </a:r>
            <a:endParaRPr lang="en-US" altLang="en-US" sz="4600" smtClean="0"/>
          </a:p>
        </p:txBody>
      </p:sp>
      <p:sp>
        <p:nvSpPr>
          <p:cNvPr id="94211" name="Content Placeholder 2"/>
          <p:cNvSpPr>
            <a:spLocks noGrp="1"/>
          </p:cNvSpPr>
          <p:nvPr>
            <p:ph idx="1"/>
          </p:nvPr>
        </p:nvSpPr>
        <p:spPr>
          <a:xfrm>
            <a:off x="457200" y="1935163"/>
            <a:ext cx="8229600" cy="4160837"/>
          </a:xfrm>
        </p:spPr>
        <p:txBody>
          <a:bodyPr/>
          <a:lstStyle/>
          <a:p>
            <a:r>
              <a:rPr lang="en-US" altLang="en-US" b="1" smtClean="0"/>
              <a:t>PERFORMANCE (SPEED)</a:t>
            </a:r>
          </a:p>
          <a:p>
            <a:r>
              <a:rPr lang="en-US" altLang="en-US" b="1" smtClean="0"/>
              <a:t>COLORS AND GRAPHICS</a:t>
            </a:r>
          </a:p>
          <a:p>
            <a:r>
              <a:rPr lang="en-US" altLang="en-US" b="1" smtClean="0"/>
              <a:t>usability (of website)</a:t>
            </a:r>
          </a:p>
          <a:p>
            <a:pPr>
              <a:buFont typeface="Wingdings 2" panose="05020102010507070707" pitchFamily="18" charset="2"/>
              <a:buNone/>
            </a:pPr>
            <a:r>
              <a:rPr lang="en-US" altLang="en-US" smtClean="0"/>
              <a:t>	The quality and usefulness of the user’s experience when interacting with the website</a:t>
            </a:r>
          </a:p>
          <a:p>
            <a:pPr lvl="1"/>
            <a:r>
              <a:rPr lang="en-US" altLang="en-US" b="1" smtClean="0"/>
              <a:t>What Annoys EC Customers?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942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7B3C55FD-B680-4B6B-80B0-D74739051C54}" type="slidenum">
              <a:rPr lang="en-US" altLang="en-US" sz="1200">
                <a:solidFill>
                  <a:srgbClr val="045C75"/>
                </a:solidFill>
              </a:rPr>
              <a:pPr>
                <a:spcBef>
                  <a:spcPct val="0"/>
                </a:spcBef>
                <a:buClrTx/>
                <a:buSzTx/>
                <a:buFontTx/>
                <a:buNone/>
              </a:pPr>
              <a:t>37</a:t>
            </a:fld>
            <a:endParaRPr lang="en-US" altLang="en-US" sz="1200">
              <a:solidFill>
                <a:srgbClr val="045C7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304800" y="685800"/>
            <a:ext cx="8458200" cy="1143000"/>
          </a:xfrm>
        </p:spPr>
        <p:txBody>
          <a:bodyPr/>
          <a:lstStyle/>
          <a:p>
            <a:r>
              <a:rPr lang="en-US" altLang="en-US" sz="4800" smtClean="0"/>
              <a:t>Providing </a:t>
            </a:r>
            <a:br>
              <a:rPr lang="en-US" altLang="en-US" sz="4800" smtClean="0"/>
            </a:br>
            <a:r>
              <a:rPr lang="en-US" altLang="en-US" sz="4800" smtClean="0"/>
              <a:t>E-Commerce Support Services</a:t>
            </a:r>
            <a:endParaRPr lang="en-US" altLang="en-US" sz="4600" smtClean="0"/>
          </a:p>
        </p:txBody>
      </p:sp>
      <p:sp>
        <p:nvSpPr>
          <p:cNvPr id="96259" name="Content Placeholder 2"/>
          <p:cNvSpPr>
            <a:spLocks noGrp="1"/>
          </p:cNvSpPr>
          <p:nvPr>
            <p:ph idx="1"/>
          </p:nvPr>
        </p:nvSpPr>
        <p:spPr>
          <a:xfrm>
            <a:off x="457200" y="1935163"/>
            <a:ext cx="8229600" cy="4160837"/>
          </a:xfrm>
        </p:spPr>
        <p:txBody>
          <a:bodyPr/>
          <a:lstStyle/>
          <a:p>
            <a:r>
              <a:rPr lang="en-US" altLang="en-US" b="1" smtClean="0"/>
              <a:t>WHO BUILDS THE WEBSITE?</a:t>
            </a:r>
          </a:p>
          <a:p>
            <a:r>
              <a:rPr lang="en-US" altLang="en-US" b="1" smtClean="0"/>
              <a:t>PAYMENTS: ACCEPTING CREDIT CARDS</a:t>
            </a:r>
          </a:p>
          <a:p>
            <a:pPr lvl="1"/>
            <a:r>
              <a:rPr lang="en-US" altLang="en-US" b="1" smtClean="0"/>
              <a:t>card-not-present (CNP) transaction</a:t>
            </a:r>
          </a:p>
          <a:p>
            <a:pPr lvl="1">
              <a:buFont typeface="Wingdings 2" panose="05020102010507070707" pitchFamily="18" charset="2"/>
              <a:buNone/>
            </a:pPr>
            <a:r>
              <a:rPr lang="en-US" altLang="en-US" smtClean="0"/>
              <a:t>	A credit card transaction in which the merchant does not verify the customer’s signature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9626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86633A27-9226-489D-831C-121C903D7AD3}" type="slidenum">
              <a:rPr lang="en-US" altLang="en-US" sz="1200">
                <a:solidFill>
                  <a:srgbClr val="045C75"/>
                </a:solidFill>
              </a:rPr>
              <a:pPr>
                <a:spcBef>
                  <a:spcPct val="0"/>
                </a:spcBef>
                <a:buClrTx/>
                <a:buSzTx/>
                <a:buFontTx/>
                <a:buNone/>
              </a:pPr>
              <a:t>38</a:t>
            </a:fld>
            <a:endParaRPr lang="en-US" altLang="en-US" sz="120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4800" y="685800"/>
            <a:ext cx="8458200" cy="1143000"/>
          </a:xfrm>
        </p:spPr>
        <p:txBody>
          <a:bodyPr/>
          <a:lstStyle/>
          <a:p>
            <a:r>
              <a:rPr lang="en-US" altLang="en-US" sz="4500" smtClean="0"/>
              <a:t>Getting into E-Commerce and Starting a New Online Business</a:t>
            </a:r>
          </a:p>
        </p:txBody>
      </p:sp>
      <p:sp>
        <p:nvSpPr>
          <p:cNvPr id="24579" name="Content Placeholder 2"/>
          <p:cNvSpPr>
            <a:spLocks noGrp="1"/>
          </p:cNvSpPr>
          <p:nvPr>
            <p:ph idx="1"/>
          </p:nvPr>
        </p:nvSpPr>
        <p:spPr/>
        <p:txBody>
          <a:bodyPr/>
          <a:lstStyle/>
          <a:p>
            <a:r>
              <a:rPr lang="en-US" altLang="en-US" b="1" smtClean="0"/>
              <a:t>GETTING INTO E-COMMERCE</a:t>
            </a:r>
          </a:p>
          <a:p>
            <a:r>
              <a:rPr lang="en-US" altLang="en-US" b="1" smtClean="0"/>
              <a:t>STARTING A NEW ONLINE BUSINESS</a:t>
            </a:r>
          </a:p>
          <a:p>
            <a:r>
              <a:rPr lang="en-US" altLang="en-US" b="1" smtClean="0"/>
              <a:t>AN E-STARTUP IS A STARTUP</a:t>
            </a:r>
          </a:p>
          <a:p>
            <a:r>
              <a:rPr lang="en-US" altLang="en-US" b="1" smtClean="0"/>
              <a:t>CREATING A NEW COMPANY OR ADDING AN ONLINE PROJECT</a:t>
            </a:r>
          </a:p>
          <a:p>
            <a:pPr marL="850900" lvl="1" indent="-457200">
              <a:buFont typeface="Calibri" panose="020F0502020204030204" pitchFamily="34" charset="0"/>
              <a:buAutoNum type="arabicPeriod"/>
            </a:pPr>
            <a:r>
              <a:rPr lang="en-US" altLang="en-US" smtClean="0"/>
              <a:t>Identify a consumer or business need in the marketplace.</a:t>
            </a:r>
          </a:p>
          <a:p>
            <a:pPr marL="850900" lvl="1" indent="-457200">
              <a:buFont typeface="Calibri" panose="020F0502020204030204" pitchFamily="34" charset="0"/>
              <a:buAutoNum type="arabicPeriod"/>
            </a:pPr>
            <a:r>
              <a:rPr lang="en-US" altLang="en-US" smtClean="0"/>
              <a:t>Investigate the opportunity.</a:t>
            </a:r>
          </a:p>
          <a:p>
            <a:pPr marL="850900" lvl="1" indent="-457200">
              <a:buFont typeface="Calibri" panose="020F0502020204030204" pitchFamily="34" charset="0"/>
              <a:buAutoNum type="arabicPeriod"/>
            </a:pPr>
            <a:r>
              <a:rPr lang="en-US" altLang="en-US" smtClean="0"/>
              <a:t>Determine the business owner’s ability to meet the need.</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2458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DA6C51F7-A1DE-4BB6-95E3-D325683C6534}" type="slidenum">
              <a:rPr lang="en-US" altLang="en-US" sz="1200">
                <a:solidFill>
                  <a:srgbClr val="045C75"/>
                </a:solidFill>
              </a:rPr>
              <a:pPr>
                <a:spcBef>
                  <a:spcPct val="0"/>
                </a:spcBef>
                <a:buClrTx/>
                <a:buSzTx/>
                <a:buFontTx/>
                <a:buNone/>
              </a:pPr>
              <a:t>3</a:t>
            </a:fld>
            <a:endParaRPr lang="en-US" altLang="en-US" sz="1200">
              <a:solidFill>
                <a:srgbClr val="045C7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304800" y="685800"/>
            <a:ext cx="8458200" cy="1143000"/>
          </a:xfrm>
        </p:spPr>
        <p:txBody>
          <a:bodyPr/>
          <a:lstStyle/>
          <a:p>
            <a:r>
              <a:rPr lang="en-US" altLang="en-US" sz="4800" smtClean="0"/>
              <a:t>Providing </a:t>
            </a:r>
            <a:br>
              <a:rPr lang="en-US" altLang="en-US" sz="4800" smtClean="0"/>
            </a:br>
            <a:r>
              <a:rPr lang="en-US" altLang="en-US" sz="4800" smtClean="0"/>
              <a:t>E-Commerce Support Services</a:t>
            </a:r>
            <a:endParaRPr lang="en-US" altLang="en-US" sz="4600" smtClean="0"/>
          </a:p>
        </p:txBody>
      </p:sp>
      <p:sp>
        <p:nvSpPr>
          <p:cNvPr id="98307" name="Content Placeholder 2"/>
          <p:cNvSpPr>
            <a:spLocks noGrp="1"/>
          </p:cNvSpPr>
          <p:nvPr>
            <p:ph idx="1"/>
          </p:nvPr>
        </p:nvSpPr>
        <p:spPr>
          <a:xfrm>
            <a:off x="457200" y="1935163"/>
            <a:ext cx="8229600" cy="4160837"/>
          </a:xfrm>
        </p:spPr>
        <p:txBody>
          <a:bodyPr/>
          <a:lstStyle/>
          <a:p>
            <a:r>
              <a:rPr lang="en-US" altLang="en-US" b="1" smtClean="0"/>
              <a:t>WEBSITE PROMOTION</a:t>
            </a:r>
          </a:p>
          <a:p>
            <a:pPr lvl="1"/>
            <a:r>
              <a:rPr lang="en-US" altLang="en-US" b="1" smtClean="0"/>
              <a:t>Internal Website Promotion</a:t>
            </a:r>
          </a:p>
          <a:p>
            <a:pPr lvl="2"/>
            <a:r>
              <a:rPr lang="en-US" altLang="en-US" b="1" smtClean="0"/>
              <a:t>signature file</a:t>
            </a:r>
          </a:p>
          <a:p>
            <a:pPr lvl="2">
              <a:buFont typeface="Wingdings 2" panose="05020102010507070707" pitchFamily="18" charset="2"/>
              <a:buNone/>
            </a:pPr>
            <a:r>
              <a:rPr lang="en-US" altLang="en-US" smtClean="0"/>
              <a:t>	A simple text message an e-mail program automatically adds to outgoing messages</a:t>
            </a:r>
          </a:p>
          <a:p>
            <a:pPr lvl="2"/>
            <a:r>
              <a:rPr lang="en-US" altLang="en-US" b="1" smtClean="0"/>
              <a:t>Web analytics</a:t>
            </a:r>
          </a:p>
          <a:p>
            <a:pPr lvl="2">
              <a:buFont typeface="Wingdings 2" panose="05020102010507070707" pitchFamily="18" charset="2"/>
              <a:buNone/>
            </a:pPr>
            <a:r>
              <a:rPr lang="en-US" altLang="en-US" smtClean="0"/>
              <a:t>	The measurement, collection, analysis, and reporting of Internet data for the purposes of understanding and optimizing Web usage</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9830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0A0E552F-3C71-4CED-82FA-33635B513BDC}" type="slidenum">
              <a:rPr lang="en-US" altLang="en-US" sz="1200">
                <a:solidFill>
                  <a:srgbClr val="045C75"/>
                </a:solidFill>
              </a:rPr>
              <a:pPr>
                <a:spcBef>
                  <a:spcPct val="0"/>
                </a:spcBef>
                <a:buClrTx/>
                <a:buSzTx/>
                <a:buFontTx/>
                <a:buNone/>
              </a:pPr>
              <a:t>39</a:t>
            </a:fld>
            <a:endParaRPr lang="en-US" altLang="en-US" sz="1200">
              <a:solidFill>
                <a:srgbClr val="045C7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304800" y="685800"/>
            <a:ext cx="8458200" cy="1143000"/>
          </a:xfrm>
        </p:spPr>
        <p:txBody>
          <a:bodyPr/>
          <a:lstStyle/>
          <a:p>
            <a:r>
              <a:rPr lang="en-US" altLang="en-US" sz="4800" smtClean="0"/>
              <a:t>Providing </a:t>
            </a:r>
            <a:br>
              <a:rPr lang="en-US" altLang="en-US" sz="4800" smtClean="0"/>
            </a:br>
            <a:r>
              <a:rPr lang="en-US" altLang="en-US" sz="4800" smtClean="0"/>
              <a:t>E-Commerce Support Services</a:t>
            </a:r>
            <a:endParaRPr lang="en-US" altLang="en-US" sz="4600" smtClean="0"/>
          </a:p>
        </p:txBody>
      </p:sp>
      <p:sp>
        <p:nvSpPr>
          <p:cNvPr id="100355" name="Content Placeholder 2"/>
          <p:cNvSpPr>
            <a:spLocks noGrp="1"/>
          </p:cNvSpPr>
          <p:nvPr>
            <p:ph idx="1"/>
          </p:nvPr>
        </p:nvSpPr>
        <p:spPr>
          <a:xfrm>
            <a:off x="457200" y="1935163"/>
            <a:ext cx="8229600" cy="4160837"/>
          </a:xfrm>
        </p:spPr>
        <p:txBody>
          <a:bodyPr/>
          <a:lstStyle/>
          <a:p>
            <a:pPr lvl="1"/>
            <a:r>
              <a:rPr lang="en-US" altLang="en-US" b="1" smtClean="0"/>
              <a:t>search engine optimization (SEO)</a:t>
            </a:r>
          </a:p>
          <a:p>
            <a:pPr lvl="1">
              <a:buFont typeface="Wingdings 2" panose="05020102010507070707" pitchFamily="18" charset="2"/>
              <a:buNone/>
            </a:pPr>
            <a:r>
              <a:rPr lang="en-US" altLang="en-US" smtClean="0"/>
              <a:t>	The application of strategies intended to position a website at the top of Web search engines</a:t>
            </a:r>
          </a:p>
          <a:p>
            <a:r>
              <a:rPr lang="en-US" altLang="en-US" b="1" smtClean="0"/>
              <a:t>CUSTOMER RELATIONSHIP MANAGEMENT</a:t>
            </a:r>
          </a:p>
          <a:p>
            <a:pPr lvl="1"/>
            <a:r>
              <a:rPr lang="en-US" altLang="en-US" b="1" smtClean="0"/>
              <a:t>Using Content to Build Customer Relationships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0035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4A766E87-4C5B-4267-8465-70F9CE1BFACF}" type="slidenum">
              <a:rPr lang="en-US" altLang="en-US" sz="1200">
                <a:solidFill>
                  <a:srgbClr val="045C75"/>
                </a:solidFill>
              </a:rPr>
              <a:pPr>
                <a:spcBef>
                  <a:spcPct val="0"/>
                </a:spcBef>
                <a:buClrTx/>
                <a:buSzTx/>
                <a:buFontTx/>
                <a:buNone/>
              </a:pPr>
              <a:t>40</a:t>
            </a:fld>
            <a:endParaRPr lang="en-US" altLang="en-US" sz="1200">
              <a:solidFill>
                <a:srgbClr val="045C7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304800" y="685800"/>
            <a:ext cx="8458200" cy="1143000"/>
          </a:xfrm>
        </p:spPr>
        <p:txBody>
          <a:bodyPr/>
          <a:lstStyle/>
          <a:p>
            <a:r>
              <a:rPr lang="en-US" altLang="en-US" sz="4800" smtClean="0"/>
              <a:t>Opening a Webstore</a:t>
            </a:r>
            <a:endParaRPr lang="en-US" altLang="en-US" sz="4600" smtClean="0"/>
          </a:p>
        </p:txBody>
      </p:sp>
      <p:sp>
        <p:nvSpPr>
          <p:cNvPr id="102403" name="Content Placeholder 2"/>
          <p:cNvSpPr>
            <a:spLocks noGrp="1"/>
          </p:cNvSpPr>
          <p:nvPr>
            <p:ph idx="1"/>
          </p:nvPr>
        </p:nvSpPr>
        <p:spPr>
          <a:xfrm>
            <a:off x="457200" y="1935163"/>
            <a:ext cx="8229600" cy="4160837"/>
          </a:xfrm>
        </p:spPr>
        <p:txBody>
          <a:bodyPr/>
          <a:lstStyle/>
          <a:p>
            <a:r>
              <a:rPr lang="en-US" altLang="en-US" b="1" smtClean="0"/>
              <a:t>OPTIONS FOR ACQUIRING WEBSTORES</a:t>
            </a:r>
          </a:p>
          <a:p>
            <a:pPr lvl="1"/>
            <a:r>
              <a:rPr lang="en-US" altLang="en-US" smtClean="0"/>
              <a:t>Build them from scratch</a:t>
            </a:r>
          </a:p>
          <a:p>
            <a:pPr lvl="1"/>
            <a:r>
              <a:rPr lang="en-US" altLang="en-US" smtClean="0"/>
              <a:t>Build them from components</a:t>
            </a:r>
          </a:p>
          <a:p>
            <a:pPr lvl="1"/>
            <a:r>
              <a:rPr lang="en-US" altLang="en-US" smtClean="0"/>
              <a:t>Build with templates (storebuilders)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0240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FFECBEB2-E509-4969-A044-DC9FDFF18A7F}" type="slidenum">
              <a:rPr lang="en-US" altLang="en-US" sz="1200">
                <a:solidFill>
                  <a:srgbClr val="045C75"/>
                </a:solidFill>
              </a:rPr>
              <a:pPr>
                <a:spcBef>
                  <a:spcPct val="0"/>
                </a:spcBef>
                <a:buClrTx/>
                <a:buSzTx/>
                <a:buFontTx/>
                <a:buNone/>
              </a:pPr>
              <a:t>41</a:t>
            </a:fld>
            <a:endParaRPr lang="en-US" altLang="en-US" sz="1200">
              <a:solidFill>
                <a:srgbClr val="045C7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304800" y="685800"/>
            <a:ext cx="8458200" cy="1143000"/>
          </a:xfrm>
        </p:spPr>
        <p:txBody>
          <a:bodyPr/>
          <a:lstStyle/>
          <a:p>
            <a:r>
              <a:rPr lang="en-US" altLang="en-US" sz="4800" smtClean="0"/>
              <a:t>Opening a Webstore</a:t>
            </a:r>
            <a:endParaRPr lang="en-US" altLang="en-US" sz="4600" smtClean="0"/>
          </a:p>
        </p:txBody>
      </p:sp>
      <p:sp>
        <p:nvSpPr>
          <p:cNvPr id="104451" name="Content Placeholder 2"/>
          <p:cNvSpPr>
            <a:spLocks noGrp="1"/>
          </p:cNvSpPr>
          <p:nvPr>
            <p:ph idx="1"/>
          </p:nvPr>
        </p:nvSpPr>
        <p:spPr>
          <a:xfrm>
            <a:off x="457200" y="1935163"/>
            <a:ext cx="8229600" cy="4160837"/>
          </a:xfrm>
        </p:spPr>
        <p:txBody>
          <a:bodyPr/>
          <a:lstStyle/>
          <a:p>
            <a:pPr lvl="1"/>
            <a:r>
              <a:rPr lang="en-US" altLang="en-US" b="1" smtClean="0"/>
              <a:t>Selecting a Development Option. </a:t>
            </a:r>
            <a:r>
              <a:rPr lang="en-US" altLang="en-US" smtClean="0"/>
              <a:t>Consider:</a:t>
            </a:r>
          </a:p>
          <a:p>
            <a:pPr lvl="2"/>
            <a:r>
              <a:rPr lang="en-US" altLang="en-US" smtClean="0"/>
              <a:t>Customers</a:t>
            </a:r>
          </a:p>
          <a:p>
            <a:pPr lvl="2"/>
            <a:r>
              <a:rPr lang="en-US" altLang="en-US" smtClean="0"/>
              <a:t>Merchandising</a:t>
            </a:r>
          </a:p>
          <a:p>
            <a:pPr lvl="2"/>
            <a:r>
              <a:rPr lang="en-US" altLang="en-US" smtClean="0"/>
              <a:t>Sales service</a:t>
            </a:r>
          </a:p>
          <a:p>
            <a:pPr lvl="2"/>
            <a:r>
              <a:rPr lang="en-US" altLang="en-US" smtClean="0"/>
              <a:t>Promotion</a:t>
            </a:r>
          </a:p>
          <a:p>
            <a:pPr lvl="2"/>
            <a:r>
              <a:rPr lang="en-US" altLang="en-US" smtClean="0"/>
              <a:t>Transaction processing</a:t>
            </a:r>
          </a:p>
          <a:p>
            <a:pPr lvl="2"/>
            <a:r>
              <a:rPr lang="en-US" altLang="en-US" smtClean="0"/>
              <a:t>Marketing data and analysis</a:t>
            </a:r>
          </a:p>
          <a:p>
            <a:pPr lvl="2"/>
            <a:r>
              <a:rPr lang="en-US" altLang="en-US" smtClean="0"/>
              <a:t>Branding</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0445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C762F781-31C9-471F-A434-A698B40B7A1D}" type="slidenum">
              <a:rPr lang="en-US" altLang="en-US" sz="1200">
                <a:solidFill>
                  <a:srgbClr val="045C75"/>
                </a:solidFill>
              </a:rPr>
              <a:pPr>
                <a:spcBef>
                  <a:spcPct val="0"/>
                </a:spcBef>
                <a:buClrTx/>
                <a:buSzTx/>
                <a:buFontTx/>
                <a:buNone/>
              </a:pPr>
              <a:t>42</a:t>
            </a:fld>
            <a:endParaRPr lang="en-US" altLang="en-US" sz="1200">
              <a:solidFill>
                <a:srgbClr val="045C75"/>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304800" y="685800"/>
            <a:ext cx="8458200" cy="1143000"/>
          </a:xfrm>
        </p:spPr>
        <p:txBody>
          <a:bodyPr/>
          <a:lstStyle/>
          <a:p>
            <a:r>
              <a:rPr lang="en-US" altLang="en-US" sz="4800" smtClean="0"/>
              <a:t>Opening a Webstore</a:t>
            </a:r>
            <a:endParaRPr lang="en-US" altLang="en-US" sz="4600" smtClean="0"/>
          </a:p>
        </p:txBody>
      </p:sp>
      <p:sp>
        <p:nvSpPr>
          <p:cNvPr id="106499" name="Content Placeholder 2"/>
          <p:cNvSpPr>
            <a:spLocks noGrp="1"/>
          </p:cNvSpPr>
          <p:nvPr>
            <p:ph idx="1"/>
          </p:nvPr>
        </p:nvSpPr>
        <p:spPr>
          <a:xfrm>
            <a:off x="457200" y="1935163"/>
            <a:ext cx="8229600" cy="4160837"/>
          </a:xfrm>
        </p:spPr>
        <p:txBody>
          <a:bodyPr/>
          <a:lstStyle/>
          <a:p>
            <a:r>
              <a:rPr lang="en-US" altLang="en-US" b="1" smtClean="0"/>
              <a:t>YAHOO! SMALL BUSINESS</a:t>
            </a:r>
          </a:p>
          <a:p>
            <a:pPr lvl="1"/>
            <a:r>
              <a:rPr lang="en-US" altLang="en-US" b="1" smtClean="0"/>
              <a:t>Getting Started</a:t>
            </a:r>
          </a:p>
          <a:p>
            <a:pPr lvl="1"/>
            <a:r>
              <a:rPr lang="en-US" altLang="en-US" b="1" smtClean="0"/>
              <a:t>Take a Tour and See the Videos</a:t>
            </a:r>
          </a:p>
          <a:p>
            <a:pPr lvl="1"/>
            <a:r>
              <a:rPr lang="en-US" altLang="en-US" b="1" smtClean="0"/>
              <a:t>Using the Templates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065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A3554F67-E2B5-452D-B33F-B472DE401417}" type="slidenum">
              <a:rPr lang="en-US" altLang="en-US" sz="1200">
                <a:solidFill>
                  <a:srgbClr val="045C75"/>
                </a:solidFill>
              </a:rPr>
              <a:pPr>
                <a:spcBef>
                  <a:spcPct val="0"/>
                </a:spcBef>
                <a:buClrTx/>
                <a:buSzTx/>
                <a:buFontTx/>
                <a:buNone/>
              </a:pPr>
              <a:t>43</a:t>
            </a:fld>
            <a:endParaRPr lang="en-US" altLang="en-US" sz="1200">
              <a:solidFill>
                <a:srgbClr val="045C75"/>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eaLnBrk="1" hangingPunct="1"/>
            <a:r>
              <a:rPr lang="en-US" altLang="en-US" sz="4800" smtClean="0"/>
              <a:t>Managerial Issues</a:t>
            </a:r>
          </a:p>
        </p:txBody>
      </p:sp>
      <p:sp>
        <p:nvSpPr>
          <p:cNvPr id="108547" name="Content Placeholder 2"/>
          <p:cNvSpPr>
            <a:spLocks noGrp="1"/>
          </p:cNvSpPr>
          <p:nvPr>
            <p:ph idx="1"/>
          </p:nvPr>
        </p:nvSpPr>
        <p:spPr/>
        <p:txBody>
          <a:bodyPr/>
          <a:lstStyle/>
          <a:p>
            <a:pPr marL="457200" indent="-457200">
              <a:buFont typeface="Calibri" panose="020F0502020204030204" pitchFamily="34" charset="0"/>
              <a:buAutoNum type="arabicPeriod"/>
            </a:pPr>
            <a:r>
              <a:rPr lang="en-US" altLang="en-US" sz="2400" smtClean="0"/>
              <a:t>What does it take to create a successful online business?</a:t>
            </a:r>
          </a:p>
          <a:p>
            <a:pPr marL="457200" indent="-457200">
              <a:buFont typeface="Calibri" panose="020F0502020204030204" pitchFamily="34" charset="0"/>
              <a:buAutoNum type="arabicPeriod"/>
            </a:pPr>
            <a:r>
              <a:rPr lang="en-US" altLang="en-US" sz="2400" smtClean="0"/>
              <a:t>Is creating a website a technical task or a management task?</a:t>
            </a:r>
          </a:p>
          <a:p>
            <a:pPr marL="457200" indent="-457200">
              <a:buFont typeface="Calibri" panose="020F0502020204030204" pitchFamily="34" charset="0"/>
              <a:buAutoNum type="arabicPeriod"/>
            </a:pPr>
            <a:r>
              <a:rPr lang="en-US" altLang="en-US" sz="2400" smtClean="0"/>
              <a:t>How do we attract visitors to the website?</a:t>
            </a:r>
          </a:p>
          <a:p>
            <a:pPr marL="457200" indent="-457200">
              <a:buFont typeface="Calibri" panose="020F0502020204030204" pitchFamily="34" charset="0"/>
              <a:buAutoNum type="arabicPeriod"/>
            </a:pPr>
            <a:r>
              <a:rPr lang="en-US" altLang="en-US" sz="2400" smtClean="0"/>
              <a:t>How do we turn visitors into buyers?</a:t>
            </a:r>
          </a:p>
          <a:p>
            <a:pPr marL="457200" indent="-457200">
              <a:buFont typeface="Calibri" panose="020F0502020204030204" pitchFamily="34" charset="0"/>
              <a:buAutoNum type="arabicPeriod"/>
            </a:pPr>
            <a:r>
              <a:rPr lang="en-US" altLang="en-US" sz="2400" smtClean="0"/>
              <a:t>Are best practices useful?</a:t>
            </a:r>
          </a:p>
          <a:p>
            <a:pPr marL="457200" indent="-457200">
              <a:buFont typeface="Calibri" panose="020F0502020204030204" pitchFamily="34" charset="0"/>
              <a:buAutoNum type="arabicPeriod"/>
            </a:pPr>
            <a:r>
              <a:rPr lang="en-US" altLang="en-US" sz="2400" smtClean="0"/>
              <a:t>What should my new business give to funders?</a:t>
            </a:r>
          </a:p>
          <a:p>
            <a:pPr marL="457200" indent="-457200">
              <a:buFont typeface="Calibri" panose="020F0502020204030204" pitchFamily="34" charset="0"/>
              <a:buAutoNum type="arabicPeriod"/>
            </a:pPr>
            <a:r>
              <a:rPr lang="en-US" altLang="en-US" sz="2400" smtClean="0"/>
              <a:t>What are important factors for successful Web management?</a:t>
            </a:r>
            <a:endParaRPr lang="en-US" altLang="en-US" sz="2200"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0854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EACF56AA-1FF3-40D8-833D-5CBB2297D645}" type="slidenum">
              <a:rPr lang="en-US" altLang="en-US" sz="1200">
                <a:solidFill>
                  <a:srgbClr val="045C75"/>
                </a:solidFill>
              </a:rPr>
              <a:pPr>
                <a:spcBef>
                  <a:spcPct val="0"/>
                </a:spcBef>
                <a:buClrTx/>
                <a:buSzTx/>
                <a:buFontTx/>
                <a:buNone/>
              </a:pPr>
              <a:t>44</a:t>
            </a:fld>
            <a:endParaRPr lang="en-US" altLang="en-US" sz="1200">
              <a:solidFill>
                <a:srgbClr val="045C75"/>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533400" y="457200"/>
            <a:ext cx="8229600" cy="1143000"/>
          </a:xfrm>
        </p:spPr>
        <p:txBody>
          <a:bodyPr/>
          <a:lstStyle/>
          <a:p>
            <a:pPr eaLnBrk="1" hangingPunct="1"/>
            <a:r>
              <a:rPr lang="en-US" altLang="en-US" sz="4800" smtClean="0"/>
              <a:t>Summary</a:t>
            </a:r>
          </a:p>
        </p:txBody>
      </p:sp>
      <p:sp>
        <p:nvSpPr>
          <p:cNvPr id="110595" name="Content Placeholder 2"/>
          <p:cNvSpPr>
            <a:spLocks noGrp="1"/>
          </p:cNvSpPr>
          <p:nvPr>
            <p:ph idx="1"/>
          </p:nvPr>
        </p:nvSpPr>
        <p:spPr>
          <a:xfrm>
            <a:off x="533400" y="1676400"/>
            <a:ext cx="8229600" cy="4389438"/>
          </a:xfrm>
        </p:spPr>
        <p:txBody>
          <a:bodyPr/>
          <a:lstStyle/>
          <a:p>
            <a:pPr marL="514350" indent="-514350">
              <a:buFont typeface="Calibri" panose="020F0502020204030204" pitchFamily="34" charset="0"/>
              <a:buAutoNum type="arabicPeriod"/>
            </a:pPr>
            <a:r>
              <a:rPr lang="en-US" altLang="en-US" smtClean="0"/>
              <a:t>Fundamental requirements for initiating an online business</a:t>
            </a:r>
          </a:p>
          <a:p>
            <a:pPr marL="514350" indent="-514350">
              <a:buFont typeface="Calibri" panose="020F0502020204030204" pitchFamily="34" charset="0"/>
              <a:buAutoNum type="arabicPeriod"/>
            </a:pPr>
            <a:r>
              <a:rPr lang="en-US" altLang="en-US" smtClean="0"/>
              <a:t>Funding options for a startup online business</a:t>
            </a:r>
          </a:p>
          <a:p>
            <a:pPr marL="514350" indent="-514350">
              <a:buFont typeface="Calibri" panose="020F0502020204030204" pitchFamily="34" charset="0"/>
              <a:buAutoNum type="arabicPeriod"/>
            </a:pPr>
            <a:r>
              <a:rPr lang="en-US" altLang="en-US" smtClean="0"/>
              <a:t>Adding e-initiatives</a:t>
            </a:r>
          </a:p>
          <a:p>
            <a:pPr marL="514350" indent="-514350">
              <a:buFont typeface="Calibri" panose="020F0502020204030204" pitchFamily="34" charset="0"/>
              <a:buAutoNum type="arabicPeriod"/>
            </a:pPr>
            <a:r>
              <a:rPr lang="en-US" altLang="en-US" smtClean="0"/>
              <a:t>Transformation to e-business</a:t>
            </a:r>
          </a:p>
          <a:p>
            <a:pPr marL="514350" indent="-514350">
              <a:buFont typeface="Calibri" panose="020F0502020204030204" pitchFamily="34" charset="0"/>
              <a:buAutoNum type="arabicPeriod"/>
            </a:pPr>
            <a:r>
              <a:rPr lang="en-US" altLang="en-US" smtClean="0"/>
              <a:t>Website hosting options for an online business</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1059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91F5337A-FC23-402E-B123-F58AEA62A14C}" type="slidenum">
              <a:rPr lang="en-US" altLang="en-US" sz="1200">
                <a:solidFill>
                  <a:srgbClr val="045C75"/>
                </a:solidFill>
              </a:rPr>
              <a:pPr>
                <a:spcBef>
                  <a:spcPct val="0"/>
                </a:spcBef>
                <a:buClrTx/>
                <a:buSzTx/>
                <a:buFontTx/>
                <a:buNone/>
              </a:pPr>
              <a:t>45</a:t>
            </a:fld>
            <a:endParaRPr lang="en-US" altLang="en-US" sz="1200">
              <a:solidFill>
                <a:srgbClr val="045C75"/>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533400" y="457200"/>
            <a:ext cx="8229600" cy="1143000"/>
          </a:xfrm>
        </p:spPr>
        <p:txBody>
          <a:bodyPr/>
          <a:lstStyle/>
          <a:p>
            <a:pPr eaLnBrk="1" hangingPunct="1"/>
            <a:r>
              <a:rPr lang="en-US" altLang="en-US" sz="4800" smtClean="0"/>
              <a:t>Summary</a:t>
            </a:r>
          </a:p>
        </p:txBody>
      </p:sp>
      <p:sp>
        <p:nvSpPr>
          <p:cNvPr id="112643" name="Content Placeholder 2"/>
          <p:cNvSpPr>
            <a:spLocks noGrp="1"/>
          </p:cNvSpPr>
          <p:nvPr>
            <p:ph idx="1"/>
          </p:nvPr>
        </p:nvSpPr>
        <p:spPr>
          <a:xfrm>
            <a:off x="533400" y="1676400"/>
            <a:ext cx="8229600" cy="4389438"/>
          </a:xfrm>
        </p:spPr>
        <p:txBody>
          <a:bodyPr/>
          <a:lstStyle/>
          <a:p>
            <a:pPr marL="514350" indent="-514350">
              <a:buFont typeface="Calibri" panose="020F0502020204030204" pitchFamily="34" charset="0"/>
              <a:buAutoNum type="arabicPeriod" startAt="6"/>
            </a:pPr>
            <a:r>
              <a:rPr lang="en-US" altLang="en-US" smtClean="0"/>
              <a:t>Provide content that attracts and keeps website visitors.</a:t>
            </a:r>
          </a:p>
          <a:p>
            <a:pPr marL="514350" indent="-514350">
              <a:buFont typeface="Calibri" panose="020F0502020204030204" pitchFamily="34" charset="0"/>
              <a:buAutoNum type="arabicPeriod" startAt="6"/>
            </a:pPr>
            <a:r>
              <a:rPr lang="en-US" altLang="en-US" smtClean="0"/>
              <a:t>Design a visitor-friendly site.</a:t>
            </a:r>
          </a:p>
          <a:p>
            <a:pPr marL="514350" indent="-514350">
              <a:buFont typeface="Calibri" panose="020F0502020204030204" pitchFamily="34" charset="0"/>
              <a:buAutoNum type="arabicPeriod" startAt="6"/>
            </a:pPr>
            <a:r>
              <a:rPr lang="en-US" altLang="en-US" smtClean="0"/>
              <a:t>High placement in search engines is key.</a:t>
            </a:r>
          </a:p>
          <a:p>
            <a:pPr marL="514350" indent="-514350">
              <a:buFont typeface="Calibri" panose="020F0502020204030204" pitchFamily="34" charset="0"/>
              <a:buAutoNum type="arabicPeriod" startAt="6"/>
            </a:pPr>
            <a:r>
              <a:rPr lang="en-US" altLang="en-US" smtClean="0"/>
              <a:t>Provision of support services.</a:t>
            </a:r>
          </a:p>
          <a:p>
            <a:pPr marL="514350" indent="-514350">
              <a:buFont typeface="Calibri" panose="020F0502020204030204" pitchFamily="34" charset="0"/>
              <a:buAutoNum type="arabicPeriod" startAt="6"/>
            </a:pPr>
            <a:r>
              <a:rPr lang="en-US" altLang="en-US" smtClean="0"/>
              <a:t>The process of building a webstore.</a:t>
            </a:r>
          </a:p>
          <a:p>
            <a:pPr marL="514350" indent="-514350">
              <a:buFont typeface="Calibri" panose="020F0502020204030204" pitchFamily="34" charset="0"/>
              <a:buAutoNum type="arabicPeriod" startAt="6"/>
            </a:pPr>
            <a:r>
              <a:rPr lang="en-US" altLang="en-US" smtClean="0"/>
              <a:t>Using templates to build a webstore.</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1126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AC92136D-F980-4015-9066-DAC95F226857}" type="slidenum">
              <a:rPr lang="en-US" altLang="en-US" sz="1200">
                <a:solidFill>
                  <a:srgbClr val="045C75"/>
                </a:solidFill>
              </a:rPr>
              <a:pPr>
                <a:spcBef>
                  <a:spcPct val="0"/>
                </a:spcBef>
                <a:buClrTx/>
                <a:buSzTx/>
                <a:buFontTx/>
                <a:buNone/>
              </a:pPr>
              <a:t>46</a:t>
            </a:fld>
            <a:endParaRPr lang="en-US" altLang="en-US" sz="1200">
              <a:solidFill>
                <a:srgbClr val="045C75"/>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pPr>
              <a:defRPr/>
            </a:pPr>
            <a:r>
              <a:rPr lang="en-US"/>
              <a:t>Copyright © 2012 Pearson Education, Inc. Publishing as Prentice Hall</a:t>
            </a:r>
          </a:p>
        </p:txBody>
      </p:sp>
      <p:sp>
        <p:nvSpPr>
          <p:cNvPr id="114691"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45C75"/>
                </a:solidFill>
                <a:latin typeface="Constantia" panose="02030602050306030303" pitchFamily="18" charset="0"/>
              </a:rPr>
              <a:t>15-</a:t>
            </a:r>
            <a:fld id="{2EB2944E-9F6E-4516-84E6-172DDCCA24D7}" type="slidenum">
              <a:rPr lang="en-US" altLang="en-US">
                <a:solidFill>
                  <a:srgbClr val="045C75"/>
                </a:solidFill>
                <a:latin typeface="Constantia" panose="02030602050306030303" pitchFamily="18" charset="0"/>
              </a:rPr>
              <a:pPr/>
              <a:t>47</a:t>
            </a:fld>
            <a:endParaRPr lang="en-US" altLang="en-US">
              <a:solidFill>
                <a:srgbClr val="045C75"/>
              </a:solidFill>
              <a:latin typeface="Constantia" panose="02030602050306030303" pitchFamily="18" charset="0"/>
            </a:endParaRPr>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endParaRPr lang="en-US" sz="1400" smtClean="0">
              <a:solidFill>
                <a:srgbClr val="000000"/>
              </a:solidFill>
              <a:effectLst>
                <a:outerShdw blurRad="38100" dist="38100" dir="2700000" algn="tl">
                  <a:srgbClr val="C0C0C0"/>
                </a:outerShdw>
              </a:effectLst>
              <a:cs typeface="Arial" charset="0"/>
            </a:endParaRPr>
          </a:p>
        </p:txBody>
      </p:sp>
      <p:pic>
        <p:nvPicPr>
          <p:cNvPr id="114693"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1522413"/>
            <a:ext cx="7242175" cy="2363787"/>
          </a:xfrm>
          <a:prstGeom prst="rect">
            <a:avLst/>
          </a:prstGeom>
          <a:solidFill>
            <a:schemeClr val="hlink"/>
          </a:solidFill>
          <a:ln w="9525">
            <a:solidFill>
              <a:schemeClr val="bg1"/>
            </a:solidFill>
            <a:miter lim="800000"/>
            <a:headEnd/>
            <a:tailEnd/>
          </a:ln>
        </p:spPr>
      </p:pic>
      <p:sp>
        <p:nvSpPr>
          <p:cNvPr id="114694" name="Rectangle 4"/>
          <p:cNvSpPr>
            <a:spLocks noChangeArrowheads="1"/>
          </p:cNvSpPr>
          <p:nvPr/>
        </p:nvSpPr>
        <p:spPr bwMode="auto">
          <a:xfrm>
            <a:off x="685800" y="40354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383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defRPr/>
            </a:pPr>
            <a:r>
              <a:rPr lang="en-US" smtClean="0">
                <a:solidFill>
                  <a:srgbClr val="000000"/>
                </a:solidFill>
                <a:effectLst>
                  <a:outerShdw blurRad="38100" dist="38100" dir="2700000" algn="tl">
                    <a:srgbClr val="C0C0C0"/>
                  </a:outerShdw>
                </a:effectLst>
                <a:latin typeface="Tahoma" charset="0"/>
                <a:cs typeface="Arial" charset="0"/>
              </a:rPr>
              <a:t>Copyright © 2012 Pearson Education, Inc.  </a:t>
            </a:r>
          </a:p>
          <a:p>
            <a:pPr algn="ctr" eaLnBrk="1" hangingPunct="1">
              <a:defRPr/>
            </a:pPr>
            <a:r>
              <a:rPr lang="en-US" dirty="0" smtClean="0">
                <a:solidFill>
                  <a:srgbClr val="000000"/>
                </a:solidFill>
                <a:effectLst>
                  <a:outerShdw blurRad="38100" dist="38100" dir="2700000" algn="tl">
                    <a:srgbClr val="C0C0C0"/>
                  </a:outerShdw>
                </a:effectLst>
                <a:latin typeface="Tahoma" charset="0"/>
                <a:cs typeface="Arial" charset="0"/>
              </a:rPr>
              <a:t>Publishing as Prentice Hall</a:t>
            </a:r>
            <a:endParaRPr lang="en-US" dirty="0" smtClean="0">
              <a:solidFill>
                <a:srgbClr val="000000"/>
              </a:solidFill>
              <a:effectLst>
                <a:outerShdw blurRad="38100" dist="38100" dir="2700000" algn="tl">
                  <a:srgbClr val="C0C0C0"/>
                </a:outerShdw>
              </a:effectLst>
              <a:cs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04800" y="685800"/>
            <a:ext cx="8458200" cy="1143000"/>
          </a:xfrm>
        </p:spPr>
        <p:txBody>
          <a:bodyPr/>
          <a:lstStyle/>
          <a:p>
            <a:r>
              <a:rPr lang="en-US" altLang="en-US" sz="4500" smtClean="0"/>
              <a:t>Getting into E-Commerce and Starting a New Online Business</a:t>
            </a:r>
          </a:p>
        </p:txBody>
      </p:sp>
      <p:sp>
        <p:nvSpPr>
          <p:cNvPr id="26627" name="Content Placeholder 2"/>
          <p:cNvSpPr>
            <a:spLocks noGrp="1"/>
          </p:cNvSpPr>
          <p:nvPr>
            <p:ph idx="1"/>
          </p:nvPr>
        </p:nvSpPr>
        <p:spPr/>
        <p:txBody>
          <a:bodyPr/>
          <a:lstStyle/>
          <a:p>
            <a:pPr lvl="1"/>
            <a:r>
              <a:rPr lang="en-US" altLang="en-US" b="1" smtClean="0"/>
              <a:t>Some Tips for Success</a:t>
            </a:r>
          </a:p>
          <a:p>
            <a:pPr marL="1123950" lvl="2" indent="-457200">
              <a:buFont typeface="Calibri" panose="020F0502020204030204" pitchFamily="34" charset="0"/>
              <a:buAutoNum type="arabicPeriod"/>
            </a:pPr>
            <a:r>
              <a:rPr lang="en-US" altLang="en-US" smtClean="0"/>
              <a:t>Do your homework.</a:t>
            </a:r>
          </a:p>
          <a:p>
            <a:pPr marL="1123950" lvl="2" indent="-457200">
              <a:buFont typeface="Calibri" panose="020F0502020204030204" pitchFamily="34" charset="0"/>
              <a:buAutoNum type="arabicPeriod"/>
            </a:pPr>
            <a:r>
              <a:rPr lang="en-US" altLang="en-US" smtClean="0"/>
              <a:t>Aim for excitement.</a:t>
            </a:r>
          </a:p>
          <a:p>
            <a:pPr marL="1123950" lvl="2" indent="-457200">
              <a:buFont typeface="Calibri" panose="020F0502020204030204" pitchFamily="34" charset="0"/>
              <a:buAutoNum type="arabicPeriod"/>
            </a:pPr>
            <a:r>
              <a:rPr lang="en-US" altLang="en-US" smtClean="0"/>
              <a:t>Whittle, shape, iterate, repeat.</a:t>
            </a:r>
          </a:p>
          <a:p>
            <a:pPr marL="1123950" lvl="2" indent="-457200">
              <a:buFont typeface="Calibri" panose="020F0502020204030204" pitchFamily="34" charset="0"/>
              <a:buAutoNum type="arabicPeriod"/>
            </a:pPr>
            <a:r>
              <a:rPr lang="en-US" altLang="en-US" smtClean="0"/>
              <a:t>Get real.</a:t>
            </a:r>
          </a:p>
          <a:p>
            <a:pPr marL="1123950" lvl="2" indent="-457200">
              <a:buFont typeface="Calibri" panose="020F0502020204030204" pitchFamily="34" charset="0"/>
              <a:buAutoNum type="arabicPeriod"/>
            </a:pPr>
            <a:r>
              <a:rPr lang="en-US" altLang="en-US" smtClean="0"/>
              <a:t>Avoid creating a gizmo.</a:t>
            </a:r>
          </a:p>
          <a:p>
            <a:pPr lvl="1"/>
            <a:r>
              <a:rPr lang="en-US" altLang="en-US" b="1" smtClean="0"/>
              <a:t>Cloning</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26629"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F9490DD6-0322-4A1B-83F3-4760237C9933}" type="slidenum">
              <a:rPr lang="en-US" altLang="en-US" sz="1200">
                <a:solidFill>
                  <a:srgbClr val="045C75"/>
                </a:solidFill>
              </a:rPr>
              <a:pPr>
                <a:spcBef>
                  <a:spcPct val="0"/>
                </a:spcBef>
                <a:buClrTx/>
                <a:buSzTx/>
                <a:buFontTx/>
                <a:buNone/>
              </a:pPr>
              <a:t>4</a:t>
            </a:fld>
            <a:endParaRPr lang="en-US" altLang="en-US" sz="1200">
              <a:solidFill>
                <a:srgbClr val="045C7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04800" y="685800"/>
            <a:ext cx="8458200" cy="1143000"/>
          </a:xfrm>
        </p:spPr>
        <p:txBody>
          <a:bodyPr/>
          <a:lstStyle/>
          <a:p>
            <a:r>
              <a:rPr lang="en-US" altLang="en-US" sz="4500" smtClean="0"/>
              <a:t>Getting into E-Commerce and Starting a New Online Business</a:t>
            </a:r>
          </a:p>
        </p:txBody>
      </p:sp>
      <p:sp>
        <p:nvSpPr>
          <p:cNvPr id="28675" name="Content Placeholder 2"/>
          <p:cNvSpPr>
            <a:spLocks noGrp="1"/>
          </p:cNvSpPr>
          <p:nvPr>
            <p:ph idx="1"/>
          </p:nvPr>
        </p:nvSpPr>
        <p:spPr/>
        <p:txBody>
          <a:bodyPr/>
          <a:lstStyle/>
          <a:p>
            <a:r>
              <a:rPr lang="en-US" altLang="en-US" b="1" smtClean="0"/>
              <a:t>PLANNING ONLINE BUSINESSES</a:t>
            </a:r>
          </a:p>
          <a:p>
            <a:pPr lvl="1"/>
            <a:r>
              <a:rPr lang="en-US" altLang="en-US" b="1" smtClean="0"/>
              <a:t>business plan</a:t>
            </a:r>
          </a:p>
          <a:p>
            <a:pPr lvl="1">
              <a:buFont typeface="Wingdings 2" panose="05020102010507070707" pitchFamily="18" charset="2"/>
              <a:buNone/>
            </a:pPr>
            <a:r>
              <a:rPr lang="en-US" altLang="en-US" smtClean="0"/>
              <a:t>	A written document that identifies a company’s goals and outlines how the company intends to achieve the goals and at what cost</a:t>
            </a:r>
          </a:p>
          <a:p>
            <a:pPr lvl="1"/>
            <a:r>
              <a:rPr lang="en-US" altLang="en-US" b="1" smtClean="0"/>
              <a:t>business case</a:t>
            </a:r>
          </a:p>
          <a:p>
            <a:pPr lvl="1">
              <a:buFont typeface="Wingdings 2" panose="05020102010507070707" pitchFamily="18" charset="2"/>
              <a:buNone/>
            </a:pPr>
            <a:r>
              <a:rPr lang="en-US" altLang="en-US" smtClean="0"/>
              <a:t>	A document that justifies the investment of internal, organizational resources in a specific application or project</a:t>
            </a:r>
            <a:endParaRPr lang="en-US" altLang="en-US"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2867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14DD5CE1-A140-4D2C-9DA1-62BA657C4164}" type="slidenum">
              <a:rPr lang="en-US" altLang="en-US" sz="1200">
                <a:solidFill>
                  <a:srgbClr val="045C75"/>
                </a:solidFill>
              </a:rPr>
              <a:pPr>
                <a:spcBef>
                  <a:spcPct val="0"/>
                </a:spcBef>
                <a:buClrTx/>
                <a:buSzTx/>
                <a:buFontTx/>
                <a:buNone/>
              </a:pPr>
              <a:t>5</a:t>
            </a:fld>
            <a:endParaRPr lang="en-US" altLang="en-US"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32485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3072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F5F7CC0B-1DEE-4D63-8426-3F43509316EC}" type="slidenum">
              <a:rPr lang="en-US" altLang="en-US" sz="1200">
                <a:solidFill>
                  <a:srgbClr val="045C75"/>
                </a:solidFill>
              </a:rPr>
              <a:pPr>
                <a:spcBef>
                  <a:spcPct val="0"/>
                </a:spcBef>
                <a:buClrTx/>
                <a:buSzTx/>
                <a:buFontTx/>
                <a:buNone/>
              </a:pPr>
              <a:t>6</a:t>
            </a:fld>
            <a:endParaRPr lang="en-US" altLang="en-US" sz="120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04800" y="685800"/>
            <a:ext cx="8458200" cy="1143000"/>
          </a:xfrm>
        </p:spPr>
        <p:txBody>
          <a:bodyPr/>
          <a:lstStyle/>
          <a:p>
            <a:r>
              <a:rPr lang="en-US" altLang="en-US" sz="4500" smtClean="0"/>
              <a:t>Getting into E-Commerce and Starting a New Online Business</a:t>
            </a:r>
          </a:p>
        </p:txBody>
      </p:sp>
      <p:sp>
        <p:nvSpPr>
          <p:cNvPr id="32771" name="Content Placeholder 2"/>
          <p:cNvSpPr>
            <a:spLocks noGrp="1"/>
          </p:cNvSpPr>
          <p:nvPr>
            <p:ph idx="1"/>
          </p:nvPr>
        </p:nvSpPr>
        <p:spPr/>
        <p:txBody>
          <a:bodyPr/>
          <a:lstStyle/>
          <a:p>
            <a:r>
              <a:rPr lang="en-US" altLang="en-US" b="1" smtClean="0"/>
              <a:t>FUNDING A NEW ONLINE BUSINESS</a:t>
            </a:r>
          </a:p>
          <a:p>
            <a:pPr lvl="1"/>
            <a:r>
              <a:rPr lang="en-US" altLang="en-US" b="1" smtClean="0"/>
              <a:t>First Round of Initial Funding</a:t>
            </a:r>
          </a:p>
          <a:p>
            <a:pPr lvl="2"/>
            <a:r>
              <a:rPr lang="en-US" altLang="en-US" sz="2200" b="1" smtClean="0"/>
              <a:t>angel investor</a:t>
            </a:r>
          </a:p>
          <a:p>
            <a:pPr lvl="2">
              <a:buFont typeface="Wingdings 2" panose="05020102010507070707" pitchFamily="18" charset="2"/>
              <a:buNone/>
            </a:pPr>
            <a:r>
              <a:rPr lang="en-US" altLang="en-US" sz="2200" smtClean="0"/>
              <a:t>	A wealthy individual who contributes personal funds and possibly expertise at the earliest stage of business development</a:t>
            </a:r>
          </a:p>
          <a:p>
            <a:pPr lvl="2"/>
            <a:r>
              <a:rPr lang="en-US" altLang="en-US" sz="2200" b="1" smtClean="0"/>
              <a:t>incubator</a:t>
            </a:r>
          </a:p>
          <a:p>
            <a:pPr lvl="2">
              <a:buFont typeface="Wingdings 2" panose="05020102010507070707" pitchFamily="18" charset="2"/>
              <a:buNone/>
            </a:pPr>
            <a:r>
              <a:rPr lang="en-US" altLang="en-US" sz="2200" smtClean="0"/>
              <a:t>	A company, university, or nonprofit organization that supports businesses in their initial stages of development</a:t>
            </a:r>
            <a:endParaRPr lang="en-US" altLang="en-US" sz="2200" b="1" smtClean="0"/>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68E22F47-C45C-41F7-87D6-FB464F6FA7CB}" type="slidenum">
              <a:rPr lang="en-US" altLang="en-US" sz="1200">
                <a:solidFill>
                  <a:srgbClr val="045C75"/>
                </a:solidFill>
              </a:rPr>
              <a:pPr>
                <a:spcBef>
                  <a:spcPct val="0"/>
                </a:spcBef>
                <a:buClrTx/>
                <a:buSzTx/>
                <a:buFontTx/>
                <a:buNone/>
              </a:pPr>
              <a:t>7</a:t>
            </a:fld>
            <a:endParaRPr lang="en-US" altLang="en-US" sz="120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04800" y="685800"/>
            <a:ext cx="8458200" cy="1143000"/>
          </a:xfrm>
        </p:spPr>
        <p:txBody>
          <a:bodyPr/>
          <a:lstStyle/>
          <a:p>
            <a:r>
              <a:rPr lang="en-US" altLang="en-US" sz="4500" smtClean="0"/>
              <a:t>Getting into E-Commerce and Starting a New Online Business</a:t>
            </a:r>
          </a:p>
        </p:txBody>
      </p:sp>
      <p:sp>
        <p:nvSpPr>
          <p:cNvPr id="34819" name="Content Placeholder 2"/>
          <p:cNvSpPr>
            <a:spLocks noGrp="1"/>
          </p:cNvSpPr>
          <p:nvPr>
            <p:ph idx="1"/>
          </p:nvPr>
        </p:nvSpPr>
        <p:spPr/>
        <p:txBody>
          <a:bodyPr/>
          <a:lstStyle/>
          <a:p>
            <a:pPr lvl="1"/>
            <a:r>
              <a:rPr lang="en-US" altLang="en-US" b="1" smtClean="0"/>
              <a:t>Second Round Fina</a:t>
            </a:r>
          </a:p>
          <a:p>
            <a:pPr lvl="2"/>
            <a:r>
              <a:rPr lang="en-US" altLang="en-US" b="1" smtClean="0"/>
              <a:t>venture capital (VC)</a:t>
            </a:r>
          </a:p>
          <a:p>
            <a:pPr lvl="2">
              <a:buFont typeface="Wingdings 2" panose="05020102010507070707" pitchFamily="18" charset="2"/>
              <a:buNone/>
            </a:pPr>
            <a:r>
              <a:rPr lang="en-US" altLang="en-US" smtClean="0"/>
              <a:t>	Money invested in a business by an individual, a group of individuals (venture capitalists), or a funding company in exchange for equity in the business</a:t>
            </a:r>
          </a:p>
          <a:p>
            <a:pPr lvl="1"/>
            <a:r>
              <a:rPr lang="en-US" altLang="en-US" b="1" smtClean="0"/>
              <a:t>Additional Funding: A Large Partner</a:t>
            </a:r>
          </a:p>
          <a:p>
            <a:pPr lvl="1"/>
            <a:r>
              <a:rPr lang="en-US" altLang="en-US" b="1" smtClean="0"/>
              <a:t>The Initial Public Offer (IPO)</a:t>
            </a:r>
          </a:p>
        </p:txBody>
      </p:sp>
      <p:sp>
        <p:nvSpPr>
          <p:cNvPr id="6" name="Footer Placeholder 5"/>
          <p:cNvSpPr>
            <a:spLocks noGrp="1"/>
          </p:cNvSpPr>
          <p:nvPr>
            <p:ph type="ftr" sz="quarter" idx="11"/>
          </p:nvPr>
        </p:nvSpPr>
        <p:spPr/>
        <p:txBody>
          <a:bodyPr/>
          <a:lstStyle/>
          <a:p>
            <a:pPr>
              <a:defRPr/>
            </a:pPr>
            <a:r>
              <a:rPr lang="en-US" smtClean="0"/>
              <a:t>Copyright © 2012 Pearson Education, Inc. Publishing as Prentice Hall</a:t>
            </a:r>
            <a:endParaRPr lang="en-US"/>
          </a:p>
        </p:txBody>
      </p:sp>
      <p:sp>
        <p:nvSpPr>
          <p:cNvPr id="3482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15-</a:t>
            </a:r>
            <a:fld id="{493CD69B-D977-4C4B-974E-C943C7D6FBB6}" type="slidenum">
              <a:rPr lang="en-US" altLang="en-US" sz="1200">
                <a:solidFill>
                  <a:srgbClr val="045C75"/>
                </a:solidFill>
              </a:rPr>
              <a:pPr>
                <a:spcBef>
                  <a:spcPct val="0"/>
                </a:spcBef>
                <a:buClrTx/>
                <a:buSzTx/>
                <a:buFontTx/>
                <a:buNone/>
              </a:pPr>
              <a:t>8</a:t>
            </a:fld>
            <a:endParaRPr lang="en-US" altLang="en-US" sz="1200">
              <a:solidFill>
                <a:srgbClr val="045C7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1713</TotalTime>
  <Words>1596</Words>
  <Application>Microsoft Office PowerPoint</Application>
  <PresentationFormat>On-screen Show (4:3)</PresentationFormat>
  <Paragraphs>388</Paragraphs>
  <Slides>48</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Calibri</vt:lpstr>
      <vt:lpstr>Constantia</vt:lpstr>
      <vt:lpstr>Wingdings 2</vt:lpstr>
      <vt:lpstr>Times New Roman</vt:lpstr>
      <vt:lpstr>Tahoma</vt:lpstr>
      <vt:lpstr>Flow</vt:lpstr>
      <vt:lpstr>Custom Design</vt:lpstr>
      <vt:lpstr>Chapter 15</vt:lpstr>
      <vt:lpstr>Learning Objectives</vt:lpstr>
      <vt:lpstr>Learning Objectives</vt:lpstr>
      <vt:lpstr>Getting into E-Commerce and Starting a New Online Business</vt:lpstr>
      <vt:lpstr>Getting into E-Commerce and Starting a New Online Business</vt:lpstr>
      <vt:lpstr>Getting into E-Commerce and Starting a New Online Business</vt:lpstr>
      <vt:lpstr>PowerPoint Presentation</vt:lpstr>
      <vt:lpstr>Getting into E-Commerce and Starting a New Online Business</vt:lpstr>
      <vt:lpstr>Getting into E-Commerce and Starting a New Online Business</vt:lpstr>
      <vt:lpstr>Adding E-Commerce Initiatives  or Transforming to an E-Business</vt:lpstr>
      <vt:lpstr>Adding E-Commerce Initiatives  or Transforming to an E-Business</vt:lpstr>
      <vt:lpstr>Adding E-Commerce Initiatives  or Transforming to an E-Business</vt:lpstr>
      <vt:lpstr>PowerPoint Presentation</vt:lpstr>
      <vt:lpstr>Building or Acquiring a Website</vt:lpstr>
      <vt:lpstr>Building or Acquiring a Website</vt:lpstr>
      <vt:lpstr>Building or Acquiring a Website</vt:lpstr>
      <vt:lpstr>PowerPoint Presentation</vt:lpstr>
      <vt:lpstr>Website Hosting  and Obtaining a Domain Name</vt:lpstr>
      <vt:lpstr>Website Hosting  and Obtaining a Domain Name</vt:lpstr>
      <vt:lpstr>Website Hosting  and Obtaining a Domain Name</vt:lpstr>
      <vt:lpstr>Content Creation,  Delivery, and Management</vt:lpstr>
      <vt:lpstr>PowerPoint Presentation</vt:lpstr>
      <vt:lpstr>Content Creation,  Delivery, and Management</vt:lpstr>
      <vt:lpstr>Content Creation,  Delivery, and Management</vt:lpstr>
      <vt:lpstr>Content Creation,  Delivery, and Management</vt:lpstr>
      <vt:lpstr>Content Creation,  Delivery, and Management</vt:lpstr>
      <vt:lpstr>Content Creation,  Delivery, and Management</vt:lpstr>
      <vt:lpstr>Content Creation,  Delivery, and Management</vt:lpstr>
      <vt:lpstr>Content Creation,  Delivery, and Management</vt:lpstr>
      <vt:lpstr>PowerPoint Presentation</vt:lpstr>
      <vt:lpstr>Website Design</vt:lpstr>
      <vt:lpstr>Website Design</vt:lpstr>
      <vt:lpstr>Website Design</vt:lpstr>
      <vt:lpstr>PowerPoint Presentation</vt:lpstr>
      <vt:lpstr>PowerPoint Presentation</vt:lpstr>
      <vt:lpstr>Website Design</vt:lpstr>
      <vt:lpstr>PowerPoint Presentation</vt:lpstr>
      <vt:lpstr>Website Design</vt:lpstr>
      <vt:lpstr>Providing  E-Commerce Support Services</vt:lpstr>
      <vt:lpstr>Providing  E-Commerce Support Services</vt:lpstr>
      <vt:lpstr>Providing  E-Commerce Support Services</vt:lpstr>
      <vt:lpstr>Opening a Webstore</vt:lpstr>
      <vt:lpstr>Opening a Webstore</vt:lpstr>
      <vt:lpstr>Opening a Webstore</vt:lpstr>
      <vt:lpstr>Managerial Issues</vt:lpstr>
      <vt:lpstr>Summary</vt:lpstr>
      <vt:lpstr>Summary</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hung lai</cp:lastModifiedBy>
  <cp:revision>186</cp:revision>
  <dcterms:created xsi:type="dcterms:W3CDTF">2011-09-21T16:10:10Z</dcterms:created>
  <dcterms:modified xsi:type="dcterms:W3CDTF">2019-11-07T03:27:10Z</dcterms:modified>
</cp:coreProperties>
</file>