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2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1.png" ContentType="image/png"/>
  <Override PartName="/ppt/media/image29.png" ContentType="image/png"/>
  <Override PartName="/ppt/media/image30.png" ContentType="image/png"/>
  <Override PartName="/ppt/media/image42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D8CCEF-CAC1-4AFE-9BCE-491691E9C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0B8A0-E529-49D9-88FF-6404C674B6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58980A-6B10-4D63-822B-281C94C09D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0DEAA-B008-4879-99D6-5EA2C585FD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A5FFB5-7267-4413-9202-28C39AEFC3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1A367B-5882-46E1-A525-75030386C3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FFABB-1E97-447A-80F2-F142CC51B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934236-28BC-43D3-BA2D-B100FFAD7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CB67AD-C4EE-4007-AAF4-12F3533C4B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F6B85-3DC2-497B-8707-076FB0AEA6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1334C-9E17-4136-8E26-1A8168136F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5A245-82F8-410D-B793-2BE99CE05A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61e3a"/>
            </a:gs>
            <a:gs pos="100000">
              <a:srgbClr val="18488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-12240"/>
            <a:ext cx="6039360" cy="5165280"/>
          </a:xfrm>
          <a:custGeom>
            <a:avLst/>
            <a:gdLst/>
            <a:ahLst/>
            <a:rect l="l" t="t" r="r" b="b"/>
            <a:pathLst>
              <a:path w="241643" h="206677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2518560" y="1589760"/>
            <a:ext cx="3330000" cy="3552120"/>
          </a:xfrm>
          <a:prstGeom prst="parallelogram">
            <a:avLst>
              <a:gd name="adj" fmla="val 59001"/>
            </a:avLst>
          </a:prstGeom>
          <a:gradFill rotWithShape="0">
            <a:gsLst>
              <a:gs pos="0">
                <a:srgbClr val="02c1d3"/>
              </a:gs>
              <a:gs pos="100000">
                <a:srgbClr val="1985d2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2701440" y="0"/>
            <a:ext cx="3330000" cy="3552120"/>
          </a:xfrm>
          <a:prstGeom prst="parallelogram">
            <a:avLst>
              <a:gd name="adj" fmla="val 59001"/>
            </a:avLst>
          </a:prstGeom>
          <a:gradFill rotWithShape="0">
            <a:gsLst>
              <a:gs pos="0">
                <a:srgbClr val="7fca20"/>
              </a:gs>
              <a:gs pos="100000">
                <a:srgbClr val="02c1d3">
                  <a:alpha val="34117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42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" name="Google Shape;45;p5"/>
          <p:cNvGrpSpPr/>
          <p:nvPr/>
        </p:nvGrpSpPr>
        <p:grpSpPr>
          <a:xfrm>
            <a:off x="7485480" y="1755360"/>
            <a:ext cx="2828880" cy="3386520"/>
            <a:chOff x="7485480" y="1755360"/>
            <a:chExt cx="2828880" cy="3386520"/>
          </a:xfrm>
        </p:grpSpPr>
        <p:sp>
          <p:nvSpPr>
            <p:cNvPr id="49" name="Google Shape;46;p5"/>
            <p:cNvSpPr/>
            <p:nvPr/>
          </p:nvSpPr>
          <p:spPr>
            <a:xfrm>
              <a:off x="8005320" y="2926800"/>
              <a:ext cx="2076480" cy="22150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47;p5"/>
            <p:cNvSpPr/>
            <p:nvPr/>
          </p:nvSpPr>
          <p:spPr>
            <a:xfrm>
              <a:off x="7485480" y="1755360"/>
              <a:ext cx="2828880" cy="301752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90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oogle Shape;45;p5"/>
          <p:cNvGrpSpPr/>
          <p:nvPr/>
        </p:nvGrpSpPr>
        <p:grpSpPr>
          <a:xfrm>
            <a:off x="7485480" y="1755360"/>
            <a:ext cx="2828880" cy="3386520"/>
            <a:chOff x="7485480" y="1755360"/>
            <a:chExt cx="2828880" cy="3386520"/>
          </a:xfrm>
        </p:grpSpPr>
        <p:sp>
          <p:nvSpPr>
            <p:cNvPr id="97" name="Google Shape;46;p5"/>
            <p:cNvSpPr/>
            <p:nvPr/>
          </p:nvSpPr>
          <p:spPr>
            <a:xfrm>
              <a:off x="8005320" y="2926800"/>
              <a:ext cx="2076480" cy="22150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47;p5"/>
            <p:cNvSpPr/>
            <p:nvPr/>
          </p:nvSpPr>
          <p:spPr>
            <a:xfrm>
              <a:off x="7485480" y="1755360"/>
              <a:ext cx="2828880" cy="301752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138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" name="Google Shape;45;p5"/>
          <p:cNvGrpSpPr/>
          <p:nvPr/>
        </p:nvGrpSpPr>
        <p:grpSpPr>
          <a:xfrm>
            <a:off x="7485480" y="1755360"/>
            <a:ext cx="2828880" cy="3386520"/>
            <a:chOff x="7485480" y="1755360"/>
            <a:chExt cx="2828880" cy="3386520"/>
          </a:xfrm>
        </p:grpSpPr>
        <p:sp>
          <p:nvSpPr>
            <p:cNvPr id="145" name="Google Shape;46;p5"/>
            <p:cNvSpPr/>
            <p:nvPr/>
          </p:nvSpPr>
          <p:spPr>
            <a:xfrm>
              <a:off x="8005320" y="2926800"/>
              <a:ext cx="2076480" cy="22150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47;p5"/>
            <p:cNvSpPr/>
            <p:nvPr/>
          </p:nvSpPr>
          <p:spPr>
            <a:xfrm>
              <a:off x="7485480" y="1755360"/>
              <a:ext cx="2828880" cy="301752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186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" name="Google Shape;45;p5"/>
          <p:cNvGrpSpPr/>
          <p:nvPr/>
        </p:nvGrpSpPr>
        <p:grpSpPr>
          <a:xfrm>
            <a:off x="7485480" y="1755360"/>
            <a:ext cx="2828880" cy="3386520"/>
            <a:chOff x="7485480" y="1755360"/>
            <a:chExt cx="2828880" cy="3386520"/>
          </a:xfrm>
        </p:grpSpPr>
        <p:sp>
          <p:nvSpPr>
            <p:cNvPr id="193" name="Google Shape;46;p5"/>
            <p:cNvSpPr/>
            <p:nvPr/>
          </p:nvSpPr>
          <p:spPr>
            <a:xfrm>
              <a:off x="8005320" y="2926800"/>
              <a:ext cx="2076480" cy="22150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47;p5"/>
            <p:cNvSpPr/>
            <p:nvPr/>
          </p:nvSpPr>
          <p:spPr>
            <a:xfrm>
              <a:off x="7485480" y="1755360"/>
              <a:ext cx="2828880" cy="301752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234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" name="Google Shape;45;p5"/>
          <p:cNvGrpSpPr/>
          <p:nvPr/>
        </p:nvGrpSpPr>
        <p:grpSpPr>
          <a:xfrm>
            <a:off x="7485480" y="1755360"/>
            <a:ext cx="2828880" cy="3386520"/>
            <a:chOff x="7485480" y="1755360"/>
            <a:chExt cx="2828880" cy="3386520"/>
          </a:xfrm>
        </p:grpSpPr>
        <p:sp>
          <p:nvSpPr>
            <p:cNvPr id="241" name="Google Shape;46;p5"/>
            <p:cNvSpPr/>
            <p:nvPr/>
          </p:nvSpPr>
          <p:spPr>
            <a:xfrm>
              <a:off x="8005320" y="2926800"/>
              <a:ext cx="2076480" cy="22150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47;p5"/>
            <p:cNvSpPr/>
            <p:nvPr/>
          </p:nvSpPr>
          <p:spPr>
            <a:xfrm>
              <a:off x="7485480" y="1755360"/>
              <a:ext cx="2828880" cy="301752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282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oogle Shape;45;p5"/>
          <p:cNvGrpSpPr/>
          <p:nvPr/>
        </p:nvGrpSpPr>
        <p:grpSpPr>
          <a:xfrm>
            <a:off x="7485480" y="1755360"/>
            <a:ext cx="2828880" cy="3386520"/>
            <a:chOff x="7485480" y="1755360"/>
            <a:chExt cx="2828880" cy="3386520"/>
          </a:xfrm>
        </p:grpSpPr>
        <p:sp>
          <p:nvSpPr>
            <p:cNvPr id="289" name="Google Shape;46;p5"/>
            <p:cNvSpPr/>
            <p:nvPr/>
          </p:nvSpPr>
          <p:spPr>
            <a:xfrm>
              <a:off x="8005320" y="2926800"/>
              <a:ext cx="2076480" cy="22150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47;p5"/>
            <p:cNvSpPr/>
            <p:nvPr/>
          </p:nvSpPr>
          <p:spPr>
            <a:xfrm>
              <a:off x="7485480" y="1755360"/>
              <a:ext cx="2828880" cy="301752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8;p5"/>
          <p:cNvGrpSpPr/>
          <p:nvPr/>
        </p:nvGrpSpPr>
        <p:grpSpPr>
          <a:xfrm>
            <a:off x="-313560" y="-18360"/>
            <a:ext cx="7509240" cy="1635120"/>
            <a:chOff x="-313560" y="-18360"/>
            <a:chExt cx="7509240" cy="1635120"/>
          </a:xfrm>
        </p:grpSpPr>
        <p:sp>
          <p:nvSpPr>
            <p:cNvPr id="330" name="Google Shape;39;p5"/>
            <p:cNvSpPr/>
            <p:nvPr/>
          </p:nvSpPr>
          <p:spPr>
            <a:xfrm>
              <a:off x="256320" y="499680"/>
              <a:ext cx="6690600" cy="80316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40;p5"/>
            <p:cNvSpPr/>
            <p:nvPr/>
          </p:nvSpPr>
          <p:spPr>
            <a:xfrm>
              <a:off x="-313560" y="813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41;p5"/>
            <p:cNvSpPr/>
            <p:nvPr/>
          </p:nvSpPr>
          <p:spPr>
            <a:xfrm>
              <a:off x="6442560" y="309600"/>
              <a:ext cx="753120" cy="80316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42;p5"/>
            <p:cNvSpPr/>
            <p:nvPr/>
          </p:nvSpPr>
          <p:spPr>
            <a:xfrm>
              <a:off x="54000" y="237960"/>
              <a:ext cx="998280" cy="10648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43;p5"/>
            <p:cNvSpPr/>
            <p:nvPr/>
          </p:nvSpPr>
          <p:spPr>
            <a:xfrm>
              <a:off x="304200" y="-18360"/>
              <a:ext cx="419040" cy="44748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7fca20"/>
                </a:gs>
                <a:gs pos="100000">
                  <a:srgbClr val="02c1d3">
                    <a:alpha val="34117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44;p5"/>
            <p:cNvSpPr/>
            <p:nvPr/>
          </p:nvSpPr>
          <p:spPr>
            <a:xfrm>
              <a:off x="6589440" y="1038600"/>
              <a:ext cx="247680" cy="264240"/>
            </a:xfrm>
            <a:prstGeom prst="parallelogram">
              <a:avLst>
                <a:gd name="adj" fmla="val 59001"/>
              </a:avLst>
            </a:prstGeom>
            <a:gradFill rotWithShape="0">
              <a:gsLst>
                <a:gs pos="0">
                  <a:srgbClr val="02c1d3"/>
                </a:gs>
                <a:gs pos="100000">
                  <a:srgbClr val="1985d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E784FA87-EE2B-4035-9E92-4E00A294F633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jpe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slideLayout" Target="../slideLayouts/slideLayout8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8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84600" y="127080"/>
            <a:ext cx="4224960" cy="20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vi-VN" sz="2000" spc="-1" strike="noStrike">
                <a:solidFill>
                  <a:srgbClr val="6d6c36"/>
                </a:solidFill>
                <a:latin typeface="Times New Roman"/>
                <a:ea typeface="DejaVu Sans"/>
              </a:rPr>
              <a:t>BÁO CÁO GIỮA KỲ</a:t>
            </a:r>
            <a:br>
              <a:rPr sz="2000"/>
            </a:br>
            <a:r>
              <a:rPr b="1" lang="vi-VN" sz="2000" spc="-1" strike="noStrike">
                <a:solidFill>
                  <a:srgbClr val="6d6c36"/>
                </a:solidFill>
                <a:latin typeface="Times New Roman"/>
                <a:ea typeface="DejaVu Sans"/>
              </a:rPr>
              <a:t>Chủ đề 4: UART - I2C - SPI - LAN</a:t>
            </a: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49"/>
          <p:cNvSpPr/>
          <p:nvPr/>
        </p:nvSpPr>
        <p:spPr>
          <a:xfrm>
            <a:off x="84600" y="3624120"/>
            <a:ext cx="457020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vi-VN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br>
              <a:rPr sz="1300"/>
            </a:br>
            <a:r>
              <a:rPr b="1" lang="vi-VN" sz="13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Nhóm thực hiện</a:t>
            </a: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Lê Phan Nguyên Đạt – 20139037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Cao Quỳnh Mai – 20139009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Lượng Vũ Hải Ninh – 20139083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Nguyễn Hoài Tâm – 20139012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Lý Trần Quốc Uy - 20139001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Đôi nét về chuẩn truyền thông I2C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ldNum" idx="12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7F015A-F43A-4BFC-80CD-1D073625B84F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7" name="PlaceHolder 38"/>
          <p:cNvSpPr/>
          <p:nvPr/>
        </p:nvSpPr>
        <p:spPr>
          <a:xfrm>
            <a:off x="149760" y="13932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Là bộ thu phát nối tiếp đồng bộ.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8" name="PlaceHolder 39"/>
          <p:cNvSpPr/>
          <p:nvPr/>
        </p:nvSpPr>
        <p:spPr>
          <a:xfrm>
            <a:off x="149760" y="1706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Chỉ sử dụng 2 dây.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9" name="Text Box 5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 Box 6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1" name="Picture 334" descr=""/>
          <p:cNvPicPr/>
          <p:nvPr/>
        </p:nvPicPr>
        <p:blipFill>
          <a:blip r:embed="rId1"/>
          <a:stretch/>
        </p:blipFill>
        <p:spPr>
          <a:xfrm>
            <a:off x="457200" y="2220480"/>
            <a:ext cx="6399720" cy="23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Đôi nét về chuẩn truyền thông I2C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ldNum" idx="13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063C84E-1489-467B-8967-DA41B7423D6B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4" name="Text Box 7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Text Box 8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6" name="Picture 339" descr=""/>
          <p:cNvPicPr/>
          <p:nvPr/>
        </p:nvPicPr>
        <p:blipFill>
          <a:blip r:embed="rId1"/>
          <a:stretch/>
        </p:blipFill>
        <p:spPr>
          <a:xfrm>
            <a:off x="1268640" y="1973520"/>
            <a:ext cx="5589000" cy="3055320"/>
          </a:xfrm>
          <a:prstGeom prst="rect">
            <a:avLst/>
          </a:prstGeom>
          <a:ln w="0">
            <a:noFill/>
          </a:ln>
        </p:spPr>
      </p:pic>
      <p:sp>
        <p:nvSpPr>
          <p:cNvPr id="437" name="PlaceHolder 8"/>
          <p:cNvSpPr/>
          <p:nvPr/>
        </p:nvSpPr>
        <p:spPr>
          <a:xfrm>
            <a:off x="149760" y="13932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Cho phép nhiều thiết bị cùng kết nối vào 1 bus.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8" name="PlaceHolder 9"/>
          <p:cNvSpPr/>
          <p:nvPr/>
        </p:nvSpPr>
        <p:spPr>
          <a:xfrm>
            <a:off x="149760" y="163332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Mỗi Slave có 1 địa chỉ I2C duy nhất.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Khung truyền I2C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Num" idx="14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811AB5-4F66-4936-B589-63A3B6E18A97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1" name="Text Box 9"/>
          <p:cNvSpPr/>
          <p:nvPr/>
        </p:nvSpPr>
        <p:spPr>
          <a:xfrm>
            <a:off x="2510640" y="4293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2" name="Picture 344" descr=""/>
          <p:cNvPicPr/>
          <p:nvPr/>
        </p:nvPicPr>
        <p:blipFill>
          <a:blip r:embed="rId1"/>
          <a:srcRect l="0" t="24188" r="0" b="4619"/>
          <a:stretch/>
        </p:blipFill>
        <p:spPr>
          <a:xfrm>
            <a:off x="286200" y="3063600"/>
            <a:ext cx="7837560" cy="913680"/>
          </a:xfrm>
          <a:prstGeom prst="rect">
            <a:avLst/>
          </a:prstGeom>
          <a:ln w="0">
            <a:noFill/>
          </a:ln>
        </p:spPr>
      </p:pic>
      <p:pic>
        <p:nvPicPr>
          <p:cNvPr id="443" name="Picture 345" descr=""/>
          <p:cNvPicPr/>
          <p:nvPr/>
        </p:nvPicPr>
        <p:blipFill>
          <a:blip r:embed="rId2"/>
          <a:stretch/>
        </p:blipFill>
        <p:spPr>
          <a:xfrm>
            <a:off x="263520" y="1837440"/>
            <a:ext cx="3598920" cy="941400"/>
          </a:xfrm>
          <a:prstGeom prst="rect">
            <a:avLst/>
          </a:prstGeom>
          <a:ln w="0">
            <a:noFill/>
          </a:ln>
        </p:spPr>
      </p:pic>
      <p:sp>
        <p:nvSpPr>
          <p:cNvPr id="444" name="PlaceHolder 3"/>
          <p:cNvSpPr/>
          <p:nvPr/>
        </p:nvSpPr>
        <p:spPr>
          <a:xfrm>
            <a:off x="300600" y="39186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Master phát xung SCL, sau đó truyền khung địa chỉ I2C + bit R/W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45" name="PlaceHolder 5"/>
          <p:cNvSpPr/>
          <p:nvPr/>
        </p:nvSpPr>
        <p:spPr>
          <a:xfrm>
            <a:off x="300600" y="420876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Slave nhận được thì phản hồi ACK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Mode R: Master nhận 8bit dữ liệu từ Slave, nhận đủ thì gửi ACK 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Mode W: Master gửi 8bit dữ liệu đến Slave, Slave nhận đủ thì gửi ACK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46" name="PlaceHolder 4"/>
          <p:cNvSpPr/>
          <p:nvPr/>
        </p:nvSpPr>
        <p:spPr>
          <a:xfrm>
            <a:off x="3871800" y="1844280"/>
            <a:ext cx="51998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Khối địa chỉ I2C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7 bit đầu: Địa chỉ I2C của Slave 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1 bit cuối (bit R/W): bit chọn chế độ (0: Write, 1: Read)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Đôi nét về chuẩn truyền thông SPI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ldNum" idx="15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E8FB22A-FA0D-4D92-9103-BA7FD00391C4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9" name="PlaceHolder 44"/>
          <p:cNvSpPr/>
          <p:nvPr/>
        </p:nvSpPr>
        <p:spPr>
          <a:xfrm>
            <a:off x="149760" y="13932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Là bộ thu phát nối tiếp đồng bộ, có khả năng truyền dẫn song công toàn phần.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0" name="PlaceHolder 45"/>
          <p:cNvSpPr/>
          <p:nvPr/>
        </p:nvSpPr>
        <p:spPr>
          <a:xfrm>
            <a:off x="149760" y="1706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Sử dụng 4 dây để truyền dữ liệu.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1" name="Text Box 11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Text Box 12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3" name="Picture 1" descr=""/>
          <p:cNvPicPr/>
          <p:nvPr/>
        </p:nvPicPr>
        <p:blipFill>
          <a:blip r:embed="rId1"/>
          <a:stretch/>
        </p:blipFill>
        <p:spPr>
          <a:xfrm>
            <a:off x="1264680" y="2057400"/>
            <a:ext cx="5856840" cy="27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Khung truyền SPI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Num" idx="16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38456F9-BDD5-4468-821E-452A2D9CC19E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6" name="Text Box 13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Text Box 14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151920" y="1479600"/>
            <a:ext cx="8830080" cy="331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Khung truyền SPI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Num" idx="17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0D8B25-8FA4-492F-8D81-1466D6096F44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1" name="Text Box 1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 Box 2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3" name="Picture 3" descr=""/>
          <p:cNvPicPr/>
          <p:nvPr/>
        </p:nvPicPr>
        <p:blipFill>
          <a:blip r:embed="rId1"/>
          <a:stretch/>
        </p:blipFill>
        <p:spPr>
          <a:xfrm>
            <a:off x="2301120" y="1371600"/>
            <a:ext cx="43023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Chế độ hoạt động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Num" idx="18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452459-4848-4FF2-ACBC-571855ECB3C9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6" name="Text Box 15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Text Box 16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8" name="Picture 4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5879160" cy="2677320"/>
          </a:xfrm>
          <a:prstGeom prst="rect">
            <a:avLst/>
          </a:prstGeom>
          <a:ln w="0">
            <a:noFill/>
          </a:ln>
        </p:spPr>
      </p:pic>
      <p:pic>
        <p:nvPicPr>
          <p:cNvPr id="469" name="Picture 6" descr=""/>
          <p:cNvPicPr/>
          <p:nvPr/>
        </p:nvPicPr>
        <p:blipFill>
          <a:blip r:embed="rId2"/>
          <a:stretch/>
        </p:blipFill>
        <p:spPr>
          <a:xfrm>
            <a:off x="1828800" y="4114800"/>
            <a:ext cx="5028480" cy="9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Các sơ đồ kết nối giao tiếp SPI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Num" idx="19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DB0395C-387C-4AE9-A94E-77884FAB738E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2" name="Text Box 17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Text Box 18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4" name="Picture 7" descr=""/>
          <p:cNvPicPr/>
          <p:nvPr/>
        </p:nvPicPr>
        <p:blipFill>
          <a:blip r:embed="rId1"/>
          <a:stretch/>
        </p:blipFill>
        <p:spPr>
          <a:xfrm>
            <a:off x="0" y="1371600"/>
            <a:ext cx="2971080" cy="98964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15"/>
          <p:cNvSpPr/>
          <p:nvPr/>
        </p:nvSpPr>
        <p:spPr>
          <a:xfrm>
            <a:off x="36000" y="2178000"/>
            <a:ext cx="28598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1 thiết bị Master và 1 thiết bị Slave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76" name="Picture 8" descr=""/>
          <p:cNvPicPr/>
          <p:nvPr/>
        </p:nvPicPr>
        <p:blipFill>
          <a:blip r:embed="rId2"/>
          <a:stretch/>
        </p:blipFill>
        <p:spPr>
          <a:xfrm>
            <a:off x="129240" y="2514600"/>
            <a:ext cx="2541240" cy="2016720"/>
          </a:xfrm>
          <a:prstGeom prst="rect">
            <a:avLst/>
          </a:prstGeom>
          <a:ln w="0">
            <a:noFill/>
          </a:ln>
        </p:spPr>
      </p:pic>
      <p:sp>
        <p:nvSpPr>
          <p:cNvPr id="477" name="PlaceHolder 16"/>
          <p:cNvSpPr/>
          <p:nvPr/>
        </p:nvSpPr>
        <p:spPr>
          <a:xfrm>
            <a:off x="108000" y="4508640"/>
            <a:ext cx="28598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1 thiết bị Master và nhiều thiết bị Slave chế độ độc lập - Independent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78" name="Picture 13" descr=""/>
          <p:cNvPicPr/>
          <p:nvPr/>
        </p:nvPicPr>
        <p:blipFill>
          <a:blip r:embed="rId3"/>
          <a:stretch/>
        </p:blipFill>
        <p:spPr>
          <a:xfrm>
            <a:off x="4118400" y="1769040"/>
            <a:ext cx="3196080" cy="2536560"/>
          </a:xfrm>
          <a:prstGeom prst="rect">
            <a:avLst/>
          </a:prstGeom>
          <a:ln w="0">
            <a:noFill/>
          </a:ln>
        </p:spPr>
      </p:pic>
      <p:sp>
        <p:nvSpPr>
          <p:cNvPr id="479" name="PlaceHolder 17"/>
          <p:cNvSpPr/>
          <p:nvPr/>
        </p:nvSpPr>
        <p:spPr>
          <a:xfrm>
            <a:off x="4298040" y="4307400"/>
            <a:ext cx="285984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1 thiết bị Master và nhiều thiết bị Slave chế độ dây chuyền - Daisy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4"/>
          <p:cNvSpPr/>
          <p:nvPr/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LAN Network</a:t>
            </a: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20"/>
          <p:cNvSpPr/>
          <p:nvPr/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44FBE7-74A4-4CF2-AB14-DAC6E43290B5}" type="slidenum">
              <a:rPr b="0" lang="en-US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82" name="Picture 9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672720" y="2032560"/>
            <a:ext cx="3000960" cy="2492640"/>
          </a:xfrm>
          <a:prstGeom prst="rect">
            <a:avLst/>
          </a:prstGeom>
          <a:ln w="0">
            <a:noFill/>
          </a:ln>
        </p:spPr>
      </p:pic>
      <p:pic>
        <p:nvPicPr>
          <p:cNvPr id="483" name="Graphic 2" descr=""/>
          <p:cNvPicPr/>
          <p:nvPr/>
        </p:nvPicPr>
        <p:blipFill>
          <a:blip r:embed="rId2"/>
          <a:stretch/>
        </p:blipFill>
        <p:spPr>
          <a:xfrm>
            <a:off x="1155240" y="2203920"/>
            <a:ext cx="1875240" cy="21499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21"/>
          <p:cNvSpPr/>
          <p:nvPr/>
        </p:nvSpPr>
        <p:spPr>
          <a:xfrm>
            <a:off x="237600" y="1382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Mạng LAN (Local Network Area) hay còn gọi là mạng cục bộ</a:t>
            </a:r>
            <a:r>
              <a:rPr b="0" lang="en-US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 </a:t>
            </a: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42"/>
          <p:cNvSpPr/>
          <p:nvPr/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LAN Network</a:t>
            </a: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43"/>
          <p:cNvSpPr/>
          <p:nvPr/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50CC2CB-7B36-4959-9C0F-C2A5207CF96B}" type="slidenum">
              <a:rPr b="0" lang="en-US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87" name="Picture 27" descr="A picture containing icon&#10;&#10;Description automatically generated"/>
          <p:cNvPicPr/>
          <p:nvPr/>
        </p:nvPicPr>
        <p:blipFill>
          <a:blip r:embed="rId1"/>
          <a:stretch/>
        </p:blipFill>
        <p:spPr>
          <a:xfrm>
            <a:off x="2711520" y="1279080"/>
            <a:ext cx="3568680" cy="3593520"/>
          </a:xfrm>
          <a:prstGeom prst="rect">
            <a:avLst/>
          </a:prstGeom>
          <a:ln w="0">
            <a:noFill/>
          </a:ln>
        </p:spPr>
      </p:pic>
      <p:sp>
        <p:nvSpPr>
          <p:cNvPr id="488" name="PlaceHolder 46"/>
          <p:cNvSpPr/>
          <p:nvPr/>
        </p:nvSpPr>
        <p:spPr>
          <a:xfrm>
            <a:off x="237600" y="1382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Chức năng: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Đôi nét về chuẩn truyền thông UART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4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E17C98-D527-4B0C-B501-80D817BA63F9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1" name="PlaceHolder 10"/>
          <p:cNvSpPr/>
          <p:nvPr/>
        </p:nvSpPr>
        <p:spPr>
          <a:xfrm>
            <a:off x="149760" y="13932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Là bộ thu phát nối tiếp không đồng bộ.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2" name="PlaceHolder 11"/>
          <p:cNvSpPr/>
          <p:nvPr/>
        </p:nvSpPr>
        <p:spPr>
          <a:xfrm>
            <a:off x="149760" y="1706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Chân TX của thiết bị 1 kết nối với chân RX của thiết bị 2 và ngược lại.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3" name="PlaceHolder 12"/>
          <p:cNvSpPr/>
          <p:nvPr/>
        </p:nvSpPr>
        <p:spPr>
          <a:xfrm>
            <a:off x="149760" y="201924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Chân GND của các thiết bị phải đồng bộ với nhau.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84" name="Picture 5" descr="IMG_256"/>
          <p:cNvPicPr/>
          <p:nvPr/>
        </p:nvPicPr>
        <p:blipFill>
          <a:blip r:embed="rId1"/>
          <a:stretch/>
        </p:blipFill>
        <p:spPr>
          <a:xfrm>
            <a:off x="1959120" y="2412360"/>
            <a:ext cx="4099320" cy="2338560"/>
          </a:xfrm>
          <a:prstGeom prst="rect">
            <a:avLst/>
          </a:prstGeom>
          <a:ln w="9525">
            <a:noFill/>
          </a:ln>
        </p:spPr>
      </p:pic>
      <p:sp>
        <p:nvSpPr>
          <p:cNvPr id="385" name="Straight Connector 2"/>
          <p:cNvSpPr/>
          <p:nvPr/>
        </p:nvSpPr>
        <p:spPr>
          <a:xfrm>
            <a:off x="3332160" y="3144960"/>
            <a:ext cx="1368720" cy="360"/>
          </a:xfrm>
          <a:prstGeom prst="line">
            <a:avLst/>
          </a:prstGeom>
          <a:ln w="508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6" name="Text Box 3"/>
          <p:cNvSpPr/>
          <p:nvPr/>
        </p:nvSpPr>
        <p:spPr>
          <a:xfrm>
            <a:off x="251064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Text Box 4"/>
          <p:cNvSpPr/>
          <p:nvPr/>
        </p:nvSpPr>
        <p:spPr>
          <a:xfrm>
            <a:off x="4867200" y="2961000"/>
            <a:ext cx="77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vi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Picture 28" descr="A picture containing text, electronics&#10;&#10;Description automatically generated"/>
          <p:cNvPicPr/>
          <p:nvPr/>
        </p:nvPicPr>
        <p:blipFill>
          <a:blip r:embed="rId1"/>
          <a:stretch/>
        </p:blipFill>
        <p:spPr>
          <a:xfrm>
            <a:off x="2621880" y="2736360"/>
            <a:ext cx="757800" cy="757800"/>
          </a:xfrm>
          <a:prstGeom prst="rect">
            <a:avLst/>
          </a:prstGeom>
          <a:ln w="0">
            <a:noFill/>
          </a:ln>
        </p:spPr>
      </p:pic>
      <p:sp>
        <p:nvSpPr>
          <p:cNvPr id="490" name="PlaceHolder 31"/>
          <p:cNvSpPr/>
          <p:nvPr/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B2402A-CDF6-40BD-B214-29342DD42C1B}" type="slidenum">
              <a:rPr b="0" lang="en-US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91" name="PlaceHolder 37"/>
          <p:cNvSpPr/>
          <p:nvPr/>
        </p:nvSpPr>
        <p:spPr>
          <a:xfrm>
            <a:off x="237600" y="1382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Thành phần: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Freeform: Shape 1"/>
          <p:cNvSpPr/>
          <p:nvPr/>
        </p:nvSpPr>
        <p:spPr>
          <a:xfrm>
            <a:off x="4400280" y="2375640"/>
            <a:ext cx="3625200" cy="207000"/>
          </a:xfrm>
          <a:custGeom>
            <a:avLst/>
            <a:gdLst/>
            <a:ahLst/>
            <a:rect l="l" t="t" r="r" b="b"/>
            <a:pathLst>
              <a:path w="3626052" h="207673">
                <a:moveTo>
                  <a:pt x="0" y="0"/>
                </a:moveTo>
                <a:lnTo>
                  <a:pt x="0" y="104661"/>
                </a:lnTo>
                <a:lnTo>
                  <a:pt x="3626052" y="104661"/>
                </a:lnTo>
                <a:lnTo>
                  <a:pt x="3626052" y="207673"/>
                </a:lnTo>
              </a:path>
            </a:pathLst>
          </a:cu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3" name="Freeform: Shape 2"/>
          <p:cNvSpPr/>
          <p:nvPr/>
        </p:nvSpPr>
        <p:spPr>
          <a:xfrm>
            <a:off x="4400280" y="2375640"/>
            <a:ext cx="1812240" cy="207000"/>
          </a:xfrm>
          <a:custGeom>
            <a:avLst/>
            <a:gdLst/>
            <a:ahLst/>
            <a:rect l="l" t="t" r="r" b="b"/>
            <a:pathLst>
              <a:path w="1813026" h="207673">
                <a:moveTo>
                  <a:pt x="0" y="0"/>
                </a:moveTo>
                <a:lnTo>
                  <a:pt x="0" y="104661"/>
                </a:lnTo>
                <a:lnTo>
                  <a:pt x="1813026" y="104661"/>
                </a:lnTo>
                <a:lnTo>
                  <a:pt x="1813026" y="207673"/>
                </a:lnTo>
              </a:path>
            </a:pathLst>
          </a:cu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4" name="Freeform: Shape 3"/>
          <p:cNvSpPr/>
          <p:nvPr/>
        </p:nvSpPr>
        <p:spPr>
          <a:xfrm>
            <a:off x="4354560" y="2375640"/>
            <a:ext cx="90720" cy="207000"/>
          </a:xfrm>
          <a:custGeom>
            <a:avLst/>
            <a:gdLst/>
            <a:ahLst/>
            <a:rect l="l" t="t" r="r" b="b"/>
            <a:pathLst>
              <a:path w="91440" h="207673">
                <a:moveTo>
                  <a:pt x="45720" y="0"/>
                </a:moveTo>
                <a:lnTo>
                  <a:pt x="45720" y="207673"/>
                </a:lnTo>
              </a:path>
            </a:pathLst>
          </a:cu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5" name="Freeform: Shape 4"/>
          <p:cNvSpPr/>
          <p:nvPr/>
        </p:nvSpPr>
        <p:spPr>
          <a:xfrm>
            <a:off x="2587320" y="3760560"/>
            <a:ext cx="905760" cy="207000"/>
          </a:xfrm>
          <a:custGeom>
            <a:avLst/>
            <a:gdLst/>
            <a:ahLst/>
            <a:rect l="l" t="t" r="r" b="b"/>
            <a:pathLst>
              <a:path w="906513" h="207673">
                <a:moveTo>
                  <a:pt x="0" y="0"/>
                </a:moveTo>
                <a:lnTo>
                  <a:pt x="0" y="104661"/>
                </a:lnTo>
                <a:lnTo>
                  <a:pt x="906513" y="104661"/>
                </a:lnTo>
                <a:lnTo>
                  <a:pt x="906513" y="207673"/>
                </a:lnTo>
              </a:path>
            </a:pathLst>
          </a:custGeom>
          <a:noFill/>
          <a:ln>
            <a:solidFill>
              <a:srgbClr val="73b71d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6" name="Freeform: Shape 10"/>
          <p:cNvSpPr/>
          <p:nvPr/>
        </p:nvSpPr>
        <p:spPr>
          <a:xfrm>
            <a:off x="1680480" y="3760560"/>
            <a:ext cx="905760" cy="207000"/>
          </a:xfrm>
          <a:custGeom>
            <a:avLst/>
            <a:gdLst/>
            <a:ahLst/>
            <a:rect l="l" t="t" r="r" b="b"/>
            <a:pathLst>
              <a:path w="906513" h="207673">
                <a:moveTo>
                  <a:pt x="906513" y="0"/>
                </a:moveTo>
                <a:lnTo>
                  <a:pt x="906513" y="104661"/>
                </a:lnTo>
                <a:lnTo>
                  <a:pt x="0" y="104661"/>
                </a:lnTo>
                <a:lnTo>
                  <a:pt x="0" y="207673"/>
                </a:lnTo>
              </a:path>
            </a:pathLst>
          </a:custGeom>
          <a:noFill/>
          <a:ln>
            <a:solidFill>
              <a:srgbClr val="73b71d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7" name="Freeform: Shape 11"/>
          <p:cNvSpPr/>
          <p:nvPr/>
        </p:nvSpPr>
        <p:spPr>
          <a:xfrm>
            <a:off x="2587320" y="2375640"/>
            <a:ext cx="1812240" cy="207000"/>
          </a:xfrm>
          <a:custGeom>
            <a:avLst/>
            <a:gdLst/>
            <a:ahLst/>
            <a:rect l="l" t="t" r="r" b="b"/>
            <a:pathLst>
              <a:path w="1813026" h="207673">
                <a:moveTo>
                  <a:pt x="1813026" y="0"/>
                </a:moveTo>
                <a:lnTo>
                  <a:pt x="1813026" y="104661"/>
                </a:lnTo>
                <a:lnTo>
                  <a:pt x="0" y="104661"/>
                </a:lnTo>
                <a:lnTo>
                  <a:pt x="0" y="207673"/>
                </a:lnTo>
              </a:path>
            </a:pathLst>
          </a:cu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8" name="Freeform: Shape 12"/>
          <p:cNvSpPr/>
          <p:nvPr/>
        </p:nvSpPr>
        <p:spPr>
          <a:xfrm>
            <a:off x="774000" y="2375640"/>
            <a:ext cx="3625200" cy="207000"/>
          </a:xfrm>
          <a:custGeom>
            <a:avLst/>
            <a:gdLst/>
            <a:ahLst/>
            <a:rect l="l" t="t" r="r" b="b"/>
            <a:pathLst>
              <a:path w="3626052" h="207673">
                <a:moveTo>
                  <a:pt x="3626052" y="0"/>
                </a:moveTo>
                <a:lnTo>
                  <a:pt x="3626052" y="104661"/>
                </a:lnTo>
                <a:lnTo>
                  <a:pt x="0" y="104661"/>
                </a:lnTo>
                <a:lnTo>
                  <a:pt x="0" y="207673"/>
                </a:lnTo>
              </a:path>
            </a:pathLst>
          </a:cu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99" name="Oval 3"/>
          <p:cNvSpPr/>
          <p:nvPr/>
        </p:nvSpPr>
        <p:spPr>
          <a:xfrm>
            <a:off x="4070520" y="1600200"/>
            <a:ext cx="658440" cy="658440"/>
          </a:xfrm>
          <a:prstGeom prst="ellipse">
            <a:avLst/>
          </a:prstGeom>
          <a:blipFill rotWithShape="0">
            <a:blip r:embed="rId2"/>
            <a:srcRect/>
            <a:stretch/>
          </a:blip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00" name="Oval 4"/>
          <p:cNvSpPr/>
          <p:nvPr/>
        </p:nvSpPr>
        <p:spPr>
          <a:xfrm>
            <a:off x="365400" y="2674440"/>
            <a:ext cx="1097280" cy="1121760"/>
          </a:xfrm>
          <a:prstGeom prst="ellipse">
            <a:avLst/>
          </a:prstGeom>
          <a:blipFill rotWithShape="0">
            <a:blip r:embed="rId3"/>
            <a:srcRect/>
            <a:stretch/>
          </a:blipFill>
          <a:ln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501" name="3D Model 1" descr="Office Computer"/>
          <p:cNvPicPr/>
          <p:nvPr/>
        </p:nvPicPr>
        <p:blipFill>
          <a:blip r:embed="rId4"/>
          <a:stretch/>
        </p:blipFill>
        <p:spPr>
          <a:xfrm>
            <a:off x="4051440" y="2532240"/>
            <a:ext cx="1063440" cy="1139400"/>
          </a:xfrm>
          <a:prstGeom prst="rect">
            <a:avLst/>
          </a:prstGeom>
          <a:ln w="0">
            <a:noFill/>
          </a:ln>
        </p:spPr>
      </p:pic>
      <p:pic>
        <p:nvPicPr>
          <p:cNvPr id="502" name="Picture 12" descr=""/>
          <p:cNvPicPr/>
          <p:nvPr/>
        </p:nvPicPr>
        <p:blipFill>
          <a:blip r:embed="rId5"/>
          <a:stretch/>
        </p:blipFill>
        <p:spPr>
          <a:xfrm>
            <a:off x="5420520" y="2693520"/>
            <a:ext cx="1789560" cy="1066320"/>
          </a:xfrm>
          <a:prstGeom prst="rect">
            <a:avLst/>
          </a:prstGeom>
          <a:ln w="0">
            <a:noFill/>
          </a:ln>
        </p:spPr>
      </p:pic>
      <p:pic>
        <p:nvPicPr>
          <p:cNvPr id="503" name="Picture 14" descr="A picture containing text, connector&#10;&#10;Description automatically generated"/>
          <p:cNvPicPr/>
          <p:nvPr/>
        </p:nvPicPr>
        <p:blipFill>
          <a:blip r:embed="rId6"/>
          <a:srcRect l="0" t="19400" r="0" b="0"/>
          <a:stretch/>
        </p:blipFill>
        <p:spPr>
          <a:xfrm>
            <a:off x="7329960" y="2710080"/>
            <a:ext cx="1444320" cy="1033920"/>
          </a:xfrm>
          <a:prstGeom prst="rect">
            <a:avLst/>
          </a:prstGeom>
          <a:ln w="0">
            <a:noFill/>
          </a:ln>
        </p:spPr>
      </p:pic>
      <p:pic>
        <p:nvPicPr>
          <p:cNvPr id="504" name="Picture 15" descr=""/>
          <p:cNvPicPr/>
          <p:nvPr/>
        </p:nvPicPr>
        <p:blipFill>
          <a:blip r:embed="rId7"/>
          <a:stretch/>
        </p:blipFill>
        <p:spPr>
          <a:xfrm>
            <a:off x="981360" y="3309840"/>
            <a:ext cx="1388160" cy="1633320"/>
          </a:xfrm>
          <a:prstGeom prst="rect">
            <a:avLst/>
          </a:prstGeom>
          <a:ln w="0">
            <a:noFill/>
          </a:ln>
        </p:spPr>
      </p:pic>
      <p:pic>
        <p:nvPicPr>
          <p:cNvPr id="505" name="Picture 16" descr=""/>
          <p:cNvPicPr/>
          <p:nvPr/>
        </p:nvPicPr>
        <p:blipFill>
          <a:blip r:embed="rId8"/>
          <a:stretch/>
        </p:blipFill>
        <p:spPr>
          <a:xfrm>
            <a:off x="3000600" y="3825360"/>
            <a:ext cx="1139760" cy="1139760"/>
          </a:xfrm>
          <a:prstGeom prst="rect">
            <a:avLst/>
          </a:prstGeom>
          <a:ln w="0">
            <a:noFill/>
          </a:ln>
        </p:spPr>
      </p:pic>
      <p:sp>
        <p:nvSpPr>
          <p:cNvPr id="506" name="PlaceHolder 40"/>
          <p:cNvSpPr/>
          <p:nvPr/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LAN Network</a:t>
            </a: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07" name="Picture 11" descr="A picture containing electronics&#10;&#10;Description automatically generated"/>
          <p:cNvPicPr/>
          <p:nvPr/>
        </p:nvPicPr>
        <p:blipFill>
          <a:blip r:embed="rId9"/>
          <a:stretch/>
        </p:blipFill>
        <p:spPr>
          <a:xfrm>
            <a:off x="2040840" y="2745000"/>
            <a:ext cx="697680" cy="539280"/>
          </a:xfrm>
          <a:prstGeom prst="rect">
            <a:avLst/>
          </a:prstGeom>
          <a:ln w="0">
            <a:noFill/>
          </a:ln>
        </p:spPr>
      </p:pic>
      <p:pic>
        <p:nvPicPr>
          <p:cNvPr id="508" name="Picture 26" descr="A picture containing electronics&#10;&#10;Description automatically generated"/>
          <p:cNvPicPr/>
          <p:nvPr/>
        </p:nvPicPr>
        <p:blipFill>
          <a:blip r:embed="rId10"/>
          <a:stretch/>
        </p:blipFill>
        <p:spPr>
          <a:xfrm>
            <a:off x="2205720" y="3115080"/>
            <a:ext cx="95904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Picture 2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0" y="-17280"/>
            <a:ext cx="9143280" cy="5790600"/>
          </a:xfrm>
          <a:prstGeom prst="rect">
            <a:avLst/>
          </a:prstGeom>
          <a:ln w="0">
            <a:noFill/>
          </a:ln>
        </p:spPr>
      </p:pic>
      <p:sp>
        <p:nvSpPr>
          <p:cNvPr id="510" name="Rectangle 2"/>
          <p:cNvSpPr/>
          <p:nvPr/>
        </p:nvSpPr>
        <p:spPr>
          <a:xfrm>
            <a:off x="0" y="-17280"/>
            <a:ext cx="9143280" cy="10472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Arc 10"/>
          <p:cNvSpPr/>
          <p:nvPr/>
        </p:nvSpPr>
        <p:spPr>
          <a:xfrm>
            <a:off x="577080" y="307800"/>
            <a:ext cx="747360" cy="521280"/>
          </a:xfrm>
          <a:prstGeom prst="arc">
            <a:avLst>
              <a:gd name="adj1" fmla="val 13200000"/>
              <a:gd name="adj2" fmla="val 192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2" name="Arc 11"/>
          <p:cNvSpPr/>
          <p:nvPr/>
        </p:nvSpPr>
        <p:spPr>
          <a:xfrm>
            <a:off x="577080" y="307800"/>
            <a:ext cx="747360" cy="521280"/>
          </a:xfrm>
          <a:prstGeom prst="arc">
            <a:avLst>
              <a:gd name="adj1" fmla="val 2400000"/>
              <a:gd name="adj2" fmla="val 84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3" name="Freeform: Shape 13"/>
          <p:cNvSpPr/>
          <p:nvPr/>
        </p:nvSpPr>
        <p:spPr>
          <a:xfrm>
            <a:off x="203040" y="401760"/>
            <a:ext cx="1495440" cy="333360"/>
          </a:xfrm>
          <a:custGeom>
            <a:avLst/>
            <a:gdLst/>
            <a:ahLst/>
            <a:rect l="l" t="t" r="r" b="b"/>
            <a:pathLst>
              <a:path w="1043657" h="333970">
                <a:moveTo>
                  <a:pt x="0" y="0"/>
                </a:moveTo>
                <a:lnTo>
                  <a:pt x="1043657" y="0"/>
                </a:lnTo>
                <a:lnTo>
                  <a:pt x="1043657" y="333970"/>
                </a:lnTo>
                <a:lnTo>
                  <a:pt x="0" y="333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5040" rIns="5040" tIns="5040" bIns="5040" anchor="ctr">
            <a:noAutofit/>
          </a:bodyPr>
          <a:p>
            <a:pPr algn="ctr"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Giao thức Ethernet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4" name="Arc 13"/>
          <p:cNvSpPr/>
          <p:nvPr/>
        </p:nvSpPr>
        <p:spPr>
          <a:xfrm>
            <a:off x="2387520" y="307800"/>
            <a:ext cx="747360" cy="521280"/>
          </a:xfrm>
          <a:prstGeom prst="arc">
            <a:avLst>
              <a:gd name="adj1" fmla="val 13200000"/>
              <a:gd name="adj2" fmla="val 192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5" name="Arc 14"/>
          <p:cNvSpPr/>
          <p:nvPr/>
        </p:nvSpPr>
        <p:spPr>
          <a:xfrm>
            <a:off x="2387520" y="307800"/>
            <a:ext cx="747360" cy="521280"/>
          </a:xfrm>
          <a:prstGeom prst="arc">
            <a:avLst>
              <a:gd name="adj1" fmla="val 2400000"/>
              <a:gd name="adj2" fmla="val 84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6" name="Freeform: Shape 14"/>
          <p:cNvSpPr/>
          <p:nvPr/>
        </p:nvSpPr>
        <p:spPr>
          <a:xfrm>
            <a:off x="2013480" y="401760"/>
            <a:ext cx="1495440" cy="333360"/>
          </a:xfrm>
          <a:custGeom>
            <a:avLst/>
            <a:gdLst/>
            <a:ahLst/>
            <a:rect l="l" t="t" r="r" b="b"/>
            <a:pathLst>
              <a:path w="1043657" h="333970">
                <a:moveTo>
                  <a:pt x="0" y="0"/>
                </a:moveTo>
                <a:lnTo>
                  <a:pt x="1043657" y="0"/>
                </a:lnTo>
                <a:lnTo>
                  <a:pt x="1043657" y="333970"/>
                </a:lnTo>
                <a:lnTo>
                  <a:pt x="0" y="333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5040" rIns="5040" tIns="5040" bIns="5040" anchor="ctr">
            <a:noAutofit/>
          </a:bodyPr>
          <a:p>
            <a:pPr algn="ctr"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Giao thức Internet (IP)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7" name="Arc 15"/>
          <p:cNvSpPr/>
          <p:nvPr/>
        </p:nvSpPr>
        <p:spPr>
          <a:xfrm>
            <a:off x="4197960" y="307800"/>
            <a:ext cx="747360" cy="521280"/>
          </a:xfrm>
          <a:prstGeom prst="arc">
            <a:avLst>
              <a:gd name="adj1" fmla="val 13200000"/>
              <a:gd name="adj2" fmla="val 192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8" name="Arc 16"/>
          <p:cNvSpPr/>
          <p:nvPr/>
        </p:nvSpPr>
        <p:spPr>
          <a:xfrm>
            <a:off x="4197960" y="307800"/>
            <a:ext cx="747360" cy="521280"/>
          </a:xfrm>
          <a:prstGeom prst="arc">
            <a:avLst>
              <a:gd name="adj1" fmla="val 2400000"/>
              <a:gd name="adj2" fmla="val 84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9" name="Freeform: Shape 15"/>
          <p:cNvSpPr/>
          <p:nvPr/>
        </p:nvSpPr>
        <p:spPr>
          <a:xfrm>
            <a:off x="3823920" y="401760"/>
            <a:ext cx="1495440" cy="333360"/>
          </a:xfrm>
          <a:custGeom>
            <a:avLst/>
            <a:gdLst/>
            <a:ahLst/>
            <a:rect l="l" t="t" r="r" b="b"/>
            <a:pathLst>
              <a:path w="1043657" h="333970">
                <a:moveTo>
                  <a:pt x="0" y="0"/>
                </a:moveTo>
                <a:lnTo>
                  <a:pt x="1043657" y="0"/>
                </a:lnTo>
                <a:lnTo>
                  <a:pt x="1043657" y="333970"/>
                </a:lnTo>
                <a:lnTo>
                  <a:pt x="0" y="333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5040" rIns="5040" tIns="5040" bIns="5040" anchor="ctr">
            <a:noAutofit/>
          </a:bodyPr>
          <a:p>
            <a:pPr algn="ctr"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Giao thức Internet (IPv4, IPv6)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0" name="Arc 17"/>
          <p:cNvSpPr/>
          <p:nvPr/>
        </p:nvSpPr>
        <p:spPr>
          <a:xfrm>
            <a:off x="6008400" y="307800"/>
            <a:ext cx="747360" cy="521280"/>
          </a:xfrm>
          <a:prstGeom prst="arc">
            <a:avLst>
              <a:gd name="adj1" fmla="val 13200000"/>
              <a:gd name="adj2" fmla="val 192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21" name="Arc 18"/>
          <p:cNvSpPr/>
          <p:nvPr/>
        </p:nvSpPr>
        <p:spPr>
          <a:xfrm>
            <a:off x="6008400" y="307800"/>
            <a:ext cx="747360" cy="521280"/>
          </a:xfrm>
          <a:prstGeom prst="arc">
            <a:avLst>
              <a:gd name="adj1" fmla="val 2400000"/>
              <a:gd name="adj2" fmla="val 84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22" name="Freeform: Shape 16"/>
          <p:cNvSpPr/>
          <p:nvPr/>
        </p:nvSpPr>
        <p:spPr>
          <a:xfrm>
            <a:off x="5634360" y="401760"/>
            <a:ext cx="1495440" cy="333360"/>
          </a:xfrm>
          <a:custGeom>
            <a:avLst/>
            <a:gdLst/>
            <a:ahLst/>
            <a:rect l="l" t="t" r="r" b="b"/>
            <a:pathLst>
              <a:path w="1043657" h="333970">
                <a:moveTo>
                  <a:pt x="0" y="0"/>
                </a:moveTo>
                <a:lnTo>
                  <a:pt x="1043657" y="0"/>
                </a:lnTo>
                <a:lnTo>
                  <a:pt x="1043657" y="333970"/>
                </a:lnTo>
                <a:lnTo>
                  <a:pt x="0" y="333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5040" rIns="5040" tIns="5040" bIns="5040" anchor="ctr">
            <a:noAutofit/>
          </a:bodyPr>
          <a:p>
            <a:pPr algn="ctr"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Giao thức phân giải địa chỉ (ARP –RARP)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Arc 19"/>
          <p:cNvSpPr/>
          <p:nvPr/>
        </p:nvSpPr>
        <p:spPr>
          <a:xfrm>
            <a:off x="7818840" y="307800"/>
            <a:ext cx="747360" cy="521280"/>
          </a:xfrm>
          <a:prstGeom prst="arc">
            <a:avLst>
              <a:gd name="adj1" fmla="val 13200000"/>
              <a:gd name="adj2" fmla="val 192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24" name="Arc 20"/>
          <p:cNvSpPr/>
          <p:nvPr/>
        </p:nvSpPr>
        <p:spPr>
          <a:xfrm>
            <a:off x="7818840" y="307800"/>
            <a:ext cx="747360" cy="521280"/>
          </a:xfrm>
          <a:prstGeom prst="arc">
            <a:avLst>
              <a:gd name="adj1" fmla="val 2400000"/>
              <a:gd name="adj2" fmla="val 8400000"/>
            </a:avLst>
          </a:prstGeom>
          <a:noFill/>
          <a:ln>
            <a:solidFill>
              <a:srgbClr val="65a119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25" name="Freeform: Shape 17"/>
          <p:cNvSpPr/>
          <p:nvPr/>
        </p:nvSpPr>
        <p:spPr>
          <a:xfrm>
            <a:off x="7444800" y="401760"/>
            <a:ext cx="1495440" cy="333360"/>
          </a:xfrm>
          <a:custGeom>
            <a:avLst/>
            <a:gdLst/>
            <a:ahLst/>
            <a:rect l="l" t="t" r="r" b="b"/>
            <a:pathLst>
              <a:path w="1043657" h="333970">
                <a:moveTo>
                  <a:pt x="0" y="0"/>
                </a:moveTo>
                <a:lnTo>
                  <a:pt x="1043657" y="0"/>
                </a:lnTo>
                <a:lnTo>
                  <a:pt x="1043657" y="333970"/>
                </a:lnTo>
                <a:lnTo>
                  <a:pt x="0" y="333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5040" rIns="5040" tIns="5040" bIns="5040" anchor="ctr">
            <a:noAutofit/>
          </a:bodyPr>
          <a:p>
            <a:pPr algn="ctr"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Giao thức cấu hình IP tự động (DHCP)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Đôi nét IC PCF8574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sldNum" idx="20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02EB22D-7BBD-4CD0-B204-387E6DA1C987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8" name="Picture 384" descr=""/>
          <p:cNvPicPr/>
          <p:nvPr/>
        </p:nvPicPr>
        <p:blipFill>
          <a:blip r:embed="rId1"/>
          <a:stretch/>
        </p:blipFill>
        <p:spPr>
          <a:xfrm>
            <a:off x="1080360" y="1663920"/>
            <a:ext cx="6075720" cy="2433240"/>
          </a:xfrm>
          <a:prstGeom prst="rect">
            <a:avLst/>
          </a:prstGeom>
          <a:ln w="0">
            <a:noFill/>
          </a:ln>
        </p:spPr>
      </p:pic>
      <p:sp>
        <p:nvSpPr>
          <p:cNvPr id="529" name="PlaceHolder 27"/>
          <p:cNvSpPr/>
          <p:nvPr/>
        </p:nvSpPr>
        <p:spPr>
          <a:xfrm>
            <a:off x="149760" y="13932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Là IC mở rộng port I/O giao tiếp I2C.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530" name="Picture 386" descr=""/>
          <p:cNvPicPr/>
          <p:nvPr/>
        </p:nvPicPr>
        <p:blipFill>
          <a:blip r:embed="rId2"/>
          <a:srcRect l="5487" t="17775" r="63805" b="62393"/>
          <a:stretch/>
        </p:blipFill>
        <p:spPr>
          <a:xfrm>
            <a:off x="1697400" y="4185000"/>
            <a:ext cx="2056320" cy="83088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41"/>
          <p:cNvSpPr/>
          <p:nvPr/>
        </p:nvSpPr>
        <p:spPr>
          <a:xfrm>
            <a:off x="4080600" y="4294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A0, A1, A2 nối GND nên địa chỉ I2C trong demo này là 0x20 (0100000).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Mode ghi dữ liệu (Write)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ldNum" idx="21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CFCD1A-FCE6-4CD8-AE75-8F117D6A5D6A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34" name="Picture 390" descr=""/>
          <p:cNvPicPr/>
          <p:nvPr/>
        </p:nvPicPr>
        <p:blipFill>
          <a:blip r:embed="rId1"/>
          <a:stretch/>
        </p:blipFill>
        <p:spPr>
          <a:xfrm>
            <a:off x="3429000" y="1420200"/>
            <a:ext cx="5604480" cy="3379680"/>
          </a:xfrm>
          <a:prstGeom prst="rect">
            <a:avLst/>
          </a:prstGeom>
          <a:ln w="0">
            <a:noFill/>
          </a:ln>
        </p:spPr>
      </p:pic>
      <p:sp>
        <p:nvSpPr>
          <p:cNvPr id="535" name="PlaceHolder 32"/>
          <p:cNvSpPr/>
          <p:nvPr/>
        </p:nvSpPr>
        <p:spPr>
          <a:xfrm>
            <a:off x="77760" y="2185200"/>
            <a:ext cx="350712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Mode ghi dữ liệu nên bit R/W là 0.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Master gửi khung địa chỉ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Đúng thì Slave sẽ ACK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Master bắt đầu gửi data xuống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Slave nhận đủ 8 bit thì ACK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Khung truyền mode đọc dữ liệu (Read)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Num" idx="22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C6D506-C1C0-4D76-974B-EAC6494F83E5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38" name="Picture 394" descr=""/>
          <p:cNvPicPr/>
          <p:nvPr/>
        </p:nvPicPr>
        <p:blipFill>
          <a:blip r:embed="rId1"/>
          <a:stretch/>
        </p:blipFill>
        <p:spPr>
          <a:xfrm>
            <a:off x="3429000" y="1371600"/>
            <a:ext cx="5485680" cy="3665880"/>
          </a:xfrm>
          <a:prstGeom prst="rect">
            <a:avLst/>
          </a:prstGeom>
          <a:ln w="0">
            <a:noFill/>
          </a:ln>
        </p:spPr>
      </p:pic>
      <p:sp>
        <p:nvSpPr>
          <p:cNvPr id="539" name="PlaceHolder 36"/>
          <p:cNvSpPr/>
          <p:nvPr/>
        </p:nvSpPr>
        <p:spPr>
          <a:xfrm>
            <a:off x="77760" y="2185200"/>
            <a:ext cx="350712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Mode đọc dữ liệu nên bit R/W là 1.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Master gửi khung địa chỉ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Đúng thì Slave sẽ ACK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Slave bắt đầu gửi data về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Master nhận đủ 8bit thì gửi ACK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Một số khái niệm trong chuẩn truyền thông UART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ldNum" idx="5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2AFC4B-3AF5-49A4-84E5-A467AF9F7D3E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0" name="PlaceHolder 6"/>
          <p:cNvSpPr/>
          <p:nvPr/>
        </p:nvSpPr>
        <p:spPr>
          <a:xfrm>
            <a:off x="237600" y="13824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Baudrate: số đơn vị tín hiệu truyền trong 1 giây (baud/s).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1" name="PlaceHolder 7"/>
          <p:cNvSpPr/>
          <p:nvPr/>
        </p:nvSpPr>
        <p:spPr>
          <a:xfrm>
            <a:off x="237600" y="1695600"/>
            <a:ext cx="84740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Data Frame: Khung chứa dữ liệu, có thể dài từ 8bit đến 9bit (thường là 8bit nếu không xài bit Parity).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2" name="PlaceHolder 13"/>
          <p:cNvSpPr/>
          <p:nvPr/>
        </p:nvSpPr>
        <p:spPr>
          <a:xfrm>
            <a:off x="237600" y="197820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Start bit(Bit thông báo): kéo đường truyền về  mức thấp báo hiệu UART bắt đầu truyền dữ liệu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93" name="Picture 10" descr="IMG_256"/>
          <p:cNvPicPr/>
          <p:nvPr/>
        </p:nvPicPr>
        <p:blipFill>
          <a:blip r:embed="rId1"/>
          <a:stretch/>
        </p:blipFill>
        <p:spPr>
          <a:xfrm>
            <a:off x="2042280" y="2490480"/>
            <a:ext cx="4175640" cy="2585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Một số khái niệm trong chuẩn truyền thông UART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ldNum" idx="6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50752E1-3F91-43D9-A78B-B5162B99336E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6" name="PlaceHolder 18"/>
          <p:cNvSpPr/>
          <p:nvPr/>
        </p:nvSpPr>
        <p:spPr>
          <a:xfrm>
            <a:off x="172800" y="138888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Parity Bit (Bit chẵn lẻ): Có chức năng kiểm tra sai lệch dữ liệu 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Nếu bit Parity là mức thấp (0) thì tổng số bit cao trong khung dữ liệu truyền phải là số chẵn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Nếu bit Parity là mức cao (1) thì tổng số bit cao trong khung dữ liệu truyền phải là số lẽ </a:t>
            </a:r>
            <a:endParaRPr b="0" lang="en-US" sz="15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Arial"/>
              <a:buChar char="•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Bit Parity là 0 hay 1 do người dùng chọn. Có thể không cần dùng bit Parity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97" name="Picture 17" descr="IMG_256"/>
          <p:cNvPicPr/>
          <p:nvPr/>
        </p:nvPicPr>
        <p:blipFill>
          <a:blip r:embed="rId1"/>
          <a:stretch/>
        </p:blipFill>
        <p:spPr>
          <a:xfrm>
            <a:off x="2096640" y="2532960"/>
            <a:ext cx="3926520" cy="2589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Một số </a:t>
            </a:r>
            <a:r>
              <a:rPr b="1" lang="vi-VN" sz="2000" spc="-1" strike="noStrike">
                <a:solidFill>
                  <a:srgbClr val="13649d"/>
                </a:solidFill>
                <a:latin typeface="Times New Roman"/>
                <a:ea typeface="Merriweather"/>
              </a:rPr>
              <a:t>khái</a:t>
            </a:r>
            <a:r>
              <a:rPr b="1" lang="vi-VN" sz="20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 niệm trong chuẩn truyền thông UART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Num" idx="7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4976FD-0E1B-4003-BEA7-682E3C38BCEF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0" name="PlaceHolder 19"/>
          <p:cNvSpPr/>
          <p:nvPr/>
        </p:nvSpPr>
        <p:spPr>
          <a:xfrm>
            <a:off x="172800" y="1388880"/>
            <a:ext cx="847404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Stop Bit(Bit kết thúc): Đưa đường truyền UART lên mức cao báo hiệu kết thúc truyền </a:t>
            </a:r>
            <a:endParaRPr b="0" lang="en-US" sz="1500" spc="-1" strike="noStrike">
              <a:latin typeface="Arial"/>
            </a:endParaRPr>
          </a:p>
          <a:p>
            <a:pPr marL="76320"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401" name="Picture 18" descr="IMG_256"/>
          <p:cNvPicPr/>
          <p:nvPr/>
        </p:nvPicPr>
        <p:blipFill>
          <a:blip r:embed="rId1"/>
          <a:stretch/>
        </p:blipFill>
        <p:spPr>
          <a:xfrm>
            <a:off x="1778760" y="1701720"/>
            <a:ext cx="5096520" cy="3186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17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Cách dịch chuyển dữ liệu giữa 2 thiết bị UART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Num" idx="8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C1DFB9A-B781-4041-BCA0-8EC3FE76028C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04" name="Picture 19" descr="C:\Users\Selina\AppData\Local\Microsoft\Windows\INetCache\Content.Word\Screenshot (120).png"/>
          <p:cNvPicPr/>
          <p:nvPr/>
        </p:nvPicPr>
        <p:blipFill>
          <a:blip r:embed="rId1"/>
          <a:srcRect l="4587" t="13505" r="5793" b="0"/>
          <a:stretch/>
        </p:blipFill>
        <p:spPr>
          <a:xfrm>
            <a:off x="530280" y="1556280"/>
            <a:ext cx="4032720" cy="2317680"/>
          </a:xfrm>
          <a:prstGeom prst="rect">
            <a:avLst/>
          </a:prstGeom>
          <a:ln w="0">
            <a:noFill/>
          </a:ln>
        </p:spPr>
      </p:pic>
      <p:pic>
        <p:nvPicPr>
          <p:cNvPr id="405" name="Picture 20" descr="Screenshot (121)"/>
          <p:cNvPicPr/>
          <p:nvPr/>
        </p:nvPicPr>
        <p:blipFill>
          <a:blip r:embed="rId2"/>
          <a:srcRect l="21237" t="16468" r="24026" b="0"/>
          <a:stretch/>
        </p:blipFill>
        <p:spPr>
          <a:xfrm>
            <a:off x="4971240" y="1549440"/>
            <a:ext cx="2714400" cy="232128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25"/>
          <p:cNvSpPr/>
          <p:nvPr/>
        </p:nvSpPr>
        <p:spPr>
          <a:xfrm>
            <a:off x="80640" y="4107240"/>
            <a:ext cx="7516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Dữ liệu được truyền thông qua thanh ghi dịch sử dụng 8 Flip Flop 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7" name="PlaceHolder 26"/>
          <p:cNvSpPr/>
          <p:nvPr/>
        </p:nvSpPr>
        <p:spPr>
          <a:xfrm>
            <a:off x="80640" y="4363560"/>
            <a:ext cx="7516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Dữ liệu sẽ đi ra từ chân TX và được truyền đến thanh ghi dịch trên chân RX.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17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Cách dịch chuyển dữ liệu giữa 2 thiết bị UART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9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58ACDE-C2BC-4DF9-AE0A-98A180F3B1B0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0" name="PlaceHolder 22"/>
          <p:cNvSpPr/>
          <p:nvPr/>
        </p:nvSpPr>
        <p:spPr>
          <a:xfrm>
            <a:off x="1857960" y="4107240"/>
            <a:ext cx="431532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7632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Dữ liệu từ thanh ghi dữ liệu DR được truyền song song vào thanh ghi dịch của thiết bị truyền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11" name="Picture 21" descr="Screenshot (122)"/>
          <p:cNvPicPr/>
          <p:nvPr/>
        </p:nvPicPr>
        <p:blipFill>
          <a:blip r:embed="rId1"/>
          <a:srcRect l="0" t="14504" r="0" b="0"/>
          <a:stretch/>
        </p:blipFill>
        <p:spPr>
          <a:xfrm>
            <a:off x="1761480" y="1457280"/>
            <a:ext cx="2079000" cy="2417400"/>
          </a:xfrm>
          <a:prstGeom prst="rect">
            <a:avLst/>
          </a:prstGeom>
          <a:ln w="9525">
            <a:noFill/>
          </a:ln>
        </p:spPr>
      </p:pic>
      <p:pic>
        <p:nvPicPr>
          <p:cNvPr id="412" name="Picture 22" descr="Screenshot (123)"/>
          <p:cNvPicPr/>
          <p:nvPr/>
        </p:nvPicPr>
        <p:blipFill>
          <a:blip r:embed="rId2"/>
          <a:srcRect l="0" t="13415" r="0" b="0"/>
          <a:stretch/>
        </p:blipFill>
        <p:spPr>
          <a:xfrm>
            <a:off x="4188600" y="1486440"/>
            <a:ext cx="2070720" cy="2388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17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Cách dịch chuyển dữ liệu giữa 2 thiết bị UART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Num" idx="10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C9912C-D5E5-4DF8-9DD7-9E786E71C799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PlaceHolder 33"/>
          <p:cNvSpPr/>
          <p:nvPr/>
        </p:nvSpPr>
        <p:spPr>
          <a:xfrm>
            <a:off x="784800" y="4283640"/>
            <a:ext cx="655128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Picture 23" descr="Screenshot (124)"/>
          <p:cNvPicPr/>
          <p:nvPr/>
        </p:nvPicPr>
        <p:blipFill>
          <a:blip r:embed="rId1"/>
          <a:srcRect l="13624" t="0" r="13389" b="0"/>
          <a:stretch/>
        </p:blipFill>
        <p:spPr>
          <a:xfrm>
            <a:off x="994320" y="1512000"/>
            <a:ext cx="6131880" cy="2626920"/>
          </a:xfrm>
          <a:prstGeom prst="rect">
            <a:avLst/>
          </a:prstGeom>
          <a:ln w="9525">
            <a:noFill/>
          </a:ln>
        </p:spPr>
      </p:pic>
      <p:sp>
        <p:nvSpPr>
          <p:cNvPr id="417" name="PlaceHolder 34"/>
          <p:cNvSpPr/>
          <p:nvPr/>
        </p:nvSpPr>
        <p:spPr>
          <a:xfrm>
            <a:off x="80640" y="4429080"/>
            <a:ext cx="7516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Dữ liệu được tự động chuyển từng bit đến thanh ghi dịch của thiết bị nhận.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18" name="PlaceHolder 35"/>
          <p:cNvSpPr/>
          <p:nvPr/>
        </p:nvSpPr>
        <p:spPr>
          <a:xfrm>
            <a:off x="80640" y="4685760"/>
            <a:ext cx="7516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Sau khi truyền hết tất cả các bit, thanh ghi SR sẽ set bit TC.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826200" y="617760"/>
            <a:ext cx="602496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vi-VN" sz="1700" spc="-1" strike="noStrike">
                <a:solidFill>
                  <a:srgbClr val="184880"/>
                </a:solidFill>
                <a:latin typeface="Times New Roman"/>
                <a:ea typeface="Merriweather"/>
              </a:rPr>
              <a:t>Cách dịch chuyển dữ liệu giữa 2 thiết bị UART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11"/>
          </p:nvPr>
        </p:nvSpPr>
        <p:spPr>
          <a:xfrm>
            <a:off x="8557560" y="0"/>
            <a:ext cx="43236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013AAF-02C3-4B3A-8A7E-B87936908EF3}" type="slidenum">
              <a:rPr b="0" lang="en-GB" sz="1200" spc="-1" strike="noStrike">
                <a:solidFill>
                  <a:srgbClr val="757c83"/>
                </a:solidFill>
                <a:latin typeface="IBM Plex Sans"/>
                <a:ea typeface="IBM Plex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21" name="Picture - 2" descr="Screenshot (125)"/>
          <p:cNvPicPr/>
          <p:nvPr/>
        </p:nvPicPr>
        <p:blipFill>
          <a:blip r:embed="rId1"/>
          <a:srcRect l="61398" t="0" r="12218" b="0"/>
          <a:stretch/>
        </p:blipFill>
        <p:spPr>
          <a:xfrm>
            <a:off x="2233800" y="1605960"/>
            <a:ext cx="1750680" cy="2103120"/>
          </a:xfrm>
          <a:prstGeom prst="rect">
            <a:avLst/>
          </a:prstGeom>
          <a:ln w="9525">
            <a:noFill/>
          </a:ln>
        </p:spPr>
      </p:pic>
      <p:pic>
        <p:nvPicPr>
          <p:cNvPr id="422" name="Picture 24" descr="Screenshot (126)"/>
          <p:cNvPicPr/>
          <p:nvPr/>
        </p:nvPicPr>
        <p:blipFill>
          <a:blip r:embed="rId2"/>
          <a:srcRect l="63443" t="30939" r="18486" b="18565"/>
          <a:stretch/>
        </p:blipFill>
        <p:spPr>
          <a:xfrm>
            <a:off x="4859640" y="1600200"/>
            <a:ext cx="1345320" cy="2108520"/>
          </a:xfrm>
          <a:prstGeom prst="rect">
            <a:avLst/>
          </a:prstGeom>
          <a:ln w="9525">
            <a:noFill/>
          </a:ln>
        </p:spPr>
      </p:pic>
      <p:sp>
        <p:nvSpPr>
          <p:cNvPr id="423" name="PlaceHolder 29"/>
          <p:cNvSpPr/>
          <p:nvPr/>
        </p:nvSpPr>
        <p:spPr>
          <a:xfrm>
            <a:off x="80640" y="4027320"/>
            <a:ext cx="75164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Dữ liệu sẽ được truyền song song đến thanh ghi dữ liệu DR của thiết bị nhận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4" name="PlaceHolder 30"/>
          <p:cNvSpPr/>
          <p:nvPr/>
        </p:nvSpPr>
        <p:spPr>
          <a:xfrm>
            <a:off x="80640" y="4283640"/>
            <a:ext cx="75164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80880" algn="just">
              <a:lnSpc>
                <a:spcPct val="100000"/>
              </a:lnSpc>
              <a:spcBef>
                <a:spcPts val="601"/>
              </a:spcBef>
              <a:buClr>
                <a:srgbClr val="7fca20"/>
              </a:buClr>
              <a:buFont typeface="IBM Plex Sans Light"/>
              <a:buChar char="▰"/>
            </a:pPr>
            <a:r>
              <a:rPr b="0" lang="vi-VN" sz="1500" spc="-1" strike="noStrike">
                <a:solidFill>
                  <a:srgbClr val="061e3a"/>
                </a:solidFill>
                <a:latin typeface="Times New Roman"/>
                <a:ea typeface="IBM Plex Sans Light"/>
              </a:rPr>
              <a:t>Thanh ghi SR trên thiết bị nhận set bit RXNE để thông báo quá trình truyền thành công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LibreOffice/7.3.6.2$Linux_X86_64 LibreOffice_project/30$Build-2</Application>
  <AppVersion>15.0000</AppVersion>
  <Words>764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2022-05-18T03:39:10Z</dcterms:created>
  <dc:creator>Administrator</dc:creator>
  <dc:description/>
  <dc:language>en-US</dc:language>
  <cp:lastModifiedBy/>
  <dcterms:modified xsi:type="dcterms:W3CDTF">2022-11-03T14:28:38Z</dcterms:modified>
  <cp:revision>444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  <property fmtid="{D5CDD505-2E9C-101B-9397-08002B2CF9AE}" pid="3" name="Notes">
    <vt:i4>10</vt:i4>
  </property>
  <property fmtid="{D5CDD505-2E9C-101B-9397-08002B2CF9AE}" pid="4" name="PresentationFormat">
    <vt:lpwstr>On-screen Show (16:9)</vt:lpwstr>
  </property>
  <property fmtid="{D5CDD505-2E9C-101B-9397-08002B2CF9AE}" pid="5" name="Slides">
    <vt:i4>21</vt:i4>
  </property>
</Properties>
</file>