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56" r:id="rId2"/>
    <p:sldId id="296" r:id="rId3"/>
    <p:sldId id="257" r:id="rId4"/>
    <p:sldId id="259" r:id="rId5"/>
    <p:sldId id="262" r:id="rId6"/>
    <p:sldId id="263" r:id="rId7"/>
    <p:sldId id="264" r:id="rId8"/>
    <p:sldId id="297" r:id="rId9"/>
    <p:sldId id="261" r:id="rId10"/>
    <p:sldId id="260" r:id="rId11"/>
    <p:sldId id="300" r:id="rId12"/>
    <p:sldId id="298" r:id="rId13"/>
    <p:sldId id="272" r:id="rId14"/>
    <p:sldId id="299" r:id="rId15"/>
    <p:sldId id="301" r:id="rId16"/>
    <p:sldId id="302" r:id="rId17"/>
    <p:sldId id="303" r:id="rId18"/>
    <p:sldId id="304" r:id="rId19"/>
    <p:sldId id="265"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Helvetica Neue" panose="02000503000000020004" pitchFamily="2"/>
      <p:regular r:id="rId26"/>
      <p:bold r:id="rId27"/>
      <p:italic r:id="rId28"/>
      <p:boldItalic r:id="rId29"/>
    </p:embeddedFont>
    <p:embeddedFont>
      <p:font typeface="Nixie One" panose="020B0604020202020204" charset="0"/>
      <p:regular r:id="rId30"/>
    </p:embeddedFont>
    <p:embeddedFont>
      <p:font typeface="Palatino Linotype" panose="02040502050505030304" pitchFamily="18"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5BB79A-97C4-4AA2-94F0-38FA5C2C8961}">
  <a:tblStyle styleId="{585BB79A-97C4-4AA2-94F0-38FA5C2C896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CAE708A-D22F-48DE-A1F6-71CBAF6693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microsoft.com/office/2016/11/relationships/changesInfo" Target="changesInfos/changesInfo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Văn Tuấn" userId="62887bab-65fa-4ffe-a3bd-a3e424e80b66" providerId="ADAL" clId="{D06DF82D-A0C2-4402-8E8B-5996710A8D22}"/>
    <pc:docChg chg="undo custSel addSld delSld modSld">
      <pc:chgData name="Trần Văn Tuấn" userId="62887bab-65fa-4ffe-a3bd-a3e424e80b66" providerId="ADAL" clId="{D06DF82D-A0C2-4402-8E8B-5996710A8D22}" dt="2023-05-18T10:25:57.576" v="85" actId="2696"/>
      <pc:docMkLst>
        <pc:docMk/>
      </pc:docMkLst>
      <pc:sldChg chg="modSp mod">
        <pc:chgData name="Trần Văn Tuấn" userId="62887bab-65fa-4ffe-a3bd-a3e424e80b66" providerId="ADAL" clId="{D06DF82D-A0C2-4402-8E8B-5996710A8D22}" dt="2023-05-18T08:21:09.173" v="46" actId="20577"/>
        <pc:sldMkLst>
          <pc:docMk/>
          <pc:sldMk cId="0" sldId="257"/>
        </pc:sldMkLst>
        <pc:spChg chg="mod">
          <ac:chgData name="Trần Văn Tuấn" userId="62887bab-65fa-4ffe-a3bd-a3e424e80b66" providerId="ADAL" clId="{D06DF82D-A0C2-4402-8E8B-5996710A8D22}" dt="2023-05-18T08:21:09.173" v="46" actId="20577"/>
          <ac:spMkLst>
            <pc:docMk/>
            <pc:sldMk cId="0" sldId="257"/>
            <ac:spMk id="342" creationId="{00000000-0000-0000-0000-000000000000}"/>
          </ac:spMkLst>
        </pc:spChg>
      </pc:sldChg>
      <pc:sldChg chg="modSp mod">
        <pc:chgData name="Trần Văn Tuấn" userId="62887bab-65fa-4ffe-a3bd-a3e424e80b66" providerId="ADAL" clId="{D06DF82D-A0C2-4402-8E8B-5996710A8D22}" dt="2023-05-18T08:33:32.576" v="78"/>
        <pc:sldMkLst>
          <pc:docMk/>
          <pc:sldMk cId="0" sldId="259"/>
        </pc:sldMkLst>
        <pc:spChg chg="mod">
          <ac:chgData name="Trần Văn Tuấn" userId="62887bab-65fa-4ffe-a3bd-a3e424e80b66" providerId="ADAL" clId="{D06DF82D-A0C2-4402-8E8B-5996710A8D22}" dt="2023-05-18T08:33:32.576" v="78"/>
          <ac:spMkLst>
            <pc:docMk/>
            <pc:sldMk cId="0" sldId="259"/>
            <ac:spMk id="360" creationId="{00000000-0000-0000-0000-000000000000}"/>
          </ac:spMkLst>
        </pc:spChg>
      </pc:sldChg>
      <pc:sldChg chg="modSp mod">
        <pc:chgData name="Trần Văn Tuấn" userId="62887bab-65fa-4ffe-a3bd-a3e424e80b66" providerId="ADAL" clId="{D06DF82D-A0C2-4402-8E8B-5996710A8D22}" dt="2023-05-18T09:45:47.751" v="82"/>
        <pc:sldMkLst>
          <pc:docMk/>
          <pc:sldMk cId="354189867" sldId="297"/>
        </pc:sldMkLst>
        <pc:spChg chg="mod">
          <ac:chgData name="Trần Văn Tuấn" userId="62887bab-65fa-4ffe-a3bd-a3e424e80b66" providerId="ADAL" clId="{D06DF82D-A0C2-4402-8E8B-5996710A8D22}" dt="2023-05-18T09:45:47.751" v="82"/>
          <ac:spMkLst>
            <pc:docMk/>
            <pc:sldMk cId="354189867" sldId="297"/>
            <ac:spMk id="5" creationId="{05C524C3-CB02-5D20-68A2-432B769A4E3A}"/>
          </ac:spMkLst>
        </pc:spChg>
      </pc:sldChg>
      <pc:sldChg chg="modSp add del mod">
        <pc:chgData name="Trần Văn Tuấn" userId="62887bab-65fa-4ffe-a3bd-a3e424e80b66" providerId="ADAL" clId="{D06DF82D-A0C2-4402-8E8B-5996710A8D22}" dt="2023-05-18T10:25:57.576" v="85" actId="2696"/>
        <pc:sldMkLst>
          <pc:docMk/>
          <pc:sldMk cId="1613565226" sldId="298"/>
        </pc:sldMkLst>
        <pc:spChg chg="mod">
          <ac:chgData name="Trần Văn Tuấn" userId="62887bab-65fa-4ffe-a3bd-a3e424e80b66" providerId="ADAL" clId="{D06DF82D-A0C2-4402-8E8B-5996710A8D22}" dt="2023-05-18T10:25:45.594" v="83"/>
          <ac:spMkLst>
            <pc:docMk/>
            <pc:sldMk cId="1613565226" sldId="298"/>
            <ac:spMk id="6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749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606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765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39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329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699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866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3756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663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21.jpe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hyperlink" Target="https://www.kaggle.com/code/luongvuhaininh/pidnet-s?scriptVersionId=12914391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pen-mmlab/mmsegmentation/blob/main/configs/pidnet/pidnet-s_2xb6-120k_1024x1024-cityscapes.py"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4"/>
            <a:ext cx="6343500" cy="14595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a:latin typeface="Palatino Linotype" panose="02040502050505030304" pitchFamily="18" charset="0"/>
                <a:ea typeface="Calibri" panose="020F0502020204030204" pitchFamily="34" charset="0"/>
                <a:cs typeface="Calibri" panose="020F0502020204030204" pitchFamily="34" charset="0"/>
              </a:rPr>
              <a:t>SEMENTATION CÁC LOẠI BỆNH VỀ DA SỬ DỤNG MMOPENLAB VỚI BACKBON PIDNET</a:t>
            </a:r>
            <a:endParaRPr sz="3200" b="1">
              <a:latin typeface="Palatino Linotype" panose="02040502050505030304" pitchFamily="18"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426941" y="1138463"/>
            <a:ext cx="6470324" cy="584391"/>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US" sz="1600">
                <a:latin typeface="+mn-lt"/>
                <a:ea typeface="Calibri" panose="020F0502020204030204" pitchFamily="34" charset="0"/>
                <a:cs typeface="Calibri" panose="020F0502020204030204" pitchFamily="34" charset="0"/>
              </a:rPr>
              <a:t>Tạo file congfig với dataset đã được tạo trước đó và chọn runtime</a:t>
            </a:r>
            <a:endParaRPr sz="1600">
              <a:latin typeface="+mn-lt"/>
              <a:ea typeface="Calibri" panose="020F0502020204030204" pitchFamily="34" charset="0"/>
              <a:cs typeface="Calibri" panose="020F0502020204030204" pitchFamily="34" charset="0"/>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5" name="TextBox 4">
            <a:extLst>
              <a:ext uri="{FF2B5EF4-FFF2-40B4-BE49-F238E27FC236}">
                <a16:creationId xmlns:a16="http://schemas.microsoft.com/office/drawing/2014/main" id="{8F109E48-1EAB-654A-291C-17A80FA19E3F}"/>
              </a:ext>
            </a:extLst>
          </p:cNvPr>
          <p:cNvSpPr txBox="1"/>
          <p:nvPr/>
        </p:nvSpPr>
        <p:spPr>
          <a:xfrm>
            <a:off x="1961822" y="468202"/>
            <a:ext cx="6282300" cy="707886"/>
          </a:xfrm>
          <a:prstGeom prst="rect">
            <a:avLst/>
          </a:prstGeom>
          <a:noFill/>
        </p:spPr>
        <p:txBody>
          <a:bodyPr wrap="square">
            <a:spAutoFit/>
          </a:bodyPr>
          <a:lstStyle/>
          <a:p>
            <a:r>
              <a:rPr kumimoji="0" lang="en-US" sz="3600" b="0" i="0" u="none" strike="noStrike" kern="0" cap="none" spc="0" normalizeH="0" baseline="0" noProof="0">
                <a:ln>
                  <a:noFill/>
                </a:ln>
                <a:solidFill>
                  <a:srgbClr val="19BBD5"/>
                </a:solidFill>
                <a:effectLst/>
                <a:uLnTx/>
                <a:uFillTx/>
                <a:latin typeface="Palatino Linotype" panose="02040502050505030304" pitchFamily="18" charset="0"/>
                <a:ea typeface="Calibri" panose="020F0502020204030204" pitchFamily="34" charset="0"/>
                <a:cs typeface="Calibri" panose="020F0502020204030204" pitchFamily="34" charset="0"/>
                <a:sym typeface="Nixie One"/>
              </a:rPr>
              <a:t>Tùy chỉnh </a:t>
            </a:r>
            <a:r>
              <a:rPr kumimoji="0" lang="en-US" sz="4000" b="0" i="0" u="none" strike="noStrike" kern="0" cap="none" spc="0" normalizeH="0" baseline="0" noProof="0">
                <a:ln>
                  <a:noFill/>
                </a:ln>
                <a:solidFill>
                  <a:srgbClr val="19BBD5"/>
                </a:solidFill>
                <a:effectLst/>
                <a:uLnTx/>
                <a:uFillTx/>
                <a:latin typeface="Palatino Linotype" panose="02040502050505030304" pitchFamily="18" charset="0"/>
                <a:ea typeface="Calibri" panose="020F0502020204030204" pitchFamily="34" charset="0"/>
                <a:cs typeface="Calibri" panose="020F0502020204030204" pitchFamily="34" charset="0"/>
                <a:sym typeface="Nixie One"/>
              </a:rPr>
              <a:t>File</a:t>
            </a:r>
            <a:r>
              <a:rPr kumimoji="0" lang="en-US" sz="3600" b="0" i="0" u="none" strike="noStrike" kern="0" cap="none" spc="0" normalizeH="0" baseline="0" noProof="0">
                <a:ln>
                  <a:noFill/>
                </a:ln>
                <a:solidFill>
                  <a:srgbClr val="19BBD5"/>
                </a:solidFill>
                <a:effectLst/>
                <a:uLnTx/>
                <a:uFillTx/>
                <a:latin typeface="Palatino Linotype" panose="02040502050505030304" pitchFamily="18" charset="0"/>
                <a:ea typeface="Calibri" panose="020F0502020204030204" pitchFamily="34" charset="0"/>
                <a:cs typeface="Calibri" panose="020F0502020204030204" pitchFamily="34" charset="0"/>
                <a:sym typeface="Nixie One"/>
              </a:rPr>
              <a:t> config </a:t>
            </a:r>
            <a:endParaRPr lang="en-US" sz="3600">
              <a:latin typeface="Palatino Linotype" panose="02040502050505030304" pitchFamily="18" charset="0"/>
            </a:endParaRPr>
          </a:p>
        </p:txBody>
      </p:sp>
      <p:pic>
        <p:nvPicPr>
          <p:cNvPr id="7" name="Picture 6">
            <a:extLst>
              <a:ext uri="{FF2B5EF4-FFF2-40B4-BE49-F238E27FC236}">
                <a16:creationId xmlns:a16="http://schemas.microsoft.com/office/drawing/2014/main" id="{6A50AF83-3B7A-7565-6910-020BCBEA02B6}"/>
              </a:ext>
            </a:extLst>
          </p:cNvPr>
          <p:cNvPicPr>
            <a:picLocks noChangeAspect="1"/>
          </p:cNvPicPr>
          <p:nvPr/>
        </p:nvPicPr>
        <p:blipFill>
          <a:blip r:embed="rId3"/>
          <a:stretch>
            <a:fillRect/>
          </a:stretch>
        </p:blipFill>
        <p:spPr>
          <a:xfrm>
            <a:off x="2504816" y="1801896"/>
            <a:ext cx="5646909" cy="967824"/>
          </a:xfrm>
          <a:prstGeom prst="rect">
            <a:avLst/>
          </a:prstGeom>
        </p:spPr>
      </p:pic>
      <p:sp>
        <p:nvSpPr>
          <p:cNvPr id="12" name="TextBox 11">
            <a:extLst>
              <a:ext uri="{FF2B5EF4-FFF2-40B4-BE49-F238E27FC236}">
                <a16:creationId xmlns:a16="http://schemas.microsoft.com/office/drawing/2014/main" id="{DA2F46A7-CDFF-1959-DCA2-3F8356987E93}"/>
              </a:ext>
            </a:extLst>
          </p:cNvPr>
          <p:cNvSpPr txBox="1"/>
          <p:nvPr/>
        </p:nvSpPr>
        <p:spPr>
          <a:xfrm>
            <a:off x="2371939" y="2810753"/>
            <a:ext cx="6525325"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
                <a:srgbClr val="19BBD5"/>
              </a:buClr>
              <a:buSzPts val="2400"/>
              <a:buFont typeface="Nixie One"/>
              <a:buNone/>
              <a:tabLst/>
              <a:defRPr/>
            </a:pPr>
            <a:r>
              <a:rPr kumimoji="0" lang="vi-VN"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rPr>
              <a:t>T</a:t>
            </a:r>
            <a:r>
              <a:rPr kumimoji="0" lang="en-US"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rPr>
              <a:t>hay đổi tất cả class_weight =[1.0, 1.0] và thêm checkpoint_file</a:t>
            </a:r>
            <a:endParaRPr kumimoji="0" lang="vi-VN"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endParaRPr>
          </a:p>
        </p:txBody>
      </p:sp>
      <p:pic>
        <p:nvPicPr>
          <p:cNvPr id="14" name="Picture 13">
            <a:extLst>
              <a:ext uri="{FF2B5EF4-FFF2-40B4-BE49-F238E27FC236}">
                <a16:creationId xmlns:a16="http://schemas.microsoft.com/office/drawing/2014/main" id="{18C83985-BCFE-DD4F-E052-E9DC830FC0C5}"/>
              </a:ext>
            </a:extLst>
          </p:cNvPr>
          <p:cNvPicPr>
            <a:picLocks noChangeAspect="1"/>
          </p:cNvPicPr>
          <p:nvPr/>
        </p:nvPicPr>
        <p:blipFill>
          <a:blip r:embed="rId4"/>
          <a:stretch>
            <a:fillRect/>
          </a:stretch>
        </p:blipFill>
        <p:spPr>
          <a:xfrm>
            <a:off x="2426941" y="3259527"/>
            <a:ext cx="6372177" cy="297813"/>
          </a:xfrm>
          <a:prstGeom prst="rect">
            <a:avLst/>
          </a:prstGeom>
        </p:spPr>
      </p:pic>
      <p:sp>
        <p:nvSpPr>
          <p:cNvPr id="15" name="TextBox 14">
            <a:extLst>
              <a:ext uri="{FF2B5EF4-FFF2-40B4-BE49-F238E27FC236}">
                <a16:creationId xmlns:a16="http://schemas.microsoft.com/office/drawing/2014/main" id="{671819E7-CD07-3F13-FCE4-67FC9F462952}"/>
              </a:ext>
            </a:extLst>
          </p:cNvPr>
          <p:cNvSpPr txBox="1"/>
          <p:nvPr/>
        </p:nvSpPr>
        <p:spPr>
          <a:xfrm>
            <a:off x="2371940" y="3604431"/>
            <a:ext cx="5872182"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
                <a:srgbClr val="19BBD5"/>
              </a:buClr>
              <a:buSzPts val="2400"/>
              <a:buFont typeface="Nixie One"/>
              <a:buNone/>
              <a:tabLst/>
              <a:defRPr/>
            </a:pPr>
            <a:r>
              <a:rPr kumimoji="0" lang="vi-VN"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rPr>
              <a:t>T</a:t>
            </a:r>
            <a:r>
              <a:rPr kumimoji="0" lang="en-US"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rPr>
              <a:t>hay đổi num_classes=2, align_corners=False và tạo work_dir</a:t>
            </a:r>
            <a:endParaRPr kumimoji="0" lang="vi-VN"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endParaRPr>
          </a:p>
        </p:txBody>
      </p:sp>
      <p:pic>
        <p:nvPicPr>
          <p:cNvPr id="17" name="Picture 16">
            <a:extLst>
              <a:ext uri="{FF2B5EF4-FFF2-40B4-BE49-F238E27FC236}">
                <a16:creationId xmlns:a16="http://schemas.microsoft.com/office/drawing/2014/main" id="{91946F89-8FE9-C387-A796-AD4E4040EBD9}"/>
              </a:ext>
            </a:extLst>
          </p:cNvPr>
          <p:cNvPicPr>
            <a:picLocks noChangeAspect="1"/>
          </p:cNvPicPr>
          <p:nvPr/>
        </p:nvPicPr>
        <p:blipFill>
          <a:blip r:embed="rId5"/>
          <a:stretch>
            <a:fillRect/>
          </a:stretch>
        </p:blipFill>
        <p:spPr>
          <a:xfrm>
            <a:off x="2426941" y="3967412"/>
            <a:ext cx="3955123" cy="723963"/>
          </a:xfrm>
          <a:prstGeom prst="rect">
            <a:avLst/>
          </a:prstGeom>
        </p:spPr>
      </p:pic>
      <p:pic>
        <p:nvPicPr>
          <p:cNvPr id="19" name="Picture 18">
            <a:extLst>
              <a:ext uri="{FF2B5EF4-FFF2-40B4-BE49-F238E27FC236}">
                <a16:creationId xmlns:a16="http://schemas.microsoft.com/office/drawing/2014/main" id="{E6CC4BEE-B88F-EB29-EE99-A9B3CD53369D}"/>
              </a:ext>
            </a:extLst>
          </p:cNvPr>
          <p:cNvPicPr>
            <a:picLocks noChangeAspect="1"/>
          </p:cNvPicPr>
          <p:nvPr/>
        </p:nvPicPr>
        <p:blipFill>
          <a:blip r:embed="rId6"/>
          <a:stretch>
            <a:fillRect/>
          </a:stretch>
        </p:blipFill>
        <p:spPr>
          <a:xfrm>
            <a:off x="6471442" y="4066480"/>
            <a:ext cx="2796782" cy="5258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35"/>
          <p:cNvSpPr txBox="1">
            <a:spLocks noGrp="1"/>
          </p:cNvSpPr>
          <p:nvPr>
            <p:ph type="body" idx="1"/>
          </p:nvPr>
        </p:nvSpPr>
        <p:spPr>
          <a:xfrm>
            <a:off x="1890068" y="1773785"/>
            <a:ext cx="4945062" cy="16806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atin typeface="+mn-lt"/>
              </a:rPr>
              <a:t>Load file config vào biến runner chuẩn bị cho quá trình training</a:t>
            </a:r>
            <a:endParaRPr>
              <a:latin typeface="+mn-lt"/>
            </a:endParaRPr>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2" name="Title 1">
            <a:extLst>
              <a:ext uri="{FF2B5EF4-FFF2-40B4-BE49-F238E27FC236}">
                <a16:creationId xmlns:a16="http://schemas.microsoft.com/office/drawing/2014/main" id="{60F59ACB-2E79-5A4C-FD59-14CB53B12C02}"/>
              </a:ext>
            </a:extLst>
          </p:cNvPr>
          <p:cNvSpPr txBox="1">
            <a:spLocks noGrp="1"/>
          </p:cNvSpPr>
          <p:nvPr>
            <p:ph type="title"/>
          </p:nvPr>
        </p:nvSpPr>
        <p:spPr>
          <a:xfrm>
            <a:off x="2199476" y="776664"/>
            <a:ext cx="4945062" cy="800189"/>
          </a:xfrm>
          <a:prstGeom prst="rect">
            <a:avLst/>
          </a:prstGeom>
          <a:noFill/>
        </p:spPr>
        <p:txBody>
          <a:bodyPr wrap="square">
            <a:spAutoFit/>
          </a:bodyPr>
          <a:lstStyle/>
          <a:p>
            <a:r>
              <a:rPr kumimoji="0" lang="en-US" b="0" i="0" u="none" strike="noStrike" kern="0" cap="none" spc="0" normalizeH="0" baseline="0" noProof="0">
                <a:ln>
                  <a:noFill/>
                </a:ln>
                <a:effectLst/>
                <a:uLnTx/>
                <a:uFillTx/>
                <a:latin typeface="Palatino Linotype" panose="02040502050505030304" pitchFamily="18" charset="0"/>
              </a:rPr>
              <a:t>Load</a:t>
            </a:r>
            <a:r>
              <a:rPr lang="en-US">
                <a:latin typeface="Palatino Linotype" panose="02040502050505030304" pitchFamily="18" charset="0"/>
              </a:rPr>
              <a:t> file config </a:t>
            </a:r>
            <a:endParaRPr lang="en-US"/>
          </a:p>
        </p:txBody>
      </p:sp>
      <p:pic>
        <p:nvPicPr>
          <p:cNvPr id="4" name="Picture 3">
            <a:extLst>
              <a:ext uri="{FF2B5EF4-FFF2-40B4-BE49-F238E27FC236}">
                <a16:creationId xmlns:a16="http://schemas.microsoft.com/office/drawing/2014/main" id="{BE812934-5AF7-A8AD-4B77-F132D8CFA333}"/>
              </a:ext>
            </a:extLst>
          </p:cNvPr>
          <p:cNvPicPr>
            <a:picLocks noChangeAspect="1"/>
          </p:cNvPicPr>
          <p:nvPr/>
        </p:nvPicPr>
        <p:blipFill>
          <a:blip r:embed="rId3"/>
          <a:stretch>
            <a:fillRect/>
          </a:stretch>
        </p:blipFill>
        <p:spPr>
          <a:xfrm>
            <a:off x="1890068" y="2571750"/>
            <a:ext cx="4480948" cy="670618"/>
          </a:xfrm>
          <a:prstGeom prst="rect">
            <a:avLst/>
          </a:prstGeom>
        </p:spPr>
      </p:pic>
      <p:pic>
        <p:nvPicPr>
          <p:cNvPr id="6" name="Picture 5">
            <a:extLst>
              <a:ext uri="{FF2B5EF4-FFF2-40B4-BE49-F238E27FC236}">
                <a16:creationId xmlns:a16="http://schemas.microsoft.com/office/drawing/2014/main" id="{6B14A703-8B80-C30A-6CB1-4C0CA94905CC}"/>
              </a:ext>
            </a:extLst>
          </p:cNvPr>
          <p:cNvPicPr>
            <a:picLocks noChangeAspect="1"/>
          </p:cNvPicPr>
          <p:nvPr/>
        </p:nvPicPr>
        <p:blipFill>
          <a:blip r:embed="rId4"/>
          <a:stretch>
            <a:fillRect/>
          </a:stretch>
        </p:blipFill>
        <p:spPr>
          <a:xfrm>
            <a:off x="1890068" y="3369714"/>
            <a:ext cx="2895851" cy="579170"/>
          </a:xfrm>
          <a:prstGeom prst="rect">
            <a:avLst/>
          </a:prstGeom>
        </p:spPr>
      </p:pic>
    </p:spTree>
    <p:extLst>
      <p:ext uri="{BB962C8B-B14F-4D97-AF65-F5344CB8AC3E}">
        <p14:creationId xmlns:p14="http://schemas.microsoft.com/office/powerpoint/2010/main" val="2911777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7"/>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0" i="0">
                <a:effectLst/>
                <a:latin typeface="Arial" panose="020B0604020202020204" pitchFamily="34" charset="0"/>
              </a:rPr>
              <a:t>ĐẶC TẢ HỆ THỐNG</a:t>
            </a:r>
            <a:endParaRPr/>
          </a:p>
        </p:txBody>
      </p:sp>
      <p:sp>
        <p:nvSpPr>
          <p:cNvPr id="616" name="Google Shape;616;p37"/>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j-lt"/>
              </a:rPr>
              <a:t>Traing, Validation, Test</a:t>
            </a:r>
            <a:endParaRPr>
              <a:latin typeface="+mj-lt"/>
            </a:endParaRPr>
          </a:p>
        </p:txBody>
      </p:sp>
      <p:sp>
        <p:nvSpPr>
          <p:cNvPr id="617" name="Google Shape;617;p37"/>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2</a:t>
            </a:r>
            <a:endParaRPr b="1">
              <a:solidFill>
                <a:srgbClr val="FFFFFF"/>
              </a:solidFill>
            </a:endParaRPr>
          </a:p>
        </p:txBody>
      </p:sp>
    </p:spTree>
    <p:extLst>
      <p:ext uri="{BB962C8B-B14F-4D97-AF65-F5344CB8AC3E}">
        <p14:creationId xmlns:p14="http://schemas.microsoft.com/office/powerpoint/2010/main" val="161356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Quá trình Training </a:t>
            </a:r>
            <a:endParaRPr/>
          </a:p>
        </p:txBody>
      </p:sp>
      <p:sp>
        <p:nvSpPr>
          <p:cNvPr id="478" name="Google Shape;478;p27"/>
          <p:cNvSpPr/>
          <p:nvPr/>
        </p:nvSpPr>
        <p:spPr>
          <a:xfrm>
            <a:off x="1914525" y="2328350"/>
            <a:ext cx="1946100" cy="1325100"/>
          </a:xfrm>
          <a:prstGeom prst="homePlate">
            <a:avLst>
              <a:gd name="adj" fmla="val 30129"/>
            </a:avLst>
          </a:prstGeom>
          <a:noFill/>
          <a:ln w="114300" cap="flat" cmpd="sng">
            <a:solidFill>
              <a:srgbClr val="00E1C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E1C6"/>
                </a:solidFill>
                <a:latin typeface="+mj-lt"/>
                <a:ea typeface="Muli"/>
                <a:cs typeface="Muli"/>
                <a:sym typeface="Muli"/>
              </a:rPr>
              <a:t>Train</a:t>
            </a:r>
            <a:endParaRPr>
              <a:solidFill>
                <a:srgbClr val="00E1C6"/>
              </a:solidFill>
              <a:latin typeface="+mj-lt"/>
              <a:ea typeface="Muli"/>
              <a:cs typeface="Muli"/>
              <a:sym typeface="Muli"/>
            </a:endParaRPr>
          </a:p>
        </p:txBody>
      </p:sp>
      <p:sp>
        <p:nvSpPr>
          <p:cNvPr id="479" name="Google Shape;479;p27"/>
          <p:cNvSpPr/>
          <p:nvPr/>
        </p:nvSpPr>
        <p:spPr>
          <a:xfrm>
            <a:off x="3666197" y="2328350"/>
            <a:ext cx="1983600" cy="1325100"/>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19BBD5"/>
                </a:solidFill>
                <a:latin typeface="+mj-lt"/>
                <a:ea typeface="Muli"/>
                <a:cs typeface="Muli"/>
                <a:sym typeface="Muli"/>
              </a:rPr>
              <a:t>Val</a:t>
            </a:r>
            <a:endParaRPr>
              <a:solidFill>
                <a:srgbClr val="19BBD5"/>
              </a:solidFill>
              <a:latin typeface="+mj-lt"/>
              <a:ea typeface="Muli"/>
              <a:cs typeface="Muli"/>
              <a:sym typeface="Muli"/>
            </a:endParaRPr>
          </a:p>
        </p:txBody>
      </p:sp>
      <p:sp>
        <p:nvSpPr>
          <p:cNvPr id="480" name="Google Shape;480;p27"/>
          <p:cNvSpPr/>
          <p:nvPr/>
        </p:nvSpPr>
        <p:spPr>
          <a:xfrm>
            <a:off x="5455294" y="2328350"/>
            <a:ext cx="1983600" cy="1325100"/>
          </a:xfrm>
          <a:prstGeom prst="chevron">
            <a:avLst>
              <a:gd name="adj" fmla="val 29853"/>
            </a:avLst>
          </a:prstGeom>
          <a:noFill/>
          <a:ln w="114300" cap="flat" cmpd="sng">
            <a:solidFill>
              <a:srgbClr val="3292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292E1"/>
                </a:solidFill>
                <a:latin typeface="+mj-lt"/>
                <a:ea typeface="Muli"/>
                <a:cs typeface="Muli"/>
                <a:sym typeface="Muli"/>
              </a:rPr>
              <a:t>Test</a:t>
            </a:r>
            <a:endParaRPr>
              <a:solidFill>
                <a:srgbClr val="3292E1"/>
              </a:solidFill>
              <a:latin typeface="+mj-lt"/>
              <a:ea typeface="Muli"/>
              <a:cs typeface="Muli"/>
              <a:sym typeface="Muli"/>
            </a:endParaRPr>
          </a:p>
        </p:txBody>
      </p:sp>
      <p:sp>
        <p:nvSpPr>
          <p:cNvPr id="481" name="Google Shape;481;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txBox="1">
            <a:spLocks noGrp="1"/>
          </p:cNvSpPr>
          <p:nvPr>
            <p:ph type="body" idx="4294967295"/>
          </p:nvPr>
        </p:nvSpPr>
        <p:spPr>
          <a:xfrm>
            <a:off x="457200" y="1476375"/>
            <a:ext cx="2408834"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2000" b="1">
                <a:solidFill>
                  <a:srgbClr val="19BBD5"/>
                </a:solidFill>
                <a:latin typeface="+mj-lt"/>
              </a:rPr>
              <a:t>Training model</a:t>
            </a:r>
            <a:endParaRPr sz="2000" b="1">
              <a:solidFill>
                <a:srgbClr val="19BBD5"/>
              </a:solidFill>
              <a:latin typeface="+mj-lt"/>
            </a:endParaRPr>
          </a:p>
          <a:p>
            <a:pPr marL="0" lvl="0" indent="0" algn="l" rtl="0">
              <a:spcBef>
                <a:spcPts val="600"/>
              </a:spcBef>
              <a:spcAft>
                <a:spcPts val="0"/>
              </a:spcAft>
              <a:buNone/>
            </a:pPr>
            <a:r>
              <a:rPr lang="en" sz="1800">
                <a:latin typeface="+mj-lt"/>
              </a:rPr>
              <a:t>Dùng lệnh train() để bắt đấu quá trình training .</a:t>
            </a:r>
            <a:endParaRPr sz="1800">
              <a:latin typeface="+mj-lt"/>
            </a:endParaRPr>
          </a:p>
        </p:txBody>
      </p:sp>
      <p:grpSp>
        <p:nvGrpSpPr>
          <p:cNvPr id="577" name="Google Shape;577;p33"/>
          <p:cNvGrpSpPr/>
          <p:nvPr/>
        </p:nvGrpSpPr>
        <p:grpSpPr>
          <a:xfrm>
            <a:off x="707161" y="503826"/>
            <a:ext cx="318996" cy="307211"/>
            <a:chOff x="2583325" y="2972875"/>
            <a:chExt cx="462850" cy="445750"/>
          </a:xfrm>
        </p:grpSpPr>
        <p:sp>
          <p:nvSpPr>
            <p:cNvPr id="578" name="Google Shape;578;p33"/>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grpSp>
        <p:nvGrpSpPr>
          <p:cNvPr id="581" name="Google Shape;581;p33"/>
          <p:cNvGrpSpPr/>
          <p:nvPr/>
        </p:nvGrpSpPr>
        <p:grpSpPr>
          <a:xfrm>
            <a:off x="2866954" y="660019"/>
            <a:ext cx="5967664" cy="3534926"/>
            <a:chOff x="3438912" y="1241123"/>
            <a:chExt cx="5041613" cy="2953821"/>
          </a:xfrm>
        </p:grpSpPr>
        <p:sp>
          <p:nvSpPr>
            <p:cNvPr id="582" name="Google Shape;582;p33"/>
            <p:cNvSpPr/>
            <p:nvPr/>
          </p:nvSpPr>
          <p:spPr>
            <a:xfrm>
              <a:off x="3851203" y="1241123"/>
              <a:ext cx="4215484" cy="2821676"/>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3"/>
            <p:cNvSpPr/>
            <p:nvPr/>
          </p:nvSpPr>
          <p:spPr>
            <a:xfrm>
              <a:off x="3438912" y="4117212"/>
              <a:ext cx="5041613" cy="777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3"/>
            <p:cNvSpPr/>
            <p:nvPr/>
          </p:nvSpPr>
          <p:spPr>
            <a:xfrm>
              <a:off x="3438912" y="4055026"/>
              <a:ext cx="5040836" cy="6218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3"/>
            <p:cNvSpPr/>
            <p:nvPr/>
          </p:nvSpPr>
          <p:spPr>
            <a:xfrm>
              <a:off x="5585935" y="4055026"/>
              <a:ext cx="738233" cy="3886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C93A80F1-C8A0-E0D5-5877-F5372DA40A0C}"/>
              </a:ext>
            </a:extLst>
          </p:cNvPr>
          <p:cNvPicPr>
            <a:picLocks noChangeAspect="1"/>
          </p:cNvPicPr>
          <p:nvPr/>
        </p:nvPicPr>
        <p:blipFill>
          <a:blip r:embed="rId3"/>
          <a:stretch>
            <a:fillRect/>
          </a:stretch>
        </p:blipFill>
        <p:spPr>
          <a:xfrm>
            <a:off x="3507883" y="859398"/>
            <a:ext cx="4674755" cy="2990707"/>
          </a:xfrm>
          <a:prstGeom prst="rect">
            <a:avLst/>
          </a:prstGeom>
        </p:spPr>
      </p:pic>
    </p:spTree>
    <p:extLst>
      <p:ext uri="{BB962C8B-B14F-4D97-AF65-F5344CB8AC3E}">
        <p14:creationId xmlns:p14="http://schemas.microsoft.com/office/powerpoint/2010/main" val="165105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732700" y="706900"/>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19BBD5"/>
                </a:solidFill>
              </a:rPr>
              <a:t>Training model</a:t>
            </a:r>
            <a:endParaRPr>
              <a:solidFill>
                <a:srgbClr val="19BBD5"/>
              </a:solidFill>
            </a:endParaRPr>
          </a:p>
        </p:txBody>
      </p:sp>
      <p:sp>
        <p:nvSpPr>
          <p:cNvPr id="608" name="Google Shape;608;p36"/>
          <p:cNvSpPr txBox="1">
            <a:spLocks noGrp="1"/>
          </p:cNvSpPr>
          <p:nvPr>
            <p:ph type="body" idx="4294967295"/>
          </p:nvPr>
        </p:nvSpPr>
        <p:spPr>
          <a:xfrm>
            <a:off x="1196283" y="1478165"/>
            <a:ext cx="7490417" cy="238891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Clr>
                <a:srgbClr val="C6DAEC"/>
              </a:buClr>
              <a:buSzPts val="1400"/>
              <a:buChar char="◇"/>
            </a:pPr>
            <a:r>
              <a:rPr lang="en-US" sz="1800" b="0" i="0">
                <a:solidFill>
                  <a:srgbClr val="C6DAEC"/>
                </a:solidFill>
                <a:effectLst/>
                <a:latin typeface="+mn-lt"/>
                <a:ea typeface="Muli"/>
                <a:cs typeface="Muli"/>
              </a:rPr>
              <a:t>Quá trình training thực hiện trong số inter được xác định trước đó</a:t>
            </a:r>
          </a:p>
          <a:p>
            <a:pPr marL="457200" lvl="0" indent="-317500" algn="l" rtl="0">
              <a:lnSpc>
                <a:spcPct val="115000"/>
              </a:lnSpc>
              <a:spcBef>
                <a:spcPts val="600"/>
              </a:spcBef>
              <a:spcAft>
                <a:spcPts val="0"/>
              </a:spcAft>
              <a:buClr>
                <a:srgbClr val="C6DAEC"/>
              </a:buClr>
              <a:buSzPts val="1400"/>
              <a:buChar char="◇"/>
            </a:pPr>
            <a:r>
              <a:rPr lang="en-US" sz="1800">
                <a:latin typeface="+mn-lt"/>
              </a:rPr>
              <a:t>S</a:t>
            </a:r>
            <a:r>
              <a:rPr kumimoji="0" lang="en-US" sz="1800" b="0" i="0" u="none" strike="noStrike" kern="0" cap="none" spc="0" normalizeH="0" baseline="0" noProof="0">
                <a:ln>
                  <a:noFill/>
                </a:ln>
                <a:solidFill>
                  <a:srgbClr val="C6DAEC"/>
                </a:solidFill>
                <a:effectLst/>
                <a:uLnTx/>
                <a:uFillTx/>
                <a:latin typeface="+mn-lt"/>
                <a:ea typeface="Muli"/>
                <a:cs typeface="Muli"/>
                <a:sym typeface="Muli"/>
              </a:rPr>
              <a:t>au đó sẽ thực hiện validation và lưu lại file check point</a:t>
            </a:r>
            <a:endParaRPr lang="en-US">
              <a:latin typeface="+mn-lt"/>
            </a:endParaRPr>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id="{7874D9FC-8BD2-243A-2FDB-E03D9C8597D8}"/>
              </a:ext>
            </a:extLst>
          </p:cNvPr>
          <p:cNvPicPr>
            <a:picLocks noChangeAspect="1"/>
          </p:cNvPicPr>
          <p:nvPr/>
        </p:nvPicPr>
        <p:blipFill>
          <a:blip r:embed="rId3"/>
          <a:stretch>
            <a:fillRect/>
          </a:stretch>
        </p:blipFill>
        <p:spPr>
          <a:xfrm>
            <a:off x="1388788" y="2588788"/>
            <a:ext cx="6758310" cy="1998528"/>
          </a:xfrm>
          <a:prstGeom prst="rect">
            <a:avLst/>
          </a:prstGeom>
        </p:spPr>
      </p:pic>
    </p:spTree>
    <p:extLst>
      <p:ext uri="{BB962C8B-B14F-4D97-AF65-F5344CB8AC3E}">
        <p14:creationId xmlns:p14="http://schemas.microsoft.com/office/powerpoint/2010/main" val="280545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732700" y="706900"/>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19BBD5"/>
                </a:solidFill>
              </a:rPr>
              <a:t>Test model</a:t>
            </a:r>
            <a:endParaRPr>
              <a:solidFill>
                <a:srgbClr val="19BBD5"/>
              </a:solidFill>
            </a:endParaRPr>
          </a:p>
        </p:txBody>
      </p:sp>
      <p:sp>
        <p:nvSpPr>
          <p:cNvPr id="608" name="Google Shape;608;p36"/>
          <p:cNvSpPr txBox="1">
            <a:spLocks noGrp="1"/>
          </p:cNvSpPr>
          <p:nvPr>
            <p:ph type="body" idx="4294967295"/>
          </p:nvPr>
        </p:nvSpPr>
        <p:spPr>
          <a:xfrm>
            <a:off x="1196283" y="1478165"/>
            <a:ext cx="7490417" cy="238891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Clr>
                <a:srgbClr val="C6DAEC"/>
              </a:buClr>
              <a:buSzPts val="1400"/>
              <a:buChar char="◇"/>
            </a:pPr>
            <a:r>
              <a:rPr lang="en-US" sz="1800" b="0" i="0">
                <a:solidFill>
                  <a:srgbClr val="C6DAEC"/>
                </a:solidFill>
                <a:effectLst/>
                <a:latin typeface="+mn-lt"/>
                <a:ea typeface="Muli"/>
                <a:cs typeface="Muli"/>
              </a:rPr>
              <a:t>Sau khi quá trình training kết thúc là bước test trên tập data test </a:t>
            </a:r>
          </a:p>
          <a:p>
            <a:pPr marL="457200" lvl="0" indent="-317500" algn="l" rtl="0">
              <a:lnSpc>
                <a:spcPct val="115000"/>
              </a:lnSpc>
              <a:spcBef>
                <a:spcPts val="600"/>
              </a:spcBef>
              <a:spcAft>
                <a:spcPts val="0"/>
              </a:spcAft>
              <a:buClr>
                <a:srgbClr val="C6DAEC"/>
              </a:buClr>
              <a:buSzPts val="1400"/>
              <a:buChar char="◇"/>
            </a:pPr>
            <a:r>
              <a:rPr lang="en-US" sz="1800">
                <a:latin typeface="+mn-lt"/>
              </a:rPr>
              <a:t>Các ảnh được phân vùng bởi model là ảnh có 2 vùng trắng đen, dùng maplotlib để hiện thị </a:t>
            </a:r>
            <a:endParaRPr lang="en-US" sz="1800" b="0" i="0">
              <a:solidFill>
                <a:srgbClr val="C6DAEC"/>
              </a:solidFill>
              <a:effectLst/>
              <a:latin typeface="+mn-lt"/>
              <a:ea typeface="Muli"/>
              <a:cs typeface="Muli"/>
            </a:endParaRPr>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pic>
        <p:nvPicPr>
          <p:cNvPr id="4" name="Picture 3">
            <a:extLst>
              <a:ext uri="{FF2B5EF4-FFF2-40B4-BE49-F238E27FC236}">
                <a16:creationId xmlns:a16="http://schemas.microsoft.com/office/drawing/2014/main" id="{746BE8F2-FB43-8342-DC2E-C650127B277B}"/>
              </a:ext>
            </a:extLst>
          </p:cNvPr>
          <p:cNvPicPr>
            <a:picLocks noChangeAspect="1"/>
          </p:cNvPicPr>
          <p:nvPr/>
        </p:nvPicPr>
        <p:blipFill>
          <a:blip r:embed="rId3"/>
          <a:stretch>
            <a:fillRect/>
          </a:stretch>
        </p:blipFill>
        <p:spPr>
          <a:xfrm>
            <a:off x="281794" y="3150179"/>
            <a:ext cx="4010516" cy="957528"/>
          </a:xfrm>
          <a:prstGeom prst="rect">
            <a:avLst/>
          </a:prstGeom>
        </p:spPr>
      </p:pic>
      <p:pic>
        <p:nvPicPr>
          <p:cNvPr id="6" name="Picture 5">
            <a:extLst>
              <a:ext uri="{FF2B5EF4-FFF2-40B4-BE49-F238E27FC236}">
                <a16:creationId xmlns:a16="http://schemas.microsoft.com/office/drawing/2014/main" id="{9A1D24CE-DFA3-1B3C-BFD7-DAAE17FF4CA7}"/>
              </a:ext>
            </a:extLst>
          </p:cNvPr>
          <p:cNvPicPr>
            <a:picLocks noChangeAspect="1"/>
          </p:cNvPicPr>
          <p:nvPr/>
        </p:nvPicPr>
        <p:blipFill>
          <a:blip r:embed="rId4"/>
          <a:stretch>
            <a:fillRect/>
          </a:stretch>
        </p:blipFill>
        <p:spPr>
          <a:xfrm>
            <a:off x="4572000" y="3118716"/>
            <a:ext cx="4004208" cy="988991"/>
          </a:xfrm>
          <a:prstGeom prst="rect">
            <a:avLst/>
          </a:prstGeom>
        </p:spPr>
      </p:pic>
    </p:spTree>
    <p:extLst>
      <p:ext uri="{BB962C8B-B14F-4D97-AF65-F5344CB8AC3E}">
        <p14:creationId xmlns:p14="http://schemas.microsoft.com/office/powerpoint/2010/main" val="857005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7"/>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NHẬN XÉT KẾT QUẢ</a:t>
            </a:r>
            <a:endParaRPr/>
          </a:p>
        </p:txBody>
      </p:sp>
      <p:sp>
        <p:nvSpPr>
          <p:cNvPr id="616" name="Google Shape;616;p37"/>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mj-lt"/>
              </a:rPr>
              <a:t>Đ</a:t>
            </a:r>
            <a:r>
              <a:rPr lang="en">
                <a:latin typeface="+mj-lt"/>
              </a:rPr>
              <a:t>ộ chính xác, ưu nhược điểm</a:t>
            </a:r>
            <a:endParaRPr>
              <a:latin typeface="+mj-lt"/>
            </a:endParaRPr>
          </a:p>
        </p:txBody>
      </p:sp>
      <p:sp>
        <p:nvSpPr>
          <p:cNvPr id="617" name="Google Shape;617;p37"/>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3</a:t>
            </a:r>
            <a:endParaRPr b="1">
              <a:solidFill>
                <a:srgbClr val="FFFFFF"/>
              </a:solidFill>
            </a:endParaRPr>
          </a:p>
        </p:txBody>
      </p:sp>
    </p:spTree>
    <p:extLst>
      <p:ext uri="{BB962C8B-B14F-4D97-AF65-F5344CB8AC3E}">
        <p14:creationId xmlns:p14="http://schemas.microsoft.com/office/powerpoint/2010/main" val="45220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2" name="TextBox 1">
            <a:extLst>
              <a:ext uri="{FF2B5EF4-FFF2-40B4-BE49-F238E27FC236}">
                <a16:creationId xmlns:a16="http://schemas.microsoft.com/office/drawing/2014/main" id="{572EFFF8-EC3B-A2C0-A8A5-47638A74299D}"/>
              </a:ext>
            </a:extLst>
          </p:cNvPr>
          <p:cNvSpPr txBox="1"/>
          <p:nvPr/>
        </p:nvSpPr>
        <p:spPr>
          <a:xfrm>
            <a:off x="2683042" y="244197"/>
            <a:ext cx="4719816" cy="707886"/>
          </a:xfrm>
          <a:prstGeom prst="rect">
            <a:avLst/>
          </a:prstGeom>
          <a:noFill/>
        </p:spPr>
        <p:txBody>
          <a:bodyPr wrap="square">
            <a:spAutoFit/>
          </a:bodyPr>
          <a:lstStyle/>
          <a:p>
            <a:pPr algn="ctr"/>
            <a:r>
              <a:rPr lang="en-US" sz="4000">
                <a:solidFill>
                  <a:srgbClr val="19BBD5"/>
                </a:solidFill>
                <a:latin typeface="Palatino Linotype" panose="02040502050505030304" pitchFamily="18" charset="0"/>
                <a:sym typeface="Nixie One"/>
              </a:rPr>
              <a:t>Kết quả</a:t>
            </a:r>
            <a:endParaRPr lang="en-US"/>
          </a:p>
        </p:txBody>
      </p:sp>
      <p:sp>
        <p:nvSpPr>
          <p:cNvPr id="3" name="TextBox 2">
            <a:extLst>
              <a:ext uri="{FF2B5EF4-FFF2-40B4-BE49-F238E27FC236}">
                <a16:creationId xmlns:a16="http://schemas.microsoft.com/office/drawing/2014/main" id="{03BC7A56-54E3-3FEE-D407-399A84334A8D}"/>
              </a:ext>
            </a:extLst>
          </p:cNvPr>
          <p:cNvSpPr txBox="1"/>
          <p:nvPr/>
        </p:nvSpPr>
        <p:spPr>
          <a:xfrm>
            <a:off x="976276" y="1539311"/>
            <a:ext cx="2055682" cy="307777"/>
          </a:xfrm>
          <a:prstGeom prst="rect">
            <a:avLst/>
          </a:prstGeom>
          <a:noFill/>
        </p:spPr>
        <p:txBody>
          <a:bodyPr wrap="square" rtlCol="0">
            <a:spAutoFit/>
          </a:bodyPr>
          <a:lstStyle/>
          <a:p>
            <a:r>
              <a:rPr lang="en-US">
                <a:solidFill>
                  <a:schemeClr val="tx1"/>
                </a:solidFill>
              </a:rPr>
              <a:t>Ảnh góc</a:t>
            </a:r>
          </a:p>
        </p:txBody>
      </p:sp>
      <p:sp>
        <p:nvSpPr>
          <p:cNvPr id="4" name="TextBox 3">
            <a:extLst>
              <a:ext uri="{FF2B5EF4-FFF2-40B4-BE49-F238E27FC236}">
                <a16:creationId xmlns:a16="http://schemas.microsoft.com/office/drawing/2014/main" id="{1415191C-C15F-CD00-5EB8-B00381AC3B22}"/>
              </a:ext>
            </a:extLst>
          </p:cNvPr>
          <p:cNvSpPr txBox="1"/>
          <p:nvPr/>
        </p:nvSpPr>
        <p:spPr>
          <a:xfrm>
            <a:off x="3494313" y="1519417"/>
            <a:ext cx="2055682" cy="307777"/>
          </a:xfrm>
          <a:prstGeom prst="rect">
            <a:avLst/>
          </a:prstGeom>
          <a:noFill/>
        </p:spPr>
        <p:txBody>
          <a:bodyPr wrap="square" rtlCol="0">
            <a:spAutoFit/>
          </a:bodyPr>
          <a:lstStyle/>
          <a:p>
            <a:r>
              <a:rPr lang="en-US">
                <a:solidFill>
                  <a:schemeClr val="tx1"/>
                </a:solidFill>
              </a:rPr>
              <a:t>Ảnh dự đoán</a:t>
            </a:r>
          </a:p>
        </p:txBody>
      </p:sp>
      <p:sp>
        <p:nvSpPr>
          <p:cNvPr id="5" name="TextBox 4">
            <a:extLst>
              <a:ext uri="{FF2B5EF4-FFF2-40B4-BE49-F238E27FC236}">
                <a16:creationId xmlns:a16="http://schemas.microsoft.com/office/drawing/2014/main" id="{B69AAFF3-6CCA-25A7-174A-7E6209704F9A}"/>
              </a:ext>
            </a:extLst>
          </p:cNvPr>
          <p:cNvSpPr txBox="1"/>
          <p:nvPr/>
        </p:nvSpPr>
        <p:spPr>
          <a:xfrm>
            <a:off x="6012351" y="1539311"/>
            <a:ext cx="2055682" cy="307777"/>
          </a:xfrm>
          <a:prstGeom prst="rect">
            <a:avLst/>
          </a:prstGeom>
          <a:noFill/>
        </p:spPr>
        <p:txBody>
          <a:bodyPr wrap="square" rtlCol="0">
            <a:spAutoFit/>
          </a:bodyPr>
          <a:lstStyle/>
          <a:p>
            <a:r>
              <a:rPr lang="en-US">
                <a:solidFill>
                  <a:schemeClr val="tx1"/>
                </a:solidFill>
              </a:rPr>
              <a:t>Ảnh từ tập data test</a:t>
            </a:r>
          </a:p>
        </p:txBody>
      </p:sp>
      <p:pic>
        <p:nvPicPr>
          <p:cNvPr id="7" name="Picture 6">
            <a:extLst>
              <a:ext uri="{FF2B5EF4-FFF2-40B4-BE49-F238E27FC236}">
                <a16:creationId xmlns:a16="http://schemas.microsoft.com/office/drawing/2014/main" id="{43DD93FA-85CD-97B5-143F-77F7997E10A9}"/>
              </a:ext>
            </a:extLst>
          </p:cNvPr>
          <p:cNvPicPr>
            <a:picLocks noChangeAspect="1"/>
          </p:cNvPicPr>
          <p:nvPr/>
        </p:nvPicPr>
        <p:blipFill>
          <a:blip r:embed="rId3"/>
          <a:stretch>
            <a:fillRect/>
          </a:stretch>
        </p:blipFill>
        <p:spPr>
          <a:xfrm>
            <a:off x="3084185" y="2394528"/>
            <a:ext cx="2447566" cy="1829695"/>
          </a:xfrm>
          <a:prstGeom prst="rect">
            <a:avLst/>
          </a:prstGeom>
        </p:spPr>
      </p:pic>
      <p:pic>
        <p:nvPicPr>
          <p:cNvPr id="3076" name="Picture 4">
            <a:extLst>
              <a:ext uri="{FF2B5EF4-FFF2-40B4-BE49-F238E27FC236}">
                <a16:creationId xmlns:a16="http://schemas.microsoft.com/office/drawing/2014/main" id="{55556C3B-D4D8-1378-9FF3-722935E08D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6409" y="2396731"/>
            <a:ext cx="2447567" cy="18356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175BE84-E38F-D841-41A8-2D83F6239C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961" y="2398469"/>
            <a:ext cx="2447566" cy="183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94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7" name="Google Shape;417;p20"/>
          <p:cNvPicPr preferRelativeResize="0"/>
          <p:nvPr/>
        </p:nvPicPr>
        <p:blipFill>
          <a:blip r:embed="rId3"/>
          <a:srcRect t="6642" b="6642"/>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2" name="TextBox 1">
            <a:extLst>
              <a:ext uri="{FF2B5EF4-FFF2-40B4-BE49-F238E27FC236}">
                <a16:creationId xmlns:a16="http://schemas.microsoft.com/office/drawing/2014/main" id="{0B88C0D6-D80B-479A-854B-5820EFD5FB65}"/>
              </a:ext>
            </a:extLst>
          </p:cNvPr>
          <p:cNvSpPr txBox="1"/>
          <p:nvPr/>
        </p:nvSpPr>
        <p:spPr>
          <a:xfrm>
            <a:off x="4143016" y="454164"/>
            <a:ext cx="4719816" cy="707886"/>
          </a:xfrm>
          <a:prstGeom prst="rect">
            <a:avLst/>
          </a:prstGeom>
          <a:noFill/>
        </p:spPr>
        <p:txBody>
          <a:bodyPr wrap="square">
            <a:spAutoFit/>
          </a:bodyPr>
          <a:lstStyle/>
          <a:p>
            <a:pPr algn="ctr"/>
            <a:r>
              <a:rPr lang="en-US" sz="4000">
                <a:solidFill>
                  <a:srgbClr val="19BBD5"/>
                </a:solidFill>
                <a:latin typeface="Palatino Linotype" panose="02040502050505030304" pitchFamily="18" charset="0"/>
                <a:sym typeface="Nixie One"/>
              </a:rPr>
              <a:t>Đánh Giá</a:t>
            </a:r>
            <a:endParaRPr lang="en-US"/>
          </a:p>
        </p:txBody>
      </p:sp>
      <p:sp>
        <p:nvSpPr>
          <p:cNvPr id="3" name="TextBox 2">
            <a:extLst>
              <a:ext uri="{FF2B5EF4-FFF2-40B4-BE49-F238E27FC236}">
                <a16:creationId xmlns:a16="http://schemas.microsoft.com/office/drawing/2014/main" id="{D22F6CB7-1DBA-E03E-EDC0-46749C5A474E}"/>
              </a:ext>
            </a:extLst>
          </p:cNvPr>
          <p:cNvSpPr txBox="1"/>
          <p:nvPr/>
        </p:nvSpPr>
        <p:spPr>
          <a:xfrm>
            <a:off x="3844950" y="1419791"/>
            <a:ext cx="4843569" cy="2492990"/>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600"/>
              </a:spcBef>
              <a:spcAft>
                <a:spcPts val="0"/>
              </a:spcAft>
              <a:buClr>
                <a:srgbClr val="19BBD5"/>
              </a:buClr>
              <a:buSzPts val="1400"/>
              <a:buFont typeface="Muli"/>
              <a:buChar char="◇"/>
              <a:tabLst/>
              <a:defRPr/>
            </a:pPr>
            <a:r>
              <a:rPr kumimoji="0" lang="en-US"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rPr>
              <a:t>Phân vùng bệnh da thường đúng với các vùng có diện tích lớn. </a:t>
            </a:r>
            <a:endParaRPr kumimoji="0" lang="en-US" sz="1600" b="0" i="0" u="none" strike="noStrike" kern="0" cap="none" spc="0" normalizeH="0" baseline="0" noProof="0">
              <a:ln>
                <a:noFill/>
              </a:ln>
              <a:solidFill>
                <a:srgbClr val="C6DAEC"/>
              </a:solidFill>
              <a:effectLst/>
              <a:uLnTx/>
              <a:uFillTx/>
              <a:latin typeface="+mn-lt"/>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kumimoji="0" lang="en-US"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rPr>
              <a:t>MIoU có kết quả không quá tốt</a:t>
            </a:r>
            <a:r>
              <a:rPr kumimoji="0" lang="vi-VN"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rPr>
              <a:t>.</a:t>
            </a:r>
            <a:endParaRPr kumimoji="0" lang="en-US"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kumimoji="0" lang="en-US" sz="1600" b="0" i="0" u="none" strike="noStrike" kern="0" cap="none" spc="0" normalizeH="0" baseline="0" noProof="0">
                <a:ln>
                  <a:noFill/>
                </a:ln>
                <a:solidFill>
                  <a:srgbClr val="C6DAEC"/>
                </a:solidFill>
                <a:effectLst/>
                <a:uLnTx/>
                <a:uFillTx/>
                <a:latin typeface="+mn-lt"/>
                <a:sym typeface="Muli"/>
              </a:rPr>
              <a:t>Gặp nhiều lỗi trong quá trình thực hiện </a:t>
            </a: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1600">
                <a:solidFill>
                  <a:srgbClr val="C6DAEC"/>
                </a:solidFill>
                <a:latin typeface="+mn-lt"/>
                <a:sym typeface="Muli"/>
              </a:rPr>
              <a:t>Link Github lưu dữ liệu: https://github.com/NinhLuong/pidnet_mmopenlab.git</a:t>
            </a:r>
            <a:endParaRPr kumimoji="0" lang="en-US" sz="1600" b="0" i="0" u="none" strike="noStrike" kern="0" cap="none" spc="0" normalizeH="0" baseline="0" noProof="0">
              <a:ln>
                <a:noFill/>
              </a:ln>
              <a:solidFill>
                <a:srgbClr val="C6DAEC"/>
              </a:solidFill>
              <a:effectLst/>
              <a:uLnTx/>
              <a:uFillTx/>
              <a:latin typeface="+mn-lt"/>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1600">
                <a:solidFill>
                  <a:srgbClr val="C6DAEC"/>
                </a:solidFill>
                <a:latin typeface="+mn-lt"/>
                <a:sym typeface="Muli"/>
              </a:rPr>
              <a:t>Link kaggle xem kết quả : </a:t>
            </a:r>
            <a:r>
              <a:rPr lang="en-US">
                <a:latin typeface="+mn-lt"/>
                <a:hlinkClick r:id="rId4"/>
              </a:rPr>
              <a:t>PIDNET_S | Kaggle</a:t>
            </a:r>
            <a:endParaRPr lang="en-US">
              <a:latin typeface="+mn-lt"/>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endParaRPr lang="en-US">
              <a:latin typeface="+mn-lt"/>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endParaRPr kumimoji="0" lang="en-US" sz="1400" b="0" i="0" u="none" strike="noStrike" kern="0" cap="none" spc="0" normalizeH="0" baseline="0" noProof="0">
              <a:ln>
                <a:noFill/>
              </a:ln>
              <a:solidFill>
                <a:srgbClr val="C6DAEC"/>
              </a:solidFill>
              <a:effectLst/>
              <a:uLnTx/>
              <a:uFillTx/>
              <a:latin typeface="+mn-lt"/>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3933825" y="611893"/>
            <a:ext cx="3753000" cy="7425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Thành viên</a:t>
            </a:r>
            <a:endParaRPr sz="3600"/>
          </a:p>
        </p:txBody>
      </p:sp>
      <p:sp>
        <p:nvSpPr>
          <p:cNvPr id="416" name="Google Shape;416;p20"/>
          <p:cNvSpPr txBox="1">
            <a:spLocks noGrp="1"/>
          </p:cNvSpPr>
          <p:nvPr>
            <p:ph type="body" idx="4294967295"/>
          </p:nvPr>
        </p:nvSpPr>
        <p:spPr>
          <a:xfrm>
            <a:off x="3933824" y="1478166"/>
            <a:ext cx="4027644" cy="2989060"/>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SzPct val="90000"/>
              <a:buAutoNum type="arabicPeriod"/>
            </a:pPr>
            <a:r>
              <a:rPr lang="en-US" sz="1800">
                <a:latin typeface="+mn-lt"/>
                <a:ea typeface="Roboto" panose="02000000000000000000" pitchFamily="2" charset="0"/>
                <a:cs typeface="Roboto" panose="02000000000000000000" pitchFamily="2" charset="0"/>
              </a:rPr>
              <a:t>Lượng Vũ Hải Ninh – 20139083</a:t>
            </a:r>
          </a:p>
          <a:p>
            <a:pPr marL="342900" lvl="0" indent="-342900" algn="l" rtl="0">
              <a:spcBef>
                <a:spcPts val="600"/>
              </a:spcBef>
              <a:spcAft>
                <a:spcPts val="0"/>
              </a:spcAft>
              <a:buSzPct val="90000"/>
              <a:buAutoNum type="arabicPeriod"/>
            </a:pPr>
            <a:r>
              <a:rPr lang="en-US" sz="1800">
                <a:latin typeface="+mn-lt"/>
                <a:ea typeface="Roboto" panose="02000000000000000000" pitchFamily="2" charset="0"/>
                <a:cs typeface="Roboto" panose="02000000000000000000" pitchFamily="2" charset="0"/>
              </a:rPr>
              <a:t>Cao Quỳnh Mai – 20139009</a:t>
            </a:r>
          </a:p>
          <a:p>
            <a:pPr marL="342900" lvl="0" indent="-342900" algn="l" rtl="0">
              <a:spcBef>
                <a:spcPts val="600"/>
              </a:spcBef>
              <a:spcAft>
                <a:spcPts val="0"/>
              </a:spcAft>
              <a:buSzPct val="90000"/>
              <a:buAutoNum type="arabicPeriod"/>
            </a:pPr>
            <a:r>
              <a:rPr lang="en-US" sz="1800">
                <a:latin typeface="+mn-lt"/>
                <a:ea typeface="Roboto" panose="02000000000000000000" pitchFamily="2" charset="0"/>
                <a:cs typeface="Roboto" panose="02000000000000000000" pitchFamily="2" charset="0"/>
              </a:rPr>
              <a:t>Lý Trần Quốc Uy – 20139001</a:t>
            </a:r>
          </a:p>
          <a:p>
            <a:pPr marL="342900" lvl="0" indent="-342900" algn="l" rtl="0">
              <a:spcBef>
                <a:spcPts val="600"/>
              </a:spcBef>
              <a:spcAft>
                <a:spcPts val="0"/>
              </a:spcAft>
              <a:buSzPct val="90000"/>
              <a:buAutoNum type="arabicPeriod"/>
            </a:pPr>
            <a:r>
              <a:rPr lang="en-US" sz="1800">
                <a:latin typeface="+mn-lt"/>
                <a:ea typeface="Roboto" panose="02000000000000000000" pitchFamily="2" charset="0"/>
                <a:cs typeface="Roboto" panose="02000000000000000000" pitchFamily="2" charset="0"/>
              </a:rPr>
              <a:t>Lê Phan Nguyên Đạt – 20139037</a:t>
            </a:r>
          </a:p>
          <a:p>
            <a:pPr marL="342900" lvl="0" indent="-342900" algn="l" rtl="0">
              <a:spcBef>
                <a:spcPts val="600"/>
              </a:spcBef>
              <a:spcAft>
                <a:spcPts val="0"/>
              </a:spcAft>
              <a:buSzPct val="90000"/>
              <a:buAutoNum type="arabicPeriod"/>
            </a:pPr>
            <a:r>
              <a:rPr lang="en-US" sz="1800">
                <a:latin typeface="+mn-lt"/>
                <a:ea typeface="Roboto" panose="02000000000000000000" pitchFamily="2" charset="0"/>
                <a:cs typeface="Roboto" panose="02000000000000000000" pitchFamily="2" charset="0"/>
              </a:rPr>
              <a:t>Nguyễn Hoài Tâm – 20139012</a:t>
            </a:r>
          </a:p>
        </p:txBody>
      </p:sp>
      <p:pic>
        <p:nvPicPr>
          <p:cNvPr id="417" name="Google Shape;417;p20"/>
          <p:cNvPicPr preferRelativeResize="0"/>
          <p:nvPr/>
        </p:nvPicPr>
        <p:blipFill>
          <a:blip r:embed="rId3"/>
          <a:srcRect l="17655" r="17655"/>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152793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Palatino Linotype" panose="02040502050505030304" pitchFamily="18" charset="0"/>
              </a:rPr>
              <a:t>Giới thiệu về model</a:t>
            </a:r>
            <a:endParaRPr>
              <a:latin typeface="Palatino Linotype" panose="02040502050505030304" pitchFamily="18" charset="0"/>
            </a:endParaRPr>
          </a:p>
        </p:txBody>
      </p:sp>
      <p:sp>
        <p:nvSpPr>
          <p:cNvPr id="343" name="Google Shape;343;p12"/>
          <p:cNvSpPr txBox="1"/>
          <p:nvPr/>
        </p:nvSpPr>
        <p:spPr>
          <a:xfrm>
            <a:off x="1510698" y="1744525"/>
            <a:ext cx="3330900" cy="272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000" b="1">
                <a:solidFill>
                  <a:srgbClr val="00E1C6"/>
                </a:solidFill>
                <a:latin typeface="+mj-lt"/>
                <a:ea typeface="Muli"/>
                <a:cs typeface="Muli"/>
                <a:sym typeface="Muli"/>
              </a:rPr>
              <a:t>Giới thiệu về mmopenlab </a:t>
            </a:r>
            <a:endParaRPr sz="2000">
              <a:solidFill>
                <a:srgbClr val="00E1C6"/>
              </a:solidFill>
              <a:latin typeface="+mj-lt"/>
              <a:ea typeface="Muli"/>
              <a:cs typeface="Muli"/>
              <a:sym typeface="Muli"/>
            </a:endParaRPr>
          </a:p>
          <a:p>
            <a:pPr marL="0" lvl="0" indent="0" algn="l" rtl="0">
              <a:spcBef>
                <a:spcPts val="600"/>
              </a:spcBef>
              <a:spcAft>
                <a:spcPts val="0"/>
              </a:spcAft>
              <a:buClr>
                <a:schemeClr val="dk1"/>
              </a:buClr>
              <a:buSzPts val="1100"/>
              <a:buFont typeface="Arial"/>
              <a:buNone/>
            </a:pPr>
            <a:r>
              <a:rPr lang="vi-VN">
                <a:solidFill>
                  <a:srgbClr val="C6DAEC"/>
                </a:solidFill>
                <a:latin typeface="+mj-lt"/>
                <a:ea typeface="Muli"/>
                <a:cs typeface="Muli"/>
                <a:sym typeface="Muli"/>
              </a:rPr>
              <a:t>OpenMMLab là một hệ thống thuật toán thị giác máy tính mã nguồn mở. Nó nhằm cung cấp các thư viện chất lượng cao để giảm khó khăn trong việc tái hiện thuật toán, tạo ra các chuỗi công cụ triển khai hiệu quả nhắm đến nhiều loại backend và thiết bị khác nhau, xây dựng nền tảng vững chắc cho nghiên cứu và phát triển thị giác máy tính.</a:t>
            </a:r>
            <a:endParaRPr lang="en-US">
              <a:solidFill>
                <a:srgbClr val="C6DAEC"/>
              </a:solidFill>
              <a:latin typeface="+mj-lt"/>
              <a:ea typeface="Muli"/>
              <a:cs typeface="Muli"/>
              <a:sym typeface="Muli"/>
            </a:endParaRPr>
          </a:p>
          <a:p>
            <a:pPr marL="0" lvl="0" indent="0" algn="l" rtl="0">
              <a:spcBef>
                <a:spcPts val="600"/>
              </a:spcBef>
              <a:spcAft>
                <a:spcPts val="0"/>
              </a:spcAft>
              <a:buNone/>
            </a:pPr>
            <a:endParaRPr sz="1100">
              <a:solidFill>
                <a:srgbClr val="C6DAEC"/>
              </a:solidFill>
              <a:latin typeface="+mj-lt"/>
              <a:ea typeface="Muli"/>
              <a:cs typeface="Muli"/>
              <a:sym typeface="Muli"/>
            </a:endParaRPr>
          </a:p>
        </p:txBody>
      </p:sp>
      <p:sp>
        <p:nvSpPr>
          <p:cNvPr id="344" name="Google Shape;344;p12"/>
          <p:cNvSpPr txBox="1"/>
          <p:nvPr/>
        </p:nvSpPr>
        <p:spPr>
          <a:xfrm>
            <a:off x="5177017" y="1744525"/>
            <a:ext cx="3509804" cy="272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kumimoji="0" lang="en" sz="2000" b="1" i="0" u="none" strike="noStrike" kern="0" cap="none" spc="0" normalizeH="0" baseline="0" noProof="0">
                <a:ln>
                  <a:noFill/>
                </a:ln>
                <a:solidFill>
                  <a:srgbClr val="00E1C6"/>
                </a:solidFill>
                <a:effectLst/>
                <a:uLnTx/>
                <a:uFillTx/>
                <a:latin typeface="+mj-lt"/>
                <a:ea typeface="Muli"/>
                <a:cs typeface="Muli"/>
                <a:sym typeface="Muli"/>
              </a:rPr>
              <a:t>Giới thiệu về pidnet</a:t>
            </a:r>
            <a:endParaRPr sz="1100">
              <a:solidFill>
                <a:srgbClr val="00E1C6"/>
              </a:solidFill>
              <a:latin typeface="+mj-lt"/>
              <a:ea typeface="Muli"/>
              <a:cs typeface="Muli"/>
              <a:sym typeface="Muli"/>
            </a:endParaRPr>
          </a:p>
          <a:p>
            <a:pPr marL="0" lvl="0" indent="0" algn="l" rtl="0">
              <a:spcBef>
                <a:spcPts val="600"/>
              </a:spcBef>
              <a:spcAft>
                <a:spcPts val="0"/>
              </a:spcAft>
              <a:buNone/>
            </a:pPr>
            <a:r>
              <a:rPr lang="vi-VN">
                <a:solidFill>
                  <a:srgbClr val="C6DAEC"/>
                </a:solidFill>
                <a:latin typeface="+mj-lt"/>
                <a:ea typeface="Muli"/>
                <a:cs typeface="Muli"/>
                <a:sym typeface="Muli"/>
              </a:rPr>
              <a:t>PIDNet là một mạng ngữ nghĩa phân đoạn thời gian thực được lấy cảm hứng từ bộ điều khiển PID. PIDNet có một kiến trúc mạng ba nhánh mới lạ: nhánh biên giới bổ sung được giới thiệu vào mạng hai nhánh để mô phỏng kiến trúc điều khiển PID và khắc phục vấn đề quá trình của các mô hình trước đó . PIDNet đạt được sự cân bằng tốt nhất giữa tốc độ suy luận và độ chính xác và độ chính xác.</a:t>
            </a:r>
            <a:endParaRPr lang="en-US">
              <a:solidFill>
                <a:srgbClr val="C6DAEC"/>
              </a:solidFill>
              <a:latin typeface="+mj-lt"/>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BACKBONE PIDNET</a:t>
            </a:r>
            <a:endParaRPr/>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mn-lt"/>
              </a:rPr>
              <a:t>File config, file check point, Dataset của backbone pidnet</a:t>
            </a: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829050" y="1474800"/>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a:latin typeface="Palatino Linotype" panose="02040502050505030304" pitchFamily="18" charset="0"/>
              </a:rPr>
              <a:t>Các tùy chỉnh</a:t>
            </a:r>
            <a:endParaRPr sz="5000">
              <a:latin typeface="Palatino Linotype" panose="02040502050505030304" pitchFamily="18" charset="0"/>
            </a:endParaRPr>
          </a:p>
        </p:txBody>
      </p:sp>
      <p:sp>
        <p:nvSpPr>
          <p:cNvPr id="381" name="Google Shape;381;p17"/>
          <p:cNvSpPr txBox="1">
            <a:spLocks noGrp="1"/>
          </p:cNvSpPr>
          <p:nvPr>
            <p:ph type="subTitle" idx="4294967295"/>
          </p:nvPr>
        </p:nvSpPr>
        <p:spPr>
          <a:xfrm>
            <a:off x="3829050" y="2464805"/>
            <a:ext cx="4333800" cy="784800"/>
          </a:xfrm>
          <a:prstGeom prst="rect">
            <a:avLst/>
          </a:prstGeom>
        </p:spPr>
        <p:txBody>
          <a:bodyPr spcFirstLastPara="1" wrap="square" lIns="91425" tIns="91425" rIns="91425" bIns="91425" anchor="t" anchorCtr="0">
            <a:noAutofit/>
          </a:bodyPr>
          <a:lstStyle/>
          <a:p>
            <a:pPr marL="457200" marR="0" lvl="0" indent="-317500" algn="l" defTabSz="914400" rtl="0" eaLnBrk="1" fontAlgn="auto" latinLnBrk="0" hangingPunct="1">
              <a:lnSpc>
                <a:spcPct val="100000"/>
              </a:lnSpc>
              <a:spcBef>
                <a:spcPts val="600"/>
              </a:spcBef>
              <a:spcAft>
                <a:spcPts val="0"/>
              </a:spcAft>
              <a:buClr>
                <a:srgbClr val="19BBD5"/>
              </a:buClr>
              <a:buSzPts val="1400"/>
              <a:buFont typeface="Muli"/>
              <a:buChar char="◇"/>
              <a:tabLst/>
              <a:defRPr/>
            </a:pPr>
            <a:r>
              <a:rPr lang="en-US" sz="2000">
                <a:solidFill>
                  <a:srgbClr val="D1D5DB"/>
                </a:solidFill>
                <a:latin typeface="+mj-lt"/>
                <a:ea typeface="Calibri" panose="020F0502020204030204" pitchFamily="34" charset="0"/>
                <a:cs typeface="Calibri" panose="020F0502020204030204" pitchFamily="34" charset="0"/>
              </a:rPr>
              <a:t>Tạo bộ Dataloader.</a:t>
            </a:r>
            <a:endParaRPr kumimoji="0" lang="en-US" sz="2000" b="0" i="0" u="none" strike="noStrike" kern="0" cap="none" spc="0" normalizeH="0" baseline="0" noProof="0">
              <a:ln>
                <a:noFill/>
              </a:ln>
              <a:solidFill>
                <a:srgbClr val="C6DAEC"/>
              </a:solidFill>
              <a:effectLst/>
              <a:uLnTx/>
              <a:uFillTx/>
              <a:latin typeface="+mj-lt"/>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2000">
                <a:solidFill>
                  <a:srgbClr val="D1D5DB"/>
                </a:solidFill>
                <a:latin typeface="+mj-lt"/>
                <a:ea typeface="Calibri" panose="020F0502020204030204" pitchFamily="34" charset="0"/>
                <a:cs typeface="Calibri" panose="020F0502020204030204" pitchFamily="34" charset="0"/>
              </a:rPr>
              <a:t>Thay đổi Backbone Pidnet</a:t>
            </a:r>
            <a:r>
              <a:rPr kumimoji="0" lang="vi-VN" sz="2000" b="0" i="0" u="none" strike="noStrike" kern="0" cap="none" spc="0" normalizeH="0" baseline="0" noProof="0">
                <a:ln>
                  <a:noFill/>
                </a:ln>
                <a:solidFill>
                  <a:srgbClr val="D1D5DB"/>
                </a:solidFill>
                <a:effectLst/>
                <a:uLnTx/>
                <a:uFillTx/>
                <a:latin typeface="+mj-lt"/>
                <a:ea typeface="Calibri" panose="020F0502020204030204" pitchFamily="34" charset="0"/>
                <a:cs typeface="Calibri" panose="020F0502020204030204" pitchFamily="34" charset="0"/>
                <a:sym typeface="Muli"/>
              </a:rPr>
              <a:t>.</a:t>
            </a:r>
            <a:endParaRPr kumimoji="0" lang="en-US" sz="2000" b="0" i="0" u="none" strike="noStrike" kern="0" cap="none" spc="0" normalizeH="0" baseline="0" noProof="0">
              <a:ln>
                <a:noFill/>
              </a:ln>
              <a:solidFill>
                <a:srgbClr val="D1D5DB"/>
              </a:solidFill>
              <a:effectLst/>
              <a:uLnTx/>
              <a:uFillTx/>
              <a:latin typeface="+mj-lt"/>
              <a:ea typeface="Calibri" panose="020F0502020204030204" pitchFamily="34" charset="0"/>
              <a:cs typeface="Calibri" panose="020F0502020204030204" pitchFamily="34" charset="0"/>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2000">
                <a:solidFill>
                  <a:srgbClr val="D1D5DB"/>
                </a:solidFill>
                <a:latin typeface="+mj-lt"/>
                <a:ea typeface="Calibri" panose="020F0502020204030204" pitchFamily="34" charset="0"/>
                <a:cs typeface="Calibri" panose="020F0502020204030204" pitchFamily="34" charset="0"/>
              </a:rPr>
              <a:t>Tìm file check point.</a:t>
            </a:r>
            <a:endParaRPr kumimoji="0" lang="en-US" sz="2000" b="0" i="0" u="none" strike="noStrike" kern="0" cap="none" spc="0" normalizeH="0" baseline="0" noProof="0">
              <a:ln>
                <a:noFill/>
              </a:ln>
              <a:solidFill>
                <a:srgbClr val="D1D5DB"/>
              </a:solidFill>
              <a:effectLst/>
              <a:uLnTx/>
              <a:uFillTx/>
              <a:latin typeface="+mj-lt"/>
              <a:ea typeface="Calibri" panose="020F0502020204030204" pitchFamily="34" charset="0"/>
              <a:cs typeface="Calibri" panose="020F0502020204030204" pitchFamily="34" charset="0"/>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2000">
                <a:solidFill>
                  <a:srgbClr val="D1D5DB"/>
                </a:solidFill>
                <a:latin typeface="+mj-lt"/>
                <a:ea typeface="Calibri" panose="020F0502020204030204" pitchFamily="34" charset="0"/>
                <a:cs typeface="Calibri" panose="020F0502020204030204" pitchFamily="34" charset="0"/>
              </a:rPr>
              <a:t>Tùy chỉnh file config.</a:t>
            </a:r>
            <a:r>
              <a:rPr kumimoji="0" lang="vi-VN" sz="2000" b="0" i="0" u="none" strike="noStrike" kern="0" cap="none" spc="0" normalizeH="0" baseline="0" noProof="0">
                <a:ln>
                  <a:noFill/>
                </a:ln>
                <a:solidFill>
                  <a:srgbClr val="D1D5DB"/>
                </a:solidFill>
                <a:effectLst/>
                <a:uLnTx/>
                <a:uFillTx/>
                <a:latin typeface="+mj-lt"/>
                <a:ea typeface="Calibri" panose="020F0502020204030204" pitchFamily="34" charset="0"/>
                <a:cs typeface="Calibri" panose="020F0502020204030204" pitchFamily="34" charset="0"/>
                <a:sym typeface="Muli"/>
              </a:rPr>
              <a:t> </a:t>
            </a:r>
            <a:endParaRPr kumimoji="0" lang="en-US" sz="2000" b="0" i="0" u="none" strike="noStrike" kern="0" cap="none" spc="0" normalizeH="0" baseline="0" noProof="0">
              <a:ln>
                <a:noFill/>
              </a:ln>
              <a:solidFill>
                <a:srgbClr val="D1D5DB"/>
              </a:solidFill>
              <a:effectLst/>
              <a:uLnTx/>
              <a:uFillTx/>
              <a:latin typeface="+mj-lt"/>
              <a:ea typeface="Calibri" panose="020F0502020204030204" pitchFamily="34" charset="0"/>
              <a:cs typeface="Calibri" panose="020F0502020204030204" pitchFamily="34" charset="0"/>
              <a:sym typeface="Muli"/>
            </a:endParaRP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8"/>
          <p:cNvSpPr txBox="1">
            <a:spLocks noGrp="1"/>
          </p:cNvSpPr>
          <p:nvPr>
            <p:ph type="body" idx="1"/>
          </p:nvPr>
        </p:nvSpPr>
        <p:spPr>
          <a:xfrm>
            <a:off x="935027" y="1801299"/>
            <a:ext cx="3045708" cy="327685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latin typeface="+mn-lt"/>
              </a:rPr>
              <a:t>CLASS</a:t>
            </a:r>
            <a:endParaRPr sz="1800" b="1">
              <a:latin typeface="+mn-lt"/>
            </a:endParaRPr>
          </a:p>
          <a:p>
            <a:pPr marL="0" lvl="0" indent="0" algn="l" rtl="0">
              <a:spcBef>
                <a:spcPts val="600"/>
              </a:spcBef>
              <a:spcAft>
                <a:spcPts val="0"/>
              </a:spcAft>
              <a:buNone/>
            </a:pPr>
            <a:r>
              <a:rPr lang="fr-FR">
                <a:latin typeface="+mn-lt"/>
              </a:rPr>
              <a:t>Tạo file isicdataset.py có 2 class là background và mask</a:t>
            </a:r>
            <a:r>
              <a:rPr lang="en-US">
                <a:latin typeface="+mn-lt"/>
              </a:rPr>
              <a:t> tương ứng là [0, 0, 0], [255, 255, 255].</a:t>
            </a:r>
            <a:endParaRPr lang="fr-FR">
              <a:latin typeface="+mn-lt"/>
            </a:endParaRPr>
          </a:p>
        </p:txBody>
      </p:sp>
      <p:sp>
        <p:nvSpPr>
          <p:cNvPr id="399" name="Google Shape;399;p18"/>
          <p:cNvSpPr txBox="1">
            <a:spLocks noGrp="1"/>
          </p:cNvSpPr>
          <p:nvPr>
            <p:ph type="title"/>
          </p:nvPr>
        </p:nvSpPr>
        <p:spPr>
          <a:xfrm>
            <a:off x="2089938" y="841826"/>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Palatino Linotype" panose="02040502050505030304" pitchFamily="18" charset="0"/>
              </a:rPr>
              <a:t>Tạo bộ Dataloader</a:t>
            </a:r>
            <a:endParaRPr>
              <a:latin typeface="Palatino Linotype" panose="02040502050505030304" pitchFamily="18" charset="0"/>
            </a:endParaRPr>
          </a:p>
        </p:txBody>
      </p:sp>
      <p:sp>
        <p:nvSpPr>
          <p:cNvPr id="400" name="Google Shape;400;p18"/>
          <p:cNvSpPr txBox="1">
            <a:spLocks noGrp="1"/>
          </p:cNvSpPr>
          <p:nvPr>
            <p:ph type="body" idx="2"/>
          </p:nvPr>
        </p:nvSpPr>
        <p:spPr>
          <a:xfrm>
            <a:off x="4083861" y="1801299"/>
            <a:ext cx="3258839" cy="327685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latin typeface="+mn-lt"/>
              </a:rPr>
              <a:t>DATALOADER</a:t>
            </a:r>
            <a:endParaRPr sz="1800" b="1">
              <a:latin typeface="+mn-lt"/>
            </a:endParaRPr>
          </a:p>
          <a:p>
            <a:pPr marL="0" lvl="0" indent="0" algn="l" rtl="0">
              <a:spcBef>
                <a:spcPts val="600"/>
              </a:spcBef>
              <a:spcAft>
                <a:spcPts val="0"/>
              </a:spcAft>
              <a:buNone/>
            </a:pPr>
            <a:r>
              <a:rPr lang="en">
                <a:latin typeface="+mn-lt"/>
              </a:rPr>
              <a:t>Tạo file </a:t>
            </a:r>
            <a:r>
              <a:rPr lang="en-US">
                <a:latin typeface="+mn-lt"/>
              </a:rPr>
              <a:t>isic_dataset.py để tạo Dataloader đưa đường dẫn các tập data để thực hiện việc train, validation và test </a:t>
            </a:r>
            <a:endParaRPr>
              <a:latin typeface="+mn-lt"/>
            </a:endParaRPr>
          </a:p>
        </p:txBody>
      </p:sp>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CF647953-4C9F-6197-78FF-6F099CEA99D5}"/>
              </a:ext>
            </a:extLst>
          </p:cNvPr>
          <p:cNvPicPr>
            <a:picLocks noChangeAspect="1"/>
          </p:cNvPicPr>
          <p:nvPr/>
        </p:nvPicPr>
        <p:blipFill>
          <a:blip r:embed="rId3"/>
          <a:stretch>
            <a:fillRect/>
          </a:stretch>
        </p:blipFill>
        <p:spPr>
          <a:xfrm>
            <a:off x="591073" y="3253468"/>
            <a:ext cx="3389662" cy="1208530"/>
          </a:xfrm>
          <a:prstGeom prst="rect">
            <a:avLst/>
          </a:prstGeom>
        </p:spPr>
      </p:pic>
      <p:pic>
        <p:nvPicPr>
          <p:cNvPr id="8" name="Picture 7">
            <a:extLst>
              <a:ext uri="{FF2B5EF4-FFF2-40B4-BE49-F238E27FC236}">
                <a16:creationId xmlns:a16="http://schemas.microsoft.com/office/drawing/2014/main" id="{6AFD92E6-3CE7-5711-EDD9-D19AE97A07B4}"/>
              </a:ext>
            </a:extLst>
          </p:cNvPr>
          <p:cNvPicPr>
            <a:picLocks noChangeAspect="1"/>
          </p:cNvPicPr>
          <p:nvPr/>
        </p:nvPicPr>
        <p:blipFill>
          <a:blip r:embed="rId4"/>
          <a:stretch>
            <a:fillRect/>
          </a:stretch>
        </p:blipFill>
        <p:spPr>
          <a:xfrm>
            <a:off x="4131989" y="3341598"/>
            <a:ext cx="3778607" cy="451532"/>
          </a:xfrm>
          <a:prstGeom prst="rect">
            <a:avLst/>
          </a:prstGeom>
        </p:spPr>
      </p:pic>
      <p:pic>
        <p:nvPicPr>
          <p:cNvPr id="14" name="Picture 13">
            <a:extLst>
              <a:ext uri="{FF2B5EF4-FFF2-40B4-BE49-F238E27FC236}">
                <a16:creationId xmlns:a16="http://schemas.microsoft.com/office/drawing/2014/main" id="{E142ED4E-C794-FF28-AC49-94B5569BC154}"/>
              </a:ext>
            </a:extLst>
          </p:cNvPr>
          <p:cNvPicPr>
            <a:picLocks noChangeAspect="1"/>
          </p:cNvPicPr>
          <p:nvPr/>
        </p:nvPicPr>
        <p:blipFill>
          <a:blip r:embed="rId5"/>
          <a:stretch>
            <a:fillRect/>
          </a:stretch>
        </p:blipFill>
        <p:spPr>
          <a:xfrm>
            <a:off x="4083861" y="3930582"/>
            <a:ext cx="3551228" cy="4267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2172559" y="666893"/>
            <a:ext cx="6313486" cy="8731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Palatino Linotype" panose="02040502050505030304" pitchFamily="18" charset="0"/>
              </a:rPr>
              <a:t>Thay đổi Backbone Pidnet</a:t>
            </a:r>
          </a:p>
        </p:txBody>
      </p:sp>
      <p:sp>
        <p:nvSpPr>
          <p:cNvPr id="407" name="Google Shape;407;p19"/>
          <p:cNvSpPr txBox="1">
            <a:spLocks noGrp="1"/>
          </p:cNvSpPr>
          <p:nvPr>
            <p:ph type="body" idx="1"/>
          </p:nvPr>
        </p:nvSpPr>
        <p:spPr>
          <a:xfrm>
            <a:off x="1017528" y="1890677"/>
            <a:ext cx="2358189" cy="276011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latin typeface="+mn-lt"/>
              </a:rPr>
              <a:t>Tùy chỉnh Backbone</a:t>
            </a:r>
          </a:p>
          <a:p>
            <a:pPr marL="0" lvl="0" indent="0" algn="l" rtl="0">
              <a:spcBef>
                <a:spcPts val="600"/>
              </a:spcBef>
              <a:spcAft>
                <a:spcPts val="0"/>
              </a:spcAft>
              <a:buNone/>
            </a:pPr>
            <a:r>
              <a:rPr lang="en-US">
                <a:latin typeface="+mn-lt"/>
              </a:rPr>
              <a:t>G</a:t>
            </a:r>
            <a:r>
              <a:rPr lang="en">
                <a:latin typeface="+mn-lt"/>
              </a:rPr>
              <a:t>hi đè file backbone để phù hợp với kích thước ảnh trong quá trình trainning.</a:t>
            </a:r>
            <a:endParaRPr>
              <a:latin typeface="+mn-lt"/>
            </a:endParaRPr>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7" name="Picture 6">
            <a:extLst>
              <a:ext uri="{FF2B5EF4-FFF2-40B4-BE49-F238E27FC236}">
                <a16:creationId xmlns:a16="http://schemas.microsoft.com/office/drawing/2014/main" id="{ED81FE4C-B47F-B378-7128-3AF51ADF1312}"/>
              </a:ext>
            </a:extLst>
          </p:cNvPr>
          <p:cNvPicPr>
            <a:picLocks noChangeAspect="1"/>
          </p:cNvPicPr>
          <p:nvPr/>
        </p:nvPicPr>
        <p:blipFill>
          <a:blip r:embed="rId3"/>
          <a:stretch>
            <a:fillRect/>
          </a:stretch>
        </p:blipFill>
        <p:spPr>
          <a:xfrm>
            <a:off x="3807360" y="1973688"/>
            <a:ext cx="4422036" cy="598062"/>
          </a:xfrm>
          <a:prstGeom prst="rect">
            <a:avLst/>
          </a:prstGeom>
        </p:spPr>
      </p:pic>
      <p:pic>
        <p:nvPicPr>
          <p:cNvPr id="16" name="Picture 15">
            <a:extLst>
              <a:ext uri="{FF2B5EF4-FFF2-40B4-BE49-F238E27FC236}">
                <a16:creationId xmlns:a16="http://schemas.microsoft.com/office/drawing/2014/main" id="{BA964777-C85C-38AC-8B7B-F4B179729069}"/>
              </a:ext>
            </a:extLst>
          </p:cNvPr>
          <p:cNvPicPr>
            <a:picLocks noChangeAspect="1"/>
          </p:cNvPicPr>
          <p:nvPr/>
        </p:nvPicPr>
        <p:blipFill>
          <a:blip r:embed="rId4"/>
          <a:stretch>
            <a:fillRect/>
          </a:stretch>
        </p:blipFill>
        <p:spPr>
          <a:xfrm>
            <a:off x="4452333" y="3963974"/>
            <a:ext cx="3132091" cy="586791"/>
          </a:xfrm>
          <a:prstGeom prst="rect">
            <a:avLst/>
          </a:prstGeom>
        </p:spPr>
      </p:pic>
      <p:pic>
        <p:nvPicPr>
          <p:cNvPr id="18" name="Picture 17">
            <a:extLst>
              <a:ext uri="{FF2B5EF4-FFF2-40B4-BE49-F238E27FC236}">
                <a16:creationId xmlns:a16="http://schemas.microsoft.com/office/drawing/2014/main" id="{B0F8DA07-8C92-970F-012D-C701EDC12CB9}"/>
              </a:ext>
            </a:extLst>
          </p:cNvPr>
          <p:cNvPicPr>
            <a:picLocks noChangeAspect="1"/>
          </p:cNvPicPr>
          <p:nvPr/>
        </p:nvPicPr>
        <p:blipFill>
          <a:blip r:embed="rId5"/>
          <a:stretch>
            <a:fillRect/>
          </a:stretch>
        </p:blipFill>
        <p:spPr>
          <a:xfrm>
            <a:off x="4452333" y="3360849"/>
            <a:ext cx="3132091" cy="556308"/>
          </a:xfrm>
          <a:prstGeom prst="rect">
            <a:avLst/>
          </a:prstGeom>
        </p:spPr>
      </p:pic>
      <p:pic>
        <p:nvPicPr>
          <p:cNvPr id="20" name="Picture 19">
            <a:extLst>
              <a:ext uri="{FF2B5EF4-FFF2-40B4-BE49-F238E27FC236}">
                <a16:creationId xmlns:a16="http://schemas.microsoft.com/office/drawing/2014/main" id="{D2473276-F048-4548-5300-00110CC36DA8}"/>
              </a:ext>
            </a:extLst>
          </p:cNvPr>
          <p:cNvPicPr>
            <a:picLocks noChangeAspect="1"/>
          </p:cNvPicPr>
          <p:nvPr/>
        </p:nvPicPr>
        <p:blipFill>
          <a:blip r:embed="rId6"/>
          <a:stretch>
            <a:fillRect/>
          </a:stretch>
        </p:blipFill>
        <p:spPr>
          <a:xfrm>
            <a:off x="4452333" y="2696759"/>
            <a:ext cx="3132090" cy="6172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5" name="TextBox 4">
            <a:extLst>
              <a:ext uri="{FF2B5EF4-FFF2-40B4-BE49-F238E27FC236}">
                <a16:creationId xmlns:a16="http://schemas.microsoft.com/office/drawing/2014/main" id="{05C524C3-CB02-5D20-68A2-432B769A4E3A}"/>
              </a:ext>
            </a:extLst>
          </p:cNvPr>
          <p:cNvSpPr txBox="1"/>
          <p:nvPr/>
        </p:nvSpPr>
        <p:spPr>
          <a:xfrm>
            <a:off x="2112402" y="622333"/>
            <a:ext cx="4719816" cy="707886"/>
          </a:xfrm>
          <a:prstGeom prst="rect">
            <a:avLst/>
          </a:prstGeom>
          <a:noFill/>
        </p:spPr>
        <p:txBody>
          <a:bodyPr wrap="square">
            <a:spAutoFit/>
          </a:bodyPr>
          <a:lstStyle/>
          <a:p>
            <a:r>
              <a:rPr lang="en-US" sz="4000">
                <a:solidFill>
                  <a:srgbClr val="19BBD5"/>
                </a:solidFill>
                <a:latin typeface="Palatino Linotype" panose="02040502050505030304" pitchFamily="18" charset="0"/>
                <a:sym typeface="Nixie One"/>
              </a:rPr>
              <a:t>F</a:t>
            </a:r>
            <a:r>
              <a:rPr kumimoji="0" lang="en-US" sz="4000" b="0" i="0" u="none" strike="noStrike" kern="0" cap="none" spc="0" normalizeH="0" baseline="0" noProof="0">
                <a:ln>
                  <a:noFill/>
                </a:ln>
                <a:solidFill>
                  <a:srgbClr val="19BBD5"/>
                </a:solidFill>
                <a:effectLst/>
                <a:uLnTx/>
                <a:uFillTx/>
                <a:latin typeface="Palatino Linotype" panose="02040502050505030304" pitchFamily="18" charset="0"/>
                <a:sym typeface="Nixie One"/>
              </a:rPr>
              <a:t>ile check point</a:t>
            </a:r>
            <a:endParaRPr lang="en-US"/>
          </a:p>
        </p:txBody>
      </p:sp>
      <p:sp>
        <p:nvSpPr>
          <p:cNvPr id="14" name="TextBox 13">
            <a:extLst>
              <a:ext uri="{FF2B5EF4-FFF2-40B4-BE49-F238E27FC236}">
                <a16:creationId xmlns:a16="http://schemas.microsoft.com/office/drawing/2014/main" id="{7F0F3049-1361-8B41-0403-7C23AE51A065}"/>
              </a:ext>
            </a:extLst>
          </p:cNvPr>
          <p:cNvSpPr txBox="1"/>
          <p:nvPr/>
        </p:nvSpPr>
        <p:spPr>
          <a:xfrm>
            <a:off x="2112402" y="1495419"/>
            <a:ext cx="4843569" cy="2462213"/>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600"/>
              </a:spcBef>
              <a:spcAft>
                <a:spcPts val="0"/>
              </a:spcAft>
              <a:buClr>
                <a:srgbClr val="19BBD5"/>
              </a:buClr>
              <a:buSzPts val="1400"/>
              <a:buFont typeface="Muli"/>
              <a:buChar char="◇"/>
              <a:tabLst/>
              <a:defRPr/>
            </a:pPr>
            <a:r>
              <a:rPr kumimoji="0" lang="en-US"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rPr>
              <a:t>File checkpoint là một tệp chứa trạng thái của mô hình tại một thời điểm nhất định trong quá trình huấn luyện. </a:t>
            </a:r>
            <a:endParaRPr kumimoji="0" lang="en-US" sz="1600" b="0" i="0" u="none" strike="noStrike" kern="0" cap="none" spc="0" normalizeH="0" baseline="0" noProof="0">
              <a:ln>
                <a:noFill/>
              </a:ln>
              <a:solidFill>
                <a:srgbClr val="C6DAEC"/>
              </a:solidFill>
              <a:effectLst/>
              <a:uLnTx/>
              <a:uFillTx/>
              <a:latin typeface="+mn-lt"/>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1600">
                <a:solidFill>
                  <a:srgbClr val="D1D5DB"/>
                </a:solidFill>
                <a:latin typeface="+mn-lt"/>
                <a:ea typeface="Calibri" panose="020F0502020204030204" pitchFamily="34" charset="0"/>
                <a:cs typeface="Calibri" panose="020F0502020204030204" pitchFamily="34" charset="0"/>
                <a:sym typeface="Muli"/>
              </a:rPr>
              <a:t>C</a:t>
            </a:r>
            <a:r>
              <a:rPr kumimoji="0" lang="vi-VN"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rPr>
              <a:t>ác checkpoint cũng được sử dụng để đánh giá mô hình hoặc sử dụng trong các ứng dụng khác sau khi huấn luyện đã hoàn tất.</a:t>
            </a:r>
            <a:endParaRPr kumimoji="0" lang="en-US"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kumimoji="0" lang="en-US" sz="1600" b="0" i="0" u="none" strike="noStrike" kern="0" cap="none" spc="0" normalizeH="0" baseline="0" noProof="0">
                <a:ln>
                  <a:noFill/>
                </a:ln>
                <a:solidFill>
                  <a:srgbClr val="C6DAEC"/>
                </a:solidFill>
                <a:effectLst/>
                <a:uLnTx/>
                <a:uFillTx/>
                <a:latin typeface="+mn-lt"/>
                <a:sym typeface="Muli"/>
              </a:rPr>
              <a:t>Link </a:t>
            </a:r>
            <a:r>
              <a:rPr kumimoji="0" lang="en-US" sz="1400" b="0" i="0" u="none" strike="noStrike" kern="0" cap="none" spc="0" normalizeH="0" baseline="0" noProof="0">
                <a:ln>
                  <a:noFill/>
                </a:ln>
                <a:solidFill>
                  <a:srgbClr val="C6DAEC"/>
                </a:solidFill>
                <a:effectLst/>
                <a:uLnTx/>
                <a:uFillTx/>
                <a:latin typeface="+mn-lt"/>
                <a:sym typeface="Muli"/>
              </a:rPr>
              <a:t>: https://download.openmmlab.com/mmsegmentation/v0.5/pretrain/pidnet/pidnet-s_imagenet1k_20230306-715e6273.pth</a:t>
            </a:r>
          </a:p>
        </p:txBody>
      </p:sp>
    </p:spTree>
    <p:extLst>
      <p:ext uri="{BB962C8B-B14F-4D97-AF65-F5344CB8AC3E}">
        <p14:creationId xmlns:p14="http://schemas.microsoft.com/office/powerpoint/2010/main" val="35418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381913"/>
            <a:ext cx="5781880" cy="673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Palatino Linotype" panose="02040502050505030304" pitchFamily="18" charset="0"/>
                <a:ea typeface="Calibri" panose="020F0502020204030204" pitchFamily="34" charset="0"/>
                <a:cs typeface="Calibri" panose="020F0502020204030204" pitchFamily="34" charset="0"/>
              </a:rPr>
              <a:t>File config của Pidnet</a:t>
            </a:r>
          </a:p>
        </p:txBody>
      </p:sp>
      <p:sp>
        <p:nvSpPr>
          <p:cNvPr id="373" name="Google Shape;373;p16"/>
          <p:cNvSpPr txBox="1">
            <a:spLocks noGrp="1"/>
          </p:cNvSpPr>
          <p:nvPr>
            <p:ph type="body" idx="1"/>
          </p:nvPr>
        </p:nvSpPr>
        <p:spPr>
          <a:xfrm>
            <a:off x="1732700" y="2055745"/>
            <a:ext cx="4944300" cy="185928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sz="1600">
                <a:solidFill>
                  <a:srgbClr val="D1D5DB"/>
                </a:solidFill>
                <a:latin typeface="+mn-lt"/>
                <a:ea typeface="Calibri" panose="020F0502020204030204" pitchFamily="34" charset="0"/>
                <a:cs typeface="Calibri" panose="020F0502020204030204" pitchFamily="34" charset="0"/>
              </a:rPr>
              <a:t>C</a:t>
            </a:r>
            <a:r>
              <a:rPr lang="vi-VN" sz="1600" b="0" i="0">
                <a:solidFill>
                  <a:srgbClr val="D1D5DB"/>
                </a:solidFill>
                <a:effectLst/>
                <a:latin typeface="+mn-lt"/>
                <a:ea typeface="Calibri" panose="020F0502020204030204" pitchFamily="34" charset="0"/>
                <a:cs typeface="Calibri" panose="020F0502020204030204" pitchFamily="34" charset="0"/>
              </a:rPr>
              <a:t>hứa các thông số cấu hình cho mô hình</a:t>
            </a:r>
            <a:r>
              <a:rPr lang="en-US" sz="1600">
                <a:latin typeface="+mn-lt"/>
              </a:rPr>
              <a:t>, cách huấn luyện mô hình, bộ dữ liệu huấn luyện và các siêu tham số khác. </a:t>
            </a:r>
          </a:p>
          <a:p>
            <a:pPr marL="457200" lvl="0" indent="-317500" algn="l" rtl="0">
              <a:spcBef>
                <a:spcPts val="0"/>
              </a:spcBef>
              <a:spcAft>
                <a:spcPts val="0"/>
              </a:spcAft>
              <a:buSzPts val="1400"/>
              <a:buChar char="◇"/>
            </a:pPr>
            <a:r>
              <a:rPr lang="vi-VN" sz="1600" b="0" i="0">
                <a:solidFill>
                  <a:srgbClr val="D1D5DB"/>
                </a:solidFill>
                <a:effectLst/>
                <a:latin typeface="+mn-lt"/>
                <a:ea typeface="Calibri" panose="020F0502020204030204" pitchFamily="34" charset="0"/>
                <a:cs typeface="Calibri" panose="020F0502020204030204" pitchFamily="34" charset="0"/>
              </a:rPr>
              <a:t>Nó cho phép tùy chỉnh mô hình để đạt được kết quả tốt hơn. </a:t>
            </a:r>
            <a:endParaRPr lang="en-US" sz="1600" b="0" i="0">
              <a:solidFill>
                <a:srgbClr val="D1D5DB"/>
              </a:solidFill>
              <a:effectLst/>
              <a:latin typeface="+mn-lt"/>
              <a:ea typeface="Calibri" panose="020F0502020204030204" pitchFamily="34" charset="0"/>
              <a:cs typeface="Calibri" panose="020F0502020204030204" pitchFamily="34" charset="0"/>
            </a:endParaRPr>
          </a:p>
          <a:p>
            <a:pPr marL="457200" lvl="0" indent="-317500" algn="l" rtl="0">
              <a:spcBef>
                <a:spcPts val="0"/>
              </a:spcBef>
              <a:spcAft>
                <a:spcPts val="0"/>
              </a:spcAft>
              <a:buSzPts val="1400"/>
              <a:buChar char="◇"/>
            </a:pPr>
            <a:r>
              <a:rPr lang="en-US" sz="1600">
                <a:latin typeface="+mn-lt"/>
              </a:rPr>
              <a:t>Link </a:t>
            </a:r>
            <a:r>
              <a:rPr lang="en-US">
                <a:latin typeface="+mn-lt"/>
              </a:rPr>
              <a:t>: </a:t>
            </a:r>
            <a:r>
              <a:rPr lang="en-US">
                <a:latin typeface="+mn-lt"/>
                <a:hlinkClick r:id="rId3"/>
              </a:rPr>
              <a:t>mmsegmentation/pidnet-s_2xb6-120k_1024x1024-cityscapes.py at main · open-mmlab/mmsegmentation · GitHub</a:t>
            </a:r>
            <a:endParaRPr lang="en-US">
              <a:latin typeface="+mn-lt"/>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744</Words>
  <Application>Microsoft Office PowerPoint</Application>
  <PresentationFormat>On-screen Show (16:9)</PresentationFormat>
  <Paragraphs>85</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Palatino Linotype</vt:lpstr>
      <vt:lpstr>Arial</vt:lpstr>
      <vt:lpstr>Calibri</vt:lpstr>
      <vt:lpstr>Nixie One</vt:lpstr>
      <vt:lpstr>Helvetica Neue</vt:lpstr>
      <vt:lpstr>Times New Roman</vt:lpstr>
      <vt:lpstr>Muli</vt:lpstr>
      <vt:lpstr>Imogen template</vt:lpstr>
      <vt:lpstr>SEMENTATION CÁC LOẠI BỆNH VỀ DA SỬ DỤNG MMOPENLAB VỚI BACKBON PIDNET</vt:lpstr>
      <vt:lpstr>Thành viên</vt:lpstr>
      <vt:lpstr>Giới thiệu về model</vt:lpstr>
      <vt:lpstr>BACKBONE PIDNET</vt:lpstr>
      <vt:lpstr>Các tùy chỉnh</vt:lpstr>
      <vt:lpstr>Tạo bộ Dataloader</vt:lpstr>
      <vt:lpstr>Thay đổi Backbone Pidnet</vt:lpstr>
      <vt:lpstr>PowerPoint Presentation</vt:lpstr>
      <vt:lpstr>File config của Pidnet</vt:lpstr>
      <vt:lpstr>PowerPoint Presentation</vt:lpstr>
      <vt:lpstr>Load file config </vt:lpstr>
      <vt:lpstr>ĐẶC TẢ HỆ THỐNG</vt:lpstr>
      <vt:lpstr>Quá trình Training </vt:lpstr>
      <vt:lpstr>PowerPoint Presentation</vt:lpstr>
      <vt:lpstr>Training model</vt:lpstr>
      <vt:lpstr>Test model</vt:lpstr>
      <vt:lpstr>NHẬN XÉT KẾT QUẢ</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SEMENTATION CÁC LOẠI BỆNH VỀ DA SỬ DỤNG MMOPENLAB VỚI BACKBON PIDNET</dc:title>
  <cp:lastModifiedBy>Trần Văn Tuấn</cp:lastModifiedBy>
  <cp:revision>3</cp:revision>
  <dcterms:modified xsi:type="dcterms:W3CDTF">2023-05-18T10:26:09Z</dcterms:modified>
</cp:coreProperties>
</file>