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1"/>
  </p:notesMasterIdLst>
  <p:sldIdLst>
    <p:sldId id="301" r:id="rId2"/>
    <p:sldId id="274" r:id="rId3"/>
    <p:sldId id="387" r:id="rId4"/>
    <p:sldId id="386" r:id="rId5"/>
    <p:sldId id="385" r:id="rId6"/>
    <p:sldId id="375" r:id="rId7"/>
    <p:sldId id="384" r:id="rId8"/>
    <p:sldId id="412" r:id="rId9"/>
    <p:sldId id="288" r:id="rId10"/>
    <p:sldId id="402" r:id="rId11"/>
    <p:sldId id="318" r:id="rId12"/>
    <p:sldId id="296" r:id="rId13"/>
    <p:sldId id="403" r:id="rId14"/>
    <p:sldId id="405" r:id="rId15"/>
    <p:sldId id="404" r:id="rId16"/>
    <p:sldId id="353" r:id="rId17"/>
    <p:sldId id="352" r:id="rId18"/>
    <p:sldId id="354" r:id="rId19"/>
    <p:sldId id="356" r:id="rId20"/>
    <p:sldId id="376" r:id="rId21"/>
    <p:sldId id="377" r:id="rId22"/>
    <p:sldId id="379" r:id="rId23"/>
    <p:sldId id="359" r:id="rId24"/>
    <p:sldId id="360" r:id="rId25"/>
    <p:sldId id="407" r:id="rId26"/>
    <p:sldId id="408" r:id="rId27"/>
    <p:sldId id="406" r:id="rId28"/>
    <p:sldId id="409" r:id="rId29"/>
    <p:sldId id="410" r:id="rId30"/>
    <p:sldId id="411" r:id="rId31"/>
    <p:sldId id="414" r:id="rId32"/>
    <p:sldId id="413" r:id="rId33"/>
    <p:sldId id="416" r:id="rId34"/>
    <p:sldId id="417" r:id="rId35"/>
    <p:sldId id="345" r:id="rId36"/>
    <p:sldId id="415" r:id="rId37"/>
    <p:sldId id="418" r:id="rId38"/>
    <p:sldId id="419" r:id="rId39"/>
    <p:sldId id="317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96FF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3" autoAdjust="0"/>
    <p:restoredTop sz="95092" autoAdjust="0"/>
  </p:normalViewPr>
  <p:slideViewPr>
    <p:cSldViewPr>
      <p:cViewPr varScale="1">
        <p:scale>
          <a:sx n="81" d="100"/>
          <a:sy n="81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15.wmf"/><Relationship Id="rId7" Type="http://schemas.openxmlformats.org/officeDocument/2006/relationships/image" Target="../media/image2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9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88" y="1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A3B-9437-4071-9A6A-D95E65A660D9}" type="datetimeFigureOut">
              <a:rPr lang="da-DK" smtClean="0"/>
              <a:pPr/>
              <a:t>15-10-2022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39" y="4861781"/>
            <a:ext cx="5678824" cy="4604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869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88" y="9721869"/>
            <a:ext cx="3076672" cy="511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64AE-B5E5-42A1-B55F-2006373685E6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72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6172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5370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920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2743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0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64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078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8772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965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623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58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47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47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64AE-B5E5-42A1-B55F-2006373685E6}" type="slidenum">
              <a:rPr lang="da-DK" smtClean="0"/>
              <a:pPr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98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5D7B-564A-4C34-97CF-FCD67C6225DE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DB-4D91-4B72-959D-E41134FEA923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DED31-460E-450D-A18C-6A02570E6424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39C0-E788-42AE-99B2-F09A98E7F6D3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EBF6-E2D7-4D53-93D5-D38E3298E093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E2AB3-4822-439D-B3F1-B058DF52B068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9DD24-7E8B-4893-B7F3-EC40664991A9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985B-E467-40ED-92FE-500F91EA5105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D3AF8-C4F2-454F-8F91-676687A06EA2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20C5-EEFC-4C5C-8B26-1D559963D340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32C0-2A7C-445B-BEF7-EBED9EAD9DE0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525A088-8F39-4050-B800-713094BFC4DA}" type="datetime1">
              <a:rPr lang="en-US" smtClean="0"/>
              <a:pPr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458200" y="61722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2.wmf"/><Relationship Id="rId5" Type="http://schemas.openxmlformats.org/officeDocument/2006/relationships/image" Target="../media/image13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81.png"/><Relationship Id="rId4" Type="http://schemas.openxmlformats.org/officeDocument/2006/relationships/image" Target="../media/image1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20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bern/ann-benchmark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ikbern/ann-benchmark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28600" y="1143000"/>
            <a:ext cx="8763000" cy="124142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err="1">
                <a:solidFill>
                  <a:srgbClr val="C00000"/>
                </a:solidFill>
              </a:rPr>
              <a:t>Falconn</a:t>
            </a:r>
            <a:r>
              <a:rPr lang="en-US" sz="3200" b="1" dirty="0">
                <a:solidFill>
                  <a:srgbClr val="C00000"/>
                </a:solidFill>
              </a:rPr>
              <a:t>++: A locality-sensitive filtering approach for approximate nearest neighbor 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52939" y="6172200"/>
            <a:ext cx="175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MIT, Oct 15, 2022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46112" y="2822892"/>
            <a:ext cx="4267200" cy="1455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70C0"/>
                </a:solidFill>
              </a:rPr>
              <a:t>Ninh Pham, Tao Liu</a:t>
            </a:r>
          </a:p>
          <a:p>
            <a:r>
              <a:rPr lang="en-US" sz="2400" dirty="0"/>
              <a:t>University of Auckland</a:t>
            </a:r>
          </a:p>
        </p:txBody>
      </p:sp>
      <p:pic>
        <p:nvPicPr>
          <p:cNvPr id="4" name="Picture 3" descr="A picture containing wall, person, person, indoor&#10;&#10;Description automatically generated">
            <a:extLst>
              <a:ext uri="{FF2B5EF4-FFF2-40B4-BE49-F238E27FC236}">
                <a16:creationId xmlns:a16="http://schemas.microsoft.com/office/drawing/2014/main" id="{B684392F-647A-401A-BBC4-BB269733E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80" y="4025256"/>
            <a:ext cx="3095334" cy="19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1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5204-02B7-44B1-A9EC-80106F94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Locality-sensitive hashing (LSH)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CDE3F-3558-4AEF-ACFF-B8DEA9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9EF458-4360-4328-9F4C-95B702BA87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Definition [IM98]: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altLang="zh-TW" dirty="0"/>
                  <a:t>Given a distance function </a:t>
                </a:r>
                <a:r>
                  <a:rPr lang="en-US" altLang="zh-TW" b="1" dirty="0" err="1"/>
                  <a:t>dist</a:t>
                </a:r>
                <a:r>
                  <a:rPr lang="en-US" altLang="zh-TW" b="1" dirty="0"/>
                  <a:t>(. , .)</a:t>
                </a:r>
                <a:r>
                  <a:rPr lang="en-US" altLang="zh-TW" b="1" dirty="0">
                    <a:sym typeface="Euclid Symbol" panose="05050102010706020507" pitchFamily="18" charset="2"/>
                  </a:rPr>
                  <a:t> </a:t>
                </a:r>
                <a:r>
                  <a:rPr lang="en-US" altLang="zh-TW" dirty="0"/>
                  <a:t>and positive values </a:t>
                </a:r>
                <a:r>
                  <a:rPr lang="en-US" altLang="zh-TW" b="1" dirty="0"/>
                  <a:t>r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c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p</a:t>
                </a:r>
                <a:r>
                  <a:rPr lang="en-US" altLang="zh-TW" b="1" baseline="-25000" dirty="0"/>
                  <a:t>1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p</a:t>
                </a:r>
                <a:r>
                  <a:rPr lang="en-US" altLang="zh-TW" b="1" baseline="-25000" dirty="0"/>
                  <a:t>2</a:t>
                </a:r>
                <a:r>
                  <a:rPr lang="en-US" altLang="zh-TW" dirty="0"/>
                  <a:t> where </a:t>
                </a:r>
                <a:r>
                  <a:rPr lang="en-US" altLang="zh-TW" b="1" dirty="0"/>
                  <a:t>p</a:t>
                </a:r>
                <a:r>
                  <a:rPr lang="en-US" altLang="zh-TW" b="1" baseline="-25000" dirty="0"/>
                  <a:t>1</a:t>
                </a:r>
                <a:r>
                  <a:rPr lang="en-US" altLang="zh-TW" dirty="0"/>
                  <a:t> </a:t>
                </a:r>
                <a:r>
                  <a:rPr lang="en-US" altLang="zh-TW" b="1" dirty="0"/>
                  <a:t>&gt;</a:t>
                </a:r>
                <a:r>
                  <a:rPr lang="en-US" altLang="zh-TW" dirty="0"/>
                  <a:t> </a:t>
                </a:r>
                <a:r>
                  <a:rPr lang="en-US" altLang="zh-TW" b="1" dirty="0"/>
                  <a:t>p</a:t>
                </a:r>
                <a:r>
                  <a:rPr lang="en-US" altLang="zh-TW" b="1" baseline="-25000" dirty="0"/>
                  <a:t>2</a:t>
                </a:r>
                <a:r>
                  <a:rPr lang="en-US" altLang="zh-TW" dirty="0"/>
                  <a:t>, </a:t>
                </a:r>
                <a:r>
                  <a:rPr lang="en-US" altLang="zh-TW" b="1" dirty="0"/>
                  <a:t>c &gt; 1</a:t>
                </a:r>
                <a:r>
                  <a:rPr lang="en-US" altLang="zh-TW" dirty="0"/>
                  <a:t>. A family of functions </a:t>
                </a:r>
                <a:r>
                  <a:rPr lang="en-US" altLang="zh-TW" b="1" dirty="0"/>
                  <a:t>H</a:t>
                </a:r>
                <a:r>
                  <a:rPr lang="en-US" altLang="zh-TW" dirty="0"/>
                  <a:t> is called 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TW" b="1" dirty="0">
                    <a:solidFill>
                      <a:srgbClr val="C00000"/>
                    </a:solidFill>
                  </a:rPr>
                  <a:t>r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b="1" dirty="0" err="1">
                    <a:solidFill>
                      <a:srgbClr val="C00000"/>
                    </a:solidFill>
                  </a:rPr>
                  <a:t>cr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b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TW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, </a:t>
                </a:r>
                <a:r>
                  <a:rPr lang="en-US" altLang="zh-TW" b="1" dirty="0">
                    <a:solidFill>
                      <a:srgbClr val="C00000"/>
                    </a:solidFill>
                  </a:rPr>
                  <a:t>p</a:t>
                </a:r>
                <a:r>
                  <a:rPr lang="en-US" altLang="zh-TW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zh-TW" dirty="0">
                    <a:solidFill>
                      <a:srgbClr val="C00000"/>
                    </a:solidFill>
                  </a:rPr>
                  <a:t>)-sensitive</a:t>
                </a:r>
                <a:r>
                  <a:rPr lang="en-US" altLang="zh-TW" dirty="0"/>
                  <a:t> if for uniformly chosen </a:t>
                </a:r>
                <a:r>
                  <a:rPr lang="en-US" altLang="zh-TW" b="1" dirty="0"/>
                  <a:t>h </a:t>
                </a:r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</a:t>
                </a:r>
                <a:r>
                  <a:rPr lang="en-US" altLang="zh-TW" b="1" dirty="0">
                    <a:sym typeface="Euclid Symbol" panose="05050102010706020507" pitchFamily="18" charset="2"/>
                  </a:rPr>
                  <a:t> </a:t>
                </a:r>
                <a:r>
                  <a:rPr lang="en-US" altLang="zh-TW" b="1" dirty="0"/>
                  <a:t>H </a:t>
                </a:r>
                <a:r>
                  <a:rPr lang="en-US" altLang="zh-TW" dirty="0"/>
                  <a:t>and all </a:t>
                </a:r>
                <a:r>
                  <a:rPr lang="en-US" altLang="zh-TW" b="1" dirty="0"/>
                  <a:t>x, y </a:t>
                </a:r>
                <a:r>
                  <a:rPr lang="en-US" altLang="zh-TW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en-US" altLang="zh-TW" b="1" dirty="0">
                    <a:sym typeface="Euclid Symbol" panose="05050102010706020507" pitchFamily="18" charset="2"/>
                  </a:rPr>
                  <a:t>R</a:t>
                </a:r>
                <a:r>
                  <a:rPr lang="en-US" altLang="zh-TW" b="1" baseline="30000" dirty="0">
                    <a:sym typeface="Euclid Symbol" panose="05050102010706020507" pitchFamily="18" charset="2"/>
                  </a:rPr>
                  <a:t>d </a:t>
                </a:r>
                <a:r>
                  <a:rPr lang="en-US" altLang="zh-TW" dirty="0">
                    <a:sym typeface="Euclid Symbol" panose="05050102010706020507" pitchFamily="18" charset="2"/>
                  </a:rPr>
                  <a:t>:</a:t>
                </a:r>
              </a:p>
              <a:p>
                <a:pPr lvl="4"/>
                <a:r>
                  <a:rPr lang="en-US" altLang="zh-TW" dirty="0">
                    <a:solidFill>
                      <a:schemeClr val="tx1"/>
                    </a:solidFill>
                  </a:rPr>
                  <a:t>If </a:t>
                </a:r>
                <a:r>
                  <a:rPr lang="en-US" altLang="zh-TW" b="1" dirty="0" err="1">
                    <a:solidFill>
                      <a:schemeClr val="tx1"/>
                    </a:solidFill>
                  </a:rPr>
                  <a:t>dist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(x, y) ≤ r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then </a:t>
                </a:r>
                <a:r>
                  <a:rPr lang="en-US" altLang="zh-TW" b="1" dirty="0" err="1">
                    <a:solidFill>
                      <a:schemeClr val="tx1"/>
                    </a:solidFill>
                  </a:rPr>
                  <a:t>Pr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 [h(x) = h(y)] ≥ p</a:t>
                </a:r>
                <a:r>
                  <a:rPr lang="en-US" altLang="zh-TW" b="1" baseline="-25000" dirty="0">
                    <a:solidFill>
                      <a:schemeClr val="tx1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/>
                      </a:rPr>
                      <m:t>;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(close points)</a:t>
                </a:r>
              </a:p>
              <a:p>
                <a:pPr lvl="4"/>
                <a:r>
                  <a:rPr lang="en-US" altLang="zh-TW" dirty="0"/>
                  <a:t>If </a:t>
                </a:r>
                <a:r>
                  <a:rPr lang="en-US" altLang="zh-TW" b="1" dirty="0" err="1"/>
                  <a:t>dist</a:t>
                </a:r>
                <a:r>
                  <a:rPr lang="en-US" altLang="zh-TW" b="1" dirty="0"/>
                  <a:t>(x, y) ≥ </a:t>
                </a:r>
                <a:r>
                  <a:rPr lang="en-US" altLang="zh-TW" b="1" dirty="0" err="1"/>
                  <a:t>cr</a:t>
                </a:r>
                <a:r>
                  <a:rPr lang="en-US" altLang="zh-TW" b="1" dirty="0"/>
                  <a:t> </a:t>
                </a:r>
                <a:r>
                  <a:rPr lang="en-US" altLang="zh-TW" dirty="0"/>
                  <a:t>then </a:t>
                </a:r>
                <a:r>
                  <a:rPr lang="en-US" altLang="zh-TW" b="1" dirty="0" err="1"/>
                  <a:t>Pr</a:t>
                </a:r>
                <a:r>
                  <a:rPr lang="en-US" altLang="zh-TW" b="1" dirty="0"/>
                  <a:t> [h(x) = h(y)] ≤ p</a:t>
                </a:r>
                <a:r>
                  <a:rPr lang="en-US" altLang="zh-TW" b="1" baseline="-25000" dirty="0"/>
                  <a:t>2</a:t>
                </a:r>
                <a:r>
                  <a:rPr lang="en-US" altLang="zh-TW" dirty="0"/>
                  <a:t>. 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(far away points)</a:t>
                </a:r>
              </a:p>
              <a:p>
                <a:pPr lvl="2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29EF458-4360-4328-9F4C-95B702BA8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 r="-9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16CD5FC-3078-4321-9B26-40A2472BB392}"/>
              </a:ext>
            </a:extLst>
          </p:cNvPr>
          <p:cNvGrpSpPr/>
          <p:nvPr/>
        </p:nvGrpSpPr>
        <p:grpSpPr>
          <a:xfrm>
            <a:off x="2971800" y="4114800"/>
            <a:ext cx="2819400" cy="1740958"/>
            <a:chOff x="1066800" y="4431242"/>
            <a:chExt cx="2819400" cy="17409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4CC312-11DA-4E2A-8E50-B75A7AD7C111}"/>
                </a:ext>
              </a:extLst>
            </p:cNvPr>
            <p:cNvSpPr/>
            <p:nvPr/>
          </p:nvSpPr>
          <p:spPr>
            <a:xfrm>
              <a:off x="2035969" y="4699847"/>
              <a:ext cx="1057275" cy="10744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B313432-87D9-42FB-A404-133D3BB32352}"/>
                </a:ext>
              </a:extLst>
            </p:cNvPr>
            <p:cNvSpPr/>
            <p:nvPr/>
          </p:nvSpPr>
          <p:spPr>
            <a:xfrm>
              <a:off x="2520553" y="5192291"/>
              <a:ext cx="88106" cy="89535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BD343DD3-6C9A-42AA-A758-5C14E18C7A3E}"/>
                </a:ext>
              </a:extLst>
            </p:cNvPr>
            <p:cNvSpPr/>
            <p:nvPr/>
          </p:nvSpPr>
          <p:spPr>
            <a:xfrm>
              <a:off x="2608659" y="5595197"/>
              <a:ext cx="88106" cy="8953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989DB8C-2695-4BD8-AC5D-31F2C782BFF4}"/>
                </a:ext>
              </a:extLst>
            </p:cNvPr>
            <p:cNvSpPr/>
            <p:nvPr/>
          </p:nvSpPr>
          <p:spPr>
            <a:xfrm>
              <a:off x="3093244" y="5903595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CDFF2A33-9348-4ACC-B95D-4671CADAB912}"/>
                </a:ext>
              </a:extLst>
            </p:cNvPr>
            <p:cNvSpPr/>
            <p:nvPr/>
          </p:nvSpPr>
          <p:spPr>
            <a:xfrm>
              <a:off x="3296078" y="5473339"/>
              <a:ext cx="88106" cy="8953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6CE83646-12BC-453D-9BE6-B32BFA6499A5}"/>
                </a:ext>
              </a:extLst>
            </p:cNvPr>
            <p:cNvSpPr/>
            <p:nvPr/>
          </p:nvSpPr>
          <p:spPr>
            <a:xfrm>
              <a:off x="2877873" y="5416127"/>
              <a:ext cx="88106" cy="8953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304488C9-742A-4D58-B7B0-FE0A8460AB99}"/>
                </a:ext>
              </a:extLst>
            </p:cNvPr>
            <p:cNvSpPr/>
            <p:nvPr/>
          </p:nvSpPr>
          <p:spPr>
            <a:xfrm>
              <a:off x="3093244" y="4784406"/>
              <a:ext cx="88106" cy="8953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8EA3722B-5338-4CC8-BD97-2F71482B0364}"/>
                </a:ext>
              </a:extLst>
            </p:cNvPr>
            <p:cNvSpPr/>
            <p:nvPr/>
          </p:nvSpPr>
          <p:spPr>
            <a:xfrm>
              <a:off x="2300288" y="4918710"/>
              <a:ext cx="88106" cy="8953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686F256-8B38-4773-B206-AE4A4ABA4175}"/>
                </a:ext>
              </a:extLst>
            </p:cNvPr>
            <p:cNvSpPr/>
            <p:nvPr/>
          </p:nvSpPr>
          <p:spPr>
            <a:xfrm>
              <a:off x="1722702" y="4650105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4FF03F81-E900-4BF3-A688-A98E175C434C}"/>
                </a:ext>
              </a:extLst>
            </p:cNvPr>
            <p:cNvSpPr/>
            <p:nvPr/>
          </p:nvSpPr>
          <p:spPr>
            <a:xfrm>
              <a:off x="1531567" y="5595196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208422-95DD-411D-8ABA-B7C681841EC5}"/>
                </a:ext>
              </a:extLst>
            </p:cNvPr>
            <p:cNvCxnSpPr>
              <a:endCxn id="10" idx="6"/>
            </p:cNvCxnSpPr>
            <p:nvPr/>
          </p:nvCxnSpPr>
          <p:spPr>
            <a:xfrm>
              <a:off x="2608659" y="5237057"/>
              <a:ext cx="4845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2F1B059E-86AD-41F4-B7E3-5E28BF7DA857}"/>
                </a:ext>
              </a:extLst>
            </p:cNvPr>
            <p:cNvSpPr/>
            <p:nvPr/>
          </p:nvSpPr>
          <p:spPr>
            <a:xfrm>
              <a:off x="1066800" y="5147524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5CC2730F-E6AD-4DBE-B538-BBA1183C957C}"/>
                </a:ext>
              </a:extLst>
            </p:cNvPr>
            <p:cNvSpPr/>
            <p:nvPr/>
          </p:nvSpPr>
          <p:spPr>
            <a:xfrm>
              <a:off x="1564375" y="4966758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737D57C-A8CF-4098-998C-7441C37B0A67}"/>
                </a:ext>
              </a:extLst>
            </p:cNvPr>
            <p:cNvSpPr/>
            <p:nvPr/>
          </p:nvSpPr>
          <p:spPr>
            <a:xfrm>
              <a:off x="1243013" y="4784406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F7AEEB6-EC3D-4192-8F56-0DE26681B987}"/>
                </a:ext>
              </a:extLst>
            </p:cNvPr>
            <p:cNvSpPr/>
            <p:nvPr/>
          </p:nvSpPr>
          <p:spPr>
            <a:xfrm>
              <a:off x="2278261" y="4587611"/>
              <a:ext cx="88106" cy="89535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E8F6499A-0F27-48B0-8D2F-E60F74D81865}"/>
                </a:ext>
              </a:extLst>
            </p:cNvPr>
            <p:cNvSpPr/>
            <p:nvPr/>
          </p:nvSpPr>
          <p:spPr>
            <a:xfrm>
              <a:off x="2035969" y="5993130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F3B46972-21CE-40C3-9167-506C842109CF}"/>
                </a:ext>
              </a:extLst>
            </p:cNvPr>
            <p:cNvSpPr/>
            <p:nvPr/>
          </p:nvSpPr>
          <p:spPr>
            <a:xfrm>
              <a:off x="2564606" y="4655080"/>
              <a:ext cx="88106" cy="89535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9FFBE049-FBA4-4059-8B62-53CEB9A73CFA}"/>
                </a:ext>
              </a:extLst>
            </p:cNvPr>
            <p:cNvSpPr/>
            <p:nvPr/>
          </p:nvSpPr>
          <p:spPr>
            <a:xfrm>
              <a:off x="3798094" y="4784406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7D4BE539-17AF-4BB7-962D-DAD7500840F5}"/>
                </a:ext>
              </a:extLst>
            </p:cNvPr>
            <p:cNvSpPr/>
            <p:nvPr/>
          </p:nvSpPr>
          <p:spPr>
            <a:xfrm>
              <a:off x="2740819" y="6082665"/>
              <a:ext cx="88106" cy="89535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6BFC21-A804-4961-98CF-5F1D216258DB}"/>
                </a:ext>
              </a:extLst>
            </p:cNvPr>
            <p:cNvSpPr/>
            <p:nvPr/>
          </p:nvSpPr>
          <p:spPr>
            <a:xfrm>
              <a:off x="1727597" y="4431242"/>
              <a:ext cx="1674018" cy="161163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D1780E-6BAF-4048-9887-606C96902FE0}"/>
                </a:ext>
              </a:extLst>
            </p:cNvPr>
            <p:cNvSpPr txBox="1"/>
            <p:nvPr/>
          </p:nvSpPr>
          <p:spPr>
            <a:xfrm>
              <a:off x="2692961" y="4918710"/>
              <a:ext cx="321021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r</a:t>
              </a:r>
              <a:endParaRPr lang="en-NZ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BA5192-CA12-441F-BE4C-B2C481B8C906}"/>
                </a:ext>
              </a:extLst>
            </p:cNvPr>
            <p:cNvSpPr txBox="1"/>
            <p:nvPr/>
          </p:nvSpPr>
          <p:spPr>
            <a:xfrm>
              <a:off x="1999510" y="5072909"/>
              <a:ext cx="447057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C00000"/>
                  </a:solidFill>
                </a:rPr>
                <a:t>cr</a:t>
              </a:r>
              <a:endParaRPr lang="en-NZ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922456-04AC-4EA6-B1DF-C2C30742A13B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1872813" y="5268714"/>
              <a:ext cx="660643" cy="4160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01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267200" y="2022475"/>
            <a:ext cx="3352800" cy="685800"/>
            <a:chOff x="4267200" y="1981200"/>
            <a:chExt cx="3352800" cy="685800"/>
          </a:xfrm>
        </p:grpSpPr>
        <p:sp>
          <p:nvSpPr>
            <p:cNvPr id="6" name="Rectangle 5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648200" y="22860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72390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7010400" y="243586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67200" y="2708275"/>
            <a:ext cx="3352800" cy="685800"/>
            <a:chOff x="4267200" y="1981200"/>
            <a:chExt cx="3352800" cy="685800"/>
          </a:xfrm>
        </p:grpSpPr>
        <p:sp>
          <p:nvSpPr>
            <p:cNvPr id="23" name="Rectangle 22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594225" y="22860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7239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7010400" y="243586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267200" y="3394075"/>
            <a:ext cx="3352800" cy="685800"/>
            <a:chOff x="4267200" y="1981200"/>
            <a:chExt cx="3352800" cy="685800"/>
          </a:xfrm>
        </p:grpSpPr>
        <p:sp>
          <p:nvSpPr>
            <p:cNvPr id="38" name="Rectangle 37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>
              <a:spLocks noChangeAspect="1"/>
            </p:cNvSpPr>
            <p:nvPr/>
          </p:nvSpPr>
          <p:spPr>
            <a:xfrm>
              <a:off x="5946775" y="2133600"/>
              <a:ext cx="57150" cy="5715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67200" y="4079875"/>
            <a:ext cx="3352800" cy="685800"/>
            <a:chOff x="4267200" y="1981200"/>
            <a:chExt cx="3352800" cy="685800"/>
          </a:xfrm>
        </p:grpSpPr>
        <p:sp>
          <p:nvSpPr>
            <p:cNvPr id="53" name="Rectangle 52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5524500" y="2320925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7122160" y="243586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lowchart: Connector 66"/>
          <p:cNvSpPr>
            <a:spLocks noChangeAspect="1"/>
          </p:cNvSpPr>
          <p:nvPr/>
        </p:nvSpPr>
        <p:spPr>
          <a:xfrm>
            <a:off x="5943600" y="38703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>
            <a:spLocks noChangeAspect="1"/>
          </p:cNvSpPr>
          <p:nvPr/>
        </p:nvSpPr>
        <p:spPr>
          <a:xfrm>
            <a:off x="5946775" y="37084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4800600" y="3013075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4695825" y="3089275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5413375" y="3013075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5638800" y="3013075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054330"/>
              </p:ext>
            </p:extLst>
          </p:nvPr>
        </p:nvGraphicFramePr>
        <p:xfrm>
          <a:off x="7767638" y="2235200"/>
          <a:ext cx="190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7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2235200"/>
                        <a:ext cx="190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72146"/>
              </p:ext>
            </p:extLst>
          </p:nvPr>
        </p:nvGraphicFramePr>
        <p:xfrm>
          <a:off x="7750175" y="2930525"/>
          <a:ext cx="2254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175" y="2930525"/>
                        <a:ext cx="2254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42012"/>
              </p:ext>
            </p:extLst>
          </p:nvPr>
        </p:nvGraphicFramePr>
        <p:xfrm>
          <a:off x="7797800" y="4302125"/>
          <a:ext cx="2254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3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4302125"/>
                        <a:ext cx="2254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Flowchart: Connector 75"/>
          <p:cNvSpPr/>
          <p:nvPr/>
        </p:nvSpPr>
        <p:spPr>
          <a:xfrm>
            <a:off x="2362200" y="2289175"/>
            <a:ext cx="152400" cy="1524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76" idx="6"/>
            <a:endCxn id="24" idx="2"/>
          </p:cNvCxnSpPr>
          <p:nvPr/>
        </p:nvCxnSpPr>
        <p:spPr>
          <a:xfrm>
            <a:off x="2514600" y="2365375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76" idx="4"/>
            <a:endCxn id="56" idx="2"/>
          </p:cNvCxnSpPr>
          <p:nvPr/>
        </p:nvCxnSpPr>
        <p:spPr>
          <a:xfrm rot="16200000" flipH="1">
            <a:off x="3657600" y="1222375"/>
            <a:ext cx="1981200" cy="441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09413"/>
              </p:ext>
            </p:extLst>
          </p:nvPr>
        </p:nvGraphicFramePr>
        <p:xfrm>
          <a:off x="3232150" y="1565275"/>
          <a:ext cx="501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4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1565275"/>
                        <a:ext cx="5016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253449"/>
              </p:ext>
            </p:extLst>
          </p:nvPr>
        </p:nvGraphicFramePr>
        <p:xfrm>
          <a:off x="3246438" y="2327275"/>
          <a:ext cx="5191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98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2327275"/>
                        <a:ext cx="5191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096199"/>
              </p:ext>
            </p:extLst>
          </p:nvPr>
        </p:nvGraphicFramePr>
        <p:xfrm>
          <a:off x="3236913" y="3238500"/>
          <a:ext cx="536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" name="Equation" r:id="rId14" imgW="393480" imgH="228600" progId="Equation.DSMT4">
                  <p:embed/>
                </p:oleObj>
              </mc:Choice>
              <mc:Fallback>
                <p:oleObj name="Equation" r:id="rId14" imgW="393480" imgH="228600" progId="Equation.DSMT4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3238500"/>
                        <a:ext cx="5365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Down Arrow 99"/>
          <p:cNvSpPr/>
          <p:nvPr/>
        </p:nvSpPr>
        <p:spPr>
          <a:xfrm rot="10800000">
            <a:off x="2157413" y="2632075"/>
            <a:ext cx="190500" cy="46672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gnetic Disk 100"/>
          <p:cNvSpPr/>
          <p:nvPr/>
        </p:nvSpPr>
        <p:spPr>
          <a:xfrm>
            <a:off x="1828800" y="3319992"/>
            <a:ext cx="800100" cy="762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1979613" y="3835400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1966913" y="3640667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2119313" y="3947584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2424113" y="3920067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2394480" y="3699934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2252663" y="3775075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2184930" y="3678767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2513013" y="3780367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40393"/>
              </p:ext>
            </p:extLst>
          </p:nvPr>
        </p:nvGraphicFramePr>
        <p:xfrm>
          <a:off x="2147358" y="419163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" name="Equation" r:id="rId16" imgW="139680" imgH="177480" progId="Equation.DSMT4">
                  <p:embed/>
                </p:oleObj>
              </mc:Choice>
              <mc:Fallback>
                <p:oleObj name="Equation" r:id="rId16" imgW="139680" imgH="177480" progId="Equation.DSMT4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358" y="4191635"/>
                        <a:ext cx="190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Curved Connector 116"/>
          <p:cNvCxnSpPr>
            <a:stCxn id="76" idx="7"/>
            <a:endCxn id="8" idx="1"/>
          </p:cNvCxnSpPr>
          <p:nvPr/>
        </p:nvCxnSpPr>
        <p:spPr>
          <a:xfrm rot="5400000" flipH="1" flipV="1">
            <a:off x="3921032" y="669925"/>
            <a:ext cx="212818" cy="3070318"/>
          </a:xfrm>
          <a:prstGeom prst="curvedConnector3">
            <a:avLst>
              <a:gd name="adj1" fmla="val 2074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18068"/>
              </p:ext>
            </p:extLst>
          </p:nvPr>
        </p:nvGraphicFramePr>
        <p:xfrm>
          <a:off x="2144713" y="2233613"/>
          <a:ext cx="1730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" name="Equation" r:id="rId18" imgW="126720" imgH="139680" progId="Equation.DSMT4">
                  <p:embed/>
                </p:oleObj>
              </mc:Choice>
              <mc:Fallback>
                <p:oleObj name="Equation" r:id="rId18" imgW="126720" imgH="139680" progId="Equation.DSMT4">
                  <p:embed/>
                  <p:pic>
                    <p:nvPicPr>
                      <p:cNvPr id="12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2233613"/>
                        <a:ext cx="173037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Content Placeholder 12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2933350"/>
              </p:ext>
            </p:extLst>
          </p:nvPr>
        </p:nvGraphicFramePr>
        <p:xfrm>
          <a:off x="4343400" y="5035550"/>
          <a:ext cx="3200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9" name="Equation" r:id="rId20" imgW="2387520" imgH="279360" progId="Equation.DSMT4">
                  <p:embed/>
                </p:oleObj>
              </mc:Choice>
              <mc:Fallback>
                <p:oleObj name="Equation" r:id="rId20" imgW="2387520" imgH="279360" progId="Equation.DSMT4">
                  <p:embed/>
                  <p:pic>
                    <p:nvPicPr>
                      <p:cNvPr id="121" name="Content Placeholder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35550"/>
                        <a:ext cx="3200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Flowchart: Connector 80"/>
          <p:cNvSpPr/>
          <p:nvPr/>
        </p:nvSpPr>
        <p:spPr>
          <a:xfrm>
            <a:off x="2133600" y="3843867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2286000" y="3927475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7A62CD-8793-475C-9EA4-CE01E38C53C8}"/>
              </a:ext>
            </a:extLst>
          </p:cNvPr>
          <p:cNvSpPr txBox="1"/>
          <p:nvPr/>
        </p:nvSpPr>
        <p:spPr>
          <a:xfrm>
            <a:off x="337299" y="4895851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Parameter settings: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6CB7B2-266D-48AB-9B1D-4B266D107093}"/>
              </a:ext>
            </a:extLst>
          </p:cNvPr>
          <p:cNvGrpSpPr/>
          <p:nvPr/>
        </p:nvGrpSpPr>
        <p:grpSpPr>
          <a:xfrm>
            <a:off x="635000" y="5351992"/>
            <a:ext cx="3023910" cy="1078442"/>
            <a:chOff x="635000" y="5351992"/>
            <a:chExt cx="3023910" cy="107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D1D92C-A1A6-426A-8BD3-D49D14C84588}"/>
                </a:ext>
              </a:extLst>
            </p:cNvPr>
            <p:cNvSpPr txBox="1"/>
            <p:nvPr/>
          </p:nvSpPr>
          <p:spPr>
            <a:xfrm>
              <a:off x="846922" y="5351992"/>
              <a:ext cx="25202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</a:rPr>
                <a:t>k = ln(n)/ln(1/p</a:t>
              </a:r>
              <a:r>
                <a:rPr lang="en-US" sz="2000" b="1" baseline="-25000" dirty="0">
                  <a:ea typeface="Cambria Math" panose="02040503050406030204" pitchFamily="18" charset="0"/>
                </a:rPr>
                <a:t>2</a:t>
              </a:r>
              <a:r>
                <a:rPr lang="en-US" sz="2000" b="1" dirty="0">
                  <a:ea typeface="Cambria Math" panose="02040503050406030204" pitchFamily="18" charset="0"/>
                </a:rPr>
                <a:t>)</a:t>
              </a:r>
            </a:p>
            <a:p>
              <a:r>
                <a:rPr lang="en-US" sz="2000" b="1" dirty="0">
                  <a:ea typeface="Cambria Math" panose="02040503050406030204" pitchFamily="18" charset="0"/>
                </a:rPr>
                <a:t>𝜌 = ln(1/p</a:t>
              </a:r>
              <a:r>
                <a:rPr lang="en-US" sz="2000" b="1" baseline="-25000" dirty="0">
                  <a:ea typeface="Cambria Math" panose="02040503050406030204" pitchFamily="18" charset="0"/>
                </a:rPr>
                <a:t>1</a:t>
              </a:r>
              <a:r>
                <a:rPr lang="en-US" sz="2000" b="1" dirty="0">
                  <a:ea typeface="Cambria Math" panose="02040503050406030204" pitchFamily="18" charset="0"/>
                </a:rPr>
                <a:t>)/ln(1/p</a:t>
              </a:r>
              <a:r>
                <a:rPr lang="en-US" sz="2000" b="1" baseline="-25000" dirty="0">
                  <a:ea typeface="Cambria Math" panose="02040503050406030204" pitchFamily="18" charset="0"/>
                </a:rPr>
                <a:t>2</a:t>
              </a:r>
              <a:r>
                <a:rPr lang="en-US" sz="2000" b="1" dirty="0">
                  <a:ea typeface="Cambria Math" panose="02040503050406030204" pitchFamily="18" charset="0"/>
                </a:rPr>
                <a:t>)</a:t>
              </a:r>
            </a:p>
            <a:p>
              <a:r>
                <a:rPr lang="en-US" sz="2000" b="1" dirty="0">
                  <a:ea typeface="Cambria Math" panose="02040503050406030204" pitchFamily="18" charset="0"/>
                </a:rPr>
                <a:t>L = n</a:t>
              </a:r>
              <a:r>
                <a:rPr lang="en-US" sz="2000" b="1" baseline="30000" dirty="0">
                  <a:ea typeface="Cambria Math" panose="02040503050406030204" pitchFamily="18" charset="0"/>
                </a:rPr>
                <a:t>𝜌</a:t>
              </a:r>
              <a:endParaRPr lang="en-US" sz="2000" b="1" baseline="30000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2072ADC4-43B0-470A-ADB0-13C589294781}"/>
                </a:ext>
              </a:extLst>
            </p:cNvPr>
            <p:cNvSpPr/>
            <p:nvPr/>
          </p:nvSpPr>
          <p:spPr>
            <a:xfrm>
              <a:off x="635000" y="5362152"/>
              <a:ext cx="3023910" cy="106828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E3D5A3C4-CBDC-44E8-94A5-95487D54BD45}"/>
              </a:ext>
            </a:extLst>
          </p:cNvPr>
          <p:cNvSpPr txBox="1"/>
          <p:nvPr/>
        </p:nvSpPr>
        <p:spPr>
          <a:xfrm>
            <a:off x="4695825" y="5740169"/>
            <a:ext cx="265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Space: </a:t>
            </a:r>
            <a:r>
              <a:rPr lang="en-US" sz="2400" b="1" dirty="0"/>
              <a:t>O(</a:t>
            </a:r>
            <a:r>
              <a:rPr lang="en-US" sz="2400" b="1" dirty="0" err="1"/>
              <a:t>dn</a:t>
            </a:r>
            <a:r>
              <a:rPr lang="en-US" sz="2400" b="1" dirty="0"/>
              <a:t> + </a:t>
            </a:r>
            <a:r>
              <a:rPr lang="en-US" sz="2400" b="1" dirty="0">
                <a:ea typeface="Cambria Math" panose="02040503050406030204" pitchFamily="18" charset="0"/>
              </a:rPr>
              <a:t>n</a:t>
            </a:r>
            <a:r>
              <a:rPr lang="en-US" sz="2400" b="1" baseline="30000" dirty="0">
                <a:ea typeface="Cambria Math" panose="02040503050406030204" pitchFamily="18" charset="0"/>
              </a:rPr>
              <a:t>1+𝜌</a:t>
            </a:r>
            <a:r>
              <a:rPr lang="en-US" sz="2400" b="1" dirty="0">
                <a:ea typeface="Cambria Math" panose="02040503050406030204" pitchFamily="18" charset="0"/>
              </a:rPr>
              <a:t>)</a:t>
            </a:r>
            <a:endParaRPr lang="en-US" sz="24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3D4A58-3C6F-4037-BAB1-FC8103647557}"/>
              </a:ext>
            </a:extLst>
          </p:cNvPr>
          <p:cNvSpPr/>
          <p:nvPr/>
        </p:nvSpPr>
        <p:spPr>
          <a:xfrm>
            <a:off x="4594225" y="5680075"/>
            <a:ext cx="2753801" cy="5844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lookup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19710" y="2265362"/>
            <a:ext cx="3352800" cy="685800"/>
            <a:chOff x="4267200" y="1981200"/>
            <a:chExt cx="3352800" cy="685800"/>
          </a:xfrm>
        </p:grpSpPr>
        <p:sp>
          <p:nvSpPr>
            <p:cNvPr id="6" name="Rectangle 5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4648200" y="22860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72390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7010400" y="243586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119710" y="2951162"/>
            <a:ext cx="3352800" cy="685800"/>
            <a:chOff x="4267200" y="1981200"/>
            <a:chExt cx="3352800" cy="685800"/>
          </a:xfrm>
        </p:grpSpPr>
        <p:sp>
          <p:nvSpPr>
            <p:cNvPr id="23" name="Rectangle 22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4594225" y="22860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7239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7010400" y="243586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19710" y="3636962"/>
            <a:ext cx="3352800" cy="685800"/>
            <a:chOff x="4267200" y="1981200"/>
            <a:chExt cx="3352800" cy="685800"/>
          </a:xfrm>
        </p:grpSpPr>
        <p:sp>
          <p:nvSpPr>
            <p:cNvPr id="38" name="Rectangle 37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>
              <a:spLocks noChangeAspect="1"/>
            </p:cNvSpPr>
            <p:nvPr/>
          </p:nvSpPr>
          <p:spPr>
            <a:xfrm>
              <a:off x="5946775" y="2133600"/>
              <a:ext cx="57150" cy="5715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119710" y="4322762"/>
            <a:ext cx="3352800" cy="685800"/>
            <a:chOff x="4267200" y="1981200"/>
            <a:chExt cx="3352800" cy="685800"/>
          </a:xfrm>
        </p:grpSpPr>
        <p:sp>
          <p:nvSpPr>
            <p:cNvPr id="53" name="Rectangle 52"/>
            <p:cNvSpPr/>
            <p:nvPr/>
          </p:nvSpPr>
          <p:spPr>
            <a:xfrm>
              <a:off x="4267200" y="1981200"/>
              <a:ext cx="3352800" cy="685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4196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Magnetic Disk 54"/>
            <p:cNvSpPr/>
            <p:nvPr/>
          </p:nvSpPr>
          <p:spPr>
            <a:xfrm>
              <a:off x="52578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6858000" y="2057400"/>
              <a:ext cx="609600" cy="533400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45720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48006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5524500" y="2320925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54102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5638800" y="2438400"/>
              <a:ext cx="76200" cy="76200"/>
            </a:xfrm>
            <a:prstGeom prst="flowChartConnector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>
              <a:spLocks noChangeAspect="1"/>
            </p:cNvSpPr>
            <p:nvPr/>
          </p:nvSpPr>
          <p:spPr>
            <a:xfrm>
              <a:off x="62484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7122160" y="2435860"/>
              <a:ext cx="76200" cy="76200"/>
            </a:xfrm>
            <a:prstGeom prst="flowChartConnector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>
              <a:spLocks noChangeAspect="1"/>
            </p:cNvSpPr>
            <p:nvPr/>
          </p:nvSpPr>
          <p:spPr>
            <a:xfrm>
              <a:off x="63627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>
              <a:spLocks noChangeAspect="1"/>
            </p:cNvSpPr>
            <p:nvPr/>
          </p:nvSpPr>
          <p:spPr>
            <a:xfrm>
              <a:off x="6477000" y="2476500"/>
              <a:ext cx="38100" cy="38100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Flowchart: Connector 66"/>
          <p:cNvSpPr>
            <a:spLocks noChangeAspect="1"/>
          </p:cNvSpPr>
          <p:nvPr/>
        </p:nvSpPr>
        <p:spPr>
          <a:xfrm>
            <a:off x="5796110" y="4113212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Connector 67"/>
          <p:cNvSpPr>
            <a:spLocks noChangeAspect="1"/>
          </p:cNvSpPr>
          <p:nvPr/>
        </p:nvSpPr>
        <p:spPr>
          <a:xfrm>
            <a:off x="5799285" y="3951287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Connector 68"/>
          <p:cNvSpPr/>
          <p:nvPr/>
        </p:nvSpPr>
        <p:spPr>
          <a:xfrm>
            <a:off x="4653110" y="32559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4548335" y="33321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5265885" y="3255962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5491310" y="3255962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67567"/>
              </p:ext>
            </p:extLst>
          </p:nvPr>
        </p:nvGraphicFramePr>
        <p:xfrm>
          <a:off x="7620148" y="2478087"/>
          <a:ext cx="1905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"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7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148" y="2478087"/>
                        <a:ext cx="1905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286965"/>
              </p:ext>
            </p:extLst>
          </p:nvPr>
        </p:nvGraphicFramePr>
        <p:xfrm>
          <a:off x="7602685" y="3173412"/>
          <a:ext cx="2254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685" y="3173412"/>
                        <a:ext cx="2254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15961"/>
              </p:ext>
            </p:extLst>
          </p:nvPr>
        </p:nvGraphicFramePr>
        <p:xfrm>
          <a:off x="7650310" y="4545012"/>
          <a:ext cx="2254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310" y="4545012"/>
                        <a:ext cx="22542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Flowchart: Connector 75"/>
          <p:cNvSpPr/>
          <p:nvPr/>
        </p:nvSpPr>
        <p:spPr>
          <a:xfrm>
            <a:off x="2214710" y="2532062"/>
            <a:ext cx="152400" cy="152400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>
            <a:stCxn id="76" idx="6"/>
            <a:endCxn id="24" idx="2"/>
          </p:cNvCxnSpPr>
          <p:nvPr/>
        </p:nvCxnSpPr>
        <p:spPr>
          <a:xfrm>
            <a:off x="2367110" y="2608262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>
            <a:stCxn id="76" idx="4"/>
            <a:endCxn id="56" idx="2"/>
          </p:cNvCxnSpPr>
          <p:nvPr/>
        </p:nvCxnSpPr>
        <p:spPr>
          <a:xfrm rot="16200000" flipH="1">
            <a:off x="3510110" y="1465262"/>
            <a:ext cx="1981200" cy="44196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288423"/>
              </p:ext>
            </p:extLst>
          </p:nvPr>
        </p:nvGraphicFramePr>
        <p:xfrm>
          <a:off x="3084660" y="1808162"/>
          <a:ext cx="5016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8" name="Equation" r:id="rId10" imgW="368280" imgH="228600" progId="Equation.DSMT4">
                  <p:embed/>
                </p:oleObj>
              </mc:Choice>
              <mc:Fallback>
                <p:oleObj name="Equation" r:id="rId10" imgW="368280" imgH="228600" progId="Equation.DSMT4">
                  <p:embed/>
                  <p:pic>
                    <p:nvPicPr>
                      <p:cNvPr id="97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60" y="1808162"/>
                        <a:ext cx="5016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90174"/>
              </p:ext>
            </p:extLst>
          </p:nvPr>
        </p:nvGraphicFramePr>
        <p:xfrm>
          <a:off x="3098948" y="2570162"/>
          <a:ext cx="5191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" name="Equation" r:id="rId12" imgW="380880" imgH="228600" progId="Equation.DSMT4">
                  <p:embed/>
                </p:oleObj>
              </mc:Choice>
              <mc:Fallback>
                <p:oleObj name="Equation" r:id="rId12" imgW="380880" imgH="228600" progId="Equation.DSMT4">
                  <p:embed/>
                  <p:pic>
                    <p:nvPicPr>
                      <p:cNvPr id="98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948" y="2570162"/>
                        <a:ext cx="51911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57835"/>
              </p:ext>
            </p:extLst>
          </p:nvPr>
        </p:nvGraphicFramePr>
        <p:xfrm>
          <a:off x="3089423" y="3481387"/>
          <a:ext cx="5365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" name="Equation" r:id="rId14" imgW="393480" imgH="228600" progId="Equation.DSMT4">
                  <p:embed/>
                </p:oleObj>
              </mc:Choice>
              <mc:Fallback>
                <p:oleObj name="Equation" r:id="rId14" imgW="393480" imgH="228600" progId="Equation.DSMT4">
                  <p:embed/>
                  <p:pic>
                    <p:nvPicPr>
                      <p:cNvPr id="99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423" y="3481387"/>
                        <a:ext cx="536575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Down Arrow 99"/>
          <p:cNvSpPr/>
          <p:nvPr/>
        </p:nvSpPr>
        <p:spPr>
          <a:xfrm>
            <a:off x="2248047" y="3179762"/>
            <a:ext cx="190500" cy="46672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gnetic Disk 100"/>
          <p:cNvSpPr/>
          <p:nvPr/>
        </p:nvSpPr>
        <p:spPr>
          <a:xfrm>
            <a:off x="1943247" y="3798887"/>
            <a:ext cx="800100" cy="762000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/>
          <p:cNvSpPr/>
          <p:nvPr/>
        </p:nvSpPr>
        <p:spPr>
          <a:xfrm>
            <a:off x="2094060" y="4314295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/>
          <p:cNvSpPr/>
          <p:nvPr/>
        </p:nvSpPr>
        <p:spPr>
          <a:xfrm>
            <a:off x="2081360" y="41195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/>
          <p:cNvSpPr/>
          <p:nvPr/>
        </p:nvSpPr>
        <p:spPr>
          <a:xfrm>
            <a:off x="2233760" y="4426479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/>
          <p:cNvSpPr/>
          <p:nvPr/>
        </p:nvSpPr>
        <p:spPr>
          <a:xfrm>
            <a:off x="2538560" y="43989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/>
          <p:cNvSpPr/>
          <p:nvPr/>
        </p:nvSpPr>
        <p:spPr>
          <a:xfrm>
            <a:off x="2508927" y="4178829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Connector 107"/>
          <p:cNvSpPr/>
          <p:nvPr/>
        </p:nvSpPr>
        <p:spPr>
          <a:xfrm>
            <a:off x="2367110" y="4322762"/>
            <a:ext cx="76200" cy="7620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Connector 108"/>
          <p:cNvSpPr/>
          <p:nvPr/>
        </p:nvSpPr>
        <p:spPr>
          <a:xfrm>
            <a:off x="2299377" y="41576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Connector 109"/>
          <p:cNvSpPr/>
          <p:nvPr/>
        </p:nvSpPr>
        <p:spPr>
          <a:xfrm>
            <a:off x="2627460" y="4259262"/>
            <a:ext cx="76200" cy="76200"/>
          </a:xfrm>
          <a:prstGeom prst="flowChartConnec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Down Arrow 110"/>
          <p:cNvSpPr/>
          <p:nvPr/>
        </p:nvSpPr>
        <p:spPr>
          <a:xfrm>
            <a:off x="2256514" y="4713287"/>
            <a:ext cx="190500" cy="46672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69859"/>
              </p:ext>
            </p:extLst>
          </p:nvPr>
        </p:nvGraphicFramePr>
        <p:xfrm>
          <a:off x="1900385" y="5313362"/>
          <a:ext cx="9334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1" name="Equation" r:id="rId16" imgW="685800" imgH="203040" progId="Equation.DSMT4">
                  <p:embed/>
                </p:oleObj>
              </mc:Choice>
              <mc:Fallback>
                <p:oleObj name="Equation" r:id="rId16" imgW="685800" imgH="203040" progId="Equation.DSMT4">
                  <p:embed/>
                  <p:pic>
                    <p:nvPicPr>
                      <p:cNvPr id="112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385" y="5313362"/>
                        <a:ext cx="9334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7" name="Curved Connector 116"/>
          <p:cNvCxnSpPr>
            <a:stCxn id="76" idx="7"/>
            <a:endCxn id="8" idx="1"/>
          </p:cNvCxnSpPr>
          <p:nvPr/>
        </p:nvCxnSpPr>
        <p:spPr>
          <a:xfrm rot="5400000" flipH="1" flipV="1">
            <a:off x="3773542" y="912812"/>
            <a:ext cx="212818" cy="3070318"/>
          </a:xfrm>
          <a:prstGeom prst="curvedConnector3">
            <a:avLst>
              <a:gd name="adj1" fmla="val 2074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28199"/>
              </p:ext>
            </p:extLst>
          </p:nvPr>
        </p:nvGraphicFramePr>
        <p:xfrm>
          <a:off x="1997223" y="2459037"/>
          <a:ext cx="173037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2" name="Equation" r:id="rId18" imgW="126720" imgH="164880" progId="Equation.DSMT4">
                  <p:embed/>
                </p:oleObj>
              </mc:Choice>
              <mc:Fallback>
                <p:oleObj name="Equation" r:id="rId18" imgW="126720" imgH="164880" progId="Equation.DSMT4">
                  <p:embed/>
                  <p:pic>
                    <p:nvPicPr>
                      <p:cNvPr id="12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223" y="2459037"/>
                        <a:ext cx="173037" cy="22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Content Placeholder 12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182037"/>
              </p:ext>
            </p:extLst>
          </p:nvPr>
        </p:nvGraphicFramePr>
        <p:xfrm>
          <a:off x="4195910" y="5278437"/>
          <a:ext cx="3200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3" name="Equation" r:id="rId20" imgW="2387520" imgH="279360" progId="Equation.DSMT4">
                  <p:embed/>
                </p:oleObj>
              </mc:Choice>
              <mc:Fallback>
                <p:oleObj name="Equation" r:id="rId20" imgW="2387520" imgH="279360" progId="Equation.DSMT4">
                  <p:embed/>
                  <p:pic>
                    <p:nvPicPr>
                      <p:cNvPr id="121" name="Content Placeholder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910" y="5278437"/>
                        <a:ext cx="32004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>
            <a:off x="1528910" y="2417762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Left Brace 81"/>
          <p:cNvSpPr/>
          <p:nvPr/>
        </p:nvSpPr>
        <p:spPr>
          <a:xfrm>
            <a:off x="1522560" y="3884612"/>
            <a:ext cx="228600" cy="1295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310" y="288079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5910" y="434764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9496FD-4848-416E-BEFD-32699A1ACC2C}"/>
              </a:ext>
            </a:extLst>
          </p:cNvPr>
          <p:cNvGrpSpPr/>
          <p:nvPr/>
        </p:nvGrpSpPr>
        <p:grpSpPr>
          <a:xfrm>
            <a:off x="2346689" y="5867400"/>
            <a:ext cx="3749311" cy="584431"/>
            <a:chOff x="2046799" y="5918199"/>
            <a:chExt cx="3749311" cy="58443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1784B66-BEEB-4B94-AA52-136DD6A23504}"/>
                </a:ext>
              </a:extLst>
            </p:cNvPr>
            <p:cNvSpPr txBox="1"/>
            <p:nvPr/>
          </p:nvSpPr>
          <p:spPr>
            <a:xfrm>
              <a:off x="2090737" y="5992812"/>
              <a:ext cx="3705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Time: Hashing time + </a:t>
              </a:r>
              <a:r>
                <a:rPr lang="en-US" sz="2400" b="1" dirty="0"/>
                <a:t>O(</a:t>
              </a:r>
              <a:r>
                <a:rPr lang="en-US" sz="2400" b="1" dirty="0" err="1"/>
                <a:t>d</a:t>
              </a:r>
              <a:r>
                <a:rPr lang="en-US" sz="2400" b="1" dirty="0" err="1">
                  <a:ea typeface="Cambria Math" panose="02040503050406030204" pitchFamily="18" charset="0"/>
                </a:rPr>
                <a:t>n</a:t>
              </a:r>
              <a:r>
                <a:rPr lang="en-US" sz="2400" b="1" baseline="30000" dirty="0">
                  <a:ea typeface="Cambria Math" panose="02040503050406030204" pitchFamily="18" charset="0"/>
                </a:rPr>
                <a:t>𝜌</a:t>
              </a:r>
              <a:r>
                <a:rPr lang="en-US" sz="2400" b="1" dirty="0">
                  <a:ea typeface="Cambria Math" panose="02040503050406030204" pitchFamily="18" charset="0"/>
                </a:rPr>
                <a:t>)</a:t>
              </a:r>
              <a:endParaRPr lang="en-US" sz="2400" b="1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F9A6F613-F383-49A5-9029-20597636711D}"/>
                </a:ext>
              </a:extLst>
            </p:cNvPr>
            <p:cNvSpPr/>
            <p:nvPr/>
          </p:nvSpPr>
          <p:spPr>
            <a:xfrm>
              <a:off x="2046799" y="5918199"/>
              <a:ext cx="3705373" cy="5844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925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8D6748-CD94-4970-917C-C59DEDD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048508"/>
            <a:ext cx="4343401" cy="4265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E75E6-4D83-4765-858D-19C2294A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 [AIL+15]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43F76-FBCA-4987-9EB2-E85BBB0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69E1F-CEAF-4F6B-93C4-D4AE6185B3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410200" cy="5105400"/>
          </a:xfrm>
        </p:spPr>
        <p:txBody>
          <a:bodyPr>
            <a:normAutofit/>
          </a:bodyPr>
          <a:lstStyle/>
          <a:p>
            <a:r>
              <a:rPr lang="en-US" dirty="0"/>
              <a:t>Construct a spherical Voronoi using </a:t>
            </a:r>
            <a:r>
              <a:rPr lang="en-US" b="1" dirty="0"/>
              <a:t>D</a:t>
            </a:r>
            <a:r>
              <a:rPr lang="en-US" dirty="0"/>
              <a:t> random vectors </a:t>
            </a:r>
            <a:r>
              <a:rPr lang="en-US" b="1" dirty="0" err="1"/>
              <a:t>r</a:t>
            </a:r>
            <a:r>
              <a:rPr lang="en-US" b="1" baseline="-25000" dirty="0" err="1"/>
              <a:t>i</a:t>
            </a:r>
            <a:r>
              <a:rPr lang="en-US" b="1" baseline="-25000" dirty="0"/>
              <a:t> </a:t>
            </a:r>
            <a:r>
              <a:rPr lang="en-US" dirty="0"/>
              <a:t>~ </a:t>
            </a:r>
            <a:r>
              <a:rPr lang="en-US" b="1" dirty="0"/>
              <a:t>N</a:t>
            </a:r>
            <a:r>
              <a:rPr lang="en-US" b="1" baseline="30000" dirty="0"/>
              <a:t>d</a:t>
            </a:r>
            <a:r>
              <a:rPr lang="en-US" b="1" dirty="0"/>
              <a:t>(0, 1)</a:t>
            </a:r>
          </a:p>
          <a:p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collide if sharing the closest or furthest random vector. </a:t>
            </a:r>
          </a:p>
          <a:p>
            <a:r>
              <a:rPr lang="en-US" dirty="0"/>
              <a:t>Assume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b="1" dirty="0"/>
              <a:t>h(x) = h(z) = h(q) = r</a:t>
            </a:r>
            <a:r>
              <a:rPr lang="en-US" b="1" baseline="-25000" dirty="0"/>
              <a:t>1</a:t>
            </a:r>
          </a:p>
          <a:p>
            <a:pPr lvl="2"/>
            <a:r>
              <a:rPr lang="en-US" b="1" dirty="0"/>
              <a:t>h(y) = -r</a:t>
            </a:r>
            <a:r>
              <a:rPr lang="en-US" b="1" baseline="-25000" dirty="0"/>
              <a:t>2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57DEC-9E5D-4DBE-B0BE-6DDA8BBBA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55" y="3318196"/>
            <a:ext cx="2903220" cy="39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323A44-4183-499A-9DAA-E0663D72D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380" y="3753724"/>
            <a:ext cx="4046220" cy="8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8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74E5-B790-4E81-B6F7-7C5D2FB1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Falconn’s</a:t>
            </a:r>
            <a:r>
              <a:rPr lang="en-US" dirty="0"/>
              <a:t>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DA703-0AC1-4AFF-8EA1-5BCBB0C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3270F-50AE-48C7-AEFA-51E50F2CED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b="1" dirty="0"/>
              <a:t>D</a:t>
            </a:r>
            <a:r>
              <a:rPr lang="en-US" dirty="0"/>
              <a:t> random vectors, if </a:t>
            </a:r>
            <a:r>
              <a:rPr lang="en-US" b="1" dirty="0" err="1"/>
              <a:t>dist</a:t>
            </a:r>
            <a:r>
              <a:rPr lang="en-US" b="1" dirty="0"/>
              <a:t>(x, q) = r</a:t>
            </a:r>
            <a:r>
              <a:rPr lang="en-US" dirty="0"/>
              <a:t>, then</a:t>
            </a:r>
          </a:p>
          <a:p>
            <a:endParaRPr lang="en-US" dirty="0"/>
          </a:p>
          <a:p>
            <a:pPr lvl="3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Given a small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(r, </a:t>
            </a:r>
            <a:r>
              <a:rPr lang="en-US" b="1" dirty="0" err="1"/>
              <a:t>cr</a:t>
            </a:r>
            <a:r>
              <a:rPr lang="en-US" b="1" dirty="0"/>
              <a:t>, p</a:t>
            </a:r>
            <a:r>
              <a:rPr lang="en-US" b="1" baseline="-25000" dirty="0"/>
              <a:t>1</a:t>
            </a:r>
            <a:r>
              <a:rPr lang="en-US" b="1" dirty="0"/>
              <a:t>, p</a:t>
            </a:r>
            <a:r>
              <a:rPr lang="en-US" b="1" baseline="-25000" dirty="0"/>
              <a:t>2</a:t>
            </a:r>
            <a:r>
              <a:rPr lang="en-US" b="1" dirty="0"/>
              <a:t>)</a:t>
            </a:r>
            <a:r>
              <a:rPr lang="en-US" dirty="0"/>
              <a:t>-sensitive </a:t>
            </a:r>
            <a:r>
              <a:rPr lang="en-US" dirty="0" err="1"/>
              <a:t>Falconn</a:t>
            </a:r>
            <a:r>
              <a:rPr lang="en-US" dirty="0"/>
              <a:t> has</a:t>
            </a:r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Lower bound [OZW14]: </a:t>
            </a:r>
            <a:r>
              <a:rPr lang="en-US" b="1" dirty="0">
                <a:ea typeface="Cambria Math" panose="02040503050406030204" pitchFamily="18" charset="0"/>
              </a:rPr>
              <a:t>𝜌 ≥ 1/c</a:t>
            </a:r>
            <a:r>
              <a:rPr lang="en-US" b="1" baseline="30000" dirty="0">
                <a:ea typeface="Cambria Math" panose="02040503050406030204" pitchFamily="18" charset="0"/>
              </a:rPr>
              <a:t>2</a:t>
            </a:r>
            <a:r>
              <a:rPr lang="en-US" b="1" dirty="0">
                <a:ea typeface="Cambria Math" panose="02040503050406030204" pitchFamily="18" charset="0"/>
              </a:rPr>
              <a:t> – o(1) </a:t>
            </a:r>
            <a:r>
              <a:rPr lang="en-US" dirty="0">
                <a:ea typeface="Cambria Math" panose="02040503050406030204" pitchFamily="18" charset="0"/>
              </a:rPr>
              <a:t>if</a:t>
            </a:r>
            <a:r>
              <a:rPr lang="en-US" b="1" dirty="0">
                <a:ea typeface="Cambria Math" panose="02040503050406030204" pitchFamily="18" charset="0"/>
              </a:rPr>
              <a:t> p</a:t>
            </a:r>
            <a:r>
              <a:rPr lang="en-US" b="1" baseline="-25000" dirty="0">
                <a:ea typeface="Cambria Math" panose="02040503050406030204" pitchFamily="18" charset="0"/>
              </a:rPr>
              <a:t>2</a:t>
            </a:r>
            <a:r>
              <a:rPr lang="en-US" b="1" dirty="0">
                <a:ea typeface="Cambria Math" panose="02040503050406030204" pitchFamily="18" charset="0"/>
              </a:rPr>
              <a:t> ≥ 1/n</a:t>
            </a:r>
            <a:endParaRPr lang="en-US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AEE559-86C3-4E0D-987A-07015DEC4614}"/>
              </a:ext>
            </a:extLst>
          </p:cNvPr>
          <p:cNvGrpSpPr/>
          <p:nvPr/>
        </p:nvGrpSpPr>
        <p:grpSpPr>
          <a:xfrm>
            <a:off x="2083968" y="3684049"/>
            <a:ext cx="3804593" cy="927723"/>
            <a:chOff x="2062807" y="3415677"/>
            <a:chExt cx="3804593" cy="9277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DB15F3-77DA-4CCE-956D-B19432ECE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5115" y="3415677"/>
              <a:ext cx="3573065" cy="805090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EC953A1-786E-469C-8DD4-A1EDAC7BFD6B}"/>
                </a:ext>
              </a:extLst>
            </p:cNvPr>
            <p:cNvSpPr/>
            <p:nvPr/>
          </p:nvSpPr>
          <p:spPr>
            <a:xfrm>
              <a:off x="2062807" y="3415678"/>
              <a:ext cx="3804593" cy="927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484FBAD-DBE9-4038-81B8-FDE4D37F0CD5}"/>
              </a:ext>
            </a:extLst>
          </p:cNvPr>
          <p:cNvGrpSpPr/>
          <p:nvPr/>
        </p:nvGrpSpPr>
        <p:grpSpPr>
          <a:xfrm>
            <a:off x="2077041" y="2057400"/>
            <a:ext cx="4473850" cy="805090"/>
            <a:chOff x="2079350" y="1905000"/>
            <a:chExt cx="4473850" cy="80509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FF4F003-2F5C-4E89-B106-EF6E0615A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115" y="1905000"/>
              <a:ext cx="4210050" cy="660156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A4C3074-597B-4355-9F71-FE021F9C19DA}"/>
                </a:ext>
              </a:extLst>
            </p:cNvPr>
            <p:cNvSpPr/>
            <p:nvPr/>
          </p:nvSpPr>
          <p:spPr>
            <a:xfrm>
              <a:off x="2079350" y="1905000"/>
              <a:ext cx="4473850" cy="8050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442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8D6748-CD94-4970-917C-C59DEDD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91" y="1678334"/>
            <a:ext cx="4343401" cy="4265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E75E6-4D83-4765-858D-19C2294A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multi-probe </a:t>
            </a:r>
            <a:r>
              <a:rPr lang="en-US" dirty="0" err="1"/>
              <a:t>Falconn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43F76-FBCA-4987-9EB2-E85BBB0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69E1F-CEAF-4F6B-93C4-D4AE6185B3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867804"/>
            <a:ext cx="4343400" cy="4380595"/>
          </a:xfrm>
        </p:spPr>
        <p:txBody>
          <a:bodyPr>
            <a:normAutofit/>
          </a:bodyPr>
          <a:lstStyle/>
          <a:p>
            <a:r>
              <a:rPr lang="en-US" dirty="0"/>
              <a:t>To reduce </a:t>
            </a:r>
            <a:r>
              <a:rPr lang="en-US" b="1" dirty="0"/>
              <a:t>L</a:t>
            </a:r>
            <a:r>
              <a:rPr lang="en-US" dirty="0"/>
              <a:t>, probe the bucket of the next closest or furthest random vectors</a:t>
            </a:r>
          </a:p>
          <a:p>
            <a:pPr lvl="2"/>
            <a:r>
              <a:rPr lang="en-US" dirty="0"/>
              <a:t>Require a large </a:t>
            </a:r>
            <a:r>
              <a:rPr lang="en-US" b="1" dirty="0" err="1"/>
              <a:t>qProbes</a:t>
            </a:r>
            <a:endParaRPr lang="en-US" b="1" dirty="0"/>
          </a:p>
          <a:p>
            <a:pPr lvl="2"/>
            <a:r>
              <a:rPr lang="en-US" dirty="0"/>
              <a:t>Compute up to </a:t>
            </a:r>
            <a:r>
              <a:rPr lang="en-US" b="1" dirty="0"/>
              <a:t>0.1n </a:t>
            </a:r>
            <a:r>
              <a:rPr lang="en-US" dirty="0"/>
              <a:t>distances to achieve recall of 90% in Glove300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  <a:p>
            <a:pPr lvl="2"/>
            <a:r>
              <a:rPr lang="en-US" b="1" dirty="0"/>
              <a:t>q</a:t>
            </a:r>
            <a:r>
              <a:rPr lang="en-US" dirty="0"/>
              <a:t> is next closest to </a:t>
            </a:r>
            <a:r>
              <a:rPr lang="en-US" b="1" dirty="0"/>
              <a:t>–r</a:t>
            </a:r>
            <a:r>
              <a:rPr lang="en-US" b="1" baseline="-25000" dirty="0"/>
              <a:t>2</a:t>
            </a:r>
          </a:p>
          <a:p>
            <a:pPr lvl="2"/>
            <a:r>
              <a:rPr lang="en-US" dirty="0"/>
              <a:t>The blue wedge is the next probe</a:t>
            </a:r>
          </a:p>
          <a:p>
            <a:pPr lvl="2"/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8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intuition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/>
              <a:t>Use random projections to find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b="1" dirty="0" err="1"/>
              <a:t>x</a:t>
            </a:r>
            <a:r>
              <a:rPr lang="en-US" b="1" baseline="30000" dirty="0" err="1"/>
              <a:t>T</a:t>
            </a:r>
            <a:r>
              <a:rPr lang="en-US" b="1" dirty="0" err="1"/>
              <a:t>q</a:t>
            </a:r>
            <a:r>
              <a:rPr lang="en-US" b="1" dirty="0"/>
              <a:t> </a:t>
            </a:r>
            <a:r>
              <a:rPr lang="en-US" dirty="0"/>
              <a:t>is maximum.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28245" y="2285999"/>
            <a:ext cx="3776087" cy="2819097"/>
            <a:chOff x="2971800" y="3290841"/>
            <a:chExt cx="2685295" cy="1997083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71800" y="4833203"/>
              <a:ext cx="2384282" cy="2721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71800" y="4419600"/>
              <a:ext cx="11811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981325" y="3600449"/>
              <a:ext cx="1600200" cy="1504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971800" y="3929063"/>
              <a:ext cx="361950" cy="11763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flipH="1">
              <a:off x="5208692" y="4831733"/>
              <a:ext cx="448403" cy="261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endParaRPr lang="en-NZ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9954" y="4050268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NZ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28760" y="3290841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NZ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0474" y="3533299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3</a:t>
              </a:r>
              <a:endParaRPr lang="en-NZ" b="1" baseline="-25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571623" y="3626879"/>
              <a:ext cx="142875" cy="127635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46819" y="4455574"/>
              <a:ext cx="58469" cy="491592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38136" y="3935411"/>
              <a:ext cx="126287" cy="109378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14821" y="4957179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NZ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49856" y="4989992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NZ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5233" y="5026285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3</a:t>
              </a:r>
              <a:endParaRPr lang="en-NZ" b="1" baseline="-250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1487219" y="2962306"/>
            <a:ext cx="1139804" cy="18941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9845" y="4847446"/>
            <a:ext cx="2445884" cy="537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73376" y="4847060"/>
            <a:ext cx="2062352" cy="13342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22078" y="4837578"/>
            <a:ext cx="46489" cy="16299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22078" y="4849520"/>
            <a:ext cx="2994452" cy="461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5612" y="53344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85997" y="26267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2400" y="44476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045" y="61251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2776" y="61703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5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3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intuition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number of random projections.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28245" y="2285999"/>
            <a:ext cx="3776087" cy="2819097"/>
            <a:chOff x="2971800" y="3290841"/>
            <a:chExt cx="2685295" cy="1997083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2971800" y="4833203"/>
              <a:ext cx="2384282" cy="27219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971800" y="4419600"/>
              <a:ext cx="1181100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981325" y="3600449"/>
              <a:ext cx="1600200" cy="1504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971800" y="3929063"/>
              <a:ext cx="361950" cy="11763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flipH="1">
              <a:off x="5208692" y="4831733"/>
              <a:ext cx="448403" cy="2616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endParaRPr lang="en-NZ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79954" y="4050268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NZ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28760" y="3290841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NZ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00474" y="3533299"/>
              <a:ext cx="271536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3</a:t>
              </a:r>
              <a:endParaRPr lang="en-NZ" b="1" baseline="-250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571623" y="3626879"/>
              <a:ext cx="142875" cy="127635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46819" y="4455574"/>
              <a:ext cx="58469" cy="491592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338136" y="3935411"/>
              <a:ext cx="126287" cy="109378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4614821" y="4957179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NZ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49856" y="4989992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NZ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5233" y="5026285"/>
              <a:ext cx="426568" cy="2616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30000" dirty="0"/>
                <a:t>T</a:t>
              </a:r>
              <a:r>
                <a:rPr lang="en-US" b="1" dirty="0"/>
                <a:t>x</a:t>
              </a:r>
              <a:r>
                <a:rPr lang="en-US" b="1" baseline="-25000" dirty="0"/>
                <a:t>3</a:t>
              </a:r>
              <a:endParaRPr lang="en-NZ" b="1" baseline="-25000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1487219" y="2962306"/>
            <a:ext cx="1139804" cy="18941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89845" y="4847446"/>
            <a:ext cx="2445884" cy="5378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73376" y="4847060"/>
            <a:ext cx="2062352" cy="133423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622078" y="4837578"/>
            <a:ext cx="46489" cy="162992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622078" y="4849520"/>
            <a:ext cx="2994452" cy="4618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5612" y="53344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85997" y="26267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2400" y="444765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7045" y="612514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22776" y="617038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5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483735" y="2780966"/>
            <a:ext cx="366282" cy="2359591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104146" y="3900624"/>
            <a:ext cx="167935" cy="1153242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868682" y="3240031"/>
            <a:ext cx="269966" cy="1629169"/>
          </a:xfrm>
          <a:prstGeom prst="line">
            <a:avLst/>
          </a:prstGeom>
          <a:ln w="12700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357870" y="520075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baseline="30000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080" y="511308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baseline="30000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73220" y="497572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baseline="30000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 rot="521866">
            <a:off x="2641596" y="5078615"/>
            <a:ext cx="2443115" cy="445603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TextBox 87"/>
          <p:cNvSpPr txBox="1"/>
          <p:nvPr/>
        </p:nvSpPr>
        <p:spPr>
          <a:xfrm>
            <a:off x="5815238" y="2760353"/>
            <a:ext cx="28440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Among </a:t>
            </a:r>
            <a:r>
              <a:rPr lang="en-US" sz="2000" b="1" dirty="0"/>
              <a:t>5</a:t>
            </a:r>
            <a:r>
              <a:rPr lang="en-US" sz="2000" dirty="0"/>
              <a:t> random vectors </a:t>
            </a:r>
            <a:r>
              <a:rPr lang="en-US" sz="2000" b="1" dirty="0" err="1"/>
              <a:t>r</a:t>
            </a:r>
            <a:r>
              <a:rPr lang="en-US" sz="2000" b="1" baseline="-25000" dirty="0" err="1"/>
              <a:t>i</a:t>
            </a:r>
            <a:r>
              <a:rPr lang="en-US" sz="2000" dirty="0"/>
              <a:t>, </a:t>
            </a:r>
            <a:r>
              <a:rPr lang="en-US" sz="2000" b="1" dirty="0"/>
              <a:t>r</a:t>
            </a:r>
            <a:r>
              <a:rPr lang="en-US" sz="2000" b="1" baseline="-25000" dirty="0"/>
              <a:t>1</a:t>
            </a:r>
            <a:r>
              <a:rPr lang="en-US" sz="2000" dirty="0"/>
              <a:t> is closest to </a:t>
            </a:r>
            <a:r>
              <a:rPr lang="en-US" sz="2000" b="1" dirty="0"/>
              <a:t>q </a:t>
            </a:r>
            <a:r>
              <a:rPr lang="en-US" sz="2000" dirty="0"/>
              <a:t>and the projections into </a:t>
            </a:r>
            <a:r>
              <a:rPr lang="en-US" sz="2000" b="1" dirty="0"/>
              <a:t>r</a:t>
            </a:r>
            <a:r>
              <a:rPr lang="en-US" sz="2000" b="1" baseline="-25000" dirty="0"/>
              <a:t>1</a:t>
            </a:r>
            <a:r>
              <a:rPr lang="en-US" sz="2000" dirty="0"/>
              <a:t> preserves the dot product order.</a:t>
            </a:r>
            <a:endParaRPr lang="en-NZ" sz="2000" dirty="0"/>
          </a:p>
        </p:txBody>
      </p:sp>
      <p:sp>
        <p:nvSpPr>
          <p:cNvPr id="89" name="Rounded Rectangle 88"/>
          <p:cNvSpPr/>
          <p:nvPr/>
        </p:nvSpPr>
        <p:spPr>
          <a:xfrm>
            <a:off x="5538521" y="2655331"/>
            <a:ext cx="3300679" cy="1535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866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CEOs [Pha21]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5720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number of random projections.</a:t>
            </a:r>
          </a:p>
          <a:p>
            <a:pPr lvl="2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52400" y="2285999"/>
            <a:ext cx="6251932" cy="4253720"/>
            <a:chOff x="152400" y="2285999"/>
            <a:chExt cx="6251932" cy="4253720"/>
          </a:xfrm>
        </p:grpSpPr>
        <p:grpSp>
          <p:nvGrpSpPr>
            <p:cNvPr id="24" name="Group 23"/>
            <p:cNvGrpSpPr/>
            <p:nvPr/>
          </p:nvGrpSpPr>
          <p:grpSpPr>
            <a:xfrm>
              <a:off x="2628245" y="2285999"/>
              <a:ext cx="3776087" cy="2819097"/>
              <a:chOff x="2971800" y="3290841"/>
              <a:chExt cx="2685295" cy="199708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2971800" y="4833203"/>
                <a:ext cx="2384282" cy="2721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2971800" y="4419600"/>
                <a:ext cx="1181100" cy="685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2981325" y="3600449"/>
                <a:ext cx="1600200" cy="15049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971800" y="3929063"/>
                <a:ext cx="361950" cy="11763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 flipH="1">
                <a:off x="5208692" y="4831733"/>
                <a:ext cx="448403" cy="26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q</a:t>
                </a:r>
                <a:endParaRPr lang="en-NZ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79954" y="4050268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endParaRPr lang="en-NZ" b="1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28760" y="3290841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endParaRPr lang="en-NZ" b="1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000474" y="3533299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3</a:t>
                </a:r>
                <a:endParaRPr lang="en-NZ" b="1" baseline="-25000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4571623" y="3626879"/>
                <a:ext cx="142875" cy="1276351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146819" y="4455574"/>
                <a:ext cx="58469" cy="491592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338136" y="3935411"/>
                <a:ext cx="126287" cy="1093789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614821" y="4957179"/>
                <a:ext cx="426568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endParaRPr lang="en-NZ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49856" y="4989992"/>
                <a:ext cx="426568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endParaRPr lang="en-NZ" b="1" baseline="-250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445233" y="5026285"/>
                <a:ext cx="426568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q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3</a:t>
                </a:r>
                <a:endParaRPr lang="en-NZ" b="1" baseline="-25000" dirty="0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1487219" y="2962306"/>
              <a:ext cx="1139804" cy="18941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189845" y="4847446"/>
              <a:ext cx="2445884" cy="5378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573376" y="4847060"/>
              <a:ext cx="2062352" cy="133423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622078" y="4837578"/>
              <a:ext cx="46489" cy="16299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622078" y="4849520"/>
              <a:ext cx="2994452" cy="4618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425612" y="533448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485997" y="262678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2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2400" y="444765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3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47045" y="612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4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22776" y="617038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5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 flipH="1">
              <a:off x="4483735" y="2780966"/>
              <a:ext cx="366282" cy="2359591"/>
            </a:xfrm>
            <a:prstGeom prst="line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104146" y="3900624"/>
              <a:ext cx="167935" cy="1153242"/>
            </a:xfrm>
            <a:prstGeom prst="line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868682" y="3240031"/>
              <a:ext cx="269966" cy="1629169"/>
            </a:xfrm>
            <a:prstGeom prst="line">
              <a:avLst/>
            </a:prstGeom>
            <a:ln w="12700">
              <a:solidFill>
                <a:srgbClr val="0070C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4357870" y="5200750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r>
                <a:rPr lang="en-US" b="1" baseline="30000" dirty="0">
                  <a:solidFill>
                    <a:srgbClr val="0070C0"/>
                  </a:solidFill>
                </a:rPr>
                <a:t>T</a:t>
              </a:r>
              <a:r>
                <a:rPr lang="en-US" b="1" dirty="0">
                  <a:solidFill>
                    <a:srgbClr val="0070C0"/>
                  </a:solidFill>
                </a:rPr>
                <a:t>x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06080" y="5113081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r>
                <a:rPr lang="en-US" b="1" baseline="30000" dirty="0">
                  <a:solidFill>
                    <a:srgbClr val="0070C0"/>
                  </a:solidFill>
                </a:rPr>
                <a:t>T</a:t>
              </a:r>
              <a:r>
                <a:rPr lang="en-US" b="1" dirty="0">
                  <a:solidFill>
                    <a:srgbClr val="0070C0"/>
                  </a:solidFill>
                </a:rPr>
                <a:t>x</a:t>
              </a:r>
              <a:r>
                <a:rPr lang="en-US" b="1" baseline="-25000" dirty="0">
                  <a:solidFill>
                    <a:srgbClr val="0070C0"/>
                  </a:solidFill>
                </a:rPr>
                <a:t>2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673220" y="4975726"/>
              <a:ext cx="631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r>
                <a:rPr lang="en-US" b="1" baseline="30000" dirty="0">
                  <a:solidFill>
                    <a:srgbClr val="0070C0"/>
                  </a:solidFill>
                </a:rPr>
                <a:t>T</a:t>
              </a:r>
              <a:r>
                <a:rPr lang="en-US" b="1" dirty="0">
                  <a:solidFill>
                    <a:srgbClr val="0070C0"/>
                  </a:solidFill>
                </a:rPr>
                <a:t>x</a:t>
              </a:r>
              <a:r>
                <a:rPr lang="en-US" b="1" baseline="-25000" dirty="0">
                  <a:solidFill>
                    <a:srgbClr val="0070C0"/>
                  </a:solidFill>
                </a:rPr>
                <a:t>3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6" name="Rounded Rectangle 85"/>
            <p:cNvSpPr/>
            <p:nvPr/>
          </p:nvSpPr>
          <p:spPr>
            <a:xfrm rot="521866">
              <a:off x="2641596" y="5078615"/>
              <a:ext cx="2443115" cy="445603"/>
            </a:xfrm>
            <a:prstGeom prst="roundRect">
              <a:avLst/>
            </a:prstGeom>
            <a:solidFill>
              <a:srgbClr val="C0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10200" y="2438400"/>
            <a:ext cx="3522531" cy="1803209"/>
            <a:chOff x="5538521" y="2644440"/>
            <a:chExt cx="3522531" cy="1803209"/>
          </a:xfrm>
        </p:grpSpPr>
        <p:sp>
          <p:nvSpPr>
            <p:cNvPr id="88" name="TextBox 87"/>
            <p:cNvSpPr txBox="1"/>
            <p:nvPr/>
          </p:nvSpPr>
          <p:spPr>
            <a:xfrm>
              <a:off x="5732080" y="2644440"/>
              <a:ext cx="33099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Indexing:</a:t>
              </a:r>
              <a:r>
                <a:rPr lang="en-US" sz="2000" dirty="0"/>
                <a:t> Generate many random vectors </a:t>
              </a:r>
              <a:r>
                <a:rPr lang="en-US" sz="2000" b="1" dirty="0" err="1"/>
                <a:t>r</a:t>
              </a:r>
              <a:r>
                <a:rPr lang="en-US" sz="2000" b="1" baseline="-25000" dirty="0" err="1"/>
                <a:t>i</a:t>
              </a:r>
              <a:r>
                <a:rPr lang="en-US" sz="2000" dirty="0"/>
                <a:t>, </a:t>
              </a:r>
              <a:r>
                <a:rPr lang="en-US" sz="2000" dirty="0">
                  <a:solidFill>
                    <a:srgbClr val="C00000"/>
                  </a:solidFill>
                </a:rPr>
                <a:t>precompute</a:t>
              </a:r>
              <a:r>
                <a:rPr lang="en-US" sz="2000" dirty="0"/>
                <a:t> the dot product order </a:t>
              </a:r>
              <a:r>
                <a:rPr lang="en-US" sz="2000" b="1" dirty="0"/>
                <a:t>L</a:t>
              </a:r>
              <a:r>
                <a:rPr lang="en-US" sz="2000" b="1" baseline="-25000" dirty="0"/>
                <a:t>i</a:t>
              </a:r>
              <a:r>
                <a:rPr lang="en-US" sz="2000" dirty="0"/>
                <a:t> for </a:t>
              </a:r>
              <a:r>
                <a:rPr lang="en-US" sz="2000" b="1" dirty="0" err="1"/>
                <a:t>r</a:t>
              </a:r>
              <a:r>
                <a:rPr lang="en-US" sz="2000" b="1" baseline="-25000" dirty="0" err="1"/>
                <a:t>i</a:t>
              </a:r>
              <a:endParaRPr lang="en-NZ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22451" y="3724495"/>
              <a:ext cx="3338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Querying:</a:t>
              </a:r>
              <a:r>
                <a:rPr lang="en-US" sz="2000" dirty="0"/>
                <a:t> Find </a:t>
              </a:r>
              <a:r>
                <a:rPr lang="en-US" sz="2000" b="1" dirty="0" err="1"/>
                <a:t>r</a:t>
              </a:r>
              <a:r>
                <a:rPr lang="en-US" sz="2000" b="1" baseline="-25000" dirty="0" err="1"/>
                <a:t>i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C00000"/>
                  </a:solidFill>
                </a:rPr>
                <a:t>closest</a:t>
              </a:r>
              <a:r>
                <a:rPr lang="en-US" sz="2000" dirty="0"/>
                <a:t> to </a:t>
              </a:r>
              <a:r>
                <a:rPr lang="en-US" sz="2000" b="1" dirty="0"/>
                <a:t>q </a:t>
              </a:r>
              <a:r>
                <a:rPr lang="en-US" sz="2000" dirty="0"/>
                <a:t>and return the top-1 NNS from </a:t>
              </a:r>
              <a:r>
                <a:rPr lang="en-US" sz="2000" b="1" dirty="0"/>
                <a:t>L</a:t>
              </a:r>
              <a:r>
                <a:rPr lang="en-US" sz="2000" b="1" baseline="-25000" dirty="0"/>
                <a:t>i</a:t>
              </a:r>
              <a:endParaRPr lang="en-NZ" sz="20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538521" y="2655330"/>
              <a:ext cx="3503461" cy="179231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817392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CEOs: Dimensionality reduction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1328" y="4114800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1883" y="4114800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010" y="4659709"/>
            <a:ext cx="304800" cy="3048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03" y="5124331"/>
            <a:ext cx="304800" cy="3048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903" y="5867400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79" y="4152149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5103019" y="4114800"/>
            <a:ext cx="381000" cy="457200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484019" y="4114800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865019" y="4114800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46019" y="4114800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103019" y="4572000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484019" y="45720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865019" y="4572000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46019" y="45720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03019" y="5029200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84019" y="5029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865019" y="5029200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246019" y="5029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103019" y="5791200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484019" y="5791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5865019" y="5791200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46019" y="5791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3734422" y="4711503"/>
            <a:ext cx="838200" cy="235812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3733800" y="5880447"/>
            <a:ext cx="838200" cy="235812"/>
          </a:xfrm>
          <a:prstGeom prst="rightArrow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6630949" y="4114800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627774" y="45720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627774" y="5029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627774" y="5791200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NZ" dirty="0">
              <a:solidFill>
                <a:schemeClr val="tx1"/>
              </a:solidFill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432556" y="1445616"/>
            <a:ext cx="4165899" cy="2286001"/>
            <a:chOff x="189844" y="2285999"/>
            <a:chExt cx="6214488" cy="4253720"/>
          </a:xfrm>
        </p:grpSpPr>
        <p:grpSp>
          <p:nvGrpSpPr>
            <p:cNvPr id="106" name="Group 105"/>
            <p:cNvGrpSpPr/>
            <p:nvPr/>
          </p:nvGrpSpPr>
          <p:grpSpPr>
            <a:xfrm>
              <a:off x="2628245" y="2285999"/>
              <a:ext cx="3776087" cy="2561445"/>
              <a:chOff x="2971800" y="3290841"/>
              <a:chExt cx="2685295" cy="1814559"/>
            </a:xfrm>
          </p:grpSpPr>
          <p:cxnSp>
            <p:nvCxnSpPr>
              <p:cNvPr id="107" name="Straight Arrow Connector 106"/>
              <p:cNvCxnSpPr/>
              <p:nvPr/>
            </p:nvCxnSpPr>
            <p:spPr>
              <a:xfrm flipV="1">
                <a:off x="2971800" y="4833203"/>
                <a:ext cx="2384282" cy="27219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2971800" y="4419600"/>
                <a:ext cx="1181100" cy="6858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2981325" y="3600449"/>
                <a:ext cx="1600200" cy="15049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2971800" y="3929063"/>
                <a:ext cx="361950" cy="11763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extBox 110"/>
              <p:cNvSpPr txBox="1"/>
              <p:nvPr/>
            </p:nvSpPr>
            <p:spPr>
              <a:xfrm flipH="1">
                <a:off x="5208692" y="4831733"/>
                <a:ext cx="448403" cy="261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q</a:t>
                </a:r>
                <a:endParaRPr lang="en-NZ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079954" y="4050268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endParaRPr lang="en-NZ" b="1" baseline="-25000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4628760" y="3290841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endParaRPr lang="en-NZ" b="1" baseline="-25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3000474" y="3533299"/>
                <a:ext cx="271536" cy="261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3</a:t>
                </a:r>
                <a:endParaRPr lang="en-NZ" b="1" baseline="-25000" dirty="0"/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 flipH="1" flipV="1">
              <a:off x="1487219" y="2962306"/>
              <a:ext cx="1139804" cy="18941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1">
              <a:off x="189845" y="4847446"/>
              <a:ext cx="2445884" cy="5378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573376" y="4847060"/>
              <a:ext cx="2062352" cy="133423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622078" y="4837578"/>
              <a:ext cx="46489" cy="162992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2622078" y="4849520"/>
              <a:ext cx="2994452" cy="46180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5425612" y="533448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1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85997" y="262678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2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9844" y="4257917"/>
              <a:ext cx="34817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3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47045" y="612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4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22776" y="6170387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r</a:t>
              </a:r>
              <a:r>
                <a:rPr lang="en-US" b="1" baseline="-25000" dirty="0">
                  <a:solidFill>
                    <a:srgbClr val="0070C0"/>
                  </a:solidFill>
                </a:rPr>
                <a:t>5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493379" y="4144917"/>
            <a:ext cx="255965" cy="198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endParaRPr lang="en-NZ" b="1" baseline="-25000" dirty="0"/>
          </a:p>
        </p:txBody>
      </p:sp>
      <p:sp>
        <p:nvSpPr>
          <p:cNvPr id="133" name="TextBox 132"/>
          <p:cNvSpPr txBox="1"/>
          <p:nvPr/>
        </p:nvSpPr>
        <p:spPr>
          <a:xfrm>
            <a:off x="1493379" y="46234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endParaRPr lang="en-NZ" b="1" baseline="-25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1493379" y="509206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3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1535320" y="5873407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51739" y="3645990"/>
            <a:ext cx="233398" cy="198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559298" y="3645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17624" y="36535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325183" y="365351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678026" y="3645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b="1" baseline="-25000" dirty="0">
                <a:solidFill>
                  <a:srgbClr val="0070C0"/>
                </a:solidFill>
              </a:rPr>
              <a:t>5</a:t>
            </a:r>
            <a:endParaRPr lang="en-NZ" b="1" baseline="-25000" dirty="0">
              <a:solidFill>
                <a:srgbClr val="0070C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371328" y="4572000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861883" y="4572000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371328" y="5029200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861883" y="5029200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0.7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371328" y="5791200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861883" y="5791200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5432754" y="2098167"/>
            <a:ext cx="317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Among </a:t>
            </a:r>
            <a:r>
              <a:rPr lang="en-US" sz="2400" b="1" dirty="0"/>
              <a:t>5</a:t>
            </a:r>
            <a:r>
              <a:rPr lang="en-US" sz="2400" dirty="0"/>
              <a:t> random vectors </a:t>
            </a:r>
            <a:r>
              <a:rPr lang="en-US" sz="2400" b="1" dirty="0" err="1"/>
              <a:t>r</a:t>
            </a:r>
            <a:r>
              <a:rPr lang="en-US" sz="2400" b="1" baseline="-25000" dirty="0" err="1"/>
              <a:t>i</a:t>
            </a:r>
            <a:r>
              <a:rPr lang="en-US" sz="2400" dirty="0"/>
              <a:t>, we only use </a:t>
            </a:r>
            <a:r>
              <a:rPr lang="en-US" sz="2400" b="1" dirty="0"/>
              <a:t>r</a:t>
            </a:r>
            <a:r>
              <a:rPr lang="en-US" sz="2400" b="1" baseline="-25000" dirty="0"/>
              <a:t>1</a:t>
            </a:r>
            <a:r>
              <a:rPr lang="en-US" sz="2400" dirty="0"/>
              <a:t> to estimate dot products.</a:t>
            </a:r>
            <a:endParaRPr lang="en-NZ" sz="2400" dirty="0"/>
          </a:p>
        </p:txBody>
      </p:sp>
      <p:sp>
        <p:nvSpPr>
          <p:cNvPr id="157" name="Rounded Rectangle 156"/>
          <p:cNvSpPr/>
          <p:nvPr/>
        </p:nvSpPr>
        <p:spPr>
          <a:xfrm>
            <a:off x="5230778" y="1930498"/>
            <a:ext cx="3300679" cy="15356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394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5" grpId="0" animBg="1"/>
      <p:bldP spid="140" grpId="0"/>
      <p:bldP spid="141" grpId="0"/>
      <p:bldP spid="142" grpId="0"/>
      <p:bldP spid="143" grpId="0"/>
      <p:bldP spid="144" grpId="0"/>
      <p:bldP spid="156" grpId="0"/>
      <p:bldP spid="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Nearest neighbor search in 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524000"/>
                <a:ext cx="77724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Nearest neighbor search (NNS) in a unit sphere: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Given a data set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:r>
                  <a:rPr lang="en-US" b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/>
                  <a:t> and a query </a:t>
                </a:r>
                <a:r>
                  <a:rPr lang="en-US" b="1" dirty="0"/>
                  <a:t>q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:r>
                  <a:rPr lang="en-US" b="1" dirty="0">
                    <a:solidFill>
                      <a:schemeClr val="tx1"/>
                    </a:solidFill>
                  </a:rPr>
                  <a:t>d</a:t>
                </a:r>
                <a:r>
                  <a:rPr lang="en-US" dirty="0">
                    <a:solidFill>
                      <a:schemeClr val="tx1"/>
                    </a:solidFill>
                  </a:rPr>
                  <a:t> dimensional unit sphere, return the point </a:t>
                </a:r>
                <a:r>
                  <a:rPr lang="en-US" b="1" dirty="0">
                    <a:solidFill>
                      <a:schemeClr val="tx1"/>
                    </a:solidFill>
                  </a:rPr>
                  <a:t>x </a:t>
                </a: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∈ </a:t>
                </a:r>
                <a:r>
                  <a:rPr lang="en-US" b="1" dirty="0">
                    <a:solidFill>
                      <a:schemeClr val="tx1"/>
                    </a:solidFill>
                  </a:rPr>
                  <a:t>X </a:t>
                </a:r>
                <a:r>
                  <a:rPr lang="en-US" dirty="0">
                    <a:solidFill>
                      <a:schemeClr val="tx1"/>
                    </a:solidFill>
                  </a:rPr>
                  <a:t>such that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dist</a:t>
                </a:r>
                <a:r>
                  <a:rPr lang="en-US" b="1" dirty="0">
                    <a:solidFill>
                      <a:schemeClr val="tx1"/>
                    </a:solidFill>
                  </a:rPr>
                  <a:t>(q, x) =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minimum.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524000"/>
                <a:ext cx="7772400" cy="4724400"/>
              </a:xfrm>
              <a:blipFill>
                <a:blip r:embed="rId3"/>
                <a:stretch>
                  <a:fillRect l="-784" t="-1032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02411" y="277014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  <a:endParaRPr lang="en-NZ" sz="2400" b="1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6530835" y="3438525"/>
            <a:ext cx="193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  <a:r>
              <a:rPr lang="en-US" sz="2400" dirty="0"/>
              <a:t> is the top-1.</a:t>
            </a:r>
            <a:endParaRPr lang="en-NZ" sz="2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9EF07-6BCC-4DAD-860D-9B0296E503B1}"/>
              </a:ext>
            </a:extLst>
          </p:cNvPr>
          <p:cNvGrpSpPr/>
          <p:nvPr/>
        </p:nvGrpSpPr>
        <p:grpSpPr>
          <a:xfrm>
            <a:off x="2073732" y="3133878"/>
            <a:ext cx="4305558" cy="3505200"/>
            <a:chOff x="2073732" y="3133878"/>
            <a:chExt cx="4305558" cy="35052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06529FD-1A96-4FFF-98BE-DAFB35DDC8FF}"/>
                </a:ext>
              </a:extLst>
            </p:cNvPr>
            <p:cNvSpPr/>
            <p:nvPr/>
          </p:nvSpPr>
          <p:spPr>
            <a:xfrm>
              <a:off x="2318840" y="3133878"/>
              <a:ext cx="3635890" cy="3505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4191000" y="4736553"/>
              <a:ext cx="1763730" cy="1965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4191000" y="3978503"/>
              <a:ext cx="1512338" cy="9546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V="1">
              <a:off x="4206181" y="3296260"/>
              <a:ext cx="671406" cy="16141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 flipV="1">
              <a:off x="2660943" y="3886200"/>
              <a:ext cx="1530057" cy="10469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018294" y="4418393"/>
              <a:ext cx="360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q</a:t>
              </a:r>
              <a:endParaRPr lang="en-NZ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99363" y="3685475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  <a:endParaRPr lang="en-NZ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73732" y="3503394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  <a:endParaRPr lang="en-NZ" sz="2400" b="1" baseline="-25000" dirty="0"/>
            </a:p>
          </p:txBody>
        </p: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4880572" y="3320438"/>
              <a:ext cx="183784" cy="152124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19552" y="4015683"/>
              <a:ext cx="82220" cy="69393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2679209" y="3933947"/>
              <a:ext cx="117266" cy="110555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407617" y="4816707"/>
              <a:ext cx="740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q</a:t>
              </a:r>
              <a:r>
                <a:rPr lang="en-US" sz="2400" b="1" baseline="30000" dirty="0"/>
                <a:t>T</a:t>
              </a:r>
              <a:r>
                <a:rPr lang="en-US" sz="2400" b="1" dirty="0"/>
                <a:t>x</a:t>
              </a:r>
              <a:r>
                <a:rPr lang="en-US" sz="2400" b="1" baseline="-25000" dirty="0"/>
                <a:t>1</a:t>
              </a:r>
              <a:endParaRPr lang="en-NZ" sz="24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31202" y="4930316"/>
              <a:ext cx="740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q</a:t>
              </a:r>
              <a:r>
                <a:rPr lang="en-US" sz="2400" b="1" baseline="30000" dirty="0"/>
                <a:t>T</a:t>
              </a:r>
              <a:r>
                <a:rPr lang="en-US" sz="2400" b="1" dirty="0"/>
                <a:t>x</a:t>
              </a:r>
              <a:r>
                <a:rPr lang="en-US" sz="2400" b="1" baseline="-25000" dirty="0"/>
                <a:t>2</a:t>
              </a:r>
              <a:endParaRPr lang="en-NZ" sz="24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20709" y="5138439"/>
              <a:ext cx="740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q</a:t>
              </a:r>
              <a:r>
                <a:rPr lang="en-US" sz="2400" b="1" baseline="30000" dirty="0"/>
                <a:t>T</a:t>
              </a:r>
              <a:r>
                <a:rPr lang="en-US" sz="2400" b="1" dirty="0"/>
                <a:t>x</a:t>
              </a:r>
              <a:r>
                <a:rPr lang="en-US" sz="2400" b="1" baseline="-25000" dirty="0"/>
                <a:t>3</a:t>
              </a:r>
              <a:endParaRPr lang="en-NZ" sz="2400" b="1" baseline="-2500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D5D6E7-5A7B-4068-8074-EE120B0A5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8840" y="4933139"/>
              <a:ext cx="1885554" cy="185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Concomitants of Extreme Order statistics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9849" y="311058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404" y="311058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" y="3814375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147934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8628" y="311058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89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70628" y="311058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51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4787" y="373817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85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66787" y="373817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47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1972375" y="3232323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1968534" y="3827422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4127033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27033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234" y="3126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0" y="3820382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6008" y="373817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26563" y="373817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4709" y="4053581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Q</a:t>
            </a:r>
            <a:r>
              <a:rPr lang="en-US" sz="1200" b="1" baseline="-25000" dirty="0"/>
              <a:t>i</a:t>
            </a:r>
            <a:r>
              <a:rPr lang="en-US" sz="1200" b="1" dirty="0"/>
              <a:t> = </a:t>
            </a:r>
            <a:r>
              <a:rPr lang="en-US" sz="1200" b="1" dirty="0" err="1"/>
              <a:t>q</a:t>
            </a:r>
            <a:r>
              <a:rPr lang="en-US" sz="1200" b="1" baseline="30000" dirty="0" err="1"/>
              <a:t>T</a:t>
            </a:r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NZ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0375" y="2961215"/>
            <a:ext cx="80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i</a:t>
            </a:r>
            <a:r>
              <a:rPr lang="en-US" sz="1400" b="1" dirty="0"/>
              <a:t> = </a:t>
            </a:r>
            <a:r>
              <a:rPr lang="en-US" sz="1400" b="1" dirty="0" err="1"/>
              <a:t>x</a:t>
            </a:r>
            <a:r>
              <a:rPr lang="en-US" sz="1400" b="1" baseline="30000" dirty="0" err="1"/>
              <a:t>T</a:t>
            </a:r>
            <a:r>
              <a:rPr lang="en-US" sz="1400" b="1" dirty="0" err="1"/>
              <a:t>r</a:t>
            </a:r>
            <a:r>
              <a:rPr lang="en-US" sz="1400" b="1" baseline="-25000" dirty="0" err="1"/>
              <a:t>i</a:t>
            </a:r>
            <a:endParaRPr lang="en-NZ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b="1" dirty="0"/>
                  <a:t> = 1</a:t>
                </a:r>
                <a:endParaRPr lang="en-NZ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blipFill>
                <a:blip r:embed="rId4"/>
                <a:stretch>
                  <a:fillRect l="-3203" t="-8333" r="-2491" b="-28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876800" y="1817779"/>
            <a:ext cx="4191000" cy="1470398"/>
            <a:chOff x="4876800" y="1817779"/>
            <a:chExt cx="4191000" cy="1470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Random projections:</a:t>
                  </a:r>
                  <a:r>
                    <a:rPr lang="en-US" sz="2000" dirty="0"/>
                    <a:t> Using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random vectors 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~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N</a:t>
                  </a:r>
                  <a:r>
                    <a:rPr lang="en-US" sz="2000" b="1" baseline="30000" dirty="0"/>
                    <a:t>d</a:t>
                  </a:r>
                  <a:r>
                    <a:rPr lang="en-US" sz="2000" b="1" dirty="0"/>
                    <a:t>(0, 1)</a:t>
                  </a:r>
                  <a:r>
                    <a:rPr lang="en-US" sz="2000" dirty="0"/>
                    <a:t>, we have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bivariate samples </a:t>
                  </a:r>
                  <a:r>
                    <a:rPr lang="en-US" sz="2000" b="1" dirty="0"/>
                    <a:t>(Q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, 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from </a:t>
                  </a:r>
                  <a:r>
                    <a:rPr lang="en-US" sz="2000" b="1" dirty="0"/>
                    <a:t>N(0, 0, 1,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dirty="0"/>
                    <a:t>,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q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where </a:t>
                  </a:r>
                  <a:r>
                    <a:rPr lang="en-US" sz="2000" b="1" dirty="0"/>
                    <a:t>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q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and </a:t>
                  </a:r>
                  <a:r>
                    <a:rPr lang="en-US" sz="2000" b="1" dirty="0"/>
                    <a:t>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1603" t="-1843" r="-146" b="-78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4876800" y="1817779"/>
              <a:ext cx="4044428" cy="14703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27513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Concomitants of Extreme Order statistics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9849" y="311058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404" y="311058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" y="3814375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147934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8628" y="311058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89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70628" y="3110585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51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4787" y="373817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85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66787" y="3738175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47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1972375" y="3232323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1968534" y="3827422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4127033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27033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234" y="3126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0" y="3820382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6008" y="373817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26563" y="373817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4709" y="4053581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Q</a:t>
            </a:r>
            <a:r>
              <a:rPr lang="en-US" sz="1200" b="1" baseline="-25000" dirty="0"/>
              <a:t>i</a:t>
            </a:r>
            <a:r>
              <a:rPr lang="en-US" sz="1200" b="1" dirty="0"/>
              <a:t> = </a:t>
            </a:r>
            <a:r>
              <a:rPr lang="en-US" sz="1200" b="1" dirty="0" err="1"/>
              <a:t>q</a:t>
            </a:r>
            <a:r>
              <a:rPr lang="en-US" sz="1200" b="1" baseline="30000" dirty="0" err="1"/>
              <a:t>T</a:t>
            </a:r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NZ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0375" y="2961215"/>
            <a:ext cx="80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i</a:t>
            </a:r>
            <a:r>
              <a:rPr lang="en-US" sz="1400" b="1" dirty="0"/>
              <a:t> = </a:t>
            </a:r>
            <a:r>
              <a:rPr lang="en-US" sz="1400" b="1" dirty="0" err="1"/>
              <a:t>x</a:t>
            </a:r>
            <a:r>
              <a:rPr lang="en-US" sz="1400" b="1" baseline="30000" dirty="0" err="1"/>
              <a:t>T</a:t>
            </a:r>
            <a:r>
              <a:rPr lang="en-US" sz="1400" b="1" dirty="0" err="1"/>
              <a:t>r</a:t>
            </a:r>
            <a:r>
              <a:rPr lang="en-US" sz="1400" b="1" baseline="-25000" dirty="0" err="1"/>
              <a:t>i</a:t>
            </a:r>
            <a:endParaRPr lang="en-NZ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b="1" dirty="0"/>
                  <a:t> = 1</a:t>
                </a:r>
                <a:endParaRPr lang="en-NZ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blipFill>
                <a:blip r:embed="rId4"/>
                <a:stretch>
                  <a:fillRect l="-3203" t="-8333" r="-2491" b="-28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876800" y="1817779"/>
            <a:ext cx="4191000" cy="1470398"/>
            <a:chOff x="4876800" y="1817779"/>
            <a:chExt cx="4191000" cy="1470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Random projections:</a:t>
                  </a:r>
                  <a:r>
                    <a:rPr lang="en-US" sz="2000" dirty="0"/>
                    <a:t> Using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random vectors 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~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N</a:t>
                  </a:r>
                  <a:r>
                    <a:rPr lang="en-US" sz="2000" b="1" baseline="30000" dirty="0"/>
                    <a:t>d</a:t>
                  </a:r>
                  <a:r>
                    <a:rPr lang="en-US" sz="2000" b="1" dirty="0"/>
                    <a:t>(0, 1)</a:t>
                  </a:r>
                  <a:r>
                    <a:rPr lang="en-US" sz="2000" dirty="0"/>
                    <a:t>, we have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bivariate samples </a:t>
                  </a:r>
                  <a:r>
                    <a:rPr lang="en-US" sz="2000" b="1" dirty="0"/>
                    <a:t>(Q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, 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from </a:t>
                  </a:r>
                  <a:r>
                    <a:rPr lang="en-US" sz="2000" b="1" dirty="0"/>
                    <a:t>N(0, 0, 1,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dirty="0"/>
                    <a:t>,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q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where </a:t>
                  </a:r>
                  <a:r>
                    <a:rPr lang="en-US" sz="2000" b="1" dirty="0"/>
                    <a:t>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q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and </a:t>
                  </a:r>
                  <a:r>
                    <a:rPr lang="en-US" sz="2000" b="1" dirty="0"/>
                    <a:t>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1603" t="-1843" r="-146" b="-7834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4876800" y="1817779"/>
              <a:ext cx="4044428" cy="14703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6801" y="3447792"/>
            <a:ext cx="4038599" cy="1309453"/>
            <a:chOff x="4876801" y="3447792"/>
            <a:chExt cx="4038599" cy="1309453"/>
          </a:xfrm>
        </p:grpSpPr>
        <p:sp>
          <p:nvSpPr>
            <p:cNvPr id="51" name="TextBox 50"/>
            <p:cNvSpPr txBox="1"/>
            <p:nvPr/>
          </p:nvSpPr>
          <p:spPr>
            <a:xfrm>
              <a:off x="4958828" y="3519065"/>
              <a:ext cx="3956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Order statistics:</a:t>
              </a:r>
              <a:r>
                <a:rPr lang="en-US" dirty="0"/>
                <a:t> Sort </a:t>
              </a:r>
              <a:r>
                <a:rPr lang="en-US" b="1" dirty="0"/>
                <a:t>D</a:t>
              </a:r>
              <a:r>
                <a:rPr lang="en-US" dirty="0"/>
                <a:t> pairs </a:t>
              </a:r>
              <a:r>
                <a:rPr lang="en-US" b="1" dirty="0"/>
                <a:t>(Q</a:t>
              </a:r>
              <a:r>
                <a:rPr lang="en-US" b="1" baseline="-25000" dirty="0"/>
                <a:t>i</a:t>
              </a:r>
              <a:r>
                <a:rPr lang="en-US" b="1" dirty="0"/>
                <a:t>, X</a:t>
              </a:r>
              <a:r>
                <a:rPr lang="en-US" b="1" baseline="-25000" dirty="0"/>
                <a:t>i</a:t>
              </a:r>
              <a:r>
                <a:rPr lang="en-US" b="1" dirty="0"/>
                <a:t>)</a:t>
              </a:r>
              <a:r>
                <a:rPr lang="en-US" dirty="0"/>
                <a:t> by </a:t>
              </a:r>
              <a:r>
                <a:rPr lang="en-US" b="1" dirty="0"/>
                <a:t>Q</a:t>
              </a:r>
              <a:r>
                <a:rPr lang="en-US" dirty="0"/>
                <a:t>-value, we form the order statistics where </a:t>
              </a:r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r>
                <a:rPr lang="en-US" dirty="0"/>
                <a:t> is the first order statistics and </a:t>
              </a:r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r>
                <a:rPr lang="en-US" dirty="0"/>
                <a:t> is the concomitant of the first order statistics.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876801" y="3447792"/>
              <a:ext cx="4038599" cy="1309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3350" y="4208769"/>
            <a:ext cx="2110512" cy="374301"/>
            <a:chOff x="2553350" y="4208769"/>
            <a:chExt cx="2110512" cy="374301"/>
          </a:xfrm>
        </p:grpSpPr>
        <p:sp>
          <p:nvSpPr>
            <p:cNvPr id="58" name="TextBox 57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(2)</a:t>
              </a:r>
              <a:endParaRPr lang="en-NZ" b="1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(3)</a:t>
              </a:r>
              <a:endParaRPr lang="en-NZ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(4)</a:t>
              </a:r>
              <a:endParaRPr lang="en-NZ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(5)</a:t>
              </a:r>
              <a:endParaRPr lang="en-NZ" b="1" baseline="-25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5926" y="2660576"/>
            <a:ext cx="2110512" cy="374301"/>
            <a:chOff x="2553350" y="4208769"/>
            <a:chExt cx="2110512" cy="374301"/>
          </a:xfrm>
        </p:grpSpPr>
        <p:sp>
          <p:nvSpPr>
            <p:cNvPr id="83" name="TextBox 82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[2]</a:t>
              </a:r>
              <a:endParaRPr lang="en-NZ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[3]</a:t>
              </a:r>
              <a:endParaRPr lang="en-NZ" b="1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[4]</a:t>
              </a:r>
              <a:endParaRPr lang="en-NZ" b="1" baseline="-25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[5]</a:t>
              </a:r>
              <a:endParaRPr lang="en-NZ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326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Concomitants of Extreme Order statistics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9849" y="311058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404" y="311058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" y="3814375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3147934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8628" y="311058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89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70628" y="3110585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51628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4787" y="3738175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85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66787" y="3738175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47787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1972375" y="3232323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1968534" y="3827422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4127033" y="3110585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27033" y="3738175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234" y="3126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0" y="3820382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6008" y="3738175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26563" y="3738175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201546" y="1505959"/>
            <a:ext cx="294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0070C0"/>
                </a:solidFill>
              </a:rPr>
              <a:t>oncomitants of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81" name="Down Arrow 80"/>
          <p:cNvSpPr/>
          <p:nvPr/>
        </p:nvSpPr>
        <p:spPr>
          <a:xfrm>
            <a:off x="3470728" y="2213845"/>
            <a:ext cx="214106" cy="45802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TextBox 81"/>
          <p:cNvSpPr txBox="1"/>
          <p:nvPr/>
        </p:nvSpPr>
        <p:spPr>
          <a:xfrm>
            <a:off x="2212271" y="5208017"/>
            <a:ext cx="294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3370775" y="4821831"/>
            <a:ext cx="414012" cy="2141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TextBox 46"/>
          <p:cNvSpPr txBox="1"/>
          <p:nvPr/>
        </p:nvSpPr>
        <p:spPr>
          <a:xfrm>
            <a:off x="1844709" y="4053581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Q</a:t>
            </a:r>
            <a:r>
              <a:rPr lang="en-US" sz="1200" b="1" baseline="-25000" dirty="0"/>
              <a:t>i</a:t>
            </a:r>
            <a:r>
              <a:rPr lang="en-US" sz="1200" b="1" dirty="0"/>
              <a:t> = </a:t>
            </a:r>
            <a:r>
              <a:rPr lang="en-US" sz="1200" b="1" dirty="0" err="1"/>
              <a:t>q</a:t>
            </a:r>
            <a:r>
              <a:rPr lang="en-US" sz="1200" b="1" baseline="30000" dirty="0" err="1"/>
              <a:t>T</a:t>
            </a:r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NZ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0375" y="2961215"/>
            <a:ext cx="80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i</a:t>
            </a:r>
            <a:r>
              <a:rPr lang="en-US" sz="1400" b="1" dirty="0"/>
              <a:t> = </a:t>
            </a:r>
            <a:r>
              <a:rPr lang="en-US" sz="1400" b="1" dirty="0" err="1"/>
              <a:t>x</a:t>
            </a:r>
            <a:r>
              <a:rPr lang="en-US" sz="1400" b="1" baseline="30000" dirty="0" err="1"/>
              <a:t>T</a:t>
            </a:r>
            <a:r>
              <a:rPr lang="en-US" sz="1400" b="1" dirty="0" err="1"/>
              <a:t>r</a:t>
            </a:r>
            <a:r>
              <a:rPr lang="en-US" sz="1400" b="1" baseline="-25000" dirty="0" err="1"/>
              <a:t>i</a:t>
            </a:r>
            <a:endParaRPr lang="en-NZ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b="1" dirty="0"/>
                  <a:t> = 1</a:t>
                </a:r>
                <a:endParaRPr lang="en-NZ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" y="4387913"/>
                <a:ext cx="1715534" cy="369332"/>
              </a:xfrm>
              <a:prstGeom prst="rect">
                <a:avLst/>
              </a:prstGeom>
              <a:blipFill>
                <a:blip r:embed="rId4"/>
                <a:stretch>
                  <a:fillRect l="-3203" t="-8333" r="-2491" b="-28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876800" y="1817779"/>
            <a:ext cx="4191000" cy="1470398"/>
            <a:chOff x="4876800" y="1817779"/>
            <a:chExt cx="4191000" cy="1470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Random projections:</a:t>
                  </a:r>
                  <a:r>
                    <a:rPr lang="en-US" sz="2000" dirty="0"/>
                    <a:t> Using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random vectors 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~</a:t>
                  </a:r>
                  <a:r>
                    <a:rPr lang="en-US" sz="2000" dirty="0"/>
                    <a:t> </a:t>
                  </a:r>
                  <a:r>
                    <a:rPr lang="en-US" sz="2000" b="1" dirty="0"/>
                    <a:t>N</a:t>
                  </a:r>
                  <a:r>
                    <a:rPr lang="en-US" sz="2000" b="1" baseline="30000" dirty="0"/>
                    <a:t>d</a:t>
                  </a:r>
                  <a:r>
                    <a:rPr lang="en-US" sz="2000" b="1" dirty="0"/>
                    <a:t>(0, 1)</a:t>
                  </a:r>
                  <a:r>
                    <a:rPr lang="en-US" sz="2000" dirty="0"/>
                    <a:t>, we have </a:t>
                  </a:r>
                  <a:r>
                    <a:rPr lang="en-US" sz="2000" b="1" dirty="0"/>
                    <a:t>D</a:t>
                  </a:r>
                  <a:r>
                    <a:rPr lang="en-US" sz="2000" dirty="0"/>
                    <a:t> bivariate samples </a:t>
                  </a:r>
                  <a:r>
                    <a:rPr lang="en-US" sz="2000" b="1" dirty="0"/>
                    <a:t>(Q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, 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from </a:t>
                  </a:r>
                  <a:r>
                    <a:rPr lang="en-US" sz="2000" b="1" dirty="0"/>
                    <a:t>N(0, 0, 1,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dirty="0"/>
                    <a:t>,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q</a:t>
                  </a:r>
                  <a:r>
                    <a:rPr lang="en-US" sz="2000" b="1" dirty="0"/>
                    <a:t>)</a:t>
                  </a:r>
                  <a:r>
                    <a:rPr lang="en-US" sz="2000" dirty="0"/>
                    <a:t> where </a:t>
                  </a:r>
                  <a:r>
                    <a:rPr lang="en-US" sz="2000" b="1" dirty="0"/>
                    <a:t>Q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q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r>
                    <a:rPr lang="en-US" sz="2000" dirty="0"/>
                    <a:t> and </a:t>
                  </a:r>
                  <a:r>
                    <a:rPr lang="en-US" sz="2000" b="1" dirty="0"/>
                    <a:t>X</a:t>
                  </a:r>
                  <a:r>
                    <a:rPr lang="en-US" sz="2000" b="1" baseline="-25000" dirty="0"/>
                    <a:t>i</a:t>
                  </a:r>
                  <a:r>
                    <a:rPr lang="en-US" sz="2000" b="1" dirty="0"/>
                    <a:t> = </a:t>
                  </a:r>
                  <a:r>
                    <a:rPr lang="en-US" sz="2000" b="1" dirty="0" err="1"/>
                    <a:t>x</a:t>
                  </a:r>
                  <a:r>
                    <a:rPr lang="en-US" sz="2000" b="1" baseline="30000" dirty="0" err="1"/>
                    <a:t>T</a:t>
                  </a:r>
                  <a:r>
                    <a:rPr lang="en-US" sz="2000" b="1" dirty="0" err="1"/>
                    <a:t>r</a:t>
                  </a:r>
                  <a:r>
                    <a:rPr lang="en-US" sz="2000" b="1" baseline="-25000" dirty="0" err="1"/>
                    <a:t>i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445" y="1872422"/>
                  <a:ext cx="4181355" cy="1323439"/>
                </a:xfrm>
                <a:prstGeom prst="rect">
                  <a:avLst/>
                </a:prstGeom>
                <a:blipFill>
                  <a:blip r:embed="rId5"/>
                  <a:stretch>
                    <a:fillRect l="-1603" t="-1843" r="-146" b="-7834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ounded Rectangle 8"/>
            <p:cNvSpPr/>
            <p:nvPr/>
          </p:nvSpPr>
          <p:spPr>
            <a:xfrm>
              <a:off x="4876800" y="1817779"/>
              <a:ext cx="4044428" cy="14703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6801" y="3447792"/>
            <a:ext cx="4038599" cy="1309453"/>
            <a:chOff x="4876801" y="3447792"/>
            <a:chExt cx="4038599" cy="1309453"/>
          </a:xfrm>
        </p:grpSpPr>
        <p:sp>
          <p:nvSpPr>
            <p:cNvPr id="51" name="TextBox 50"/>
            <p:cNvSpPr txBox="1"/>
            <p:nvPr/>
          </p:nvSpPr>
          <p:spPr>
            <a:xfrm>
              <a:off x="4958828" y="3519065"/>
              <a:ext cx="3956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Order statistics:</a:t>
              </a:r>
              <a:r>
                <a:rPr lang="en-US" dirty="0"/>
                <a:t> Sort </a:t>
              </a:r>
              <a:r>
                <a:rPr lang="en-US" b="1" dirty="0"/>
                <a:t>D</a:t>
              </a:r>
              <a:r>
                <a:rPr lang="en-US" dirty="0"/>
                <a:t> pairs </a:t>
              </a:r>
              <a:r>
                <a:rPr lang="en-US" b="1" dirty="0"/>
                <a:t>(Q</a:t>
              </a:r>
              <a:r>
                <a:rPr lang="en-US" b="1" baseline="-25000" dirty="0"/>
                <a:t>i</a:t>
              </a:r>
              <a:r>
                <a:rPr lang="en-US" b="1" dirty="0"/>
                <a:t>, X</a:t>
              </a:r>
              <a:r>
                <a:rPr lang="en-US" b="1" baseline="-25000" dirty="0"/>
                <a:t>i</a:t>
              </a:r>
              <a:r>
                <a:rPr lang="en-US" b="1" dirty="0"/>
                <a:t>)</a:t>
              </a:r>
              <a:r>
                <a:rPr lang="en-US" dirty="0"/>
                <a:t> by </a:t>
              </a:r>
              <a:r>
                <a:rPr lang="en-US" b="1" dirty="0"/>
                <a:t>Q</a:t>
              </a:r>
              <a:r>
                <a:rPr lang="en-US" dirty="0"/>
                <a:t>-value, we form the order statistics where </a:t>
              </a:r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r>
                <a:rPr lang="en-US" dirty="0"/>
                <a:t> is the first order statistics and </a:t>
              </a:r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r>
                <a:rPr lang="en-US" dirty="0"/>
                <a:t> is the concomitant of the first order statistics.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876801" y="3447792"/>
              <a:ext cx="4038599" cy="1309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76800" y="4916860"/>
            <a:ext cx="4038599" cy="1309453"/>
            <a:chOff x="4876800" y="4916860"/>
            <a:chExt cx="4038599" cy="1309453"/>
          </a:xfrm>
        </p:grpSpPr>
        <p:sp>
          <p:nvSpPr>
            <p:cNvPr id="56" name="TextBox 55"/>
            <p:cNvSpPr txBox="1"/>
            <p:nvPr/>
          </p:nvSpPr>
          <p:spPr>
            <a:xfrm>
              <a:off x="4958827" y="4988133"/>
              <a:ext cx="3956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Extreme order statistics:</a:t>
              </a:r>
              <a:r>
                <a:rPr lang="en-US" dirty="0"/>
                <a:t> When </a:t>
              </a:r>
              <a:r>
                <a:rPr lang="en-US" b="1" dirty="0"/>
                <a:t>D</a:t>
              </a:r>
              <a:r>
                <a:rPr lang="en-US" dirty="0"/>
                <a:t> is sufficiently large, </a:t>
              </a:r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r>
                <a:rPr lang="en-US" dirty="0"/>
                <a:t> is the extreme order statistics and </a:t>
              </a:r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r>
                <a:rPr lang="en-US" dirty="0"/>
                <a:t> is the concomitant of the extreme order statistics.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876800" y="4916860"/>
              <a:ext cx="4038599" cy="1309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3350" y="4208769"/>
            <a:ext cx="2110512" cy="374301"/>
            <a:chOff x="2553350" y="4208769"/>
            <a:chExt cx="2110512" cy="374301"/>
          </a:xfrm>
        </p:grpSpPr>
        <p:sp>
          <p:nvSpPr>
            <p:cNvPr id="58" name="TextBox 57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(2)</a:t>
              </a:r>
              <a:endParaRPr lang="en-NZ" b="1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(3)</a:t>
              </a:r>
              <a:endParaRPr lang="en-NZ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(4)</a:t>
              </a:r>
              <a:endParaRPr lang="en-NZ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(5)</a:t>
              </a:r>
              <a:endParaRPr lang="en-NZ" b="1" baseline="-25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5926" y="2660576"/>
            <a:ext cx="2110512" cy="374301"/>
            <a:chOff x="2553350" y="4208769"/>
            <a:chExt cx="2110512" cy="374301"/>
          </a:xfrm>
        </p:grpSpPr>
        <p:sp>
          <p:nvSpPr>
            <p:cNvPr id="83" name="TextBox 82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[2]</a:t>
              </a:r>
              <a:endParaRPr lang="en-NZ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[3]</a:t>
              </a:r>
              <a:endParaRPr lang="en-NZ" b="1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[4]</a:t>
              </a:r>
              <a:endParaRPr lang="en-NZ" b="1" baseline="-25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[5]</a:t>
              </a:r>
              <a:endParaRPr lang="en-NZ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654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83" y="274638"/>
            <a:ext cx="79032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Theory of Concomitants of Extreme Order statistics [DG74]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9849" y="2747412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404" y="2747412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" y="3451202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2784761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8628" y="2747412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89628" y="2747412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70628" y="2747412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751628" y="2747412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4787" y="3375002"/>
            <a:ext cx="381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85787" y="3375002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66787" y="3375002"/>
            <a:ext cx="381000" cy="457200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747787" y="3375002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1972375" y="2869150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1968534" y="3464249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4127033" y="2747412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27033" y="3375002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234" y="2763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0" y="3457209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6008" y="3375002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26563" y="3375002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28619" y="1496426"/>
            <a:ext cx="294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0070C0"/>
                </a:solidFill>
              </a:rPr>
              <a:t>oncomitants of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49704" y="4454043"/>
            <a:ext cx="294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4709" y="3690408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Q</a:t>
            </a:r>
            <a:r>
              <a:rPr lang="en-US" sz="1200" b="1" baseline="-25000" dirty="0"/>
              <a:t>i</a:t>
            </a:r>
            <a:r>
              <a:rPr lang="en-US" sz="1200" b="1" dirty="0"/>
              <a:t> = </a:t>
            </a:r>
            <a:r>
              <a:rPr lang="en-US" sz="1200" b="1" dirty="0" err="1"/>
              <a:t>q</a:t>
            </a:r>
            <a:r>
              <a:rPr lang="en-US" sz="1200" b="1" baseline="30000" dirty="0" err="1"/>
              <a:t>T</a:t>
            </a:r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NZ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0375" y="2598042"/>
            <a:ext cx="80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i</a:t>
            </a:r>
            <a:r>
              <a:rPr lang="en-US" sz="1400" b="1" dirty="0"/>
              <a:t> = </a:t>
            </a:r>
            <a:r>
              <a:rPr lang="en-US" sz="1400" b="1" dirty="0" err="1"/>
              <a:t>x</a:t>
            </a:r>
            <a:r>
              <a:rPr lang="en-US" sz="1400" b="1" baseline="30000" dirty="0" err="1"/>
              <a:t>T</a:t>
            </a:r>
            <a:r>
              <a:rPr lang="en-US" sz="1400" b="1" dirty="0" err="1"/>
              <a:t>r</a:t>
            </a:r>
            <a:r>
              <a:rPr lang="en-US" sz="1400" b="1" baseline="-25000" dirty="0" err="1"/>
              <a:t>i</a:t>
            </a:r>
            <a:endParaRPr lang="en-NZ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485" y="4024740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b="1" dirty="0"/>
                  <a:t> = 1</a:t>
                </a:r>
                <a:endParaRPr lang="en-NZ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" y="4024740"/>
                <a:ext cx="1715534" cy="369332"/>
              </a:xfrm>
              <a:prstGeom prst="rect">
                <a:avLst/>
              </a:prstGeom>
              <a:blipFill>
                <a:blip r:embed="rId4"/>
                <a:stretch>
                  <a:fillRect l="-3203" t="-6557" r="-2491" b="-262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895664" y="2747412"/>
            <a:ext cx="4001689" cy="1309453"/>
            <a:chOff x="4876800" y="4916860"/>
            <a:chExt cx="3875659" cy="1309453"/>
          </a:xfrm>
        </p:grpSpPr>
        <p:sp>
          <p:nvSpPr>
            <p:cNvPr id="56" name="TextBox 55"/>
            <p:cNvSpPr txBox="1"/>
            <p:nvPr/>
          </p:nvSpPr>
          <p:spPr>
            <a:xfrm>
              <a:off x="4958826" y="4988133"/>
              <a:ext cx="3776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Extreme order statistics: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rgbClr val="C00000"/>
                  </a:solidFill>
                </a:rPr>
                <a:t>Q</a:t>
              </a:r>
              <a:r>
                <a:rPr lang="en-US" sz="2000" b="1" baseline="-25000" dirty="0">
                  <a:solidFill>
                    <a:srgbClr val="C00000"/>
                  </a:solidFill>
                </a:rPr>
                <a:t>(1)</a:t>
              </a:r>
              <a:r>
                <a:rPr lang="en-US" sz="2000" dirty="0"/>
                <a:t> is the maximum variable among </a:t>
              </a:r>
              <a:r>
                <a:rPr lang="en-US" sz="2000" b="1" dirty="0"/>
                <a:t>D</a:t>
              </a:r>
              <a:r>
                <a:rPr lang="en-US" sz="2000" dirty="0"/>
                <a:t> random variables </a:t>
              </a:r>
              <a:r>
                <a:rPr lang="en-US" sz="2000" b="1" dirty="0"/>
                <a:t>Q</a:t>
              </a:r>
              <a:r>
                <a:rPr lang="en-US" sz="2000" b="1" baseline="-25000" dirty="0"/>
                <a:t>i</a:t>
              </a:r>
              <a:r>
                <a:rPr lang="en-US" sz="2000" b="1" dirty="0"/>
                <a:t> = </a:t>
              </a:r>
              <a:r>
                <a:rPr lang="en-US" sz="2000" b="1" dirty="0" err="1"/>
                <a:t>q</a:t>
              </a:r>
              <a:r>
                <a:rPr lang="en-US" sz="2000" b="1" baseline="30000" dirty="0" err="1"/>
                <a:t>T</a:t>
              </a:r>
              <a:r>
                <a:rPr lang="en-US" sz="2000" b="1" dirty="0" err="1"/>
                <a:t>r</a:t>
              </a:r>
              <a:r>
                <a:rPr lang="en-US" sz="2000" b="1" baseline="-25000" dirty="0" err="1"/>
                <a:t>i</a:t>
              </a:r>
              <a:r>
                <a:rPr lang="en-US" sz="2000" dirty="0"/>
                <a:t> </a:t>
              </a:r>
              <a:r>
                <a:rPr lang="en-US" sz="2000" b="1" dirty="0">
                  <a:sym typeface="Euclid Symbol" panose="05050102010706020507" pitchFamily="18" charset="2"/>
                </a:rPr>
                <a:t>~</a:t>
              </a:r>
              <a:r>
                <a:rPr lang="en-US" sz="2000" dirty="0">
                  <a:sym typeface="Euclid Symbol" panose="05050102010706020507" pitchFamily="18" charset="2"/>
                </a:rPr>
                <a:t> </a:t>
              </a:r>
              <a:r>
                <a:rPr lang="en-US" sz="2000" b="1" dirty="0"/>
                <a:t>N(0, 1)</a:t>
              </a:r>
              <a:r>
                <a:rPr lang="en-US" sz="2000" dirty="0"/>
                <a:t>.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876800" y="4916860"/>
              <a:ext cx="3875659" cy="1309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3350" y="3845596"/>
            <a:ext cx="2110512" cy="374301"/>
            <a:chOff x="2553350" y="4208769"/>
            <a:chExt cx="2110512" cy="374301"/>
          </a:xfrm>
        </p:grpSpPr>
        <p:sp>
          <p:nvSpPr>
            <p:cNvPr id="58" name="TextBox 57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(2)</a:t>
              </a:r>
              <a:endParaRPr lang="en-NZ" b="1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(3)</a:t>
              </a:r>
              <a:endParaRPr lang="en-NZ" b="1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(4)</a:t>
              </a:r>
              <a:endParaRPr lang="en-NZ" b="1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</a:t>
              </a:r>
              <a:r>
                <a:rPr lang="en-US" b="1" baseline="-25000" dirty="0"/>
                <a:t>(5)</a:t>
              </a:r>
              <a:endParaRPr lang="en-NZ" b="1" baseline="-250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5926" y="2297403"/>
            <a:ext cx="2110512" cy="374301"/>
            <a:chOff x="2553350" y="4208769"/>
            <a:chExt cx="2110512" cy="374301"/>
          </a:xfrm>
        </p:grpSpPr>
        <p:sp>
          <p:nvSpPr>
            <p:cNvPr id="83" name="TextBox 82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5335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[2]</a:t>
              </a:r>
              <a:endParaRPr lang="en-NZ" b="1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31440" y="4208769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[3]</a:t>
              </a:r>
              <a:endParaRPr lang="en-NZ" b="1" baseline="-250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2974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[4]</a:t>
              </a:r>
              <a:endParaRPr lang="en-NZ" b="1" baseline="-25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29691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[5]</a:t>
              </a:r>
              <a:endParaRPr lang="en-NZ" b="1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018" y="5055690"/>
            <a:ext cx="4123390" cy="908391"/>
            <a:chOff x="4876800" y="4916860"/>
            <a:chExt cx="4038599" cy="13094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8827" y="4988132"/>
                  <a:ext cx="3956572" cy="1114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Extreme order statistics:</a:t>
                  </a:r>
                  <a:r>
                    <a:rPr lang="en-US" sz="2000" dirty="0"/>
                    <a:t> </a:t>
                  </a:r>
                </a:p>
                <a:p>
                  <a:r>
                    <a:rPr lang="en-US" sz="2000" b="1" dirty="0"/>
                    <a:t>E[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Q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(1)</a:t>
                  </a:r>
                  <a:r>
                    <a:rPr lang="en-US" sz="2000" b="1" dirty="0"/>
                    <a:t>]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≈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r>
                    <a:rPr lang="en-US" sz="2000" b="1" dirty="0">
                      <a:sym typeface="Euclid Symbol" panose="05050102010706020507" pitchFamily="18" charset="2"/>
                    </a:rPr>
                    <a:t>,  Var</a:t>
                  </a:r>
                  <a:r>
                    <a:rPr lang="en-US" sz="2000" b="1" dirty="0"/>
                    <a:t>[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Q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(1)</a:t>
                  </a:r>
                  <a:r>
                    <a:rPr lang="en-US" sz="2000" b="1" dirty="0"/>
                    <a:t>]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≈</a:t>
                  </a:r>
                  <a:r>
                    <a:rPr lang="en-US" sz="2000" b="1" dirty="0"/>
                    <a:t> 0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827" y="4988132"/>
                  <a:ext cx="3956572" cy="1114055"/>
                </a:xfrm>
                <a:prstGeom prst="rect">
                  <a:avLst/>
                </a:prstGeom>
                <a:blipFill>
                  <a:blip r:embed="rId5"/>
                  <a:stretch>
                    <a:fillRect l="-1662" t="-3150" b="-12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4876800" y="4916860"/>
              <a:ext cx="3893226" cy="130945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6096" y="5050360"/>
            <a:ext cx="4611704" cy="908480"/>
            <a:chOff x="4925360" y="4202853"/>
            <a:chExt cx="4123390" cy="826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78478" y="4220206"/>
                  <a:ext cx="4070272" cy="702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Concomitant of extreme order statistics:</a:t>
                  </a:r>
                </a:p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X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[1]</a:t>
                  </a:r>
                  <a:r>
                    <a:rPr lang="en-US" sz="2000" b="1" dirty="0"/>
                    <a:t>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~ N(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r>
                    <a:rPr lang="en-US" sz="2000" b="1" dirty="0">
                      <a:sym typeface="Euclid Symbol" panose="05050102010706020507" pitchFamily="18" charset="2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– (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78" y="4220206"/>
                  <a:ext cx="4070272" cy="702970"/>
                </a:xfrm>
                <a:prstGeom prst="rect">
                  <a:avLst/>
                </a:prstGeom>
                <a:blipFill>
                  <a:blip r:embed="rId6"/>
                  <a:stretch>
                    <a:fillRect l="-1473" t="-3968" b="-13492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ounded Rectangle 73"/>
            <p:cNvSpPr/>
            <p:nvPr/>
          </p:nvSpPr>
          <p:spPr>
            <a:xfrm>
              <a:off x="4925360" y="4202853"/>
              <a:ext cx="3990040" cy="82634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75" name="Right Arrow 74"/>
          <p:cNvSpPr/>
          <p:nvPr/>
        </p:nvSpPr>
        <p:spPr>
          <a:xfrm rot="16200000">
            <a:off x="3457029" y="4253468"/>
            <a:ext cx="248746" cy="15240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Down Arrow 75"/>
          <p:cNvSpPr/>
          <p:nvPr/>
        </p:nvSpPr>
        <p:spPr>
          <a:xfrm>
            <a:off x="3505200" y="2131981"/>
            <a:ext cx="152403" cy="2247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7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83" y="274638"/>
            <a:ext cx="790321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Theory of Concomitants of Extreme Order statistics [DG74]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9849" y="2747412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0404" y="2747412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0.9</a:t>
            </a:r>
            <a:endParaRPr lang="en-NZ" dirty="0">
              <a:solidFill>
                <a:schemeClr val="tx1"/>
              </a:solidFill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3" y="3451202"/>
            <a:ext cx="304800" cy="3048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0" y="2784761"/>
            <a:ext cx="304800" cy="304800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2608628" y="2747412"/>
            <a:ext cx="381000" cy="457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89628" y="2747412"/>
            <a:ext cx="381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-2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70628" y="2747412"/>
            <a:ext cx="38100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67200" y="2747412"/>
            <a:ext cx="38100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604787" y="3375002"/>
            <a:ext cx="381000" cy="457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85787" y="3375002"/>
            <a:ext cx="381000" cy="4572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66787" y="3375002"/>
            <a:ext cx="38100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270979" y="3375002"/>
            <a:ext cx="381000" cy="457200"/>
          </a:xfrm>
          <a:prstGeom prst="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96" name="Right Arrow 95"/>
          <p:cNvSpPr/>
          <p:nvPr/>
        </p:nvSpPr>
        <p:spPr>
          <a:xfrm>
            <a:off x="1972375" y="2869150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7" name="Right Arrow 96"/>
          <p:cNvSpPr/>
          <p:nvPr/>
        </p:nvSpPr>
        <p:spPr>
          <a:xfrm>
            <a:off x="1968534" y="3464249"/>
            <a:ext cx="466025" cy="23581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9" name="Rectangle 98"/>
          <p:cNvSpPr/>
          <p:nvPr/>
        </p:nvSpPr>
        <p:spPr>
          <a:xfrm>
            <a:off x="4648200" y="2747412"/>
            <a:ext cx="381000" cy="457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-8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48200" y="3375002"/>
            <a:ext cx="381000" cy="457200"/>
          </a:xfrm>
          <a:prstGeom prst="rect">
            <a:avLst/>
          </a:prstGeom>
          <a:solidFill>
            <a:srgbClr val="0070C0">
              <a:alpha val="3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-9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3234" y="27635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NZ" b="1" baseline="-25000" dirty="0"/>
          </a:p>
        </p:txBody>
      </p:sp>
      <p:sp>
        <p:nvSpPr>
          <p:cNvPr id="135" name="TextBox 134"/>
          <p:cNvSpPr txBox="1"/>
          <p:nvPr/>
        </p:nvSpPr>
        <p:spPr>
          <a:xfrm flipH="1">
            <a:off x="0" y="3457209"/>
            <a:ext cx="422690" cy="19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</a:t>
            </a:r>
            <a:endParaRPr lang="en-NZ" b="1" dirty="0">
              <a:solidFill>
                <a:srgbClr val="C00000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36008" y="3375002"/>
            <a:ext cx="490556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1.5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326563" y="3375002"/>
            <a:ext cx="49611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28619" y="1496426"/>
            <a:ext cx="2945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0070C0"/>
                </a:solidFill>
              </a:rPr>
              <a:t>oncomitants of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34587" y="4271130"/>
            <a:ext cx="294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E</a:t>
            </a:r>
            <a:r>
              <a:rPr lang="en-US" sz="2000" dirty="0">
                <a:solidFill>
                  <a:srgbClr val="0070C0"/>
                </a:solidFill>
              </a:rPr>
              <a:t>xtreme </a:t>
            </a:r>
            <a:r>
              <a:rPr lang="en-US" sz="2000" dirty="0">
                <a:solidFill>
                  <a:srgbClr val="C00000"/>
                </a:solidFill>
              </a:rPr>
              <a:t>O</a:t>
            </a:r>
            <a:r>
              <a:rPr lang="en-US" sz="2000" dirty="0">
                <a:solidFill>
                  <a:srgbClr val="0070C0"/>
                </a:solidFill>
              </a:rPr>
              <a:t>rder </a:t>
            </a:r>
            <a:r>
              <a:rPr lang="en-US" sz="2000" dirty="0">
                <a:solidFill>
                  <a:srgbClr val="C00000"/>
                </a:solidFill>
              </a:rPr>
              <a:t>s</a:t>
            </a:r>
            <a:r>
              <a:rPr lang="en-US" sz="2000" dirty="0">
                <a:solidFill>
                  <a:srgbClr val="0070C0"/>
                </a:solidFill>
              </a:rPr>
              <a:t>tatistics</a:t>
            </a:r>
            <a:endParaRPr lang="en-NZ" sz="2000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44709" y="3690408"/>
            <a:ext cx="73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Q</a:t>
            </a:r>
            <a:r>
              <a:rPr lang="en-US" sz="1200" b="1" baseline="-25000" dirty="0"/>
              <a:t>i</a:t>
            </a:r>
            <a:r>
              <a:rPr lang="en-US" sz="1200" b="1" dirty="0"/>
              <a:t> = </a:t>
            </a:r>
            <a:r>
              <a:rPr lang="en-US" sz="1200" b="1" dirty="0" err="1"/>
              <a:t>q</a:t>
            </a:r>
            <a:r>
              <a:rPr lang="en-US" sz="1200" b="1" baseline="30000" dirty="0" err="1"/>
              <a:t>T</a:t>
            </a:r>
            <a:r>
              <a:rPr lang="en-US" sz="1200" b="1" dirty="0" err="1"/>
              <a:t>r</a:t>
            </a:r>
            <a:r>
              <a:rPr lang="en-US" sz="1200" b="1" baseline="-25000" dirty="0" err="1"/>
              <a:t>i</a:t>
            </a:r>
            <a:endParaRPr lang="en-NZ" sz="1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0375" y="2598042"/>
            <a:ext cx="80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r>
              <a:rPr lang="en-US" sz="1400" b="1" baseline="-25000" dirty="0"/>
              <a:t>i</a:t>
            </a:r>
            <a:r>
              <a:rPr lang="en-US" sz="1400" b="1" dirty="0"/>
              <a:t> = </a:t>
            </a:r>
            <a:r>
              <a:rPr lang="en-US" sz="1400" b="1" dirty="0" err="1"/>
              <a:t>x</a:t>
            </a:r>
            <a:r>
              <a:rPr lang="en-US" sz="1400" b="1" baseline="30000" dirty="0" err="1"/>
              <a:t>T</a:t>
            </a:r>
            <a:r>
              <a:rPr lang="en-US" sz="1400" b="1" dirty="0" err="1"/>
              <a:t>r</a:t>
            </a:r>
            <a:r>
              <a:rPr lang="en-US" sz="1400" b="1" baseline="-25000" dirty="0" err="1"/>
              <a:t>i</a:t>
            </a:r>
            <a:endParaRPr lang="en-NZ" sz="1400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8485" y="4024740"/>
                <a:ext cx="1715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𝐪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b="1" dirty="0"/>
                  <a:t> = 1</a:t>
                </a:r>
                <a:endParaRPr lang="en-NZ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5" y="4024740"/>
                <a:ext cx="1715534" cy="369332"/>
              </a:xfrm>
              <a:prstGeom prst="rect">
                <a:avLst/>
              </a:prstGeom>
              <a:blipFill>
                <a:blip r:embed="rId5"/>
                <a:stretch>
                  <a:fillRect l="-3203" t="-6557" r="-2491" b="-262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644333" y="2747413"/>
            <a:ext cx="3253020" cy="1098184"/>
            <a:chOff x="4876800" y="4916861"/>
            <a:chExt cx="3875659" cy="1098184"/>
          </a:xfrm>
        </p:grpSpPr>
        <p:sp>
          <p:nvSpPr>
            <p:cNvPr id="56" name="TextBox 55"/>
            <p:cNvSpPr txBox="1"/>
            <p:nvPr/>
          </p:nvSpPr>
          <p:spPr>
            <a:xfrm>
              <a:off x="4958825" y="4988133"/>
              <a:ext cx="37761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Top </a:t>
              </a:r>
              <a:r>
                <a:rPr lang="en-US" sz="2000" b="1" dirty="0"/>
                <a:t>s</a:t>
              </a:r>
              <a:r>
                <a:rPr lang="en-US" sz="2000" b="1" baseline="-25000" dirty="0"/>
                <a:t>0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C00000"/>
                  </a:solidFill>
                </a:rPr>
                <a:t>maximum</a:t>
              </a:r>
              <a:r>
                <a:rPr lang="en-US" sz="2000" dirty="0"/>
                <a:t> and </a:t>
              </a:r>
              <a:r>
                <a:rPr lang="en-US" sz="2000" dirty="0">
                  <a:solidFill>
                    <a:srgbClr val="0070C0"/>
                  </a:solidFill>
                </a:rPr>
                <a:t>minimum</a:t>
              </a:r>
              <a:r>
                <a:rPr lang="en-US" sz="2000" dirty="0"/>
                <a:t> order statistics: </a:t>
              </a:r>
              <a:r>
                <a:rPr lang="en-US" sz="2000" b="1" dirty="0">
                  <a:solidFill>
                    <a:srgbClr val="C00000"/>
                  </a:solidFill>
                </a:rPr>
                <a:t>Q</a:t>
              </a:r>
              <a:r>
                <a:rPr lang="en-US" sz="2000" b="1" baseline="-25000" dirty="0">
                  <a:solidFill>
                    <a:srgbClr val="C00000"/>
                  </a:solidFill>
                </a:rPr>
                <a:t>(</a:t>
              </a:r>
              <a:r>
                <a:rPr lang="en-US" sz="2000" b="1" baseline="-25000" dirty="0" err="1">
                  <a:solidFill>
                    <a:srgbClr val="C00000"/>
                  </a:solidFill>
                </a:rPr>
                <a:t>i</a:t>
              </a:r>
              <a:r>
                <a:rPr lang="en-US" sz="2000" b="1" baseline="-25000" dirty="0">
                  <a:solidFill>
                    <a:srgbClr val="C00000"/>
                  </a:solidFill>
                </a:rPr>
                <a:t>)</a:t>
              </a:r>
              <a:r>
                <a:rPr lang="en-US" sz="2000" dirty="0"/>
                <a:t> and </a:t>
              </a:r>
              <a:r>
                <a:rPr lang="en-US" sz="2000" b="1" dirty="0">
                  <a:solidFill>
                    <a:srgbClr val="0070C0"/>
                  </a:solidFill>
                </a:rPr>
                <a:t>Q</a:t>
              </a:r>
              <a:r>
                <a:rPr lang="en-US" sz="2000" b="1" baseline="-25000" dirty="0">
                  <a:solidFill>
                    <a:srgbClr val="0070C0"/>
                  </a:solidFill>
                </a:rPr>
                <a:t>(D-i+1)</a:t>
              </a:r>
              <a:r>
                <a:rPr lang="en-US" sz="2000" b="1" baseline="30000" dirty="0">
                  <a:solidFill>
                    <a:srgbClr val="0070C0"/>
                  </a:solidFill>
                </a:rPr>
                <a:t> </a:t>
              </a:r>
              <a:r>
                <a:rPr lang="en-US" sz="2000" dirty="0"/>
                <a:t>where </a:t>
              </a:r>
              <a:r>
                <a:rPr lang="en-US" sz="2000" b="1" dirty="0" err="1"/>
                <a:t>i</a:t>
              </a:r>
              <a:r>
                <a:rPr lang="en-US" sz="2000" b="1" dirty="0"/>
                <a:t> = 1, ... , s</a:t>
              </a:r>
              <a:r>
                <a:rPr lang="en-US" sz="2000" b="1" baseline="-25000" dirty="0"/>
                <a:t>0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4876800" y="4916861"/>
              <a:ext cx="3875659" cy="10981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3350" y="3845596"/>
            <a:ext cx="2669046" cy="374301"/>
            <a:chOff x="2553350" y="4208769"/>
            <a:chExt cx="2669046" cy="374301"/>
          </a:xfrm>
        </p:grpSpPr>
        <p:sp>
          <p:nvSpPr>
            <p:cNvPr id="58" name="TextBox 57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(1)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53350" y="4208769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Q</a:t>
              </a:r>
              <a:r>
                <a:rPr lang="en-US" b="1" baseline="-25000" dirty="0">
                  <a:solidFill>
                    <a:srgbClr val="0070C0"/>
                  </a:solidFill>
                </a:rPr>
                <a:t>(D-1)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648200" y="4213738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Q</a:t>
              </a:r>
              <a:r>
                <a:rPr lang="en-US" b="1" baseline="-25000" dirty="0">
                  <a:solidFill>
                    <a:srgbClr val="0070C0"/>
                  </a:solidFill>
                </a:rPr>
                <a:t>(D)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226263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Q</a:t>
              </a:r>
              <a:r>
                <a:rPr lang="en-US" b="1" baseline="-25000" dirty="0">
                  <a:solidFill>
                    <a:srgbClr val="C00000"/>
                  </a:solidFill>
                </a:rPr>
                <a:t>(2)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545926" y="2297403"/>
            <a:ext cx="2660491" cy="402495"/>
            <a:chOff x="2553350" y="4208769"/>
            <a:chExt cx="2660491" cy="402495"/>
          </a:xfrm>
        </p:grpSpPr>
        <p:sp>
          <p:nvSpPr>
            <p:cNvPr id="83" name="TextBox 82"/>
            <p:cNvSpPr txBox="1"/>
            <p:nvPr/>
          </p:nvSpPr>
          <p:spPr>
            <a:xfrm>
              <a:off x="3334122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[1]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553350" y="420876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X</a:t>
              </a:r>
              <a:r>
                <a:rPr lang="en-US" b="1" baseline="-25000" dirty="0">
                  <a:solidFill>
                    <a:srgbClr val="0070C0"/>
                  </a:solidFill>
                </a:rPr>
                <a:t>[D-1]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652469" y="4241932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X</a:t>
              </a:r>
              <a:r>
                <a:rPr lang="en-US" b="1" baseline="-25000" dirty="0">
                  <a:solidFill>
                    <a:srgbClr val="0070C0"/>
                  </a:solidFill>
                </a:rPr>
                <a:t>[D]</a:t>
              </a:r>
              <a:endParaRPr lang="en-NZ" b="1" baseline="-25000" dirty="0">
                <a:solidFill>
                  <a:srgbClr val="0070C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97703" y="421373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X</a:t>
              </a:r>
              <a:r>
                <a:rPr lang="en-US" b="1" baseline="-25000" dirty="0">
                  <a:solidFill>
                    <a:srgbClr val="C00000"/>
                  </a:solidFill>
                </a:rPr>
                <a:t>[2]</a:t>
              </a:r>
              <a:endParaRPr lang="en-NZ" b="1" baseline="-25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31018" y="4882137"/>
            <a:ext cx="3095680" cy="1502791"/>
            <a:chOff x="4876800" y="4916860"/>
            <a:chExt cx="4038599" cy="2166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8828" y="4988134"/>
                  <a:ext cx="3956571" cy="2095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Extreme order statistics:</a:t>
                  </a:r>
                  <a:r>
                    <a:rPr lang="en-US" sz="2000" dirty="0"/>
                    <a:t> </a:t>
                  </a:r>
                </a:p>
                <a:p>
                  <a:r>
                    <a:rPr lang="en-US" sz="2000" b="1" dirty="0"/>
                    <a:t>E[</a:t>
                  </a:r>
                  <a:r>
                    <a:rPr lang="en-US" sz="2000" b="1" dirty="0">
                      <a:solidFill>
                        <a:srgbClr val="C00000"/>
                      </a:solidFill>
                    </a:rPr>
                    <a:t>Q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(</a:t>
                  </a:r>
                  <a:r>
                    <a:rPr lang="en-US" sz="2000" b="1" baseline="-25000" dirty="0" err="1">
                      <a:solidFill>
                        <a:srgbClr val="C00000"/>
                      </a:solidFill>
                    </a:rPr>
                    <a:t>i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)</a:t>
                  </a:r>
                  <a:r>
                    <a:rPr lang="en-US" sz="2000" b="1" dirty="0"/>
                    <a:t>]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≈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endParaRPr lang="en-US" sz="2000" b="1" dirty="0"/>
                </a:p>
                <a:p>
                  <a:r>
                    <a:rPr lang="en-US" sz="2000" b="1" dirty="0"/>
                    <a:t>E[</a:t>
                  </a:r>
                  <a:r>
                    <a:rPr lang="en-US" sz="2000" b="1" dirty="0">
                      <a:solidFill>
                        <a:srgbClr val="0070C0"/>
                      </a:solidFill>
                    </a:rPr>
                    <a:t>Q</a:t>
                  </a:r>
                  <a:r>
                    <a:rPr lang="en-US" sz="2000" b="1" baseline="-25000" dirty="0">
                      <a:solidFill>
                        <a:srgbClr val="0070C0"/>
                      </a:solidFill>
                    </a:rPr>
                    <a:t>(D-i+1)</a:t>
                  </a:r>
                  <a:r>
                    <a:rPr lang="en-US" sz="2000" b="1" dirty="0"/>
                    <a:t>]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≈ </a:t>
                  </a:r>
                  <a14:m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  <a:sym typeface="Euclid Symbol" panose="05050102010706020507" pitchFamily="18" charset="2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endParaRPr lang="en-US" sz="2000" b="1" dirty="0"/>
                </a:p>
                <a:p>
                  <a:endParaRPr lang="en-US" sz="2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828" y="4988134"/>
                  <a:ext cx="3956571" cy="2095010"/>
                </a:xfrm>
                <a:prstGeom prst="rect">
                  <a:avLst/>
                </a:prstGeom>
                <a:blipFill>
                  <a:blip r:embed="rId6"/>
                  <a:stretch>
                    <a:fillRect l="-2008" t="-21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ounded Rectangle 54"/>
            <p:cNvSpPr/>
            <p:nvPr/>
          </p:nvSpPr>
          <p:spPr>
            <a:xfrm>
              <a:off x="4876800" y="4916860"/>
              <a:ext cx="3893226" cy="1884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95387" y="4876799"/>
            <a:ext cx="5320013" cy="1472425"/>
            <a:chOff x="4925360" y="4202853"/>
            <a:chExt cx="4123390" cy="13393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978478" y="4220206"/>
                  <a:ext cx="4070272" cy="1321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0070C0"/>
                      </a:solidFill>
                    </a:rPr>
                    <a:t>Concomitant of extreme order statistics:</a:t>
                  </a:r>
                </a:p>
                <a:p>
                  <a:r>
                    <a:rPr lang="en-US" sz="2000" b="1" dirty="0">
                      <a:solidFill>
                        <a:srgbClr val="C00000"/>
                      </a:solidFill>
                    </a:rPr>
                    <a:t>X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[</a:t>
                  </a:r>
                  <a:r>
                    <a:rPr lang="en-US" sz="2000" b="1" baseline="-25000" dirty="0" err="1">
                      <a:solidFill>
                        <a:srgbClr val="C00000"/>
                      </a:solidFill>
                    </a:rPr>
                    <a:t>i</a:t>
                  </a:r>
                  <a:r>
                    <a:rPr lang="en-US" sz="2000" b="1" baseline="-25000" dirty="0">
                      <a:solidFill>
                        <a:srgbClr val="C00000"/>
                      </a:solidFill>
                    </a:rPr>
                    <a:t>]</a:t>
                  </a:r>
                  <a:r>
                    <a:rPr lang="en-US" sz="2000" b="1" dirty="0"/>
                    <a:t>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~ N(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r>
                    <a:rPr lang="en-US" sz="2000" b="1" dirty="0">
                      <a:sym typeface="Euclid Symbol" panose="05050102010706020507" pitchFamily="18" charset="2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– (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</a:p>
                <a:p>
                  <a:r>
                    <a:rPr lang="en-US" sz="2000" b="1" dirty="0">
                      <a:solidFill>
                        <a:srgbClr val="0070C0"/>
                      </a:solidFill>
                    </a:rPr>
                    <a:t>X</a:t>
                  </a:r>
                  <a:r>
                    <a:rPr lang="en-US" sz="2000" b="1" baseline="-25000" dirty="0">
                      <a:solidFill>
                        <a:srgbClr val="0070C0"/>
                      </a:solidFill>
                    </a:rPr>
                    <a:t>[D-i+1]</a:t>
                  </a:r>
                  <a:r>
                    <a:rPr lang="en-US" sz="2000" b="1" dirty="0"/>
                    <a:t> 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~ N(– 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</m:ctrlPr>
                        </m:radPr>
                        <m:deg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sym typeface="Euclid Symbol" panose="05050102010706020507" pitchFamily="18" charset="2"/>
                            </a:rPr>
                            <m:t>𝟐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US" sz="2000" b="1" i="0" dirty="0" smtClean="0">
                              <a:sym typeface="Euclid Symbol" panose="05050102010706020507" pitchFamily="18" charset="2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2000" b="1" dirty="0">
                              <a:sym typeface="Euclid Symbol" panose="05050102010706020507" pitchFamily="18" charset="2"/>
                            </a:rPr>
                            <m:t>)</m:t>
                          </m:r>
                        </m:e>
                      </m:rad>
                    </m:oMath>
                  </a14:m>
                  <a:r>
                    <a:rPr lang="en-US" sz="2000" b="1" dirty="0">
                      <a:sym typeface="Euclid Symbol" panose="05050102010706020507" pitchFamily="18" charset="2"/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𝐱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Euclid Math One" panose="05050601010101010101" pitchFamily="18" charset="2"/>
                        </a:rPr>
                        <m:t>∥</m:t>
                      </m:r>
                    </m:oMath>
                  </a14:m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 – (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x</a:t>
                  </a:r>
                  <a:r>
                    <a:rPr lang="en-US" sz="2000" b="1" baseline="30000" dirty="0" err="1">
                      <a:sym typeface="Euclid Symbol" panose="05050102010706020507" pitchFamily="18" charset="2"/>
                    </a:rPr>
                    <a:t>T</a:t>
                  </a:r>
                  <a:r>
                    <a:rPr lang="en-US" sz="2000" b="1" dirty="0" err="1">
                      <a:sym typeface="Euclid Symbol" panose="05050102010706020507" pitchFamily="18" charset="2"/>
                    </a:rPr>
                    <a:t>q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  <a:r>
                    <a:rPr lang="en-US" sz="2000" b="1" baseline="30000" dirty="0">
                      <a:sym typeface="Euclid Symbol" panose="05050102010706020507" pitchFamily="18" charset="2"/>
                    </a:rPr>
                    <a:t>2</a:t>
                  </a:r>
                  <a:r>
                    <a:rPr lang="en-US" sz="2000" b="1" dirty="0">
                      <a:sym typeface="Euclid Symbol" panose="05050102010706020507" pitchFamily="18" charset="2"/>
                    </a:rPr>
                    <a:t>)</a:t>
                  </a:r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78" y="4220206"/>
                  <a:ext cx="4070272" cy="1321956"/>
                </a:xfrm>
                <a:prstGeom prst="rect">
                  <a:avLst/>
                </a:prstGeom>
                <a:blipFill>
                  <a:blip r:embed="rId7"/>
                  <a:stretch>
                    <a:fillRect l="-1160" t="-1674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ounded Rectangle 73"/>
            <p:cNvSpPr/>
            <p:nvPr/>
          </p:nvSpPr>
          <p:spPr>
            <a:xfrm>
              <a:off x="4925360" y="4202853"/>
              <a:ext cx="3990040" cy="119407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4" name="Oval 3"/>
          <p:cNvSpPr/>
          <p:nvPr/>
        </p:nvSpPr>
        <p:spPr>
          <a:xfrm>
            <a:off x="3860011" y="295859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/>
          <p:cNvSpPr/>
          <p:nvPr/>
        </p:nvSpPr>
        <p:spPr>
          <a:xfrm>
            <a:off x="3993613" y="2959231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2" name="Oval 61"/>
          <p:cNvSpPr/>
          <p:nvPr/>
        </p:nvSpPr>
        <p:spPr>
          <a:xfrm>
            <a:off x="4120122" y="2958592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2" name="Oval 71"/>
          <p:cNvSpPr/>
          <p:nvPr/>
        </p:nvSpPr>
        <p:spPr>
          <a:xfrm>
            <a:off x="3862573" y="357979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Oval 72"/>
          <p:cNvSpPr/>
          <p:nvPr/>
        </p:nvSpPr>
        <p:spPr>
          <a:xfrm>
            <a:off x="3996175" y="3580433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Oval 76"/>
          <p:cNvSpPr/>
          <p:nvPr/>
        </p:nvSpPr>
        <p:spPr>
          <a:xfrm>
            <a:off x="4122684" y="3579794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4006119" y="6197171"/>
            <a:ext cx="422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baseline="-25000" dirty="0">
                <a:solidFill>
                  <a:srgbClr val="C00000"/>
                </a:solidFill>
              </a:rPr>
              <a:t>[</a:t>
            </a:r>
            <a:r>
              <a:rPr lang="en-US" b="1" baseline="-25000" dirty="0" err="1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]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b="1" baseline="-25000" dirty="0">
                <a:solidFill>
                  <a:srgbClr val="0070C0"/>
                </a:solidFill>
              </a:rPr>
              <a:t>[D-i+1]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asymptotically.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52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8D6748-CD94-4970-917C-C59DEDD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243" y="1944129"/>
            <a:ext cx="3995258" cy="3923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E75E6-4D83-4765-858D-19C2294A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multi-probe </a:t>
            </a:r>
            <a:r>
              <a:rPr lang="en-US" dirty="0" err="1"/>
              <a:t>Falconn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43F76-FBCA-4987-9EB2-E85BBB07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69E1F-CEAF-4F6B-93C4-D4AE6185B3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5029200" cy="51054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Falconn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If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dirty="0"/>
              <a:t> corresponding to </a:t>
            </a:r>
            <a:r>
              <a:rPr lang="en-US" b="1" dirty="0"/>
              <a:t>Q</a:t>
            </a:r>
            <a:r>
              <a:rPr lang="en-US" b="1" baseline="-25000" dirty="0"/>
              <a:t>(1)</a:t>
            </a:r>
            <a:r>
              <a:rPr lang="en-US" dirty="0"/>
              <a:t> as hash value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Q</a:t>
            </a:r>
            <a:r>
              <a:rPr lang="en-US" b="1" baseline="-25000" dirty="0"/>
              <a:t>(</a:t>
            </a:r>
            <a:r>
              <a:rPr lang="en-US" b="1" baseline="-25000" dirty="0" err="1"/>
              <a:t>i</a:t>
            </a:r>
            <a:r>
              <a:rPr lang="en-US" b="1" baseline="-25000" dirty="0"/>
              <a:t>)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b="1" baseline="-25000" dirty="0"/>
              <a:t>(D-</a:t>
            </a:r>
            <a:r>
              <a:rPr lang="en-US" b="1" baseline="-25000" dirty="0" err="1"/>
              <a:t>i</a:t>
            </a:r>
            <a:r>
              <a:rPr lang="en-US" b="1" baseline="-25000" dirty="0"/>
              <a:t>)</a:t>
            </a:r>
            <a:r>
              <a:rPr lang="en-US" dirty="0"/>
              <a:t> as probing buckets where </a:t>
            </a:r>
            <a:r>
              <a:rPr lang="en-US" sz="2000" b="1" dirty="0" err="1"/>
              <a:t>i</a:t>
            </a:r>
            <a:r>
              <a:rPr lang="en-US" sz="2000" b="1" dirty="0"/>
              <a:t> = 1, ... , s</a:t>
            </a:r>
            <a:r>
              <a:rPr lang="en-US" sz="2000" b="1" baseline="-25000" dirty="0"/>
              <a:t>0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CEOs: </a:t>
            </a:r>
            <a:r>
              <a:rPr lang="en-US" dirty="0"/>
              <a:t>If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X</a:t>
            </a:r>
            <a:r>
              <a:rPr lang="en-US" b="1" baseline="-25000" dirty="0"/>
              <a:t>[1] </a:t>
            </a:r>
            <a:r>
              <a:rPr lang="en-US" b="1" dirty="0"/>
              <a:t>= x</a:t>
            </a:r>
            <a:r>
              <a:rPr lang="en-US" b="1" baseline="30000" dirty="0"/>
              <a:t>T</a:t>
            </a:r>
            <a:r>
              <a:rPr lang="en-US" b="1" dirty="0"/>
              <a:t>r</a:t>
            </a:r>
            <a:r>
              <a:rPr lang="en-US" b="1" baseline="-25000" dirty="0"/>
              <a:t>1</a:t>
            </a:r>
            <a:r>
              <a:rPr lang="en-US" dirty="0"/>
              <a:t> to estimate </a:t>
            </a:r>
            <a:r>
              <a:rPr lang="en-US" b="1" dirty="0" err="1"/>
              <a:t>x</a:t>
            </a:r>
            <a:r>
              <a:rPr lang="en-US" b="1" baseline="30000" dirty="0" err="1"/>
              <a:t>T</a:t>
            </a:r>
            <a:r>
              <a:rPr lang="en-US" b="1" dirty="0" err="1"/>
              <a:t>q</a:t>
            </a:r>
            <a:endParaRPr lang="en-US" dirty="0"/>
          </a:p>
          <a:p>
            <a:pPr lvl="2"/>
            <a:r>
              <a:rPr lang="en-US" dirty="0"/>
              <a:t>Use </a:t>
            </a:r>
            <a:r>
              <a:rPr lang="en-US" b="1" dirty="0"/>
              <a:t>X</a:t>
            </a:r>
            <a:r>
              <a:rPr lang="en-US" b="1" baseline="-25000" dirty="0"/>
              <a:t>[</a:t>
            </a:r>
            <a:r>
              <a:rPr lang="en-US" b="1" baseline="-25000" dirty="0" err="1"/>
              <a:t>i</a:t>
            </a:r>
            <a:r>
              <a:rPr lang="en-US" b="1" baseline="-25000" dirty="0"/>
              <a:t>]</a:t>
            </a:r>
            <a:r>
              <a:rPr lang="en-US" dirty="0"/>
              <a:t> and </a:t>
            </a:r>
            <a:r>
              <a:rPr lang="en-US" b="1" dirty="0"/>
              <a:t>X</a:t>
            </a:r>
            <a:r>
              <a:rPr lang="en-US" b="1" baseline="-25000" dirty="0"/>
              <a:t>[D-</a:t>
            </a:r>
            <a:r>
              <a:rPr lang="en-US" b="1" baseline="-25000" dirty="0" err="1"/>
              <a:t>i</a:t>
            </a:r>
            <a:r>
              <a:rPr lang="en-US" b="1" baseline="-25000" dirty="0"/>
              <a:t>]</a:t>
            </a:r>
            <a:r>
              <a:rPr lang="en-US" dirty="0"/>
              <a:t> as estimators of </a:t>
            </a:r>
            <a:r>
              <a:rPr lang="en-US" b="1" dirty="0" err="1"/>
              <a:t>x</a:t>
            </a:r>
            <a:r>
              <a:rPr lang="en-US" b="1" baseline="30000" dirty="0" err="1"/>
              <a:t>T</a:t>
            </a:r>
            <a:r>
              <a:rPr lang="en-US" b="1" dirty="0" err="1"/>
              <a:t>q</a:t>
            </a:r>
            <a:r>
              <a:rPr lang="en-US" dirty="0"/>
              <a:t> where </a:t>
            </a:r>
            <a:r>
              <a:rPr lang="en-US" sz="2000" b="1" dirty="0" err="1"/>
              <a:t>i</a:t>
            </a:r>
            <a:r>
              <a:rPr lang="en-US" sz="2000" b="1" dirty="0"/>
              <a:t> = 1, ... , s</a:t>
            </a:r>
            <a:r>
              <a:rPr lang="en-US" sz="2000" b="1" baseline="-25000" dirty="0"/>
              <a:t>0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Falconn</a:t>
            </a:r>
            <a:r>
              <a:rPr lang="en-US" dirty="0">
                <a:solidFill>
                  <a:srgbClr val="0070C0"/>
                </a:solidFill>
              </a:rPr>
              <a:t>++ = </a:t>
            </a:r>
            <a:r>
              <a:rPr lang="en-US" dirty="0" err="1">
                <a:solidFill>
                  <a:srgbClr val="0070C0"/>
                </a:solidFill>
              </a:rPr>
              <a:t>Falconn</a:t>
            </a:r>
            <a:r>
              <a:rPr lang="en-US" dirty="0">
                <a:solidFill>
                  <a:srgbClr val="0070C0"/>
                </a:solidFill>
              </a:rPr>
              <a:t> + CEOs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B5BCE-8176-4F1E-9A08-34E41DB7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37" y="1623350"/>
            <a:ext cx="2419350" cy="328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FDD4C-D779-4888-9631-C8C7E9D84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21" y="3111642"/>
            <a:ext cx="2419350" cy="3286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BE5BEB-2137-49B9-BA9E-AFD3D8D6842B}"/>
              </a:ext>
            </a:extLst>
          </p:cNvPr>
          <p:cNvCxnSpPr>
            <a:cxnSpLocks/>
          </p:cNvCxnSpPr>
          <p:nvPr/>
        </p:nvCxnSpPr>
        <p:spPr>
          <a:xfrm>
            <a:off x="4156643" y="5001041"/>
            <a:ext cx="0" cy="36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0A8181-FF59-4C43-BFFF-BAF5DE7D064B}"/>
              </a:ext>
            </a:extLst>
          </p:cNvPr>
          <p:cNvSpPr txBox="1"/>
          <p:nvPr/>
        </p:nvSpPr>
        <p:spPr>
          <a:xfrm>
            <a:off x="3216933" y="5468256"/>
            <a:ext cx="2851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Scale each bucket by keeping</a:t>
            </a:r>
          </a:p>
          <a:p>
            <a:r>
              <a:rPr lang="en-US" sz="2000" dirty="0"/>
              <a:t> </a:t>
            </a:r>
            <a:r>
              <a:rPr lang="en-US" sz="2000" b="1" dirty="0"/>
              <a:t>x</a:t>
            </a:r>
            <a:r>
              <a:rPr lang="en-US" sz="2000" dirty="0"/>
              <a:t> with largest </a:t>
            </a:r>
            <a:r>
              <a:rPr lang="en-US" sz="2000" b="1" dirty="0" err="1"/>
              <a:t>x</a:t>
            </a:r>
            <a:r>
              <a:rPr lang="en-US" sz="2000" b="1" baseline="30000" dirty="0" err="1"/>
              <a:t>T</a:t>
            </a:r>
            <a:r>
              <a:rPr lang="en-US" sz="2000" b="1" dirty="0" err="1"/>
              <a:t>r</a:t>
            </a:r>
            <a:r>
              <a:rPr lang="en-US" sz="2000" b="1" baseline="-25000" dirty="0" err="1"/>
              <a:t>i</a:t>
            </a:r>
            <a:r>
              <a:rPr lang="en-US" sz="2000" dirty="0"/>
              <a:t> </a:t>
            </a:r>
            <a:endParaRPr lang="en-NZ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0FDECD-9D6D-4883-98A2-0ABAEE5A0B4E}"/>
              </a:ext>
            </a:extLst>
          </p:cNvPr>
          <p:cNvCxnSpPr>
            <a:cxnSpLocks/>
          </p:cNvCxnSpPr>
          <p:nvPr/>
        </p:nvCxnSpPr>
        <p:spPr>
          <a:xfrm flipH="1">
            <a:off x="2091272" y="5001041"/>
            <a:ext cx="651928" cy="36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8042A6-E99D-44EB-847A-45C62E725231}"/>
              </a:ext>
            </a:extLst>
          </p:cNvPr>
          <p:cNvSpPr txBox="1"/>
          <p:nvPr/>
        </p:nvSpPr>
        <p:spPr>
          <a:xfrm>
            <a:off x="930797" y="5468256"/>
            <a:ext cx="1883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Partition </a:t>
            </a:r>
            <a:r>
              <a:rPr lang="en-US" sz="2000" b="1" dirty="0"/>
              <a:t>n</a:t>
            </a:r>
            <a:r>
              <a:rPr lang="en-US" sz="2000" dirty="0"/>
              <a:t> points </a:t>
            </a:r>
          </a:p>
          <a:p>
            <a:r>
              <a:rPr lang="en-US" sz="2000" dirty="0"/>
              <a:t>into </a:t>
            </a:r>
            <a:r>
              <a:rPr lang="en-US" sz="2000" b="1" dirty="0"/>
              <a:t>2D</a:t>
            </a:r>
            <a:r>
              <a:rPr lang="en-US" sz="2000" dirty="0"/>
              <a:t> buckets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1479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000A-D907-4D68-9877-6A8EB9BB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Falconn</a:t>
            </a:r>
            <a:r>
              <a:rPr lang="en-US" dirty="0"/>
              <a:t>++: A locality-sensitive filtering</a:t>
            </a:r>
            <a:endParaRPr lang="en-N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49630-6E6D-4C7C-A6CC-E09E4286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6AF3-A7E5-4E8F-A103-E3A1FE4340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5135562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A locality-sensitive filtering (LSF) mechanism:</a:t>
            </a:r>
          </a:p>
          <a:p>
            <a:pPr lvl="2"/>
            <a:r>
              <a:rPr lang="en-US" altLang="zh-TW" dirty="0"/>
              <a:t>Given a distance function </a:t>
            </a:r>
            <a:r>
              <a:rPr lang="en-US" altLang="zh-TW" b="1" dirty="0" err="1"/>
              <a:t>dist</a:t>
            </a:r>
            <a:r>
              <a:rPr lang="en-US" altLang="zh-TW" b="1" dirty="0"/>
              <a:t>(. , .)</a:t>
            </a:r>
            <a:r>
              <a:rPr lang="en-US" altLang="zh-TW" b="1" dirty="0">
                <a:sym typeface="Euclid Symbol" panose="05050102010706020507" pitchFamily="18" charset="2"/>
              </a:rPr>
              <a:t> </a:t>
            </a:r>
            <a:r>
              <a:rPr lang="en-US" altLang="zh-TW" dirty="0"/>
              <a:t>and positive values </a:t>
            </a:r>
            <a:r>
              <a:rPr lang="en-US" altLang="zh-TW" b="1" dirty="0"/>
              <a:t>r</a:t>
            </a:r>
            <a:r>
              <a:rPr lang="en-US" altLang="zh-TW" dirty="0"/>
              <a:t>, </a:t>
            </a:r>
            <a:r>
              <a:rPr lang="en-US" altLang="zh-TW" b="1" dirty="0"/>
              <a:t>c</a:t>
            </a:r>
            <a:r>
              <a:rPr lang="en-US" altLang="zh-TW" dirty="0"/>
              <a:t>, </a:t>
            </a:r>
            <a:r>
              <a:rPr lang="en-US" altLang="zh-TW" b="1" dirty="0"/>
              <a:t>q</a:t>
            </a:r>
            <a:r>
              <a:rPr lang="en-US" altLang="zh-TW" b="1" baseline="-25000" dirty="0"/>
              <a:t>1</a:t>
            </a:r>
            <a:r>
              <a:rPr lang="en-US" altLang="zh-TW" dirty="0"/>
              <a:t>, </a:t>
            </a:r>
            <a:r>
              <a:rPr lang="en-US" altLang="zh-TW" b="1" dirty="0"/>
              <a:t>q</a:t>
            </a:r>
            <a:r>
              <a:rPr lang="en-US" altLang="zh-TW" b="1" baseline="-25000" dirty="0"/>
              <a:t>2</a:t>
            </a:r>
            <a:r>
              <a:rPr lang="en-US" altLang="zh-TW" dirty="0"/>
              <a:t> where </a:t>
            </a:r>
            <a:r>
              <a:rPr lang="en-US" altLang="zh-TW" b="1" dirty="0"/>
              <a:t>q</a:t>
            </a:r>
            <a:r>
              <a:rPr lang="en-US" altLang="zh-TW" b="1" baseline="-25000" dirty="0"/>
              <a:t>1</a:t>
            </a:r>
            <a:r>
              <a:rPr lang="en-US" altLang="zh-TW" dirty="0"/>
              <a:t> </a:t>
            </a:r>
            <a:r>
              <a:rPr lang="en-US" altLang="zh-TW" b="1" dirty="0"/>
              <a:t>&gt;</a:t>
            </a:r>
            <a:r>
              <a:rPr lang="en-US" altLang="zh-TW" dirty="0"/>
              <a:t> </a:t>
            </a:r>
            <a:r>
              <a:rPr lang="en-US" altLang="zh-TW" b="1" dirty="0"/>
              <a:t>q</a:t>
            </a:r>
            <a:r>
              <a:rPr lang="en-US" altLang="zh-TW" b="1" baseline="-25000" dirty="0"/>
              <a:t>2</a:t>
            </a:r>
            <a:r>
              <a:rPr lang="en-US" altLang="zh-TW" dirty="0"/>
              <a:t>, </a:t>
            </a:r>
            <a:r>
              <a:rPr lang="en-US" altLang="zh-TW" b="1" dirty="0"/>
              <a:t>c &gt; 1</a:t>
            </a:r>
            <a:r>
              <a:rPr lang="en-US" altLang="zh-TW" dirty="0"/>
              <a:t>. For an (</a:t>
            </a:r>
            <a:r>
              <a:rPr lang="en-US" altLang="zh-TW" b="1" dirty="0"/>
              <a:t>r</a:t>
            </a:r>
            <a:r>
              <a:rPr lang="en-US" altLang="zh-TW" dirty="0"/>
              <a:t>, </a:t>
            </a:r>
            <a:r>
              <a:rPr lang="en-US" altLang="zh-TW" b="1" dirty="0" err="1"/>
              <a:t>cr</a:t>
            </a:r>
            <a:r>
              <a:rPr lang="en-US" altLang="zh-TW" dirty="0"/>
              <a:t>, </a:t>
            </a:r>
            <a:r>
              <a:rPr lang="en-US" altLang="zh-TW" b="1" dirty="0"/>
              <a:t>p</a:t>
            </a:r>
            <a:r>
              <a:rPr lang="en-US" altLang="zh-TW" b="1" baseline="-25000" dirty="0"/>
              <a:t>1</a:t>
            </a:r>
            <a:r>
              <a:rPr lang="en-US" altLang="zh-TW" dirty="0"/>
              <a:t>, </a:t>
            </a:r>
            <a:r>
              <a:rPr lang="en-US" altLang="zh-TW" b="1" dirty="0"/>
              <a:t>p</a:t>
            </a:r>
            <a:r>
              <a:rPr lang="en-US" altLang="zh-TW" b="1" baseline="-25000" dirty="0"/>
              <a:t>2</a:t>
            </a:r>
            <a:r>
              <a:rPr lang="en-US" altLang="zh-TW" dirty="0"/>
              <a:t>)-sensitive function </a:t>
            </a:r>
            <a:r>
              <a:rPr lang="en-US" altLang="zh-TW" b="1" dirty="0"/>
              <a:t>h </a:t>
            </a:r>
            <a:r>
              <a:rPr lang="en-US" altLang="zh-TW" dirty="0"/>
              <a:t>and </a:t>
            </a:r>
            <a:r>
              <a:rPr lang="en-US" altLang="zh-TW" b="1" dirty="0"/>
              <a:t>x, y </a:t>
            </a:r>
            <a:r>
              <a:rPr lang="en-US" altLang="zh-TW" dirty="0"/>
              <a:t>in</a:t>
            </a:r>
            <a:r>
              <a:rPr lang="en-US" altLang="zh-TW" b="1" dirty="0"/>
              <a:t> h(q)</a:t>
            </a:r>
            <a:r>
              <a:rPr lang="en-US" altLang="zh-TW" b="1" baseline="30000" dirty="0">
                <a:sym typeface="Euclid Symbol" panose="05050102010706020507" pitchFamily="18" charset="2"/>
              </a:rPr>
              <a:t> </a:t>
            </a:r>
            <a:r>
              <a:rPr lang="en-US" altLang="zh-TW" dirty="0">
                <a:sym typeface="Euclid Symbol" panose="05050102010706020507" pitchFamily="18" charset="2"/>
              </a:rPr>
              <a:t>:</a:t>
            </a:r>
          </a:p>
          <a:p>
            <a:pPr lvl="4"/>
            <a:r>
              <a:rPr lang="en-US" altLang="zh-TW" dirty="0">
                <a:solidFill>
                  <a:schemeClr val="tx1"/>
                </a:solidFill>
              </a:rPr>
              <a:t>If </a:t>
            </a:r>
            <a:r>
              <a:rPr lang="en-US" altLang="zh-TW" b="1" dirty="0" err="1">
                <a:solidFill>
                  <a:schemeClr val="tx1"/>
                </a:solidFill>
              </a:rPr>
              <a:t>dist</a:t>
            </a:r>
            <a:r>
              <a:rPr lang="en-US" altLang="zh-TW" b="1" dirty="0">
                <a:solidFill>
                  <a:schemeClr val="tx1"/>
                </a:solidFill>
              </a:rPr>
              <a:t>(x, q) ≤ r</a:t>
            </a:r>
            <a:r>
              <a:rPr lang="en-US" altLang="zh-TW" dirty="0">
                <a:solidFill>
                  <a:schemeClr val="tx1"/>
                </a:solidFill>
              </a:rPr>
              <a:t> then </a:t>
            </a:r>
            <a:r>
              <a:rPr lang="en-US" altLang="zh-TW" b="1" dirty="0" err="1">
                <a:solidFill>
                  <a:schemeClr val="tx1"/>
                </a:solidFill>
              </a:rPr>
              <a:t>Pr</a:t>
            </a:r>
            <a:r>
              <a:rPr lang="en-US" altLang="zh-TW" b="1" dirty="0">
                <a:solidFill>
                  <a:schemeClr val="tx1"/>
                </a:solidFill>
              </a:rPr>
              <a:t> [x </a:t>
            </a:r>
            <a:r>
              <a:rPr lang="en-US" altLang="zh-TW" dirty="0">
                <a:solidFill>
                  <a:schemeClr val="tx1"/>
                </a:solidFill>
              </a:rPr>
              <a:t>is not filtered</a:t>
            </a:r>
            <a:r>
              <a:rPr lang="en-US" altLang="zh-TW" b="1" dirty="0">
                <a:solidFill>
                  <a:schemeClr val="tx1"/>
                </a:solidFill>
              </a:rPr>
              <a:t>] ≥ q</a:t>
            </a:r>
            <a:r>
              <a:rPr lang="en-US" altLang="zh-TW" b="1" baseline="-25000" dirty="0">
                <a:solidFill>
                  <a:schemeClr val="tx1"/>
                </a:solidFill>
              </a:rPr>
              <a:t>1</a:t>
            </a:r>
            <a:endParaRPr lang="en-US" altLang="zh-TW" dirty="0">
              <a:solidFill>
                <a:srgbClr val="0070C0"/>
              </a:solidFill>
            </a:endParaRPr>
          </a:p>
          <a:p>
            <a:pPr lvl="4"/>
            <a:r>
              <a:rPr lang="en-US" altLang="zh-TW" dirty="0"/>
              <a:t>If </a:t>
            </a:r>
            <a:r>
              <a:rPr lang="en-US" altLang="zh-TW" b="1" dirty="0" err="1"/>
              <a:t>dist</a:t>
            </a:r>
            <a:r>
              <a:rPr lang="en-US" altLang="zh-TW" b="1" dirty="0"/>
              <a:t>(y, q) ≥ cr </a:t>
            </a:r>
            <a:r>
              <a:rPr lang="en-US" altLang="zh-TW" dirty="0"/>
              <a:t>then </a:t>
            </a:r>
            <a:r>
              <a:rPr lang="en-US" altLang="zh-TW" b="1" dirty="0"/>
              <a:t>Pr [y </a:t>
            </a:r>
            <a:r>
              <a:rPr lang="en-US" altLang="zh-TW" dirty="0"/>
              <a:t>is not filtered</a:t>
            </a:r>
            <a:r>
              <a:rPr lang="en-US" altLang="zh-TW" b="1" dirty="0"/>
              <a:t>] ≤ q</a:t>
            </a:r>
            <a:r>
              <a:rPr lang="en-US" altLang="zh-TW" b="1" baseline="-25000" dirty="0"/>
              <a:t>2</a:t>
            </a:r>
            <a:endParaRPr lang="en-US" altLang="zh-TW" dirty="0">
              <a:solidFill>
                <a:srgbClr val="00B050"/>
              </a:solidFill>
            </a:endParaRPr>
          </a:p>
          <a:p>
            <a:pPr lvl="4"/>
            <a:endParaRPr lang="en-US" altLang="zh-TW" dirty="0">
              <a:solidFill>
                <a:srgbClr val="00B050"/>
              </a:solidFill>
            </a:endParaRPr>
          </a:p>
          <a:p>
            <a:r>
              <a:rPr lang="en-NZ" dirty="0">
                <a:solidFill>
                  <a:srgbClr val="0070C0"/>
                </a:solidFill>
              </a:rPr>
              <a:t>Combine LSH and LSF:</a:t>
            </a:r>
          </a:p>
          <a:p>
            <a:pPr lvl="2"/>
            <a:r>
              <a:rPr lang="en-US" altLang="zh-TW" b="1" dirty="0" err="1">
                <a:solidFill>
                  <a:schemeClr val="tx1"/>
                </a:solidFill>
              </a:rPr>
              <a:t>Pr</a:t>
            </a:r>
            <a:r>
              <a:rPr lang="en-US" altLang="zh-TW" b="1" dirty="0">
                <a:solidFill>
                  <a:schemeClr val="tx1"/>
                </a:solidFill>
              </a:rPr>
              <a:t> [h(x) = h(q), x </a:t>
            </a:r>
            <a:r>
              <a:rPr lang="en-US" altLang="zh-TW" dirty="0">
                <a:solidFill>
                  <a:schemeClr val="tx1"/>
                </a:solidFill>
              </a:rPr>
              <a:t>is not filtered</a:t>
            </a:r>
            <a:r>
              <a:rPr lang="en-US" altLang="zh-TW" b="1" dirty="0">
                <a:solidFill>
                  <a:schemeClr val="tx1"/>
                </a:solidFill>
              </a:rPr>
              <a:t>] ≥ p</a:t>
            </a:r>
            <a:r>
              <a:rPr lang="en-US" altLang="zh-TW" b="1" baseline="-25000" dirty="0">
                <a:solidFill>
                  <a:schemeClr val="tx1"/>
                </a:solidFill>
              </a:rPr>
              <a:t>1</a:t>
            </a:r>
            <a:r>
              <a:rPr lang="en-US" altLang="zh-TW" b="1" dirty="0">
                <a:solidFill>
                  <a:schemeClr val="tx1"/>
                </a:solidFill>
              </a:rPr>
              <a:t>q</a:t>
            </a:r>
            <a:r>
              <a:rPr lang="en-US" altLang="zh-TW" b="1" baseline="-25000" dirty="0">
                <a:solidFill>
                  <a:schemeClr val="tx1"/>
                </a:solidFill>
              </a:rPr>
              <a:t>1</a:t>
            </a:r>
          </a:p>
          <a:p>
            <a:pPr lvl="2"/>
            <a:r>
              <a:rPr lang="en-US" altLang="zh-TW" b="1" dirty="0" err="1">
                <a:solidFill>
                  <a:schemeClr val="tx1"/>
                </a:solidFill>
              </a:rPr>
              <a:t>Pr</a:t>
            </a:r>
            <a:r>
              <a:rPr lang="en-US" altLang="zh-TW" b="1" dirty="0">
                <a:solidFill>
                  <a:schemeClr val="tx1"/>
                </a:solidFill>
              </a:rPr>
              <a:t> [h(y) = h(q), y </a:t>
            </a:r>
            <a:r>
              <a:rPr lang="en-US" altLang="zh-TW" dirty="0">
                <a:solidFill>
                  <a:schemeClr val="tx1"/>
                </a:solidFill>
              </a:rPr>
              <a:t>is not filtered</a:t>
            </a:r>
            <a:r>
              <a:rPr lang="en-US" altLang="zh-TW" b="1" dirty="0">
                <a:solidFill>
                  <a:schemeClr val="tx1"/>
                </a:solidFill>
              </a:rPr>
              <a:t>] </a:t>
            </a:r>
            <a:r>
              <a:rPr lang="en-US" altLang="zh-TW" b="1" dirty="0"/>
              <a:t>≤</a:t>
            </a:r>
            <a:r>
              <a:rPr lang="en-US" altLang="zh-TW" b="1" dirty="0">
                <a:solidFill>
                  <a:schemeClr val="tx1"/>
                </a:solidFill>
              </a:rPr>
              <a:t> p</a:t>
            </a:r>
            <a:r>
              <a:rPr lang="en-US" altLang="zh-TW" b="1" baseline="-25000" dirty="0">
                <a:solidFill>
                  <a:schemeClr val="tx1"/>
                </a:solidFill>
              </a:rPr>
              <a:t>2</a:t>
            </a:r>
            <a:r>
              <a:rPr lang="en-US" altLang="zh-TW" b="1" dirty="0">
                <a:solidFill>
                  <a:schemeClr val="tx1"/>
                </a:solidFill>
              </a:rPr>
              <a:t>q</a:t>
            </a:r>
            <a:r>
              <a:rPr lang="en-US" altLang="zh-TW" b="1" baseline="-25000" dirty="0">
                <a:solidFill>
                  <a:schemeClr val="tx1"/>
                </a:solidFill>
              </a:rPr>
              <a:t>2</a:t>
            </a:r>
            <a:endParaRPr lang="en-NZ" dirty="0"/>
          </a:p>
          <a:p>
            <a:pPr lvl="2"/>
            <a:endParaRPr lang="en-NZ" dirty="0"/>
          </a:p>
          <a:p>
            <a:r>
              <a:rPr lang="en-NZ" dirty="0"/>
              <a:t>We need </a:t>
            </a:r>
            <a:r>
              <a:rPr lang="en-NZ" b="1" dirty="0"/>
              <a:t>ln(1/q</a:t>
            </a:r>
            <a:r>
              <a:rPr lang="en-NZ" b="1" baseline="-25000" dirty="0"/>
              <a:t>1</a:t>
            </a:r>
            <a:r>
              <a:rPr lang="en-NZ" b="1" dirty="0"/>
              <a:t>) / ln(1/q</a:t>
            </a:r>
            <a:r>
              <a:rPr lang="en-NZ" b="1" baseline="-25000" dirty="0"/>
              <a:t>2</a:t>
            </a:r>
            <a:r>
              <a:rPr lang="en-NZ" b="1" dirty="0"/>
              <a:t>) </a:t>
            </a:r>
            <a:r>
              <a:rPr lang="en-NZ" b="1" dirty="0">
                <a:ea typeface="Cambria Math" panose="02040503050406030204" pitchFamily="18" charset="0"/>
              </a:rPr>
              <a:t>≤ ρ ≈ 1/c</a:t>
            </a:r>
            <a:r>
              <a:rPr lang="en-NZ" b="1" baseline="30000" dirty="0">
                <a:ea typeface="Cambria Math" panose="02040503050406030204" pitchFamily="18" charset="0"/>
              </a:rPr>
              <a:t>2</a:t>
            </a:r>
            <a:r>
              <a:rPr lang="en-NZ" dirty="0">
                <a:ea typeface="Cambria Math" panose="02040503050406030204" pitchFamily="18" charset="0"/>
              </a:rPr>
              <a:t> to achieve a new exponent </a:t>
            </a:r>
            <a:r>
              <a:rPr lang="en-NZ" b="1" dirty="0">
                <a:ea typeface="Cambria Math" panose="02040503050406030204" pitchFamily="18" charset="0"/>
              </a:rPr>
              <a:t>ρ’ ≤ ρ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323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A9B2-EC43-461D-A3BE-D4DB2360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</a:t>
            </a:r>
            <a:endParaRPr lang="en-N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3FA45-D508-42FE-A0A0-A7E51183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1E8090-9D30-4052-AA58-B129F747DE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Asymptotic property of CEOs:</a:t>
                </a:r>
              </a:p>
              <a:p>
                <a:pPr lvl="2"/>
                <a:r>
                  <a:rPr lang="en-US" sz="2200" b="1" dirty="0"/>
                  <a:t>X</a:t>
                </a:r>
                <a:r>
                  <a:rPr lang="en-US" sz="2200" b="1" baseline="-25000" dirty="0"/>
                  <a:t>[1]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~ N(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x</a:t>
                </a:r>
                <a:r>
                  <a:rPr lang="en-US" sz="2200" b="1" baseline="30000" dirty="0" err="1">
                    <a:sym typeface="Euclid Symbol" panose="05050102010706020507" pitchFamily="18" charset="2"/>
                  </a:rPr>
                  <a:t>T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q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b="1" i="0" dirty="0" smtClean="0">
                            <a:sym typeface="Euclid 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200" b="1" dirty="0">
                    <a:sym typeface="Euclid Symbol" panose="05050102010706020507" pitchFamily="18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sz="2200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𝐱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sz="2200" b="1" baseline="30000" dirty="0">
                    <a:sym typeface="Euclid Symbol" panose="05050102010706020507" pitchFamily="18" charset="2"/>
                  </a:rPr>
                  <a:t>2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 – (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x</a:t>
                </a:r>
                <a:r>
                  <a:rPr lang="en-US" sz="2200" b="1" baseline="30000" dirty="0" err="1">
                    <a:sym typeface="Euclid Symbol" panose="05050102010706020507" pitchFamily="18" charset="2"/>
                  </a:rPr>
                  <a:t>T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q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)</a:t>
                </a:r>
                <a:r>
                  <a:rPr lang="en-US" sz="2200" b="1" baseline="30000" dirty="0">
                    <a:sym typeface="Euclid Symbol" panose="05050102010706020507" pitchFamily="18" charset="2"/>
                  </a:rPr>
                  <a:t>2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)</a:t>
                </a:r>
              </a:p>
              <a:p>
                <a:pPr lvl="2"/>
                <a:r>
                  <a:rPr lang="en-US" sz="2200" b="1" dirty="0"/>
                  <a:t>Y</a:t>
                </a:r>
                <a:r>
                  <a:rPr lang="en-US" sz="2200" b="1" baseline="-25000" dirty="0"/>
                  <a:t>[1]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~ N(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y</a:t>
                </a:r>
                <a:r>
                  <a:rPr lang="en-US" sz="2200" b="1" baseline="30000" dirty="0" err="1">
                    <a:sym typeface="Euclid Symbol" panose="05050102010706020507" pitchFamily="18" charset="2"/>
                  </a:rPr>
                  <a:t>T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q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2200" b="1" i="0" dirty="0" smtClean="0">
                            <a:sym typeface="Euclid 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b="1" dirty="0">
                            <a:sym typeface="Euclid Symbol" panose="05050102010706020507" pitchFamily="18" charset="2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sz="2200" b="1" dirty="0">
                    <a:sym typeface="Euclid Symbol" panose="05050102010706020507" pitchFamily="18" charset="2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  <m:r>
                      <a:rPr lang="en-US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𝐲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Euclid Math One" panose="05050601010101010101" pitchFamily="18" charset="2"/>
                      </a:rPr>
                      <m:t>∥</m:t>
                    </m:r>
                  </m:oMath>
                </a14:m>
                <a:r>
                  <a:rPr lang="en-US" sz="2200" b="1" baseline="30000" dirty="0">
                    <a:sym typeface="Euclid Symbol" panose="05050102010706020507" pitchFamily="18" charset="2"/>
                  </a:rPr>
                  <a:t>2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 – (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y</a:t>
                </a:r>
                <a:r>
                  <a:rPr lang="en-US" sz="2200" b="1" baseline="30000" dirty="0" err="1">
                    <a:sym typeface="Euclid Symbol" panose="05050102010706020507" pitchFamily="18" charset="2"/>
                  </a:rPr>
                  <a:t>T</a:t>
                </a:r>
                <a:r>
                  <a:rPr lang="en-US" sz="2200" b="1" dirty="0" err="1">
                    <a:sym typeface="Euclid Symbol" panose="05050102010706020507" pitchFamily="18" charset="2"/>
                  </a:rPr>
                  <a:t>q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)</a:t>
                </a:r>
                <a:r>
                  <a:rPr lang="en-US" sz="2200" b="1" baseline="30000" dirty="0">
                    <a:sym typeface="Euclid Symbol" panose="05050102010706020507" pitchFamily="18" charset="2"/>
                  </a:rPr>
                  <a:t>2</a:t>
                </a:r>
                <a:r>
                  <a:rPr lang="en-US" sz="2200" b="1" dirty="0">
                    <a:sym typeface="Euclid Symbol" panose="05050102010706020507" pitchFamily="18" charset="2"/>
                  </a:rPr>
                  <a:t>)</a:t>
                </a:r>
                <a:endParaRPr lang="en-US" sz="2200" dirty="0"/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Filtering mechanism:</a:t>
                </a:r>
              </a:p>
              <a:p>
                <a:pPr lvl="2"/>
                <a:r>
                  <a:rPr lang="en-US" dirty="0"/>
                  <a:t>Define a threshold </a:t>
                </a:r>
                <a:r>
                  <a:rPr lang="en-US" b="1" dirty="0"/>
                  <a:t>t = (1 - 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/2)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ym typeface="Euclid 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. For each bucket corresponding to </a:t>
                </a:r>
                <a:r>
                  <a:rPr lang="en-US" b="1" dirty="0" err="1"/>
                  <a:t>r</a:t>
                </a:r>
                <a:r>
                  <a:rPr lang="en-US" b="1" baseline="-25000" dirty="0" err="1"/>
                  <a:t>i</a:t>
                </a:r>
                <a:r>
                  <a:rPr lang="en-US" dirty="0"/>
                  <a:t>, keep any point </a:t>
                </a:r>
                <a:r>
                  <a:rPr lang="en-US" b="1" dirty="0"/>
                  <a:t>x</a:t>
                </a:r>
                <a:r>
                  <a:rPr lang="en-US" dirty="0"/>
                  <a:t> if </a:t>
                </a:r>
                <a:r>
                  <a:rPr lang="en-US" b="1" dirty="0" err="1"/>
                  <a:t>x</a:t>
                </a:r>
                <a:r>
                  <a:rPr lang="en-US" b="1" baseline="30000" dirty="0" err="1"/>
                  <a:t>T</a:t>
                </a:r>
                <a:r>
                  <a:rPr lang="en-US" b="1" dirty="0" err="1"/>
                  <a:t>r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</a:t>
                </a:r>
                <a:r>
                  <a:rPr lang="en-US" altLang="zh-TW" b="1" dirty="0"/>
                  <a:t>≥ t</a:t>
                </a:r>
                <a:r>
                  <a:rPr lang="en-US" altLang="zh-TW" dirty="0"/>
                  <a:t>. Otherwise, discard it.</a:t>
                </a:r>
              </a:p>
              <a:p>
                <a:pPr lvl="2"/>
                <a:r>
                  <a:rPr lang="en-US" dirty="0"/>
                  <a:t>Note: </a:t>
                </a:r>
                <a:r>
                  <a:rPr lang="en-US" b="1" dirty="0" err="1"/>
                  <a:t>dist</a:t>
                </a:r>
                <a:r>
                  <a:rPr lang="en-US" b="1" dirty="0"/>
                  <a:t>(x, q) = r</a:t>
                </a:r>
                <a:r>
                  <a:rPr lang="en-US" dirty="0"/>
                  <a:t>, then </a:t>
                </a:r>
                <a:r>
                  <a:rPr lang="en-US" b="1" dirty="0" err="1"/>
                  <a:t>x</a:t>
                </a:r>
                <a:r>
                  <a:rPr lang="en-US" b="1" baseline="30000" dirty="0" err="1"/>
                  <a:t>T</a:t>
                </a:r>
                <a:r>
                  <a:rPr lang="en-US" b="1" dirty="0" err="1"/>
                  <a:t>q</a:t>
                </a:r>
                <a:r>
                  <a:rPr lang="en-US" b="1" dirty="0"/>
                  <a:t> = 1 - 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/2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1E8090-9D30-4052-AA58-B129F747D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8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D8B0-FB7B-415E-AA0D-06BAAC30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++’s takeaways</a:t>
            </a:r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069C1-15AF-4693-B7AD-10646EFBD4A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/>
          <a:lstStyle/>
          <a:p>
            <a:r>
              <a:rPr lang="en-US" dirty="0"/>
              <a:t>For sufficiently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</a:t>
            </a:r>
            <a:r>
              <a:rPr lang="en-US" b="1" dirty="0"/>
              <a:t>D</a:t>
            </a:r>
            <a:r>
              <a:rPr lang="en-US" dirty="0"/>
              <a:t> random projections, </a:t>
            </a:r>
            <a:r>
              <a:rPr lang="en-US" b="1" dirty="0"/>
              <a:t>c &gt; 1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New exponent </a:t>
            </a:r>
            <a:r>
              <a:rPr lang="en-NZ" b="1" dirty="0">
                <a:ea typeface="Cambria Math" panose="02040503050406030204" pitchFamily="18" charset="0"/>
              </a:rPr>
              <a:t>ρ’ ≈ 1/(2c</a:t>
            </a:r>
            <a:r>
              <a:rPr lang="en-NZ" b="1" baseline="30000" dirty="0">
                <a:ea typeface="Cambria Math" panose="02040503050406030204" pitchFamily="18" charset="0"/>
              </a:rPr>
              <a:t>2</a:t>
            </a:r>
            <a:r>
              <a:rPr lang="en-NZ" b="1" dirty="0">
                <a:ea typeface="Cambria Math" panose="02040503050406030204" pitchFamily="18" charset="0"/>
              </a:rPr>
              <a:t> – 2 + 1/c</a:t>
            </a:r>
            <a:r>
              <a:rPr lang="en-NZ" b="1" baseline="30000" dirty="0">
                <a:ea typeface="Cambria Math" panose="02040503050406030204" pitchFamily="18" charset="0"/>
              </a:rPr>
              <a:t>2</a:t>
            </a:r>
            <a:r>
              <a:rPr lang="en-NZ" b="1" dirty="0">
                <a:ea typeface="Cambria Math" panose="02040503050406030204" pitchFamily="18" charset="0"/>
              </a:rPr>
              <a:t>)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8FF46C-1912-4812-866C-309622AC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" y="2143367"/>
            <a:ext cx="8833971" cy="1201529"/>
          </a:xfrm>
          <a:prstGeom prst="rect">
            <a:avLst/>
          </a:prstGeom>
          <a:ln>
            <a:solidFill>
              <a:schemeClr val="accent1">
                <a:shade val="60000"/>
                <a:satMod val="11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65F49E-C49D-4F9F-9507-5D5EFD51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8" y="4468385"/>
            <a:ext cx="4528382" cy="915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0F438-0B81-40E2-A209-CCB4750AA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7" y="5410621"/>
            <a:ext cx="4005819" cy="934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D7A5C0-A1D6-44A2-930C-A20A098A7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14" y="4191932"/>
            <a:ext cx="4314825" cy="23695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18F6B-BFC0-4B2D-88F2-73A9B8AE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2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C62B-ABE4-48D6-86DF-64836281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to LSF framework [ALRW17]</a:t>
            </a:r>
            <a:endParaRPr lang="en-N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37B8C-1007-4BCC-B941-A0A9D10C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CA84A9-0802-4D84-92EA-23D7E34684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0600" y="1600200"/>
                <a:ext cx="79248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Asymmetric LSF frameworks:</a:t>
                </a:r>
              </a:p>
              <a:p>
                <a:pPr lvl="2"/>
                <a:r>
                  <a:rPr lang="en-US" dirty="0"/>
                  <a:t>Apply different filtering conditions on data and query to govern the space-time tradeoff</a:t>
                </a:r>
              </a:p>
              <a:p>
                <a:pPr lvl="2"/>
                <a:r>
                  <a:rPr lang="en-US" dirty="0"/>
                  <a:t>Let </a:t>
                </a:r>
                <a:r>
                  <a:rPr lang="en-US" b="1" dirty="0" err="1"/>
                  <a:t>t</a:t>
                </a:r>
                <a:r>
                  <a:rPr lang="en-US" b="1" baseline="-25000" dirty="0" err="1"/>
                  <a:t>u</a:t>
                </a:r>
                <a:r>
                  <a:rPr lang="en-US" dirty="0"/>
                  <a:t> and </a:t>
                </a:r>
                <a:r>
                  <a:rPr lang="en-US" b="1" dirty="0" err="1"/>
                  <a:t>t</a:t>
                </a:r>
                <a:r>
                  <a:rPr lang="en-US" b="1" baseline="-25000" dirty="0" err="1"/>
                  <a:t>q</a:t>
                </a:r>
                <a:r>
                  <a:rPr lang="en-US" dirty="0"/>
                  <a:t> be two different thresholds.</a:t>
                </a:r>
              </a:p>
              <a:p>
                <a:pPr lvl="2"/>
                <a:r>
                  <a:rPr lang="en-US" dirty="0"/>
                  <a:t>Collision: </a:t>
                </a:r>
                <a:r>
                  <a:rPr lang="en-US" b="1" dirty="0"/>
                  <a:t>x</a:t>
                </a:r>
                <a:r>
                  <a:rPr lang="en-US" dirty="0"/>
                  <a:t> and </a:t>
                </a:r>
                <a:r>
                  <a:rPr lang="en-US" b="1" dirty="0"/>
                  <a:t>q</a:t>
                </a:r>
                <a:r>
                  <a:rPr lang="en-US" dirty="0"/>
                  <a:t> pass the filter </a:t>
                </a:r>
                <a:r>
                  <a:rPr lang="en-US" b="1" dirty="0" err="1"/>
                  <a:t>r</a:t>
                </a:r>
                <a:r>
                  <a:rPr lang="en-US" b="1" baseline="-25000" dirty="0" err="1"/>
                  <a:t>i</a:t>
                </a:r>
                <a:r>
                  <a:rPr lang="en-US" dirty="0"/>
                  <a:t> with </a:t>
                </a:r>
                <a:r>
                  <a:rPr lang="en-US" b="1" dirty="0" err="1"/>
                  <a:t>Pr</a:t>
                </a:r>
                <a:r>
                  <a:rPr lang="en-US" b="1" dirty="0"/>
                  <a:t>[</a:t>
                </a:r>
                <a:r>
                  <a:rPr lang="en-US" b="1" dirty="0" err="1"/>
                  <a:t>x</a:t>
                </a:r>
                <a:r>
                  <a:rPr lang="en-US" b="1" baseline="30000" dirty="0" err="1"/>
                  <a:t>T</a:t>
                </a:r>
                <a:r>
                  <a:rPr lang="en-US" b="1" dirty="0" err="1"/>
                  <a:t>r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≥ </a:t>
                </a:r>
                <a:r>
                  <a:rPr lang="en-US" altLang="zh-TW" b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altLang="zh-TW" b="1" baseline="-25000" dirty="0" err="1">
                    <a:solidFill>
                      <a:schemeClr val="tx1"/>
                    </a:solidFill>
                  </a:rPr>
                  <a:t>u</a:t>
                </a:r>
                <a:r>
                  <a:rPr lang="en-US" altLang="zh-TW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, </a:t>
                </a:r>
                <a:r>
                  <a:rPr lang="en-US" b="1" dirty="0" err="1"/>
                  <a:t>q</a:t>
                </a:r>
                <a:r>
                  <a:rPr lang="en-US" b="1" baseline="30000" dirty="0" err="1"/>
                  <a:t>T</a:t>
                </a:r>
                <a:r>
                  <a:rPr lang="en-US" b="1" dirty="0" err="1"/>
                  <a:t>r</a:t>
                </a:r>
                <a:r>
                  <a:rPr lang="en-US" b="1" baseline="-25000" dirty="0" err="1"/>
                  <a:t>i</a:t>
                </a:r>
                <a:r>
                  <a:rPr lang="en-US" b="1" dirty="0"/>
                  <a:t>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≥ </a:t>
                </a:r>
                <a:r>
                  <a:rPr lang="en-US" altLang="zh-TW" b="1" dirty="0" err="1">
                    <a:solidFill>
                      <a:schemeClr val="tx1"/>
                    </a:solidFill>
                  </a:rPr>
                  <a:t>t</a:t>
                </a:r>
                <a:r>
                  <a:rPr lang="en-US" altLang="zh-TW" b="1" baseline="-25000" dirty="0" err="1">
                    <a:solidFill>
                      <a:schemeClr val="tx1"/>
                    </a:solidFill>
                  </a:rPr>
                  <a:t>q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]	</a:t>
                </a:r>
              </a:p>
              <a:p>
                <a:pPr lvl="2"/>
                <a:endParaRPr lang="en-US" altLang="zh-TW" b="1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Falconn</a:t>
                </a:r>
                <a:r>
                  <a:rPr lang="en-US" dirty="0">
                    <a:solidFill>
                      <a:srgbClr val="0070C0"/>
                    </a:solidFill>
                  </a:rPr>
                  <a:t>++:</a:t>
                </a:r>
              </a:p>
              <a:p>
                <a:pPr lvl="2"/>
                <a:r>
                  <a:rPr lang="en-US" dirty="0"/>
                  <a:t>Use a sufficiently large </a:t>
                </a:r>
                <a:r>
                  <a:rPr lang="en-US" b="1" dirty="0"/>
                  <a:t>D </a:t>
                </a:r>
                <a:r>
                  <a:rPr lang="en-US" dirty="0"/>
                  <a:t>to ensure the asymptotic property of CEOs</a:t>
                </a:r>
                <a:endParaRPr lang="en-US" b="1" dirty="0"/>
              </a:p>
              <a:p>
                <a:pPr lvl="2"/>
                <a:r>
                  <a:rPr lang="en-US" b="1" dirty="0" err="1"/>
                  <a:t>t</a:t>
                </a:r>
                <a:r>
                  <a:rPr lang="en-US" b="1" baseline="-25000" dirty="0" err="1"/>
                  <a:t>u</a:t>
                </a:r>
                <a:r>
                  <a:rPr lang="en-US" b="1" dirty="0"/>
                  <a:t> = (1 - r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/2)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ym typeface="Euclid 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)</m:t>
                        </m:r>
                      </m:e>
                    </m:rad>
                  </m:oMath>
                </a14:m>
                <a:r>
                  <a:rPr lang="en-NZ" dirty="0"/>
                  <a:t> , </a:t>
                </a:r>
                <a:r>
                  <a:rPr lang="en-NZ" b="1" dirty="0" err="1"/>
                  <a:t>t</a:t>
                </a:r>
                <a:r>
                  <a:rPr lang="en-NZ" b="1" baseline="-25000" dirty="0" err="1"/>
                  <a:t>q</a:t>
                </a:r>
                <a:r>
                  <a:rPr lang="en-NZ" b="1" dirty="0"/>
                  <a:t> </a:t>
                </a:r>
                <a:r>
                  <a:rPr lang="en-NZ" dirty="0"/>
                  <a:t>≈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b="1" i="0" dirty="0" smtClean="0">
                            <a:sym typeface="Euclid Symbol" panose="05050102010706020507" pitchFamily="18" charset="2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b="1" dirty="0">
                            <a:sym typeface="Euclid Symbol" panose="05050102010706020507" pitchFamily="18" charset="2"/>
                          </a:rPr>
                          <m:t>)</m:t>
                        </m:r>
                      </m:e>
                    </m:rad>
                  </m:oMath>
                </a14:m>
                <a:endParaRPr lang="en-US" b="1" dirty="0">
                  <a:sym typeface="Euclid Symbol" panose="05050102010706020507" pitchFamily="18" charset="2"/>
                </a:endParaRPr>
              </a:p>
              <a:p>
                <a:pPr lvl="2"/>
                <a:r>
                  <a:rPr lang="en-US" dirty="0"/>
                  <a:t>For </a:t>
                </a:r>
                <a:r>
                  <a:rPr lang="en-US" b="1" dirty="0"/>
                  <a:t>p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1/n, D = O(n</a:t>
                </a:r>
                <a:r>
                  <a:rPr lang="en-NZ" b="1" baseline="30000" dirty="0">
                    <a:ea typeface="Cambria Math" panose="02040503050406030204" pitchFamily="18" charset="0"/>
                  </a:rPr>
                  <a:t>ρ’</a:t>
                </a:r>
                <a:r>
                  <a:rPr lang="en-NZ" b="1" dirty="0">
                    <a:ea typeface="Cambria Math" panose="02040503050406030204" pitchFamily="18" charset="0"/>
                  </a:rPr>
                  <a:t>)</a:t>
                </a:r>
                <a:r>
                  <a:rPr lang="en-NZ" dirty="0">
                    <a:ea typeface="Cambria Math" panose="02040503050406030204" pitchFamily="18" charset="0"/>
                  </a:rPr>
                  <a:t>,</a:t>
                </a:r>
                <a:r>
                  <a:rPr lang="en-NZ" b="1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/>
                  <a:t>Falconn</a:t>
                </a:r>
                <a:r>
                  <a:rPr lang="en-US" dirty="0"/>
                  <a:t>++ yields </a:t>
                </a:r>
                <a:r>
                  <a:rPr lang="en-US" b="1" dirty="0"/>
                  <a:t>O(n</a:t>
                </a:r>
                <a:r>
                  <a:rPr lang="en-NZ" b="1" baseline="30000" dirty="0">
                    <a:ea typeface="Cambria Math" panose="02040503050406030204" pitchFamily="18" charset="0"/>
                  </a:rPr>
                  <a:t>ρ’</a:t>
                </a:r>
                <a:r>
                  <a:rPr lang="en-NZ" b="1" dirty="0">
                    <a:ea typeface="Cambria Math" panose="02040503050406030204" pitchFamily="18" charset="0"/>
                  </a:rPr>
                  <a:t>)</a:t>
                </a:r>
                <a:r>
                  <a:rPr lang="en-NZ" dirty="0">
                    <a:ea typeface="Cambria Math" panose="02040503050406030204" pitchFamily="18" charset="0"/>
                  </a:rPr>
                  <a:t> query time where </a:t>
                </a:r>
                <a:r>
                  <a:rPr lang="en-NZ" b="1" dirty="0">
                    <a:ea typeface="Cambria Math" panose="02040503050406030204" pitchFamily="18" charset="0"/>
                  </a:rPr>
                  <a:t>ρ’ ≈ 1/(2c</a:t>
                </a:r>
                <a:r>
                  <a:rPr lang="en-NZ" b="1" baseline="30000" dirty="0">
                    <a:ea typeface="Cambria Math" panose="02040503050406030204" pitchFamily="18" charset="0"/>
                  </a:rPr>
                  <a:t>2</a:t>
                </a:r>
                <a:r>
                  <a:rPr lang="en-NZ" b="1" dirty="0">
                    <a:ea typeface="Cambria Math" panose="02040503050406030204" pitchFamily="18" charset="0"/>
                  </a:rPr>
                  <a:t> – 2 + 1/c</a:t>
                </a:r>
                <a:r>
                  <a:rPr lang="en-NZ" b="1" baseline="30000" dirty="0">
                    <a:ea typeface="Cambria Math" panose="02040503050406030204" pitchFamily="18" charset="0"/>
                  </a:rPr>
                  <a:t>2</a:t>
                </a:r>
                <a:r>
                  <a:rPr lang="en-NZ" b="1" dirty="0">
                    <a:ea typeface="Cambria Math" panose="02040503050406030204" pitchFamily="18" charset="0"/>
                  </a:rPr>
                  <a:t>) </a:t>
                </a:r>
                <a:r>
                  <a:rPr lang="en-NZ" dirty="0">
                    <a:ea typeface="Cambria Math" panose="02040503050406030204" pitchFamily="18" charset="0"/>
                  </a:rPr>
                  <a:t>for </a:t>
                </a:r>
                <a:r>
                  <a:rPr lang="en-NZ" b="1" dirty="0">
                    <a:ea typeface="Cambria Math" panose="02040503050406030204" pitchFamily="18" charset="0"/>
                  </a:rPr>
                  <a:t>r</a:t>
                </a:r>
                <a:r>
                  <a:rPr lang="en-NZ" dirty="0">
                    <a:ea typeface="Cambria Math" panose="02040503050406030204" pitchFamily="18" charset="0"/>
                  </a:rPr>
                  <a:t> </a:t>
                </a:r>
                <a:r>
                  <a:rPr lang="en-NZ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en-US" b="1" dirty="0">
                    <a:sym typeface="Euclid 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Euclid Symbol" panose="05050102010706020507" pitchFamily="18" charset="2"/>
                          </a:rPr>
                          <m:t>𝟐</m:t>
                        </m:r>
                      </m:e>
                    </m:rad>
                  </m:oMath>
                </a14:m>
                <a:endParaRPr lang="en-US" b="1" dirty="0">
                  <a:sym typeface="Euclid Symbol" panose="05050102010706020507" pitchFamily="18" charset="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3CA84A9-0802-4D84-92EA-23D7E3468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0600" y="1600200"/>
                <a:ext cx="7924800" cy="4876800"/>
              </a:xfrm>
              <a:blipFill>
                <a:blip r:embed="rId2"/>
                <a:stretch>
                  <a:fillRect l="-769" t="-1125" r="-115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55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F95B01-82B3-4536-862D-1656B2B7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9" y="3594676"/>
            <a:ext cx="5371462" cy="30386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199"/>
            <a:ext cx="7772400" cy="3276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Curse of dimensionality:</a:t>
            </a:r>
          </a:p>
          <a:p>
            <a:pPr lvl="2"/>
            <a:r>
              <a:rPr lang="en-US" dirty="0"/>
              <a:t>Given a polynomial indexing space </a:t>
            </a:r>
            <a:r>
              <a:rPr lang="en-US" b="1" dirty="0" err="1"/>
              <a:t>n</a:t>
            </a:r>
            <a:r>
              <a:rPr lang="en-US" b="1" baseline="30000" dirty="0" err="1"/>
              <a:t>O</a:t>
            </a:r>
            <a:r>
              <a:rPr lang="en-US" b="1" baseline="30000" dirty="0"/>
              <a:t>(1)</a:t>
            </a:r>
            <a:r>
              <a:rPr lang="en-US" b="1" dirty="0" err="1"/>
              <a:t>d</a:t>
            </a:r>
            <a:r>
              <a:rPr lang="en-US" b="1" baseline="30000" dirty="0" err="1"/>
              <a:t>O</a:t>
            </a:r>
            <a:r>
              <a:rPr lang="en-US" b="1" baseline="30000" dirty="0"/>
              <a:t>(1)</a:t>
            </a:r>
            <a:r>
              <a:rPr lang="en-US" dirty="0"/>
              <a:t>, existing a sublinear time algorithm to solve </a:t>
            </a:r>
            <a:r>
              <a:rPr lang="en-US" dirty="0">
                <a:solidFill>
                  <a:srgbClr val="C00000"/>
                </a:solidFill>
              </a:rPr>
              <a:t>exact</a:t>
            </a:r>
            <a:r>
              <a:rPr lang="en-US" dirty="0"/>
              <a:t> NNS refutes SETH [Wil18].</a:t>
            </a:r>
          </a:p>
          <a:p>
            <a:pPr lvl="2"/>
            <a:r>
              <a:rPr lang="en-US" dirty="0"/>
              <a:t>Indexing space or query time must be exponential in 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Classic solutions: </a:t>
            </a:r>
            <a:r>
              <a:rPr lang="en-US" dirty="0"/>
              <a:t>KD Tree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A5040A-49E5-4B42-8D0E-782798B36D99}"/>
              </a:ext>
            </a:extLst>
          </p:cNvPr>
          <p:cNvGrpSpPr/>
          <p:nvPr/>
        </p:nvGrpSpPr>
        <p:grpSpPr>
          <a:xfrm>
            <a:off x="5799679" y="4515028"/>
            <a:ext cx="2887121" cy="1009471"/>
            <a:chOff x="5571079" y="4781729"/>
            <a:chExt cx="2887121" cy="10094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9D212B-EC22-441E-B1E7-C27B40506FA6}"/>
                </a:ext>
              </a:extLst>
            </p:cNvPr>
            <p:cNvSpPr txBox="1"/>
            <p:nvPr/>
          </p:nvSpPr>
          <p:spPr>
            <a:xfrm>
              <a:off x="5690105" y="4909066"/>
              <a:ext cx="25445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Space: </a:t>
              </a:r>
              <a:r>
                <a:rPr lang="en-US" sz="2000" b="1" dirty="0"/>
                <a:t>O(n)</a:t>
              </a:r>
            </a:p>
            <a:p>
              <a:r>
                <a:rPr lang="en-US" sz="2000" dirty="0"/>
                <a:t>Range query: </a:t>
              </a:r>
              <a:r>
                <a:rPr lang="en-US" sz="2000" b="1" dirty="0"/>
                <a:t>O(dn</a:t>
              </a:r>
              <a:r>
                <a:rPr lang="en-US" sz="2000" b="1" baseline="30000" dirty="0"/>
                <a:t>1-1/d</a:t>
              </a:r>
              <a:r>
                <a:rPr lang="en-US" sz="2000" b="1" dirty="0"/>
                <a:t>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17EADEB-AD4D-445A-8073-3B160BFD770D}"/>
                </a:ext>
              </a:extLst>
            </p:cNvPr>
            <p:cNvSpPr/>
            <p:nvPr/>
          </p:nvSpPr>
          <p:spPr>
            <a:xfrm>
              <a:off x="5571079" y="4781729"/>
              <a:ext cx="2887121" cy="10094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5191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BFBE-189B-4113-B44A-48EB3EC3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implementations</a:t>
            </a:r>
            <a:endParaRPr lang="en-NZ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6362E-D6CA-4BED-9D87-84DE4629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E035C-5401-4DB3-BA5A-B6F92F4A11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Data-dependent setting:</a:t>
            </a:r>
          </a:p>
          <a:p>
            <a:pPr lvl="2"/>
            <a:r>
              <a:rPr lang="en-US" dirty="0"/>
              <a:t>Select a scaling factor </a:t>
            </a:r>
            <a:r>
              <a:rPr lang="en-US" b="1" dirty="0"/>
              <a:t>0 &lt;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&lt; 1</a:t>
            </a:r>
            <a:r>
              <a:rPr lang="en-US" dirty="0">
                <a:ea typeface="Cambria Math" panose="02040503050406030204" pitchFamily="18" charset="0"/>
              </a:rPr>
              <a:t> to scale each bucket of size </a:t>
            </a:r>
            <a:r>
              <a:rPr lang="en-US" b="1" dirty="0">
                <a:ea typeface="Cambria Math" panose="02040503050406030204" pitchFamily="18" charset="0"/>
              </a:rPr>
              <a:t>B</a:t>
            </a:r>
            <a:r>
              <a:rPr lang="en-US" dirty="0">
                <a:ea typeface="Cambria Math" panose="02040503050406030204" pitchFamily="18" charset="0"/>
              </a:rPr>
              <a:t> to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B</a:t>
            </a:r>
          </a:p>
          <a:p>
            <a:pPr lvl="4"/>
            <a:r>
              <a:rPr lang="en-US" dirty="0">
                <a:ea typeface="Cambria Math" panose="02040503050406030204" pitchFamily="18" charset="0"/>
              </a:rPr>
              <a:t>Adapt </a:t>
            </a:r>
            <a:r>
              <a:rPr lang="en-US" b="1" dirty="0">
                <a:ea typeface="Cambria Math" panose="02040503050406030204" pitchFamily="18" charset="0"/>
              </a:rPr>
              <a:t>t</a:t>
            </a:r>
            <a:r>
              <a:rPr lang="en-US" dirty="0">
                <a:ea typeface="Cambria Math" panose="02040503050406030204" pitchFamily="18" charset="0"/>
              </a:rPr>
              <a:t> to various density</a:t>
            </a:r>
          </a:p>
          <a:p>
            <a:pPr lvl="4"/>
            <a:r>
              <a:rPr lang="en-US" dirty="0">
                <a:ea typeface="Cambria Math" panose="02040503050406030204" pitchFamily="18" charset="0"/>
              </a:rPr>
              <a:t>Easy to govern the memory footprint (i.e. # points in a table)</a:t>
            </a:r>
          </a:p>
          <a:p>
            <a:r>
              <a:rPr lang="en-US" dirty="0">
                <a:solidFill>
                  <a:srgbClr val="0070C0"/>
                </a:solidFill>
                <a:ea typeface="Cambria Math" panose="02040503050406030204" pitchFamily="18" charset="0"/>
              </a:rPr>
              <a:t>Multi-probe indexing: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For each point </a:t>
            </a:r>
            <a:r>
              <a:rPr lang="en-US" b="1" dirty="0">
                <a:ea typeface="Cambria Math" panose="02040503050406030204" pitchFamily="18" charset="0"/>
              </a:rPr>
              <a:t>x</a:t>
            </a:r>
            <a:r>
              <a:rPr lang="en-US" dirty="0">
                <a:ea typeface="Cambria Math" panose="02040503050406030204" pitchFamily="18" charset="0"/>
              </a:rPr>
              <a:t>, hash it into 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dirty="0">
                <a:ea typeface="Cambria Math" panose="02040503050406030204" pitchFamily="18" charset="0"/>
              </a:rPr>
              <a:t> buckets corresponding the 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b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closest or furthest random vectors</a:t>
            </a:r>
          </a:p>
          <a:p>
            <a:pPr lvl="2"/>
            <a:r>
              <a:rPr lang="en-US" dirty="0">
                <a:ea typeface="Cambria Math" panose="02040503050406030204" pitchFamily="18" charset="0"/>
              </a:rPr>
              <a:t>Scale each bucket of size </a:t>
            </a:r>
            <a:r>
              <a:rPr lang="en-US" b="1" dirty="0">
                <a:ea typeface="Cambria Math" panose="02040503050406030204" pitchFamily="18" charset="0"/>
              </a:rPr>
              <a:t>B</a:t>
            </a:r>
            <a:r>
              <a:rPr lang="en-US" dirty="0">
                <a:ea typeface="Cambria Math" panose="02040503050406030204" pitchFamily="18" charset="0"/>
              </a:rPr>
              <a:t> to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B/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NZ" dirty="0">
                <a:solidFill>
                  <a:srgbClr val="0070C0"/>
                </a:solidFill>
              </a:rPr>
              <a:t>Other heuristics:</a:t>
            </a:r>
          </a:p>
          <a:p>
            <a:pPr lvl="2"/>
            <a:r>
              <a:rPr lang="en-NZ" dirty="0"/>
              <a:t>Pseudo-random rotation </a:t>
            </a:r>
            <a:r>
              <a:rPr lang="en-NZ" b="1" dirty="0"/>
              <a:t>HD</a:t>
            </a:r>
            <a:r>
              <a:rPr lang="en-NZ" b="1" baseline="-25000" dirty="0"/>
              <a:t>3</a:t>
            </a:r>
            <a:r>
              <a:rPr lang="en-NZ" b="1" dirty="0"/>
              <a:t>HD</a:t>
            </a:r>
            <a:r>
              <a:rPr lang="en-NZ" b="1" baseline="-25000" dirty="0"/>
              <a:t>2</a:t>
            </a:r>
            <a:r>
              <a:rPr lang="en-NZ" b="1" dirty="0"/>
              <a:t>HD</a:t>
            </a:r>
            <a:r>
              <a:rPr lang="en-NZ" b="1" baseline="-25000" dirty="0"/>
              <a:t>1</a:t>
            </a:r>
            <a:r>
              <a:rPr lang="en-NZ" dirty="0"/>
              <a:t> to simulate random projections</a:t>
            </a:r>
          </a:p>
          <a:p>
            <a:pPr lvl="2"/>
            <a:r>
              <a:rPr lang="en-NZ" dirty="0" err="1"/>
              <a:t>Center</a:t>
            </a:r>
            <a:r>
              <a:rPr lang="en-NZ" dirty="0"/>
              <a:t> the data point </a:t>
            </a:r>
            <a:r>
              <a:rPr lang="en-NZ" b="1" dirty="0"/>
              <a:t>X</a:t>
            </a:r>
          </a:p>
          <a:p>
            <a:pPr lvl="2"/>
            <a:r>
              <a:rPr lang="en-NZ" dirty="0"/>
              <a:t>Limit scaling: keep </a:t>
            </a:r>
            <a:r>
              <a:rPr lang="en-NZ" b="1" dirty="0"/>
              <a:t>max(k,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B/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b="1" dirty="0">
                <a:ea typeface="Cambria Math" panose="02040503050406030204" pitchFamily="18" charset="0"/>
              </a:rPr>
              <a:t>) </a:t>
            </a:r>
            <a:r>
              <a:rPr lang="en-US" dirty="0">
                <a:ea typeface="Cambria Math" panose="02040503050406030204" pitchFamily="18" charset="0"/>
              </a:rPr>
              <a:t>points in a bucket</a:t>
            </a:r>
          </a:p>
          <a:p>
            <a:pPr lvl="2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5314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Falconn</a:t>
            </a:r>
            <a:r>
              <a:rPr lang="en-US" dirty="0"/>
              <a:t>++: Scaling bucket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51816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pPr lvl="2"/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5291E-12D2-4837-9187-6A4D718EC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3114474"/>
            <a:ext cx="8915400" cy="3362526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27247E7-CDA0-46A9-AE94-3F28947F2CA5}"/>
              </a:ext>
            </a:extLst>
          </p:cNvPr>
          <p:cNvSpPr txBox="1">
            <a:spLocks/>
          </p:cNvSpPr>
          <p:nvPr/>
        </p:nvSpPr>
        <p:spPr>
          <a:xfrm>
            <a:off x="914400" y="1722438"/>
            <a:ext cx="7772400" cy="1554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Experiment on Glove200 with </a:t>
            </a:r>
            <a:r>
              <a:rPr lang="en-US" b="1" dirty="0">
                <a:solidFill>
                  <a:srgbClr val="0070C0"/>
                </a:solidFill>
              </a:rPr>
              <a:t>1.2M</a:t>
            </a:r>
            <a:r>
              <a:rPr lang="en-US" dirty="0">
                <a:solidFill>
                  <a:srgbClr val="0070C0"/>
                </a:solidFill>
              </a:rPr>
              <a:t> points with </a:t>
            </a:r>
            <a:r>
              <a:rPr lang="en-US" b="1" dirty="0">
                <a:solidFill>
                  <a:srgbClr val="0070C0"/>
                </a:solidFill>
              </a:rPr>
              <a:t>k = 20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b="1" dirty="0"/>
              <a:t>D = 256</a:t>
            </a:r>
            <a:r>
              <a:rPr lang="en-US" dirty="0"/>
              <a:t>, 2 combined LSH functions, each table has </a:t>
            </a:r>
            <a:r>
              <a:rPr lang="en-US" b="1" dirty="0"/>
              <a:t>4D</a:t>
            </a:r>
            <a:r>
              <a:rPr lang="en-US" b="1" baseline="30000" dirty="0"/>
              <a:t>2</a:t>
            </a:r>
            <a:r>
              <a:rPr lang="en-US" dirty="0"/>
              <a:t> buckets</a:t>
            </a:r>
          </a:p>
          <a:p>
            <a:pPr lvl="2"/>
            <a:r>
              <a:rPr lang="en-US" dirty="0" err="1"/>
              <a:t>Falconn</a:t>
            </a:r>
            <a:r>
              <a:rPr lang="en-US" dirty="0"/>
              <a:t>: </a:t>
            </a:r>
            <a:r>
              <a:rPr lang="en-US" b="1" dirty="0" err="1"/>
              <a:t>qProbes</a:t>
            </a:r>
            <a:r>
              <a:rPr lang="en-US" b="1" dirty="0"/>
              <a:t> = {1000, … , 20000}</a:t>
            </a:r>
            <a:r>
              <a:rPr lang="en-US" dirty="0"/>
              <a:t>, </a:t>
            </a:r>
            <a:r>
              <a:rPr lang="en-US" dirty="0" err="1"/>
              <a:t>Falconn</a:t>
            </a:r>
            <a:r>
              <a:rPr lang="en-US" dirty="0"/>
              <a:t>++:</a:t>
            </a:r>
            <a:r>
              <a:rPr lang="en-US" b="1" dirty="0"/>
              <a:t> </a:t>
            </a:r>
            <a:r>
              <a:rPr lang="en-US" b="1" dirty="0" err="1"/>
              <a:t>qProbes</a:t>
            </a:r>
            <a:r>
              <a:rPr lang="en-US" b="1" dirty="0"/>
              <a:t>/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1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E575-535C-4DFD-8589-1AEFD9DF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Falconn</a:t>
            </a:r>
            <a:r>
              <a:rPr lang="en-US" dirty="0"/>
              <a:t>++: Multi-probe indexing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D13A8-DB8F-4726-8255-439DE362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0509C-FA6D-4AE4-9260-7C14B7C947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0999" y="1905000"/>
            <a:ext cx="3962401" cy="457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Observation:</a:t>
            </a:r>
          </a:p>
          <a:p>
            <a:pPr lvl="2"/>
            <a:r>
              <a:rPr lang="en-US" dirty="0"/>
              <a:t>Overfitting: Large </a:t>
            </a:r>
            <a:r>
              <a:rPr lang="en-US" b="1" dirty="0" err="1"/>
              <a:t>iProbes</a:t>
            </a:r>
            <a:r>
              <a:rPr lang="en-US" dirty="0"/>
              <a:t> degrades performance</a:t>
            </a:r>
          </a:p>
          <a:p>
            <a:pPr lvl="2"/>
            <a:r>
              <a:rPr lang="en-US" b="1" dirty="0" err="1"/>
              <a:t>iProbes</a:t>
            </a:r>
            <a:r>
              <a:rPr lang="en-US" b="1" dirty="0"/>
              <a:t> = 2D </a:t>
            </a:r>
            <a:r>
              <a:rPr lang="en-US" dirty="0"/>
              <a:t>is as similar as theoretical LSF framework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Setting </a:t>
            </a:r>
            <a:r>
              <a:rPr lang="en-US" dirty="0" err="1">
                <a:solidFill>
                  <a:srgbClr val="0070C0"/>
                </a:solidFill>
              </a:rPr>
              <a:t>iProbes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b="1" dirty="0"/>
              <a:t>k ≈ n ∙ </a:t>
            </a:r>
            <a:r>
              <a:rPr lang="en-US" b="1" dirty="0" err="1"/>
              <a:t>iProbes</a:t>
            </a:r>
            <a:r>
              <a:rPr lang="en-US" b="1" dirty="0"/>
              <a:t>/4D</a:t>
            </a:r>
            <a:r>
              <a:rPr lang="en-US" b="1" baseline="30000" dirty="0"/>
              <a:t>2</a:t>
            </a:r>
          </a:p>
          <a:p>
            <a:pPr lvl="2"/>
            <a:r>
              <a:rPr lang="en-US" dirty="0"/>
              <a:t>Each bucket has roughly </a:t>
            </a:r>
            <a:r>
              <a:rPr lang="en-US" b="1" dirty="0"/>
              <a:t>k=20</a:t>
            </a:r>
            <a:r>
              <a:rPr lang="en-US" dirty="0"/>
              <a:t> points, especially sparse buckets</a:t>
            </a:r>
          </a:p>
          <a:p>
            <a:pPr lvl="2"/>
            <a:r>
              <a:rPr lang="en-US" b="1" dirty="0" err="1"/>
              <a:t>iProbes</a:t>
            </a:r>
            <a:r>
              <a:rPr lang="en-US" b="1" dirty="0"/>
              <a:t> = 3: 1.2M ∙ 3/2</a:t>
            </a:r>
            <a:r>
              <a:rPr lang="en-US" b="1" baseline="30000" dirty="0"/>
              <a:t>18</a:t>
            </a:r>
            <a:r>
              <a:rPr lang="en-US" b="1" dirty="0"/>
              <a:t>=16 </a:t>
            </a:r>
            <a:r>
              <a:rPr lang="en-US" dirty="0"/>
              <a:t>	</a:t>
            </a:r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1AAC2-F44A-4D93-93F6-EED0DA169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43" y="2000250"/>
            <a:ext cx="463867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9DE82C-EAB2-411E-A34C-8C092F7FA151}"/>
              </a:ext>
            </a:extLst>
          </p:cNvPr>
          <p:cNvSpPr txBox="1"/>
          <p:nvPr/>
        </p:nvSpPr>
        <p:spPr>
          <a:xfrm>
            <a:off x="5867400" y="5791200"/>
            <a:ext cx="1868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Glove200, </a:t>
            </a:r>
            <a:r>
              <a:rPr lang="en-US" sz="2000" b="1" dirty="0">
                <a:solidFill>
                  <a:srgbClr val="0070C0"/>
                </a:solidFill>
              </a:rPr>
              <a:t>k</a:t>
            </a:r>
            <a:r>
              <a:rPr lang="en-US" sz="2000" dirty="0">
                <a:solidFill>
                  <a:srgbClr val="0070C0"/>
                </a:solidFill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4213172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08E-937E-4BF0-967B-247E46D9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++: Centering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4868B1-FDD4-4737-A0FF-34E1E170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2986599"/>
            <a:ext cx="7924800" cy="3261801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BC5A751-52D7-4C75-BD29-C3A9E8B1AF7A}"/>
              </a:ext>
            </a:extLst>
          </p:cNvPr>
          <p:cNvSpPr txBox="1">
            <a:spLocks/>
          </p:cNvSpPr>
          <p:nvPr/>
        </p:nvSpPr>
        <p:spPr>
          <a:xfrm>
            <a:off x="914400" y="1722438"/>
            <a:ext cx="7924800" cy="1554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Experiment on Glove200 with </a:t>
            </a:r>
            <a:r>
              <a:rPr lang="en-US" b="1" dirty="0">
                <a:solidFill>
                  <a:srgbClr val="0070C0"/>
                </a:solidFill>
              </a:rPr>
              <a:t>k = 20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2"/>
            <a:r>
              <a:rPr lang="en-US" b="1" dirty="0">
                <a:ea typeface="Cambria Math" panose="02040503050406030204" pitchFamily="18" charset="0"/>
              </a:rPr>
              <a:t>D = 256</a:t>
            </a:r>
            <a:r>
              <a:rPr lang="en-US" dirty="0">
                <a:ea typeface="Cambria Math" panose="02040503050406030204" pitchFamily="18" charset="0"/>
              </a:rPr>
              <a:t>, 2 combined LSH functions, </a:t>
            </a:r>
            <a:r>
              <a:rPr lang="en-US" b="1" dirty="0"/>
              <a:t>4D</a:t>
            </a:r>
            <a:r>
              <a:rPr lang="en-US" b="1" baseline="30000" dirty="0"/>
              <a:t>2</a:t>
            </a:r>
            <a:r>
              <a:rPr lang="en-US" dirty="0"/>
              <a:t> buckets/table, </a:t>
            </a:r>
            <a:r>
              <a:rPr lang="en-US" b="1" dirty="0"/>
              <a:t>L = 500</a:t>
            </a:r>
          </a:p>
          <a:p>
            <a:pPr lvl="2"/>
            <a:r>
              <a:rPr lang="en-US" dirty="0" err="1"/>
              <a:t>Falconn</a:t>
            </a:r>
            <a:r>
              <a:rPr lang="en-US" dirty="0"/>
              <a:t>++:</a:t>
            </a:r>
            <a:r>
              <a:rPr lang="en-US" b="1" dirty="0"/>
              <a:t>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= 0.1, 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b="1" dirty="0">
                <a:ea typeface="Cambria Math" panose="02040503050406030204" pitchFamily="18" charset="0"/>
              </a:rPr>
              <a:t> = 3, </a:t>
            </a:r>
            <a:r>
              <a:rPr lang="en-US" b="1" dirty="0" err="1"/>
              <a:t>qProbes</a:t>
            </a:r>
            <a:r>
              <a:rPr lang="en-US" b="1" dirty="0"/>
              <a:t>/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025E2-524C-4F9A-B70E-B6206511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6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008E-937E-4BF0-967B-247E46D9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Falconn</a:t>
            </a:r>
            <a:r>
              <a:rPr lang="en-US" dirty="0"/>
              <a:t>++: Limit scaling &amp; centering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025E2-524C-4F9A-B70E-B6206511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BC5A751-52D7-4C75-BD29-C3A9E8B1AF7A}"/>
              </a:ext>
            </a:extLst>
          </p:cNvPr>
          <p:cNvSpPr txBox="1">
            <a:spLocks/>
          </p:cNvSpPr>
          <p:nvPr/>
        </p:nvSpPr>
        <p:spPr>
          <a:xfrm>
            <a:off x="212931" y="1907309"/>
            <a:ext cx="4033982" cy="415405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Observations:</a:t>
            </a:r>
          </a:p>
          <a:p>
            <a:pPr lvl="2"/>
            <a:r>
              <a:rPr lang="en-US" dirty="0"/>
              <a:t>After centering, buckets are more balanced.</a:t>
            </a:r>
          </a:p>
          <a:p>
            <a:pPr lvl="2"/>
            <a:r>
              <a:rPr lang="en-US" dirty="0"/>
              <a:t>With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 = 0.1, 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b="1" dirty="0">
                <a:ea typeface="Cambria Math" panose="02040503050406030204" pitchFamily="18" charset="0"/>
              </a:rPr>
              <a:t> = 3, </a:t>
            </a:r>
            <a:r>
              <a:rPr lang="en-US" dirty="0">
                <a:ea typeface="Cambria Math" panose="02040503050406030204" pitchFamily="18" charset="0"/>
              </a:rPr>
              <a:t>and keep </a:t>
            </a:r>
            <a:r>
              <a:rPr lang="en-US" b="1" dirty="0"/>
              <a:t>max(k,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r>
              <a:rPr lang="en-US" b="1" dirty="0">
                <a:ea typeface="Cambria Math" panose="02040503050406030204" pitchFamily="18" charset="0"/>
              </a:rPr>
              <a:t>B/</a:t>
            </a:r>
            <a:r>
              <a:rPr lang="en-US" b="1" dirty="0" err="1">
                <a:ea typeface="Cambria Math" panose="02040503050406030204" pitchFamily="18" charset="0"/>
              </a:rPr>
              <a:t>iProbes</a:t>
            </a:r>
            <a:r>
              <a:rPr lang="en-US" b="1" dirty="0">
                <a:ea typeface="Cambria Math" panose="02040503050406030204" pitchFamily="18" charset="0"/>
              </a:rPr>
              <a:t>)</a:t>
            </a:r>
            <a:r>
              <a:rPr lang="en-US" dirty="0">
                <a:ea typeface="Cambria Math" panose="02040503050406030204" pitchFamily="18" charset="0"/>
              </a:rPr>
              <a:t> points, # points/table ≈ </a:t>
            </a:r>
            <a:r>
              <a:rPr lang="en-US" b="1" dirty="0">
                <a:ea typeface="Cambria Math" panose="02040503050406030204" pitchFamily="18" charset="0"/>
              </a:rPr>
              <a:t>2.42 n</a:t>
            </a:r>
          </a:p>
          <a:p>
            <a:pPr lvl="2"/>
            <a:r>
              <a:rPr lang="en-US" dirty="0"/>
              <a:t>Less </a:t>
            </a:r>
            <a:r>
              <a:rPr lang="en-US" b="1" dirty="0" err="1"/>
              <a:t>qProbes</a:t>
            </a:r>
            <a:r>
              <a:rPr lang="en-US" dirty="0"/>
              <a:t> and hash evaluation time than </a:t>
            </a:r>
            <a:r>
              <a:rPr lang="en-US" dirty="0" err="1"/>
              <a:t>Falconn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Future improvement:</a:t>
            </a:r>
          </a:p>
          <a:p>
            <a:pPr lvl="2"/>
            <a:r>
              <a:rPr lang="en-US" dirty="0" err="1"/>
              <a:t>SimHash</a:t>
            </a:r>
            <a:r>
              <a:rPr lang="en-US" dirty="0"/>
              <a:t> signatures to reduce distance computation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BD050-5544-4107-9684-765D9EB9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18" y="1941945"/>
            <a:ext cx="4416796" cy="3729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6887C5-41E3-4F6B-BE78-CCDCED04ECD1}"/>
              </a:ext>
            </a:extLst>
          </p:cNvPr>
          <p:cNvSpPr txBox="1"/>
          <p:nvPr/>
        </p:nvSpPr>
        <p:spPr>
          <a:xfrm>
            <a:off x="6096000" y="5673292"/>
            <a:ext cx="1868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Glove200, </a:t>
            </a:r>
            <a:r>
              <a:rPr lang="en-US" sz="2000" b="1" dirty="0">
                <a:solidFill>
                  <a:srgbClr val="0070C0"/>
                </a:solidFill>
              </a:rPr>
              <a:t>k</a:t>
            </a:r>
            <a:r>
              <a:rPr lang="en-US" sz="2000" dirty="0">
                <a:solidFill>
                  <a:srgbClr val="0070C0"/>
                </a:solidFill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390950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195BBB4-3572-4CC1-B4BF-8B15B0FB7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898" y="3230689"/>
            <a:ext cx="4185641" cy="32072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924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Falconn</a:t>
            </a:r>
            <a:r>
              <a:rPr lang="en-US" dirty="0"/>
              <a:t>++ vs. Theoretical LSF</a:t>
            </a:r>
            <a:endParaRPr lang="en-NZ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LSF: </a:t>
            </a:r>
            <a:r>
              <a:rPr lang="en-US" dirty="0"/>
              <a:t>Select </a:t>
            </a:r>
            <a:r>
              <a:rPr lang="en-US" b="1" dirty="0" err="1"/>
              <a:t>t</a:t>
            </a:r>
            <a:r>
              <a:rPr lang="en-US" b="1" baseline="-25000" dirty="0" err="1"/>
              <a:t>u</a:t>
            </a:r>
            <a:r>
              <a:rPr lang="en-US" dirty="0"/>
              <a:t> </a:t>
            </a:r>
            <a:r>
              <a:rPr lang="en-US" dirty="0" err="1"/>
              <a:t>s.t.</a:t>
            </a:r>
            <a:endParaRPr lang="en-US" b="1" baseline="-25000" dirty="0"/>
          </a:p>
          <a:p>
            <a:pPr lvl="2"/>
            <a:r>
              <a:rPr lang="en-US" dirty="0" err="1"/>
              <a:t>Falconn</a:t>
            </a:r>
            <a:r>
              <a:rPr lang="en-US" dirty="0"/>
              <a:t>++: No limit scaling, only centering</a:t>
            </a:r>
          </a:p>
          <a:p>
            <a:pPr lvl="2"/>
            <a:r>
              <a:rPr lang="en-US" b="1" dirty="0" err="1"/>
              <a:t>iProbes</a:t>
            </a:r>
            <a:r>
              <a:rPr lang="en-US" b="1" dirty="0"/>
              <a:t> = 1, D = {128, 256}</a:t>
            </a:r>
            <a:r>
              <a:rPr lang="en-US" dirty="0"/>
              <a:t>, </a:t>
            </a:r>
            <a:r>
              <a:rPr lang="en-US" b="1" dirty="0"/>
              <a:t>L = 100</a:t>
            </a:r>
            <a:r>
              <a:rPr lang="en-US" dirty="0"/>
              <a:t>, 2 combined LSH/LSF functions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8A238-8355-4253-B8F2-BDB9A360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76600"/>
            <a:ext cx="4349482" cy="310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B2215C-45D8-46D4-91D2-21AD3045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259" y="1828800"/>
            <a:ext cx="3086100" cy="4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1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CFB1-1305-4FAE-A552-C920C0C8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 vs. </a:t>
            </a:r>
            <a:r>
              <a:rPr lang="en-US" dirty="0" err="1"/>
              <a:t>FalconnLib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A93FEE6-2BA7-4DD1-BD0B-265FD49F3836}"/>
              </a:ext>
            </a:extLst>
          </p:cNvPr>
          <p:cNvSpPr txBox="1">
            <a:spLocks/>
          </p:cNvSpPr>
          <p:nvPr/>
        </p:nvSpPr>
        <p:spPr>
          <a:xfrm>
            <a:off x="914400" y="1722438"/>
            <a:ext cx="7772400" cy="1554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Glove300 and Glove200 with </a:t>
            </a:r>
            <a:r>
              <a:rPr lang="en-US" b="1" dirty="0"/>
              <a:t>k = 20 </a:t>
            </a:r>
            <a:r>
              <a:rPr lang="en-US" dirty="0"/>
              <a:t>and </a:t>
            </a:r>
            <a:r>
              <a:rPr lang="en-US" b="1" dirty="0"/>
              <a:t>1 thread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L = 500, D = 256</a:t>
            </a:r>
            <a:r>
              <a:rPr lang="en-US" dirty="0"/>
              <a:t>,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/>
              <a:t>= 0.1, </a:t>
            </a:r>
            <a:r>
              <a:rPr lang="en-US" b="1" dirty="0" err="1"/>
              <a:t>iProbes</a:t>
            </a:r>
            <a:r>
              <a:rPr lang="en-US" b="1" dirty="0"/>
              <a:t> = {1, 3}, 4D</a:t>
            </a:r>
            <a:r>
              <a:rPr lang="en-US" b="1" baseline="30000" dirty="0"/>
              <a:t>2</a:t>
            </a:r>
            <a:r>
              <a:rPr lang="en-US" dirty="0"/>
              <a:t> buckets/table</a:t>
            </a:r>
          </a:p>
          <a:p>
            <a:pPr lvl="2"/>
            <a:r>
              <a:rPr lang="en-US" dirty="0" err="1"/>
              <a:t>Falconn</a:t>
            </a:r>
            <a:r>
              <a:rPr lang="en-US" dirty="0"/>
              <a:t>: </a:t>
            </a:r>
            <a:r>
              <a:rPr lang="en-US" b="1" dirty="0"/>
              <a:t>L = 50</a:t>
            </a:r>
            <a:r>
              <a:rPr lang="en-US" dirty="0"/>
              <a:t> (Glove300), </a:t>
            </a:r>
            <a:r>
              <a:rPr lang="en-US" b="1" dirty="0"/>
              <a:t>L = 1210</a:t>
            </a:r>
            <a:r>
              <a:rPr lang="en-US" dirty="0"/>
              <a:t> (Glove200)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A43B5-6238-482A-9156-12ACD29D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7" y="3269673"/>
            <a:ext cx="8555182" cy="32668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3A422-5326-4E99-B084-BA0DE8D4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86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371-7927-4E73-8ED2-8BD8116F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 vs </a:t>
            </a:r>
            <a:r>
              <a:rPr lang="en-US" dirty="0" err="1"/>
              <a:t>Hnsw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EACA-1D90-4E2C-AE33-7641D776C7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Parameter settings:</a:t>
            </a:r>
          </a:p>
          <a:p>
            <a:pPr lvl="2"/>
            <a:r>
              <a:rPr lang="en-US" dirty="0" err="1"/>
              <a:t>Hnsw</a:t>
            </a:r>
            <a:r>
              <a:rPr lang="en-US" dirty="0"/>
              <a:t>: </a:t>
            </a:r>
            <a:r>
              <a:rPr lang="en-US" b="1" dirty="0" err="1"/>
              <a:t>ef</a:t>
            </a:r>
            <a:r>
              <a:rPr lang="en-US" b="1" dirty="0"/>
              <a:t>-index = 200, M = 512, </a:t>
            </a:r>
            <a:r>
              <a:rPr lang="en-US" dirty="0"/>
              <a:t>vary </a:t>
            </a:r>
            <a:r>
              <a:rPr lang="en-US" b="1" dirty="0" err="1"/>
              <a:t>ef</a:t>
            </a:r>
            <a:r>
              <a:rPr lang="en-US" b="1" dirty="0"/>
              <a:t>-query</a:t>
            </a:r>
          </a:p>
          <a:p>
            <a:pPr lvl="2"/>
            <a:r>
              <a:rPr lang="en-US" dirty="0" err="1"/>
              <a:t>Falconn</a:t>
            </a:r>
            <a:r>
              <a:rPr lang="en-US" dirty="0"/>
              <a:t>++: </a:t>
            </a:r>
            <a:r>
              <a:rPr lang="en-US" b="1" dirty="0"/>
              <a:t>D = 256, L = 350,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/>
              <a:t>= 0.01, </a:t>
            </a:r>
            <a:r>
              <a:rPr lang="en-US" b="1" dirty="0" err="1"/>
              <a:t>iProbes</a:t>
            </a:r>
            <a:r>
              <a:rPr lang="en-US" b="1" dirty="0"/>
              <a:t> = 3</a:t>
            </a:r>
            <a:r>
              <a:rPr lang="en-US" dirty="0"/>
              <a:t>, vary </a:t>
            </a:r>
            <a:r>
              <a:rPr lang="en-US" b="1" dirty="0" err="1"/>
              <a:t>qProbes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58E85-6F76-48E6-A2D4-84114EC1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951197"/>
            <a:ext cx="6096000" cy="34894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1CC2C-CC59-49B5-BED3-D1B963CB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4CA54-C972-4824-AA15-32B6CF9C13A0}"/>
              </a:ext>
            </a:extLst>
          </p:cNvPr>
          <p:cNvSpPr txBox="1"/>
          <p:nvPr/>
        </p:nvSpPr>
        <p:spPr>
          <a:xfrm>
            <a:off x="339435" y="4124414"/>
            <a:ext cx="22422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Space: </a:t>
            </a:r>
            <a:r>
              <a:rPr lang="en-US" sz="2000" b="1" dirty="0"/>
              <a:t>5.4GB</a:t>
            </a:r>
          </a:p>
          <a:p>
            <a:r>
              <a:rPr lang="en-US" sz="2000" dirty="0" err="1"/>
              <a:t>Hnsw</a:t>
            </a:r>
            <a:r>
              <a:rPr lang="en-US" sz="2000" dirty="0"/>
              <a:t>: </a:t>
            </a:r>
            <a:r>
              <a:rPr lang="en-US" sz="2000" b="1" dirty="0"/>
              <a:t>13.7 mins</a:t>
            </a:r>
          </a:p>
          <a:p>
            <a:r>
              <a:rPr lang="en-US" sz="2000" dirty="0" err="1"/>
              <a:t>Falconn</a:t>
            </a:r>
            <a:r>
              <a:rPr lang="en-US" sz="2000" dirty="0"/>
              <a:t>++: </a:t>
            </a:r>
            <a:r>
              <a:rPr lang="en-US" sz="2000" b="1" dirty="0"/>
              <a:t>1.1 mins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0EE96D-F174-437C-94EC-27CDEC39050E}"/>
              </a:ext>
            </a:extLst>
          </p:cNvPr>
          <p:cNvSpPr/>
          <p:nvPr/>
        </p:nvSpPr>
        <p:spPr>
          <a:xfrm>
            <a:off x="304800" y="4124414"/>
            <a:ext cx="2396835" cy="1015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5AC94-8F0F-41B9-A30E-FA0A26C14E14}"/>
              </a:ext>
            </a:extLst>
          </p:cNvPr>
          <p:cNvSpPr txBox="1"/>
          <p:nvPr/>
        </p:nvSpPr>
        <p:spPr>
          <a:xfrm>
            <a:off x="939155" y="3632587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Indexing</a:t>
            </a:r>
          </a:p>
        </p:txBody>
      </p:sp>
    </p:spTree>
    <p:extLst>
      <p:ext uri="{BB962C8B-B14F-4D97-AF65-F5344CB8AC3E}">
        <p14:creationId xmlns:p14="http://schemas.microsoft.com/office/powerpoint/2010/main" val="4090016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9A14EC-7FBB-4D8C-AB14-08877C29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8" y="2951875"/>
            <a:ext cx="8428182" cy="3677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D3371-7927-4E73-8ED2-8BD8116F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 vs </a:t>
            </a:r>
            <a:r>
              <a:rPr lang="en-US" dirty="0" err="1"/>
              <a:t>Faiss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4EACA-1D90-4E2C-AE33-7641D776C7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Parameter settings:</a:t>
            </a:r>
          </a:p>
          <a:p>
            <a:pPr lvl="2"/>
            <a:r>
              <a:rPr lang="en-US" dirty="0" err="1"/>
              <a:t>Faiss</a:t>
            </a:r>
            <a:r>
              <a:rPr lang="en-US" dirty="0"/>
              <a:t>: </a:t>
            </a:r>
            <a:r>
              <a:rPr lang="en-US" b="1" dirty="0"/>
              <a:t>m = 256, </a:t>
            </a:r>
            <a:r>
              <a:rPr lang="en-US" b="1" dirty="0" err="1"/>
              <a:t>nlist</a:t>
            </a:r>
            <a:r>
              <a:rPr lang="en-US" b="1" dirty="0"/>
              <a:t>=1000, 8 bits/centroid</a:t>
            </a:r>
            <a:r>
              <a:rPr lang="en-US" dirty="0"/>
              <a:t>, vary</a:t>
            </a:r>
            <a:r>
              <a:rPr lang="en-US" b="1" dirty="0"/>
              <a:t> probe</a:t>
            </a:r>
          </a:p>
          <a:p>
            <a:pPr lvl="2"/>
            <a:r>
              <a:rPr lang="en-US" dirty="0" err="1"/>
              <a:t>Falconn</a:t>
            </a:r>
            <a:r>
              <a:rPr lang="en-US" dirty="0"/>
              <a:t>++: </a:t>
            </a:r>
            <a:r>
              <a:rPr lang="en-US" b="1" dirty="0"/>
              <a:t>D = 256, L = 350, 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/>
              <a:t>= 0.01, </a:t>
            </a:r>
            <a:r>
              <a:rPr lang="en-US" b="1" dirty="0" err="1"/>
              <a:t>iProbes</a:t>
            </a:r>
            <a:r>
              <a:rPr lang="en-US" b="1" dirty="0"/>
              <a:t> = 3</a:t>
            </a:r>
            <a:r>
              <a:rPr lang="en-US" dirty="0"/>
              <a:t>, vary </a:t>
            </a:r>
            <a:r>
              <a:rPr lang="en-US" b="1" dirty="0" err="1"/>
              <a:t>qProbes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B1CC2C-CC59-49B5-BED3-D1B963CB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05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182D4D8C-D760-4F41-8E53-4C628B784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600450"/>
            <a:ext cx="3429000" cy="2571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Practical LSH &amp; LSF pattern:</a:t>
            </a:r>
          </a:p>
          <a:p>
            <a:pPr lvl="2"/>
            <a:r>
              <a:rPr lang="en-US" dirty="0"/>
              <a:t>Existing for Euclidean distance with </a:t>
            </a:r>
            <a:r>
              <a:rPr lang="en-NZ" b="1" dirty="0">
                <a:ea typeface="Cambria Math" panose="02040503050406030204" pitchFamily="18" charset="0"/>
              </a:rPr>
              <a:t>ρ = 1/c</a:t>
            </a:r>
            <a:r>
              <a:rPr lang="en-NZ" b="1" baseline="30000" dirty="0">
                <a:ea typeface="Cambria Math" panose="02040503050406030204" pitchFamily="18" charset="0"/>
              </a:rPr>
              <a:t>2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Characterize # random projections </a:t>
            </a:r>
            <a:r>
              <a:rPr lang="en-US" b="1" dirty="0"/>
              <a:t>D</a:t>
            </a:r>
          </a:p>
          <a:p>
            <a:r>
              <a:rPr lang="en-US" dirty="0"/>
              <a:t>Characterize the scaling factor </a:t>
            </a:r>
            <a:r>
              <a:rPr lang="el-GR" b="1" dirty="0">
                <a:ea typeface="Cambria Math" panose="02040503050406030204" pitchFamily="18" charset="0"/>
              </a:rPr>
              <a:t>α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7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199"/>
            <a:ext cx="7772400" cy="3276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Curse of dimensionality:</a:t>
            </a:r>
          </a:p>
          <a:p>
            <a:pPr lvl="2"/>
            <a:r>
              <a:rPr lang="en-US" dirty="0"/>
              <a:t>Given a polynomial indexing space </a:t>
            </a:r>
            <a:r>
              <a:rPr lang="en-US" b="1" dirty="0" err="1"/>
              <a:t>n</a:t>
            </a:r>
            <a:r>
              <a:rPr lang="en-US" b="1" baseline="30000" dirty="0" err="1"/>
              <a:t>O</a:t>
            </a:r>
            <a:r>
              <a:rPr lang="en-US" b="1" baseline="30000" dirty="0"/>
              <a:t>(1)</a:t>
            </a:r>
            <a:r>
              <a:rPr lang="en-US" b="1" dirty="0" err="1"/>
              <a:t>d</a:t>
            </a:r>
            <a:r>
              <a:rPr lang="en-US" b="1" baseline="30000" dirty="0" err="1"/>
              <a:t>O</a:t>
            </a:r>
            <a:r>
              <a:rPr lang="en-US" b="1" baseline="30000" dirty="0"/>
              <a:t>(1)</a:t>
            </a:r>
            <a:r>
              <a:rPr lang="en-US" dirty="0"/>
              <a:t>, existing a sublinear time algorithm to solve </a:t>
            </a:r>
            <a:r>
              <a:rPr lang="en-US" dirty="0">
                <a:solidFill>
                  <a:srgbClr val="C00000"/>
                </a:solidFill>
              </a:rPr>
              <a:t>exact</a:t>
            </a:r>
            <a:r>
              <a:rPr lang="en-US" dirty="0"/>
              <a:t> NNS refutes SETH [Wil18].</a:t>
            </a:r>
          </a:p>
          <a:p>
            <a:pPr lvl="2"/>
            <a:r>
              <a:rPr lang="en-US" dirty="0"/>
              <a:t>Indexing space or query time must be exponential in </a:t>
            </a:r>
            <a:r>
              <a:rPr lang="en-US" b="1" dirty="0"/>
              <a:t>d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Classic solutions: </a:t>
            </a:r>
            <a:r>
              <a:rPr lang="en-US" dirty="0"/>
              <a:t>Voronoi decomposition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A picture containing text, sky, map&#10;&#10;Description automatically generated">
            <a:extLst>
              <a:ext uri="{FF2B5EF4-FFF2-40B4-BE49-F238E27FC236}">
                <a16:creationId xmlns:a16="http://schemas.microsoft.com/office/drawing/2014/main" id="{CEAB7158-F77E-4122-A603-856511199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18" y="3811552"/>
            <a:ext cx="6398171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2EEDC5-1C09-4ED9-A980-02B587A701AC}"/>
              </a:ext>
            </a:extLst>
          </p:cNvPr>
          <p:cNvSpPr txBox="1"/>
          <p:nvPr/>
        </p:nvSpPr>
        <p:spPr>
          <a:xfrm>
            <a:off x="6722812" y="4705418"/>
            <a:ext cx="2192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Space: </a:t>
            </a:r>
            <a:r>
              <a:rPr lang="en-US" sz="2000" b="1" dirty="0"/>
              <a:t>O(n</a:t>
            </a:r>
            <a:r>
              <a:rPr lang="en-US" sz="2000" b="1" baseline="30000" dirty="0"/>
              <a:t>O(d)</a:t>
            </a:r>
            <a:r>
              <a:rPr lang="en-US" sz="2000" b="1" dirty="0"/>
              <a:t>)</a:t>
            </a:r>
          </a:p>
          <a:p>
            <a:r>
              <a:rPr lang="en-US" sz="2000" dirty="0"/>
              <a:t>Time: </a:t>
            </a:r>
            <a:r>
              <a:rPr lang="en-US" sz="2000" b="1" dirty="0"/>
              <a:t>O(d</a:t>
            </a:r>
            <a:r>
              <a:rPr lang="en-US" sz="2000" b="1" baseline="30000" dirty="0"/>
              <a:t>O(1)</a:t>
            </a:r>
            <a:r>
              <a:rPr lang="en-US" sz="2000" b="1" dirty="0"/>
              <a:t>log n)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529B1A-EAE0-4B12-9D0B-7407ACD71333}"/>
              </a:ext>
            </a:extLst>
          </p:cNvPr>
          <p:cNvSpPr/>
          <p:nvPr/>
        </p:nvSpPr>
        <p:spPr>
          <a:xfrm>
            <a:off x="6626770" y="4600609"/>
            <a:ext cx="2288630" cy="917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3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5E88978-3D77-47D9-B286-16DD0D08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49" y="2901949"/>
            <a:ext cx="3796935" cy="3300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NNS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Approximate NNS (ANNS):</a:t>
            </a:r>
          </a:p>
          <a:p>
            <a:pPr lvl="2"/>
            <a:r>
              <a:rPr lang="en-US" dirty="0"/>
              <a:t>Returns </a:t>
            </a:r>
            <a:r>
              <a:rPr lang="en-US" b="1" dirty="0"/>
              <a:t>x’</a:t>
            </a:r>
            <a:r>
              <a:rPr lang="en-US" dirty="0"/>
              <a:t> such that </a:t>
            </a:r>
            <a:r>
              <a:rPr lang="en-US" b="1" dirty="0" err="1"/>
              <a:t>dist</a:t>
            </a:r>
            <a:r>
              <a:rPr lang="en-US" b="1" dirty="0"/>
              <a:t>(q, x’) ≤ c </a:t>
            </a:r>
            <a:r>
              <a:rPr lang="en-US" b="1" dirty="0" err="1"/>
              <a:t>dist</a:t>
            </a:r>
            <a:r>
              <a:rPr lang="en-US" b="1" dirty="0"/>
              <a:t>(q, x)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Locality-sensitive hashing (LSH) [IM98]:</a:t>
            </a:r>
          </a:p>
          <a:p>
            <a:pPr lvl="2"/>
            <a:r>
              <a:rPr lang="en-US" dirty="0"/>
              <a:t>Theoretical </a:t>
            </a:r>
            <a:r>
              <a:rPr lang="en-US" dirty="0">
                <a:solidFill>
                  <a:srgbClr val="C00000"/>
                </a:solidFill>
              </a:rPr>
              <a:t>guarantee </a:t>
            </a:r>
            <a:r>
              <a:rPr lang="en-US" dirty="0"/>
              <a:t>to find </a:t>
            </a:r>
            <a:r>
              <a:rPr lang="en-US" b="1" dirty="0"/>
              <a:t>x’</a:t>
            </a:r>
            <a:endParaRPr lang="en-US" dirty="0"/>
          </a:p>
          <a:p>
            <a:pPr lvl="2"/>
            <a:r>
              <a:rPr lang="en-US" dirty="0"/>
              <a:t>Sublinear query time </a:t>
            </a:r>
            <a:r>
              <a:rPr lang="en-US" b="1" dirty="0"/>
              <a:t>O(n</a:t>
            </a:r>
            <a:r>
              <a:rPr lang="el-GR" b="1" baseline="30000" dirty="0">
                <a:ea typeface="Cambria Math" panose="02040503050406030204" pitchFamily="18" charset="0"/>
              </a:rPr>
              <a:t>ρ</a:t>
            </a:r>
            <a:r>
              <a:rPr lang="en-US" b="1" dirty="0">
                <a:ea typeface="Cambria Math" panose="02040503050406030204" pitchFamily="18" charset="0"/>
              </a:rPr>
              <a:t>)</a:t>
            </a:r>
            <a:r>
              <a:rPr lang="en-US" dirty="0">
                <a:ea typeface="Cambria Math" panose="02040503050406030204" pitchFamily="18" charset="0"/>
              </a:rPr>
              <a:t>, </a:t>
            </a:r>
            <a:r>
              <a:rPr lang="el-GR" b="1" dirty="0">
                <a:ea typeface="Cambria Math" panose="02040503050406030204" pitchFamily="18" charset="0"/>
              </a:rPr>
              <a:t>ρ </a:t>
            </a:r>
            <a:r>
              <a:rPr lang="en-US" b="1" dirty="0">
                <a:ea typeface="Cambria Math" panose="02040503050406030204" pitchFamily="18" charset="0"/>
              </a:rPr>
              <a:t>≈ </a:t>
            </a:r>
            <a:r>
              <a:rPr lang="en-US" b="1" dirty="0"/>
              <a:t>1/c</a:t>
            </a:r>
            <a:r>
              <a:rPr lang="en-US" b="1" baseline="30000" dirty="0"/>
              <a:t>2</a:t>
            </a:r>
          </a:p>
          <a:p>
            <a:pPr lvl="2"/>
            <a:r>
              <a:rPr lang="en-US" dirty="0" err="1"/>
              <a:t>Subquadratic</a:t>
            </a:r>
            <a:r>
              <a:rPr lang="en-US" dirty="0"/>
              <a:t> indexing space </a:t>
            </a:r>
            <a:r>
              <a:rPr lang="en-US" b="1" dirty="0"/>
              <a:t>O(n</a:t>
            </a:r>
            <a:r>
              <a:rPr lang="en-US" b="1" baseline="30000" dirty="0"/>
              <a:t>1+</a:t>
            </a:r>
            <a:r>
              <a:rPr lang="el-GR" b="1" baseline="30000" dirty="0">
                <a:ea typeface="Cambria Math" panose="02040503050406030204" pitchFamily="18" charset="0"/>
              </a:rPr>
              <a:t>ρ</a:t>
            </a:r>
            <a:r>
              <a:rPr lang="en-US" b="1" dirty="0">
                <a:ea typeface="Cambria Math" panose="02040503050406030204" pitchFamily="18" charset="0"/>
              </a:rPr>
              <a:t>)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NNS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25069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Approximate NNS (ANNS):</a:t>
            </a:r>
          </a:p>
          <a:p>
            <a:pPr lvl="2"/>
            <a:r>
              <a:rPr lang="en-US" dirty="0"/>
              <a:t>Seek high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empirical</a:t>
            </a:r>
            <a:r>
              <a:rPr lang="en-US" b="1" dirty="0"/>
              <a:t> </a:t>
            </a:r>
            <a:r>
              <a:rPr lang="en-US" dirty="0"/>
              <a:t>search recalls for top-</a:t>
            </a:r>
            <a:r>
              <a:rPr lang="en-US" b="1" dirty="0"/>
              <a:t>k</a:t>
            </a:r>
            <a:r>
              <a:rPr lang="en-US" dirty="0"/>
              <a:t> NNS (e.g. tiny </a:t>
            </a:r>
            <a:r>
              <a:rPr lang="en-US" b="1" dirty="0"/>
              <a:t>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/>
              <a:t>Data-dependent approaches surpass LSH.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1E055F9-D0B0-44B8-87B5-FBBF8CFE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2" y="3631609"/>
            <a:ext cx="3969327" cy="250694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FB8F9E4-6751-4C45-8887-F3F9459B3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68" y="3433277"/>
            <a:ext cx="3435927" cy="2738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5C1565-785A-4A34-8772-9BEE553B6A92}"/>
              </a:ext>
            </a:extLst>
          </p:cNvPr>
          <p:cNvSpPr txBox="1"/>
          <p:nvPr/>
        </p:nvSpPr>
        <p:spPr>
          <a:xfrm>
            <a:off x="1828800" y="6226442"/>
            <a:ext cx="2276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Graph-based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E4BB7-36D0-409D-A2C1-1B1A7915ACF3}"/>
              </a:ext>
            </a:extLst>
          </p:cNvPr>
          <p:cNvSpPr txBox="1"/>
          <p:nvPr/>
        </p:nvSpPr>
        <p:spPr>
          <a:xfrm>
            <a:off x="5791200" y="6243935"/>
            <a:ext cx="2339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 quantization</a:t>
            </a:r>
          </a:p>
        </p:txBody>
      </p:sp>
    </p:spTree>
    <p:extLst>
      <p:ext uri="{BB962C8B-B14F-4D97-AF65-F5344CB8AC3E}">
        <p14:creationId xmlns:p14="http://schemas.microsoft.com/office/powerpoint/2010/main" val="101954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Chart&#10;&#10;Description automatically generated">
            <a:extLst>
              <a:ext uri="{FF2B5EF4-FFF2-40B4-BE49-F238E27FC236}">
                <a16:creationId xmlns:a16="http://schemas.microsoft.com/office/drawing/2014/main" id="{F7E6A0AE-0E4D-47E2-AAC2-6500D1072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716"/>
            <a:ext cx="9144000" cy="60805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45002-E0FE-48B4-A8D3-CCBBBE2B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CADB4-7CF9-46FB-9568-AE1FED768F21}"/>
              </a:ext>
            </a:extLst>
          </p:cNvPr>
          <p:cNvSpPr txBox="1"/>
          <p:nvPr/>
        </p:nvSpPr>
        <p:spPr>
          <a:xfrm>
            <a:off x="1982024" y="6421757"/>
            <a:ext cx="4275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https://github.com/erikbern/ann-benchmarks/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2EEBC6-229C-40C3-A678-28B6F6B32CD7}"/>
              </a:ext>
            </a:extLst>
          </p:cNvPr>
          <p:cNvSpPr/>
          <p:nvPr/>
        </p:nvSpPr>
        <p:spPr>
          <a:xfrm>
            <a:off x="7729536" y="4556606"/>
            <a:ext cx="685800" cy="15240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F616A4-0D88-42FC-A7B3-E81DEC4AF935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562600" y="4800600"/>
            <a:ext cx="1462150" cy="181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470E11-1434-4D6E-B2A8-A60DB7A2E774}"/>
              </a:ext>
            </a:extLst>
          </p:cNvPr>
          <p:cNvSpPr txBox="1"/>
          <p:nvPr/>
        </p:nvSpPr>
        <p:spPr>
          <a:xfrm>
            <a:off x="4191000" y="5719346"/>
            <a:ext cx="1131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Tree-based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3CBBD2-4F0A-47C4-948E-0AF26E53C19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200400" y="5139154"/>
            <a:ext cx="1556428" cy="5801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6E2B4-491A-4BEC-A48A-D2DFE5F43030}"/>
              </a:ext>
            </a:extLst>
          </p:cNvPr>
          <p:cNvCxnSpPr>
            <a:cxnSpLocks/>
          </p:cNvCxnSpPr>
          <p:nvPr/>
        </p:nvCxnSpPr>
        <p:spPr>
          <a:xfrm flipV="1">
            <a:off x="4717546" y="5257483"/>
            <a:ext cx="1840902" cy="459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68FB3-004E-4285-BB19-81B7E213A6B7}"/>
              </a:ext>
            </a:extLst>
          </p:cNvPr>
          <p:cNvCxnSpPr>
            <a:cxnSpLocks/>
          </p:cNvCxnSpPr>
          <p:nvPr/>
        </p:nvCxnSpPr>
        <p:spPr>
          <a:xfrm flipH="1" flipV="1">
            <a:off x="4541363" y="4800600"/>
            <a:ext cx="180946" cy="918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5BD1B5-9725-4FF5-983A-6A8752218359}"/>
              </a:ext>
            </a:extLst>
          </p:cNvPr>
          <p:cNvSpPr/>
          <p:nvPr/>
        </p:nvSpPr>
        <p:spPr>
          <a:xfrm>
            <a:off x="4120014" y="5719614"/>
            <a:ext cx="1295400" cy="361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DA0-6E85-4DFC-92B8-0F50B4E020BB}"/>
              </a:ext>
            </a:extLst>
          </p:cNvPr>
          <p:cNvCxnSpPr>
            <a:cxnSpLocks/>
          </p:cNvCxnSpPr>
          <p:nvPr/>
        </p:nvCxnSpPr>
        <p:spPr>
          <a:xfrm flipH="1" flipV="1">
            <a:off x="2311998" y="3810000"/>
            <a:ext cx="2411944" cy="1909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BCC1067-6952-490E-A1FD-F4782A61E014}"/>
              </a:ext>
            </a:extLst>
          </p:cNvPr>
          <p:cNvSpPr txBox="1"/>
          <p:nvPr/>
        </p:nvSpPr>
        <p:spPr>
          <a:xfrm>
            <a:off x="7024750" y="480060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LSH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3056A4-7862-4896-AA71-2BDE4317440F}"/>
              </a:ext>
            </a:extLst>
          </p:cNvPr>
          <p:cNvSpPr/>
          <p:nvPr/>
        </p:nvSpPr>
        <p:spPr>
          <a:xfrm>
            <a:off x="7024750" y="4800868"/>
            <a:ext cx="542136" cy="361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836BE-D42E-4297-8C60-3795FDE2E8B9}"/>
              </a:ext>
            </a:extLst>
          </p:cNvPr>
          <p:cNvSpPr txBox="1"/>
          <p:nvPr/>
        </p:nvSpPr>
        <p:spPr>
          <a:xfrm>
            <a:off x="5867400" y="914071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NYTimes256</a:t>
            </a:r>
          </a:p>
        </p:txBody>
      </p:sp>
    </p:spTree>
    <p:extLst>
      <p:ext uri="{BB962C8B-B14F-4D97-AF65-F5344CB8AC3E}">
        <p14:creationId xmlns:p14="http://schemas.microsoft.com/office/powerpoint/2010/main" val="393654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DFCBC3F-7216-4FAB-B12C-965678FE6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716"/>
            <a:ext cx="9144000" cy="60805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45002-E0FE-48B4-A8D3-CCBBBE2B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2EEBC6-229C-40C3-A678-28B6F6B32CD7}"/>
              </a:ext>
            </a:extLst>
          </p:cNvPr>
          <p:cNvSpPr/>
          <p:nvPr/>
        </p:nvSpPr>
        <p:spPr>
          <a:xfrm>
            <a:off x="7696200" y="4497166"/>
            <a:ext cx="685800" cy="152400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F616A4-0D88-42FC-A7B3-E81DEC4AF93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715000" y="4573500"/>
            <a:ext cx="1307934" cy="1429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3CBBD2-4F0A-47C4-948E-0AF26E53C19C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586631" y="4496898"/>
            <a:ext cx="2170197" cy="1222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06E2B4-491A-4BEC-A48A-D2DFE5F43030}"/>
              </a:ext>
            </a:extLst>
          </p:cNvPr>
          <p:cNvCxnSpPr>
            <a:cxnSpLocks/>
          </p:cNvCxnSpPr>
          <p:nvPr/>
        </p:nvCxnSpPr>
        <p:spPr>
          <a:xfrm flipV="1">
            <a:off x="4723942" y="5334000"/>
            <a:ext cx="914858" cy="385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68FB3-004E-4285-BB19-81B7E213A6B7}"/>
              </a:ext>
            </a:extLst>
          </p:cNvPr>
          <p:cNvCxnSpPr>
            <a:cxnSpLocks/>
          </p:cNvCxnSpPr>
          <p:nvPr/>
        </p:nvCxnSpPr>
        <p:spPr>
          <a:xfrm flipH="1" flipV="1">
            <a:off x="4198620" y="4497166"/>
            <a:ext cx="523689" cy="122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F90FB6-5E3E-41FB-B1D1-74623CD59AE7}"/>
              </a:ext>
            </a:extLst>
          </p:cNvPr>
          <p:cNvGrpSpPr/>
          <p:nvPr/>
        </p:nvGrpSpPr>
        <p:grpSpPr>
          <a:xfrm>
            <a:off x="4120014" y="5719346"/>
            <a:ext cx="1295400" cy="362218"/>
            <a:chOff x="4120014" y="5719346"/>
            <a:chExt cx="1295400" cy="3622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A470E11-1434-4D6E-B2A8-A60DB7A2E774}"/>
                </a:ext>
              </a:extLst>
            </p:cNvPr>
            <p:cNvSpPr txBox="1"/>
            <p:nvPr/>
          </p:nvSpPr>
          <p:spPr>
            <a:xfrm>
              <a:off x="4191000" y="5719346"/>
              <a:ext cx="11316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Tree-based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5BD1B5-9725-4FF5-983A-6A8752218359}"/>
                </a:ext>
              </a:extLst>
            </p:cNvPr>
            <p:cNvSpPr/>
            <p:nvPr/>
          </p:nvSpPr>
          <p:spPr>
            <a:xfrm>
              <a:off x="4120014" y="5719614"/>
              <a:ext cx="1295400" cy="36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E8EDA0-6E85-4DFC-92B8-0F50B4E020BB}"/>
              </a:ext>
            </a:extLst>
          </p:cNvPr>
          <p:cNvCxnSpPr>
            <a:cxnSpLocks/>
          </p:cNvCxnSpPr>
          <p:nvPr/>
        </p:nvCxnSpPr>
        <p:spPr>
          <a:xfrm flipH="1" flipV="1">
            <a:off x="3849382" y="4800600"/>
            <a:ext cx="874560" cy="918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8DA68B-3F15-4682-8055-B8586E8AE9E9}"/>
              </a:ext>
            </a:extLst>
          </p:cNvPr>
          <p:cNvGrpSpPr/>
          <p:nvPr/>
        </p:nvGrpSpPr>
        <p:grpSpPr>
          <a:xfrm>
            <a:off x="7022934" y="4392257"/>
            <a:ext cx="542136" cy="362218"/>
            <a:chOff x="7024750" y="4800600"/>
            <a:chExt cx="542136" cy="362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CC1067-6952-490E-A1FD-F4782A61E014}"/>
                </a:ext>
              </a:extLst>
            </p:cNvPr>
            <p:cNvSpPr txBox="1"/>
            <p:nvPr/>
          </p:nvSpPr>
          <p:spPr>
            <a:xfrm>
              <a:off x="7024750" y="4800600"/>
              <a:ext cx="542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LSH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73056A4-7862-4896-AA71-2BDE4317440F}"/>
                </a:ext>
              </a:extLst>
            </p:cNvPr>
            <p:cNvSpPr/>
            <p:nvPr/>
          </p:nvSpPr>
          <p:spPr>
            <a:xfrm>
              <a:off x="7024750" y="4800868"/>
              <a:ext cx="542136" cy="361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7134A6-662A-4813-8C1D-2D27A56359CF}"/>
              </a:ext>
            </a:extLst>
          </p:cNvPr>
          <p:cNvCxnSpPr>
            <a:cxnSpLocks/>
          </p:cNvCxnSpPr>
          <p:nvPr/>
        </p:nvCxnSpPr>
        <p:spPr>
          <a:xfrm flipV="1">
            <a:off x="4732765" y="4573366"/>
            <a:ext cx="525035" cy="1145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E3EAB5-4590-4B1E-B10C-E33A24D652C2}"/>
              </a:ext>
            </a:extLst>
          </p:cNvPr>
          <p:cNvSpPr txBox="1"/>
          <p:nvPr/>
        </p:nvSpPr>
        <p:spPr>
          <a:xfrm>
            <a:off x="6258003" y="914071"/>
            <a:ext cx="126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Glove100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B5D7D-C472-4895-8003-C63D0D6A7E91}"/>
              </a:ext>
            </a:extLst>
          </p:cNvPr>
          <p:cNvSpPr txBox="1"/>
          <p:nvPr/>
        </p:nvSpPr>
        <p:spPr>
          <a:xfrm>
            <a:off x="1982024" y="6421757"/>
            <a:ext cx="4275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https://github.com/erikbern/ann-benchmarks/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2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Falconn</a:t>
            </a:r>
            <a:r>
              <a:rPr lang="en-US" dirty="0"/>
              <a:t>++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80010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practical locality-sensitive filtering approach</a:t>
            </a:r>
          </a:p>
          <a:p>
            <a:pPr lvl="2"/>
            <a:r>
              <a:rPr lang="en-US" dirty="0"/>
              <a:t>Lower query time complexity than </a:t>
            </a:r>
            <a:r>
              <a:rPr lang="en-US" dirty="0" err="1"/>
              <a:t>Falconn</a:t>
            </a:r>
            <a:r>
              <a:rPr lang="en-US" dirty="0"/>
              <a:t>, an optimal LSH scheme on angular distance.</a:t>
            </a:r>
          </a:p>
          <a:p>
            <a:pPr lvl="2"/>
            <a:r>
              <a:rPr lang="en-US" dirty="0"/>
              <a:t>Empirical higher recall-speed tradeoffs than </a:t>
            </a:r>
            <a:r>
              <a:rPr lang="en-US" dirty="0" err="1"/>
              <a:t>Falconn</a:t>
            </a:r>
            <a:endParaRPr lang="en-US" dirty="0"/>
          </a:p>
          <a:p>
            <a:pPr lvl="2"/>
            <a:r>
              <a:rPr lang="en-US" dirty="0"/>
              <a:t>Competitive with HNSW on high recall regimes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82FA50-0CF8-45A3-A7C3-B2C27D3D65EE}"/>
              </a:ext>
            </a:extLst>
          </p:cNvPr>
          <p:cNvGrpSpPr/>
          <p:nvPr/>
        </p:nvGrpSpPr>
        <p:grpSpPr>
          <a:xfrm>
            <a:off x="4800600" y="3604078"/>
            <a:ext cx="3708266" cy="2957513"/>
            <a:chOff x="4795652" y="3525982"/>
            <a:chExt cx="3708266" cy="29575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E53E94-A7D2-4D32-9F68-312FD2B0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652" y="3525982"/>
              <a:ext cx="3708266" cy="295751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C6EA9-7C49-4481-9CF8-74A67BD63E8F}"/>
                </a:ext>
              </a:extLst>
            </p:cNvPr>
            <p:cNvSpPr txBox="1"/>
            <p:nvPr/>
          </p:nvSpPr>
          <p:spPr>
            <a:xfrm>
              <a:off x="7104492" y="388620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64 threads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79AF36-33CF-4002-9850-C951A0E099C9}"/>
              </a:ext>
            </a:extLst>
          </p:cNvPr>
          <p:cNvGrpSpPr/>
          <p:nvPr/>
        </p:nvGrpSpPr>
        <p:grpSpPr>
          <a:xfrm>
            <a:off x="721600" y="3625849"/>
            <a:ext cx="3636645" cy="2957513"/>
            <a:chOff x="782960" y="3505200"/>
            <a:chExt cx="3636645" cy="29575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9A9188-BCBE-405D-B444-A461E8A0F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960" y="3505200"/>
              <a:ext cx="3636645" cy="295751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AC00DA-68D7-4CFD-8DA1-87A51B947B28}"/>
                </a:ext>
              </a:extLst>
            </p:cNvPr>
            <p:cNvSpPr txBox="1"/>
            <p:nvPr/>
          </p:nvSpPr>
          <p:spPr>
            <a:xfrm>
              <a:off x="3369959" y="4495800"/>
              <a:ext cx="871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 thread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17780</TotalTime>
  <Words>2890</Words>
  <Application>Microsoft Office PowerPoint</Application>
  <PresentationFormat>On-screen Show (4:3)</PresentationFormat>
  <Paragraphs>544</Paragraphs>
  <Slides>39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Cambria</vt:lpstr>
      <vt:lpstr>Cambria Math</vt:lpstr>
      <vt:lpstr>Franklin Gothic Book</vt:lpstr>
      <vt:lpstr>Perpetua</vt:lpstr>
      <vt:lpstr>Wingdings 2</vt:lpstr>
      <vt:lpstr>Equity</vt:lpstr>
      <vt:lpstr>Equation</vt:lpstr>
      <vt:lpstr>Falconn++: A locality-sensitive filtering approach for approximate nearest neighbor search</vt:lpstr>
      <vt:lpstr>Nearest neighbor search in sphere</vt:lpstr>
      <vt:lpstr>Challenges of NNS</vt:lpstr>
      <vt:lpstr>Challenges of NNS</vt:lpstr>
      <vt:lpstr>Approximate NNS</vt:lpstr>
      <vt:lpstr>Approximate NNS</vt:lpstr>
      <vt:lpstr>PowerPoint Presentation</vt:lpstr>
      <vt:lpstr>PowerPoint Presentation</vt:lpstr>
      <vt:lpstr>Falconn++</vt:lpstr>
      <vt:lpstr>Locality-sensitive hashing (LSH)</vt:lpstr>
      <vt:lpstr>Hash tables construction</vt:lpstr>
      <vt:lpstr>Hash tables lookup </vt:lpstr>
      <vt:lpstr>Falconn [AIL+15]</vt:lpstr>
      <vt:lpstr>Falconn’s takeaways</vt:lpstr>
      <vt:lpstr>Practical multi-probe Falconn</vt:lpstr>
      <vt:lpstr>Geometric intuition</vt:lpstr>
      <vt:lpstr>Geometric intuition</vt:lpstr>
      <vt:lpstr>CEOs [Pha21]</vt:lpstr>
      <vt:lpstr>CEOs: Dimensionality reduction</vt:lpstr>
      <vt:lpstr>Concomitants of Extreme Order statistics</vt:lpstr>
      <vt:lpstr>Concomitants of Extreme Order statistics</vt:lpstr>
      <vt:lpstr>Concomitants of Extreme Order statistics</vt:lpstr>
      <vt:lpstr>Theory of Concomitants of Extreme Order statistics [DG74]</vt:lpstr>
      <vt:lpstr>Theory of Concomitants of Extreme Order statistics [DG74]</vt:lpstr>
      <vt:lpstr>Connection to multi-probe Falconn</vt:lpstr>
      <vt:lpstr>Falconn++: A locality-sensitive filtering</vt:lpstr>
      <vt:lpstr>Falconn++</vt:lpstr>
      <vt:lpstr>Falconn++’s takeaways</vt:lpstr>
      <vt:lpstr>Connection to LSF framework [ALRW17]</vt:lpstr>
      <vt:lpstr>Practical implementations</vt:lpstr>
      <vt:lpstr>Falconn++: Scaling bucket</vt:lpstr>
      <vt:lpstr>Falconn++: Multi-probe indexing</vt:lpstr>
      <vt:lpstr>Falconn++: Centering data</vt:lpstr>
      <vt:lpstr>Falconn++: Limit scaling &amp; centering</vt:lpstr>
      <vt:lpstr>Falconn++ vs. Theoretical LSF</vt:lpstr>
      <vt:lpstr>Falconn++ vs. FalconnLib</vt:lpstr>
      <vt:lpstr>Falconn++ vs Hnsw</vt:lpstr>
      <vt:lpstr>Falconn++ vs Faiss</vt:lpstr>
      <vt:lpstr>Open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Near-linear Time Approximation Algorithm for Outlier Detection in High-dimensional Data</dc:title>
  <dc:creator>Ninh Pham</dc:creator>
  <cp:lastModifiedBy>Ninh Pham</cp:lastModifiedBy>
  <cp:revision>3113</cp:revision>
  <cp:lastPrinted>2022-10-14T03:39:42Z</cp:lastPrinted>
  <dcterms:created xsi:type="dcterms:W3CDTF">2006-08-16T00:00:00Z</dcterms:created>
  <dcterms:modified xsi:type="dcterms:W3CDTF">2022-10-15T00:17:46Z</dcterms:modified>
</cp:coreProperties>
</file>