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7" r:id="rId4"/>
    <p:sldId id="264" r:id="rId5"/>
    <p:sldId id="258" r:id="rId6"/>
    <p:sldId id="259" r:id="rId7"/>
    <p:sldId id="262" r:id="rId8"/>
    <p:sldId id="266" r:id="rId9"/>
    <p:sldId id="260" r:id="rId10"/>
    <p:sldId id="265" r:id="rId11"/>
  </p:sldIdLst>
  <p:sldSz cx="12192000" cy="6858000"/>
  <p:notesSz cx="10018713" cy="68881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9" autoAdjust="0"/>
    <p:restoredTop sz="68523" autoAdjust="0"/>
  </p:normalViewPr>
  <p:slideViewPr>
    <p:cSldViewPr snapToGrid="0">
      <p:cViewPr varScale="1">
        <p:scale>
          <a:sx n="46" d="100"/>
          <a:sy n="46" d="100"/>
        </p:scale>
        <p:origin x="58"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341443" cy="345605"/>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5674952" y="1"/>
            <a:ext cx="4341443" cy="345605"/>
          </a:xfrm>
          <a:prstGeom prst="rect">
            <a:avLst/>
          </a:prstGeom>
        </p:spPr>
        <p:txBody>
          <a:bodyPr vert="horz" lIns="96606" tIns="48303" rIns="96606" bIns="48303" rtlCol="0"/>
          <a:lstStyle>
            <a:lvl1pPr algn="r">
              <a:defRPr sz="1300"/>
            </a:lvl1pPr>
          </a:lstStyle>
          <a:p>
            <a:fld id="{353325E3-8C78-4E81-BB4F-3B492BB3121A}" type="datetimeFigureOut">
              <a:rPr kumimoji="1" lang="ja-JP" altLang="en-US" smtClean="0"/>
              <a:t>2022/2/2</a:t>
            </a:fld>
            <a:endParaRPr kumimoji="1" lang="ja-JP" altLang="en-US"/>
          </a:p>
        </p:txBody>
      </p:sp>
      <p:sp>
        <p:nvSpPr>
          <p:cNvPr id="4" name="スライド イメージ プレースホルダー 3"/>
          <p:cNvSpPr>
            <a:spLocks noGrp="1" noRot="1" noChangeAspect="1"/>
          </p:cNvSpPr>
          <p:nvPr>
            <p:ph type="sldImg" idx="2"/>
          </p:nvPr>
        </p:nvSpPr>
        <p:spPr>
          <a:xfrm>
            <a:off x="2941638" y="860425"/>
            <a:ext cx="4135437" cy="2325688"/>
          </a:xfrm>
          <a:prstGeom prst="rect">
            <a:avLst/>
          </a:prstGeom>
          <a:noFill/>
          <a:ln w="12700">
            <a:solidFill>
              <a:prstClr val="black"/>
            </a:solidFill>
          </a:ln>
        </p:spPr>
        <p:txBody>
          <a:bodyPr vert="horz" lIns="96606" tIns="48303" rIns="96606" bIns="48303" rtlCol="0" anchor="ctr"/>
          <a:lstStyle/>
          <a:p>
            <a:endParaRPr lang="ja-JP" altLang="en-US"/>
          </a:p>
        </p:txBody>
      </p:sp>
      <p:sp>
        <p:nvSpPr>
          <p:cNvPr id="5" name="ノート プレースホルダー 4"/>
          <p:cNvSpPr>
            <a:spLocks noGrp="1"/>
          </p:cNvSpPr>
          <p:nvPr>
            <p:ph type="body" sz="quarter" idx="3"/>
          </p:nvPr>
        </p:nvSpPr>
        <p:spPr>
          <a:xfrm>
            <a:off x="1001872" y="3314928"/>
            <a:ext cx="8014970" cy="2712215"/>
          </a:xfrm>
          <a:prstGeom prst="rect">
            <a:avLst/>
          </a:prstGeom>
        </p:spPr>
        <p:txBody>
          <a:bodyPr vert="horz" lIns="96606" tIns="48303" rIns="96606"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6542560"/>
            <a:ext cx="4341443" cy="345603"/>
          </a:xfrm>
          <a:prstGeom prst="rect">
            <a:avLst/>
          </a:prstGeom>
        </p:spPr>
        <p:txBody>
          <a:bodyPr vert="horz" lIns="96606" tIns="48303" rIns="96606"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5674952" y="6542560"/>
            <a:ext cx="4341443" cy="345603"/>
          </a:xfrm>
          <a:prstGeom prst="rect">
            <a:avLst/>
          </a:prstGeom>
        </p:spPr>
        <p:txBody>
          <a:bodyPr vert="horz" lIns="96606" tIns="48303" rIns="96606" bIns="48303" rtlCol="0" anchor="b"/>
          <a:lstStyle>
            <a:lvl1pPr algn="r">
              <a:defRPr sz="1300"/>
            </a:lvl1pPr>
          </a:lstStyle>
          <a:p>
            <a:fld id="{22411BB0-B9AC-41B4-924D-2E6D398EAECC}" type="slidenum">
              <a:rPr kumimoji="1" lang="ja-JP" altLang="en-US" smtClean="0"/>
              <a:t>‹#›</a:t>
            </a:fld>
            <a:endParaRPr kumimoji="1" lang="ja-JP" altLang="en-US"/>
          </a:p>
        </p:txBody>
      </p:sp>
    </p:spTree>
    <p:extLst>
      <p:ext uri="{BB962C8B-B14F-4D97-AF65-F5344CB8AC3E}">
        <p14:creationId xmlns:p14="http://schemas.microsoft.com/office/powerpoint/2010/main" val="16129345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Xtr</a:t>
            </a:r>
            <a:r>
              <a:rPr kumimoji="1" lang="en-US" altLang="ja-JP" dirty="0"/>
              <a:t> (Xenopus </a:t>
            </a:r>
            <a:r>
              <a:rPr kumimoji="1" lang="en-US" altLang="ja-JP" dirty="0" err="1"/>
              <a:t>tudor</a:t>
            </a:r>
            <a:r>
              <a:rPr kumimoji="1" lang="en-US" altLang="ja-JP" dirty="0"/>
              <a:t> repeat)</a:t>
            </a:r>
            <a:r>
              <a:rPr kumimoji="1" lang="ja-JP" altLang="en-US" dirty="0"/>
              <a:t>の核周辺での微小管形成と核切断時の核運動への関与</a:t>
            </a:r>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1</a:t>
            </a:fld>
            <a:endParaRPr kumimoji="1" lang="ja-JP" altLang="en-US"/>
          </a:p>
        </p:txBody>
      </p:sp>
    </p:spTree>
    <p:extLst>
      <p:ext uri="{BB962C8B-B14F-4D97-AF65-F5344CB8AC3E}">
        <p14:creationId xmlns:p14="http://schemas.microsoft.com/office/powerpoint/2010/main" val="1262846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064">
              <a:defRPr/>
            </a:pP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微小管の組織化は、微小管関連タンパク質（</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MAP</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）によって制御されていることがよく知られており、</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Xenopus</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の卵では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つの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MAP</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が同定されている。</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これらの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MAP</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は、微小管に直接結合し、そのダイナミクスを制御している。</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の機能を喪失すると、核膜の周りに微小管の配列がなくなることから、</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は組み立てられた微小管上に局在すると予想された。</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しかし、</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が紡錘体や核膜周辺の微小管配列に局在していることは確認されていない（データ未提示）。</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はチューブリン結合ドメインを持たないが、</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N-terminal half</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に複数の</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tudor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ドメイン、</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C-terminal half</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に</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つの繰り返し配列を持つ（</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Ikema</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 et al.2002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我々が最近行った</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BLASTP</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解析（</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http://www.ncbi.nlm.nih.gov/BLAST/</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）では、この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つの繰り返し配列が</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AAA-ATPase</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von Willebrand factor type A (</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vWA</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ドメインと配列が類似していることがわかった。このドメインは補体因子</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B</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やインテグリンなど多くのタンパク質に存在し、その役割は金属を介したタンパク質間の相互作用であると予測されている</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(Lee et al. 1995)</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a:t>
            </a: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endParaRPr lang="en-US" altLang="ja-JP" sz="1900" kern="100" dirty="0">
              <a:latin typeface="游明朝" panose="02020400000000000000" pitchFamily="18" charset="-128"/>
              <a:ea typeface="游明朝" panose="02020400000000000000" pitchFamily="18" charset="-128"/>
              <a:cs typeface="Times New Roman" panose="02020603050405020304" pitchFamily="18" charset="0"/>
            </a:endParaRPr>
          </a:p>
          <a:p>
            <a:pPr defTabSz="966064">
              <a:defRPr/>
            </a:pP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の構造上の特徴から、このタンパク質は、</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MAP</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などの調節タンパク質を運ぶシャトルタンパク質として働き、核の周りに微小管の配列を形成することが考えられる。</a:t>
            </a:r>
          </a:p>
          <a:p>
            <a:endParaRPr kumimoji="1" lang="ja-JP" altLang="en-US" dirty="0"/>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10</a:t>
            </a:fld>
            <a:endParaRPr kumimoji="1" lang="ja-JP" altLang="en-US"/>
          </a:p>
        </p:txBody>
      </p:sp>
    </p:spTree>
    <p:extLst>
      <p:ext uri="{BB962C8B-B14F-4D97-AF65-F5344CB8AC3E}">
        <p14:creationId xmlns:p14="http://schemas.microsoft.com/office/powerpoint/2010/main" val="1501055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064">
              <a:defRPr/>
            </a:pPr>
            <a:r>
              <a:rPr lang="en-US" altLang="ja-JP" sz="1900" dirty="0">
                <a:ea typeface="游明朝" panose="02020400000000000000" pitchFamily="18" charset="-128"/>
                <a:cs typeface="Times New Roman" panose="02020603050405020304" pitchFamily="18" charset="0"/>
              </a:rPr>
              <a:t>Drosophila melanogaster</a:t>
            </a:r>
            <a:r>
              <a:rPr lang="ja-JP" altLang="en-US" sz="1900" dirty="0">
                <a:ea typeface="游明朝" panose="02020400000000000000" pitchFamily="18" charset="-128"/>
                <a:cs typeface="Times New Roman" panose="02020603050405020304" pitchFamily="18" charset="0"/>
              </a:rPr>
              <a:t>（キイロショウジョウバエ）の</a:t>
            </a:r>
            <a:r>
              <a:rPr lang="en-US" altLang="ja-JP" sz="1900" dirty="0">
                <a:ea typeface="游明朝" panose="02020400000000000000" pitchFamily="18" charset="-128"/>
                <a:cs typeface="Times New Roman" panose="02020603050405020304" pitchFamily="18" charset="0"/>
              </a:rPr>
              <a:t>Tudor</a:t>
            </a:r>
            <a:r>
              <a:rPr lang="ja-JP" altLang="en-US" sz="1900" dirty="0">
                <a:ea typeface="游明朝" panose="02020400000000000000" pitchFamily="18" charset="-128"/>
                <a:cs typeface="Times New Roman" panose="02020603050405020304" pitchFamily="18" charset="0"/>
              </a:rPr>
              <a:t>の</a:t>
            </a:r>
            <a:r>
              <a:rPr lang="en-US" altLang="ja-JP" sz="1900" dirty="0" err="1">
                <a:ea typeface="游明朝" panose="02020400000000000000" pitchFamily="18" charset="-128"/>
                <a:cs typeface="Times New Roman" panose="02020603050405020304" pitchFamily="18" charset="0"/>
              </a:rPr>
              <a:t>tudor</a:t>
            </a:r>
            <a:r>
              <a:rPr lang="ja-JP" altLang="en-US" sz="1900" dirty="0">
                <a:ea typeface="游明朝" panose="02020400000000000000" pitchFamily="18" charset="-128"/>
                <a:cs typeface="Times New Roman" panose="02020603050405020304" pitchFamily="18" charset="0"/>
              </a:rPr>
              <a:t>ドメインと相同であった。</a:t>
            </a:r>
            <a:endParaRPr lang="en-US" altLang="ja-JP" sz="1900" dirty="0">
              <a:ea typeface="游明朝" panose="02020400000000000000" pitchFamily="18" charset="-128"/>
              <a:cs typeface="Times New Roman" panose="02020603050405020304" pitchFamily="18" charset="0"/>
            </a:endParaRPr>
          </a:p>
          <a:p>
            <a:pPr defTabSz="966064">
              <a:defRPr/>
            </a:pPr>
            <a:endParaRPr lang="en-US" altLang="ja-JP" sz="1900" dirty="0">
              <a:ea typeface="游明朝" panose="02020400000000000000" pitchFamily="18" charset="-128"/>
              <a:cs typeface="Times New Roman" panose="02020603050405020304" pitchFamily="18" charset="0"/>
            </a:endParaRPr>
          </a:p>
          <a:p>
            <a:r>
              <a:rPr lang="en-US" altLang="ja-JP" sz="1900" dirty="0" err="1">
                <a:latin typeface="游明朝" panose="02020400000000000000" pitchFamily="18" charset="-128"/>
                <a:cs typeface="Times New Roman" panose="02020603050405020304" pitchFamily="18" charset="0"/>
              </a:rPr>
              <a:t>tudor</a:t>
            </a:r>
            <a:r>
              <a:rPr lang="ja-JP" altLang="ja-JP" sz="1900" dirty="0">
                <a:ea typeface="游明朝" panose="02020400000000000000" pitchFamily="18" charset="-128"/>
                <a:cs typeface="Times New Roman" panose="02020603050405020304" pitchFamily="18" charset="0"/>
              </a:rPr>
              <a:t>は、ショウジョウバエの腹部の分節化と極細胞（生殖細胞）の決定の両方に必要とされる遺伝子の一つである</a:t>
            </a:r>
            <a:r>
              <a:rPr lang="ja-JP" altLang="en-US" sz="1900" dirty="0">
                <a:ea typeface="游明朝" panose="02020400000000000000" pitchFamily="18" charset="-128"/>
                <a:cs typeface="Times New Roman" panose="02020603050405020304" pitchFamily="18" charset="0"/>
              </a:rPr>
              <a:t>ことはわかっているが</a:t>
            </a:r>
            <a:r>
              <a:rPr lang="ja-JP" altLang="ja-JP" sz="1900" dirty="0">
                <a:ea typeface="游明朝" panose="02020400000000000000" pitchFamily="18" charset="-128"/>
                <a:cs typeface="Times New Roman" panose="02020603050405020304" pitchFamily="18" charset="0"/>
              </a:rPr>
              <a:t>その機能の分子的実体は明らかにされていない</a:t>
            </a:r>
            <a:r>
              <a:rPr lang="ja-JP" altLang="en-US" sz="1900" dirty="0">
                <a:ea typeface="游明朝" panose="02020400000000000000" pitchFamily="18" charset="-128"/>
                <a:cs typeface="Times New Roman" panose="02020603050405020304" pitchFamily="18" charset="0"/>
              </a:rPr>
              <a:t>。</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チューダードメインは、様々な生物の様々な組織で発現する他のいくつかのタンパク質にも見られる</a:t>
            </a:r>
            <a:r>
              <a:rPr lang="en-US" altLang="ja-JP" sz="1900" dirty="0">
                <a:ea typeface="游明朝" panose="02020400000000000000" pitchFamily="18" charset="-128"/>
                <a:cs typeface="Times New Roman" panose="02020603050405020304" pitchFamily="18" charset="0"/>
              </a:rPr>
              <a:t>(Ponting 1997)</a:t>
            </a:r>
            <a:r>
              <a:rPr lang="ja-JP" altLang="ja-JP" sz="1900" dirty="0">
                <a:ea typeface="游明朝" panose="02020400000000000000" pitchFamily="18" charset="-128"/>
                <a:cs typeface="Times New Roman" panose="02020603050405020304" pitchFamily="18" charset="0"/>
              </a:rPr>
              <a:t>。ほとんどの</a:t>
            </a:r>
            <a:r>
              <a:rPr lang="en-US" altLang="ja-JP" sz="1900" dirty="0" err="1">
                <a:ea typeface="游明朝" panose="02020400000000000000" pitchFamily="18" charset="-128"/>
                <a:cs typeface="Times New Roman" panose="02020603050405020304" pitchFamily="18" charset="0"/>
              </a:rPr>
              <a:t>tudor</a:t>
            </a:r>
            <a:r>
              <a:rPr lang="ja-JP" altLang="ja-JP" sz="1900" dirty="0">
                <a:ea typeface="游明朝" panose="02020400000000000000" pitchFamily="18" charset="-128"/>
                <a:cs typeface="Times New Roman" panose="02020603050405020304" pitchFamily="18" charset="0"/>
              </a:rPr>
              <a:t>ドメインを持つタンパク質において、その</a:t>
            </a:r>
            <a:r>
              <a:rPr lang="ja-JP" altLang="en-US" sz="1900" dirty="0">
                <a:ea typeface="游明朝" panose="02020400000000000000" pitchFamily="18" charset="-128"/>
                <a:cs typeface="Times New Roman" panose="02020603050405020304" pitchFamily="18" charset="0"/>
              </a:rPr>
              <a:t>タンパク質の</a:t>
            </a:r>
            <a:r>
              <a:rPr lang="ja-JP" altLang="ja-JP" sz="1900" dirty="0">
                <a:ea typeface="游明朝" panose="02020400000000000000" pitchFamily="18" charset="-128"/>
                <a:cs typeface="Times New Roman" panose="02020603050405020304" pitchFamily="18" charset="0"/>
              </a:rPr>
              <a:t>機能が</a:t>
            </a:r>
            <a:r>
              <a:rPr lang="en-US" altLang="ja-JP" sz="1900" dirty="0" err="1">
                <a:ea typeface="游明朝" panose="02020400000000000000" pitchFamily="18" charset="-128"/>
                <a:cs typeface="Times New Roman" panose="02020603050405020304" pitchFamily="18" charset="0"/>
              </a:rPr>
              <a:t>tudor</a:t>
            </a:r>
            <a:r>
              <a:rPr lang="ja-JP" altLang="ja-JP" sz="1900" dirty="0">
                <a:ea typeface="游明朝" panose="02020400000000000000" pitchFamily="18" charset="-128"/>
                <a:cs typeface="Times New Roman" panose="02020603050405020304" pitchFamily="18" charset="0"/>
              </a:rPr>
              <a:t>ドメインの作用に起因するかどうかは解明されていないが、</a:t>
            </a:r>
            <a:r>
              <a:rPr lang="en-US" altLang="ja-JP" sz="1900" dirty="0" err="1">
                <a:latin typeface="游明朝" panose="02020400000000000000" pitchFamily="18" charset="-128"/>
                <a:cs typeface="Times New Roman" panose="02020603050405020304" pitchFamily="18" charset="0"/>
              </a:rPr>
              <a:t>tudor</a:t>
            </a:r>
            <a:r>
              <a:rPr lang="ja-JP" altLang="ja-JP" sz="1900" dirty="0">
                <a:ea typeface="游明朝" panose="02020400000000000000" pitchFamily="18" charset="-128"/>
                <a:cs typeface="Times New Roman" panose="02020603050405020304" pitchFamily="18" charset="0"/>
              </a:rPr>
              <a:t>ドメインがその機能に重要であることが証明されているタンパク質が</a:t>
            </a:r>
            <a:r>
              <a:rPr lang="en-US" altLang="ja-JP" sz="1900" dirty="0">
                <a:ea typeface="游明朝" panose="02020400000000000000" pitchFamily="18" charset="-128"/>
                <a:cs typeface="Times New Roman" panose="02020603050405020304" pitchFamily="18" charset="0"/>
              </a:rPr>
              <a:t>2</a:t>
            </a:r>
            <a:r>
              <a:rPr lang="ja-JP" altLang="ja-JP" sz="1900" dirty="0">
                <a:ea typeface="游明朝" panose="02020400000000000000" pitchFamily="18" charset="-128"/>
                <a:cs typeface="Times New Roman" panose="02020603050405020304" pitchFamily="18" charset="0"/>
              </a:rPr>
              <a:t>つある。</a:t>
            </a:r>
            <a:endParaRPr lang="en-US" altLang="ja-JP" sz="1900" dirty="0">
              <a:ea typeface="游明朝" panose="02020400000000000000" pitchFamily="18" charset="-128"/>
              <a:cs typeface="Times New Roman" panose="02020603050405020304" pitchFamily="18" charset="0"/>
            </a:endParaRPr>
          </a:p>
          <a:p>
            <a:endParaRPr lang="en-US" altLang="ja-JP" sz="19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900" dirty="0">
                <a:latin typeface="游明朝" panose="02020400000000000000" pitchFamily="18" charset="-128"/>
                <a:ea typeface="游明朝" panose="02020400000000000000" pitchFamily="18" charset="-128"/>
                <a:cs typeface="Times New Roman" panose="02020603050405020304" pitchFamily="18" charset="0"/>
              </a:rPr>
              <a:t>ネズミの</a:t>
            </a:r>
            <a:r>
              <a:rPr lang="en-US" altLang="ja-JP" sz="1900" dirty="0">
                <a:latin typeface="游明朝" panose="02020400000000000000" pitchFamily="18" charset="-128"/>
                <a:cs typeface="Times New Roman" panose="02020603050405020304" pitchFamily="18" charset="0"/>
              </a:rPr>
              <a:t>Cdc2</a:t>
            </a:r>
            <a:r>
              <a:rPr lang="ja-JP" altLang="ja-JP" sz="1900" dirty="0">
                <a:ea typeface="游明朝" panose="02020400000000000000" pitchFamily="18" charset="-128"/>
                <a:cs typeface="Times New Roman" panose="02020603050405020304" pitchFamily="18" charset="0"/>
              </a:rPr>
              <a:t>関連キナーゼである</a:t>
            </a:r>
            <a:r>
              <a:rPr lang="en-US" altLang="ja-JP" sz="1900" dirty="0">
                <a:ea typeface="游明朝" panose="02020400000000000000" pitchFamily="18" charset="-128"/>
                <a:cs typeface="Times New Roman" panose="02020603050405020304" pitchFamily="18" charset="0"/>
              </a:rPr>
              <a:t>PCTAIRE 2</a:t>
            </a:r>
            <a:r>
              <a:rPr lang="ja-JP" altLang="ja-JP" sz="1900" dirty="0">
                <a:ea typeface="游明朝" panose="02020400000000000000" pitchFamily="18" charset="-128"/>
                <a:cs typeface="Times New Roman" panose="02020603050405020304" pitchFamily="18" charset="0"/>
              </a:rPr>
              <a:t>に結合する新規タンパク質（</a:t>
            </a:r>
            <a:r>
              <a:rPr lang="en-US" altLang="ja-JP" sz="1900" dirty="0">
                <a:ea typeface="游明朝" panose="02020400000000000000" pitchFamily="18" charset="-128"/>
                <a:cs typeface="Times New Roman" panose="02020603050405020304" pitchFamily="18" charset="0"/>
              </a:rPr>
              <a:t>Trap</a:t>
            </a:r>
            <a:r>
              <a:rPr lang="ja-JP" altLang="ja-JP" sz="1900" dirty="0">
                <a:ea typeface="游明朝" panose="02020400000000000000" pitchFamily="18" charset="-128"/>
                <a:cs typeface="Times New Roman" panose="02020603050405020304" pitchFamily="18" charset="0"/>
              </a:rPr>
              <a:t>）を同定し、このタンパク質に</a:t>
            </a:r>
            <a:r>
              <a:rPr lang="en-US" altLang="ja-JP" sz="1900" dirty="0">
                <a:ea typeface="游明朝" panose="02020400000000000000" pitchFamily="18" charset="-128"/>
                <a:cs typeface="Times New Roman" panose="02020603050405020304" pitchFamily="18" charset="0"/>
              </a:rPr>
              <a:t>5</a:t>
            </a:r>
            <a:r>
              <a:rPr lang="ja-JP" altLang="ja-JP" sz="1900" dirty="0">
                <a:ea typeface="游明朝" panose="02020400000000000000" pitchFamily="18" charset="-128"/>
                <a:cs typeface="Times New Roman" panose="02020603050405020304" pitchFamily="18" charset="0"/>
              </a:rPr>
              <a:t>つのチューダー様ドメイン（</a:t>
            </a:r>
            <a:r>
              <a:rPr lang="en-US" altLang="ja-JP" sz="1900" dirty="0">
                <a:ea typeface="游明朝" panose="02020400000000000000" pitchFamily="18" charset="-128"/>
                <a:cs typeface="Times New Roman" panose="02020603050405020304" pitchFamily="18" charset="0"/>
              </a:rPr>
              <a:t>TD1-5</a:t>
            </a:r>
            <a:r>
              <a:rPr lang="ja-JP" altLang="ja-JP" sz="1900" dirty="0">
                <a:ea typeface="游明朝" panose="02020400000000000000" pitchFamily="18" charset="-128"/>
                <a:cs typeface="Times New Roman" panose="02020603050405020304" pitchFamily="18" charset="0"/>
              </a:rPr>
              <a:t>）が存在することを示した。</a:t>
            </a:r>
            <a:endParaRPr lang="en-US" altLang="ja-JP" sz="1900" dirty="0">
              <a:ea typeface="游明朝" panose="02020400000000000000" pitchFamily="18" charset="-128"/>
              <a:cs typeface="Times New Roman" panose="02020603050405020304" pitchFamily="18" charset="0"/>
            </a:endParaRPr>
          </a:p>
          <a:p>
            <a:r>
              <a:rPr lang="ja-JP" altLang="en-US" sz="1900" dirty="0">
                <a:ea typeface="游明朝" panose="02020400000000000000" pitchFamily="18" charset="-128"/>
                <a:cs typeface="Times New Roman" panose="02020603050405020304" pitchFamily="18" charset="0"/>
              </a:rPr>
              <a:t>ヒトの</a:t>
            </a:r>
            <a:r>
              <a:rPr lang="en-US" altLang="ja-JP" sz="1900" dirty="0">
                <a:latin typeface="游明朝" panose="02020400000000000000" pitchFamily="18" charset="-128"/>
                <a:cs typeface="Times New Roman" panose="02020603050405020304" pitchFamily="18" charset="0"/>
              </a:rPr>
              <a:t>Survival of Motor Neuron (SMN)</a:t>
            </a:r>
            <a:r>
              <a:rPr lang="ja-JP" altLang="ja-JP" sz="1900" dirty="0">
                <a:ea typeface="游明朝" panose="02020400000000000000" pitchFamily="18" charset="-128"/>
                <a:cs typeface="Times New Roman" panose="02020603050405020304" pitchFamily="18" charset="0"/>
              </a:rPr>
              <a:t>タンパク質である。このタンパク質の</a:t>
            </a:r>
            <a:r>
              <a:rPr lang="en-US" altLang="ja-JP" sz="1900" dirty="0" err="1">
                <a:ea typeface="游明朝" panose="02020400000000000000" pitchFamily="18" charset="-128"/>
                <a:cs typeface="Times New Roman" panose="02020603050405020304" pitchFamily="18" charset="0"/>
              </a:rPr>
              <a:t>tudor</a:t>
            </a:r>
            <a:r>
              <a:rPr lang="ja-JP" altLang="ja-JP" sz="1900" dirty="0">
                <a:ea typeface="游明朝" panose="02020400000000000000" pitchFamily="18" charset="-128"/>
                <a:cs typeface="Times New Roman" panose="02020603050405020304" pitchFamily="18" charset="0"/>
              </a:rPr>
              <a:t>ドメインに変異があると、</a:t>
            </a:r>
            <a:r>
              <a:rPr lang="en-US" altLang="ja-JP" sz="1900" dirty="0" err="1">
                <a:ea typeface="游明朝" panose="02020400000000000000" pitchFamily="18" charset="-128"/>
                <a:cs typeface="Times New Roman" panose="02020603050405020304" pitchFamily="18" charset="0"/>
              </a:rPr>
              <a:t>tudor</a:t>
            </a:r>
            <a:r>
              <a:rPr lang="ja-JP" altLang="ja-JP" sz="1900" dirty="0">
                <a:ea typeface="游明朝" panose="02020400000000000000" pitchFamily="18" charset="-128"/>
                <a:cs typeface="Times New Roman" panose="02020603050405020304" pitchFamily="18" charset="0"/>
              </a:rPr>
              <a:t>ドメインがスプライソソームのウリジンに富む小核リボ核タンパク質複合体と相互作用する能力が著しく低下し、脊髄性筋萎縮症を引き起こす</a:t>
            </a:r>
            <a:r>
              <a:rPr lang="ja-JP" altLang="en-US" sz="1900" dirty="0">
                <a:ea typeface="游明朝" panose="02020400000000000000" pitchFamily="18" charset="-128"/>
                <a:cs typeface="Times New Roman" panose="02020603050405020304" pitchFamily="18" charset="0"/>
              </a:rPr>
              <a:t>。</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これらの結果は、タンパク質</a:t>
            </a:r>
            <a:r>
              <a:rPr lang="en-US" altLang="ja-JP" sz="1900" dirty="0">
                <a:ea typeface="游明朝" panose="02020400000000000000" pitchFamily="18" charset="-128"/>
                <a:cs typeface="Times New Roman" panose="02020603050405020304" pitchFamily="18" charset="0"/>
              </a:rPr>
              <a:t>-</a:t>
            </a:r>
            <a:r>
              <a:rPr lang="ja-JP" altLang="ja-JP" sz="1900" dirty="0">
                <a:ea typeface="游明朝" panose="02020400000000000000" pitchFamily="18" charset="-128"/>
                <a:cs typeface="Times New Roman" panose="02020603050405020304" pitchFamily="18" charset="0"/>
              </a:rPr>
              <a:t>タンパク質間の相互作用を介して、それらの機能における</a:t>
            </a:r>
            <a:r>
              <a:rPr lang="en-US" altLang="ja-JP" sz="1900" dirty="0" err="1">
                <a:ea typeface="游明朝" panose="02020400000000000000" pitchFamily="18" charset="-128"/>
                <a:cs typeface="Times New Roman" panose="02020603050405020304" pitchFamily="18" charset="0"/>
              </a:rPr>
              <a:t>tudor</a:t>
            </a:r>
            <a:r>
              <a:rPr lang="ja-JP" altLang="ja-JP" sz="1900" dirty="0">
                <a:ea typeface="游明朝" panose="02020400000000000000" pitchFamily="18" charset="-128"/>
                <a:cs typeface="Times New Roman" panose="02020603050405020304" pitchFamily="18" charset="0"/>
              </a:rPr>
              <a:t>ドメインの重要性を明確に示している。</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本研究では、複数のチュー</a:t>
            </a:r>
            <a:r>
              <a:rPr lang="ja-JP" altLang="en-US" sz="1900" dirty="0">
                <a:ea typeface="游明朝" panose="02020400000000000000" pitchFamily="18" charset="-128"/>
                <a:cs typeface="Times New Roman" panose="02020603050405020304" pitchFamily="18" charset="0"/>
              </a:rPr>
              <a:t>ダ</a:t>
            </a:r>
            <a:r>
              <a:rPr lang="en-US" altLang="ja-JP" sz="1900" dirty="0">
                <a:ea typeface="游明朝" panose="02020400000000000000" pitchFamily="18" charset="-128"/>
                <a:cs typeface="Times New Roman" panose="02020603050405020304" pitchFamily="18" charset="0"/>
              </a:rPr>
              <a:t>―</a:t>
            </a:r>
            <a:r>
              <a:rPr lang="ja-JP" altLang="ja-JP" sz="1900" dirty="0">
                <a:ea typeface="游明朝" panose="02020400000000000000" pitchFamily="18" charset="-128"/>
                <a:cs typeface="Times New Roman" panose="02020603050405020304" pitchFamily="18" charset="0"/>
              </a:rPr>
              <a:t>ドメインを持つ</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の役割を解明する</a:t>
            </a:r>
            <a:r>
              <a:rPr lang="ja-JP" altLang="en-US" sz="1900" dirty="0">
                <a:ea typeface="游明朝" panose="02020400000000000000" pitchFamily="18" charset="-128"/>
                <a:cs typeface="Times New Roman" panose="02020603050405020304" pitchFamily="18" charset="0"/>
              </a:rPr>
              <a:t>。</a:t>
            </a:r>
            <a:endParaRPr lang="en-US" altLang="ja-JP" sz="1900" dirty="0">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2</a:t>
            </a:fld>
            <a:endParaRPr kumimoji="1" lang="ja-JP" altLang="en-US"/>
          </a:p>
        </p:txBody>
      </p:sp>
    </p:spTree>
    <p:extLst>
      <p:ext uri="{BB962C8B-B14F-4D97-AF65-F5344CB8AC3E}">
        <p14:creationId xmlns:p14="http://schemas.microsoft.com/office/powerpoint/2010/main" val="210624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前回の論文から仮定された</a:t>
            </a:r>
            <a:r>
              <a:rPr kumimoji="1" lang="en-US" altLang="ja-JP" dirty="0" err="1"/>
              <a:t>Xtr</a:t>
            </a:r>
            <a:r>
              <a:rPr kumimoji="1" lang="ja-JP" altLang="en-US" dirty="0"/>
              <a:t>の</a:t>
            </a:r>
            <a:r>
              <a:rPr kumimoji="1" lang="en-US" altLang="ja-JP" dirty="0"/>
              <a:t>cDNA</a:t>
            </a:r>
            <a:r>
              <a:rPr kumimoji="1" lang="ja-JP" altLang="en-US" dirty="0"/>
              <a:t>構造は</a:t>
            </a:r>
            <a:r>
              <a:rPr kumimoji="1" lang="en-US" altLang="ja-JP" dirty="0"/>
              <a:t>A</a:t>
            </a:r>
            <a:r>
              <a:rPr kumimoji="1" lang="ja-JP" altLang="en-US" dirty="0"/>
              <a:t>の上に示してある部分で斜線部をチューダードメインの部分配列、灰色の部分をチューダードメインの完全配列、塗りつぶされている部分は繰り返し配列を示している。</a:t>
            </a:r>
            <a:endParaRPr kumimoji="1" lang="en-US" altLang="ja-JP" dirty="0"/>
          </a:p>
          <a:p>
            <a:endParaRPr kumimoji="1" lang="en-US" altLang="ja-JP" dirty="0"/>
          </a:p>
          <a:p>
            <a:r>
              <a:rPr kumimoji="1" lang="ja-JP" altLang="en-US" dirty="0"/>
              <a:t>仮定した際には</a:t>
            </a:r>
            <a:r>
              <a:rPr kumimoji="1" lang="en-US" altLang="ja-JP" dirty="0"/>
              <a:t>4</a:t>
            </a:r>
            <a:r>
              <a:rPr kumimoji="1" lang="ja-JP" altLang="en-US" dirty="0"/>
              <a:t>つの完全配列と</a:t>
            </a:r>
            <a:r>
              <a:rPr kumimoji="1" lang="en-US" altLang="ja-JP" dirty="0"/>
              <a:t>1</a:t>
            </a:r>
            <a:r>
              <a:rPr kumimoji="1" lang="ja-JP" altLang="en-US" dirty="0"/>
              <a:t>つの部分配列を含んでいると考え、計算上の分子量は</a:t>
            </a:r>
            <a:r>
              <a:rPr kumimoji="1" lang="en-US" altLang="ja-JP" dirty="0"/>
              <a:t>213656Da</a:t>
            </a:r>
            <a:r>
              <a:rPr kumimoji="1" lang="ja-JP" altLang="en-US" dirty="0"/>
              <a:t>（約</a:t>
            </a:r>
            <a:r>
              <a:rPr kumimoji="1" lang="en-US" altLang="ja-JP" dirty="0"/>
              <a:t>214kDa</a:t>
            </a:r>
            <a:r>
              <a:rPr kumimoji="1" lang="ja-JP" altLang="en-US" dirty="0"/>
              <a:t>）であるというように考えました。</a:t>
            </a:r>
            <a:endParaRPr kumimoji="1" lang="en-US" altLang="ja-JP" dirty="0"/>
          </a:p>
          <a:p>
            <a:r>
              <a:rPr kumimoji="1" lang="ja-JP" altLang="en-US" dirty="0"/>
              <a:t>この図上の棒線で示されている</a:t>
            </a:r>
            <a:r>
              <a:rPr kumimoji="1" lang="en-US" altLang="ja-JP" dirty="0"/>
              <a:t>2</a:t>
            </a:r>
            <a:r>
              <a:rPr kumimoji="1" lang="ja-JP" altLang="en-US" dirty="0"/>
              <a:t>つのチューダードメインを含む</a:t>
            </a:r>
            <a:r>
              <a:rPr kumimoji="1" lang="en-US" altLang="ja-JP" dirty="0" err="1"/>
              <a:t>Xtr</a:t>
            </a:r>
            <a:r>
              <a:rPr kumimoji="1" lang="en-US" altLang="ja-JP" dirty="0"/>
              <a:t>-</a:t>
            </a:r>
            <a:r>
              <a:rPr kumimoji="1" lang="ja-JP" altLang="en-US" dirty="0"/>
              <a:t>ヘキサヒスチジン融合タンパク質を抗原として</a:t>
            </a:r>
            <a:r>
              <a:rPr kumimoji="1" lang="en-US" altLang="ja-JP" dirty="0" err="1"/>
              <a:t>Xtr</a:t>
            </a:r>
            <a:r>
              <a:rPr kumimoji="1" lang="ja-JP" altLang="en-US" dirty="0"/>
              <a:t>ポリクローナル抗体を作成し、免疫沈降法とウェスタンブロット法によりこの抗体が二つのタンパク質と反応することが明らかになりました。</a:t>
            </a:r>
            <a:endParaRPr kumimoji="1" lang="en-US" altLang="ja-JP" dirty="0"/>
          </a:p>
          <a:p>
            <a:endParaRPr kumimoji="1" lang="en-US" altLang="ja-JP" dirty="0"/>
          </a:p>
          <a:p>
            <a:r>
              <a:rPr kumimoji="1" lang="ja-JP" altLang="en-US" dirty="0"/>
              <a:t>それがこちらの</a:t>
            </a:r>
            <a:r>
              <a:rPr kumimoji="1" lang="en-US" altLang="ja-JP" dirty="0"/>
              <a:t>B</a:t>
            </a:r>
            <a:r>
              <a:rPr kumimoji="1" lang="ja-JP" altLang="en-US" dirty="0"/>
              <a:t>の図になります。この</a:t>
            </a:r>
            <a:r>
              <a:rPr kumimoji="1" lang="en-US" altLang="ja-JP" dirty="0"/>
              <a:t>2</a:t>
            </a:r>
            <a:r>
              <a:rPr kumimoji="1" lang="ja-JP" altLang="en-US" dirty="0"/>
              <a:t>つのタンパク質は精巣と卵巣では</a:t>
            </a:r>
            <a:r>
              <a:rPr kumimoji="1" lang="en-US" altLang="ja-JP" dirty="0"/>
              <a:t>270kDa</a:t>
            </a:r>
            <a:r>
              <a:rPr kumimoji="1" lang="ja-JP" altLang="en-US" dirty="0"/>
              <a:t>で移動し肝臓では観察されませんでした。また、これらのタンパク質の分子サイズは</a:t>
            </a:r>
            <a:r>
              <a:rPr kumimoji="1" lang="en-US" altLang="ja-JP" dirty="0" err="1"/>
              <a:t>XtrcDNA</a:t>
            </a:r>
            <a:r>
              <a:rPr kumimoji="1" lang="ja-JP" altLang="en-US" dirty="0"/>
              <a:t>の塩基配列から推定される</a:t>
            </a:r>
            <a:r>
              <a:rPr kumimoji="1" lang="en-US" altLang="ja-JP" dirty="0" err="1"/>
              <a:t>Xtr</a:t>
            </a:r>
            <a:r>
              <a:rPr kumimoji="1" lang="ja-JP" altLang="en-US" dirty="0"/>
              <a:t>の分子サイズよりも明らかに大きい結果でした。</a:t>
            </a:r>
            <a:endParaRPr kumimoji="1" lang="en-US" altLang="ja-JP" dirty="0"/>
          </a:p>
          <a:p>
            <a:endParaRPr kumimoji="1" lang="en-US" altLang="ja-JP" dirty="0"/>
          </a:p>
          <a:p>
            <a:r>
              <a:rPr kumimoji="1" lang="ja-JP" altLang="en-US" dirty="0"/>
              <a:t>このことから</a:t>
            </a:r>
            <a:r>
              <a:rPr lang="en-US" altLang="ja-JP" sz="1900" dirty="0">
                <a:latin typeface="游明朝" panose="02020400000000000000" pitchFamily="18" charset="-128"/>
                <a:cs typeface="Times New Roman" panose="02020603050405020304" pitchFamily="18" charset="0"/>
              </a:rPr>
              <a:t>270kDa</a:t>
            </a:r>
            <a:r>
              <a:rPr lang="ja-JP" altLang="ja-JP" sz="1900" dirty="0">
                <a:ea typeface="游明朝" panose="02020400000000000000" pitchFamily="18" charset="-128"/>
                <a:cs typeface="Times New Roman" panose="02020603050405020304" pitchFamily="18" charset="0"/>
              </a:rPr>
              <a:t>タンパク質の</a:t>
            </a:r>
            <a:r>
              <a:rPr lang="en-US" altLang="ja-JP" sz="1900" dirty="0">
                <a:ea typeface="游明朝" panose="02020400000000000000" pitchFamily="18" charset="-128"/>
                <a:cs typeface="Times New Roman" panose="02020603050405020304" pitchFamily="18" charset="0"/>
              </a:rPr>
              <a:t>N</a:t>
            </a:r>
            <a:r>
              <a:rPr lang="ja-JP" altLang="ja-JP" sz="1900" dirty="0">
                <a:ea typeface="游明朝" panose="02020400000000000000" pitchFamily="18" charset="-128"/>
                <a:cs typeface="Times New Roman" panose="02020603050405020304" pitchFamily="18" charset="0"/>
              </a:rPr>
              <a:t>末端アミノ酸配列と</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遺伝子の塩基配列の</a:t>
            </a:r>
            <a:r>
              <a:rPr lang="ja-JP" altLang="en-US" sz="1900" dirty="0">
                <a:ea typeface="游明朝" panose="02020400000000000000" pitchFamily="18" charset="-128"/>
                <a:cs typeface="Times New Roman" panose="02020603050405020304" pitchFamily="18" charset="0"/>
              </a:rPr>
              <a:t>両方を調べると</a:t>
            </a:r>
            <a:r>
              <a:rPr lang="ja-JP" altLang="ja-JP" sz="1900" dirty="0">
                <a:ea typeface="游明朝" panose="02020400000000000000" pitchFamily="18" charset="-128"/>
                <a:cs typeface="Times New Roman" panose="02020603050405020304" pitchFamily="18" charset="0"/>
              </a:rPr>
              <a:t>、前回の報告では開始コドンを誤って推定していたことが判明した。</a:t>
            </a:r>
            <a:r>
              <a:rPr lang="ja-JP" altLang="en-US" sz="1900" dirty="0">
                <a:ea typeface="游明朝" panose="02020400000000000000" pitchFamily="18" charset="-128"/>
                <a:cs typeface="Times New Roman" panose="02020603050405020304" pitchFamily="18" charset="0"/>
              </a:rPr>
              <a:t>図</a:t>
            </a:r>
            <a:r>
              <a:rPr lang="en-US" altLang="ja-JP" sz="1900" dirty="0">
                <a:ea typeface="游明朝" panose="02020400000000000000" pitchFamily="18" charset="-128"/>
                <a:cs typeface="Times New Roman" panose="02020603050405020304" pitchFamily="18" charset="0"/>
              </a:rPr>
              <a:t>A</a:t>
            </a:r>
            <a:r>
              <a:rPr lang="ja-JP" altLang="en-US" sz="1900" dirty="0">
                <a:ea typeface="游明朝" panose="02020400000000000000" pitchFamily="18" charset="-128"/>
                <a:cs typeface="Times New Roman" panose="02020603050405020304" pitchFamily="18" charset="0"/>
              </a:rPr>
              <a:t>の下図のように推定されました。</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ja-JP" altLang="en-US" sz="1900" dirty="0">
                <a:ea typeface="游明朝" panose="02020400000000000000" pitchFamily="18" charset="-128"/>
                <a:cs typeface="Times New Roman" panose="02020603050405020304" pitchFamily="18" charset="0"/>
              </a:rPr>
              <a:t>この推定では</a:t>
            </a:r>
            <a:r>
              <a:rPr lang="en-US" altLang="ja-JP" sz="1900" dirty="0" err="1">
                <a:latin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は、</a:t>
            </a:r>
            <a:r>
              <a:rPr lang="en-US" altLang="ja-JP" sz="1900" dirty="0">
                <a:ea typeface="游明朝" panose="02020400000000000000" pitchFamily="18" charset="-128"/>
                <a:cs typeface="Times New Roman" panose="02020603050405020304" pitchFamily="18" charset="0"/>
              </a:rPr>
              <a:t>2466</a:t>
            </a:r>
            <a:r>
              <a:rPr lang="ja-JP" altLang="ja-JP" sz="1900" dirty="0">
                <a:ea typeface="游明朝" panose="02020400000000000000" pitchFamily="18" charset="-128"/>
                <a:cs typeface="Times New Roman" panose="02020603050405020304" pitchFamily="18" charset="0"/>
              </a:rPr>
              <a:t>個のアミノ酸残基からなり、計算上の分子量は</a:t>
            </a:r>
            <a:r>
              <a:rPr lang="en-US" altLang="ja-JP" sz="1900" dirty="0">
                <a:ea typeface="游明朝" panose="02020400000000000000" pitchFamily="18" charset="-128"/>
                <a:cs typeface="Times New Roman" panose="02020603050405020304" pitchFamily="18" charset="0"/>
              </a:rPr>
              <a:t>276 245 Da</a:t>
            </a:r>
            <a:r>
              <a:rPr lang="ja-JP" altLang="ja-JP" sz="1900" dirty="0">
                <a:ea typeface="游明朝" panose="02020400000000000000" pitchFamily="18" charset="-128"/>
                <a:cs typeface="Times New Roman" panose="02020603050405020304" pitchFamily="18" charset="0"/>
              </a:rPr>
              <a:t>で、本研究で作製した抗体が認識するタンパク質のサイズと一致し、</a:t>
            </a:r>
            <a:r>
              <a:rPr lang="en-US" altLang="ja-JP" sz="1900" dirty="0">
                <a:ea typeface="游明朝" panose="02020400000000000000" pitchFamily="18" charset="-128"/>
                <a:cs typeface="Times New Roman" panose="02020603050405020304" pitchFamily="18" charset="0"/>
              </a:rPr>
              <a:t>6</a:t>
            </a:r>
            <a:r>
              <a:rPr lang="ja-JP" altLang="ja-JP" sz="1900" dirty="0">
                <a:ea typeface="游明朝" panose="02020400000000000000" pitchFamily="18" charset="-128"/>
                <a:cs typeface="Times New Roman" panose="02020603050405020304" pitchFamily="18" charset="0"/>
              </a:rPr>
              <a:t>つの完全なチューダードメインと</a:t>
            </a:r>
            <a:r>
              <a:rPr lang="en-US" altLang="ja-JP" sz="1900" dirty="0">
                <a:ea typeface="游明朝" panose="02020400000000000000" pitchFamily="18" charset="-128"/>
                <a:cs typeface="Times New Roman" panose="02020603050405020304" pitchFamily="18" charset="0"/>
              </a:rPr>
              <a:t>1</a:t>
            </a:r>
            <a:r>
              <a:rPr lang="ja-JP" altLang="ja-JP" sz="1900" dirty="0">
                <a:ea typeface="游明朝" panose="02020400000000000000" pitchFamily="18" charset="-128"/>
                <a:cs typeface="Times New Roman" panose="02020603050405020304" pitchFamily="18" charset="0"/>
              </a:rPr>
              <a:t>つの部分的なチューダードメインを含んでい</a:t>
            </a:r>
            <a:r>
              <a:rPr lang="ja-JP" altLang="en-US" sz="1900" dirty="0">
                <a:ea typeface="游明朝" panose="02020400000000000000" pitchFamily="18" charset="-128"/>
                <a:cs typeface="Times New Roman" panose="02020603050405020304" pitchFamily="18" charset="0"/>
              </a:rPr>
              <a:t>ました。</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ja-JP" altLang="en-US" sz="1900" dirty="0">
                <a:ea typeface="游明朝" panose="02020400000000000000" pitchFamily="18" charset="-128"/>
                <a:cs typeface="Times New Roman" panose="02020603050405020304" pitchFamily="18" charset="0"/>
              </a:rPr>
              <a:t>この結果が正しいかどうかをさらに検証するために</a:t>
            </a:r>
            <a:r>
              <a:rPr lang="ja-JP" altLang="ja-JP" sz="1300" dirty="0">
                <a:ea typeface="游明朝" panose="02020400000000000000" pitchFamily="18" charset="-128"/>
                <a:cs typeface="Times New Roman" panose="02020603050405020304" pitchFamily="18" charset="0"/>
              </a:rPr>
              <a:t>卵母細胞に</a:t>
            </a:r>
            <a:r>
              <a:rPr lang="en-US" altLang="ja-JP" sz="1300" dirty="0" err="1">
                <a:ea typeface="游明朝" panose="02020400000000000000" pitchFamily="18" charset="-128"/>
                <a:cs typeface="Times New Roman" panose="02020603050405020304" pitchFamily="18" charset="0"/>
              </a:rPr>
              <a:t>Myc-Xtr</a:t>
            </a:r>
            <a:r>
              <a:rPr lang="en-US" altLang="ja-JP" sz="1300" dirty="0">
                <a:ea typeface="游明朝" panose="02020400000000000000" pitchFamily="18" charset="-128"/>
                <a:cs typeface="Times New Roman" panose="02020603050405020304" pitchFamily="18" charset="0"/>
              </a:rPr>
              <a:t> mRNA</a:t>
            </a:r>
            <a:r>
              <a:rPr lang="ja-JP" altLang="ja-JP" sz="1300" dirty="0">
                <a:ea typeface="游明朝" panose="02020400000000000000" pitchFamily="18" charset="-128"/>
                <a:cs typeface="Times New Roman" panose="02020603050405020304" pitchFamily="18" charset="0"/>
              </a:rPr>
              <a:t>を注入した</a:t>
            </a:r>
            <a:r>
              <a:rPr lang="ja-JP" altLang="en-US" sz="1300" dirty="0">
                <a:ea typeface="游明朝" panose="02020400000000000000" pitchFamily="18" charset="-128"/>
                <a:cs typeface="Times New Roman" panose="02020603050405020304" pitchFamily="18" charset="0"/>
              </a:rPr>
              <a:t>ものと注入していないものを用意し同じ手法で実験を行うと</a:t>
            </a:r>
            <a:r>
              <a:rPr lang="en-US" altLang="ja-JP" sz="1300" dirty="0" err="1">
                <a:ea typeface="游明朝" panose="02020400000000000000" pitchFamily="18" charset="-128"/>
                <a:cs typeface="Times New Roman" panose="02020603050405020304" pitchFamily="18" charset="0"/>
              </a:rPr>
              <a:t>Myc</a:t>
            </a:r>
            <a:r>
              <a:rPr lang="ja-JP" altLang="en-US" sz="1300" dirty="0">
                <a:ea typeface="游明朝" panose="02020400000000000000" pitchFamily="18" charset="-128"/>
                <a:cs typeface="Times New Roman" panose="02020603050405020304" pitchFamily="18" charset="0"/>
              </a:rPr>
              <a:t>タグが付いたものは同じような結果が検出されました。</a:t>
            </a:r>
            <a:endParaRPr lang="en-US" altLang="ja-JP" sz="1300" dirty="0">
              <a:ea typeface="游明朝" panose="02020400000000000000" pitchFamily="18" charset="-128"/>
              <a:cs typeface="Times New Roman" panose="02020603050405020304" pitchFamily="18" charset="0"/>
            </a:endParaRPr>
          </a:p>
          <a:p>
            <a:endParaRPr lang="en-US" altLang="ja-JP" sz="1300" dirty="0">
              <a:ea typeface="游明朝" panose="02020400000000000000" pitchFamily="18" charset="-128"/>
              <a:cs typeface="Times New Roman" panose="02020603050405020304" pitchFamily="18" charset="0"/>
            </a:endParaRPr>
          </a:p>
          <a:p>
            <a:r>
              <a:rPr lang="ja-JP" altLang="en-US" sz="1300" dirty="0">
                <a:ea typeface="游明朝" panose="02020400000000000000" pitchFamily="18" charset="-128"/>
                <a:cs typeface="Times New Roman" panose="02020603050405020304" pitchFamily="18" charset="0"/>
              </a:rPr>
              <a:t>データは示されていないのですが</a:t>
            </a:r>
            <a:r>
              <a:rPr lang="en-US" altLang="ja-JP" sz="1900" dirty="0" err="1">
                <a:latin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融合タンパク質を添加すると、</a:t>
            </a:r>
            <a:r>
              <a:rPr lang="en-US" altLang="ja-JP" sz="1900" dirty="0">
                <a:ea typeface="游明朝" panose="02020400000000000000" pitchFamily="18" charset="-128"/>
                <a:cs typeface="Times New Roman" panose="02020603050405020304" pitchFamily="18" charset="0"/>
              </a:rPr>
              <a:t>270kDa</a:t>
            </a:r>
            <a:r>
              <a:rPr lang="ja-JP" altLang="ja-JP" sz="1900" dirty="0">
                <a:ea typeface="游明朝" panose="02020400000000000000" pitchFamily="18" charset="-128"/>
                <a:cs typeface="Times New Roman" panose="02020603050405020304" pitchFamily="18" charset="0"/>
              </a:rPr>
              <a:t>タンパク質に対する抗体反応が阻害されることからも、同様の確認が行われ</a:t>
            </a:r>
            <a:r>
              <a:rPr lang="ja-JP" altLang="en-US" sz="1900" dirty="0">
                <a:ea typeface="游明朝" panose="02020400000000000000" pitchFamily="18" charset="-128"/>
                <a:cs typeface="Times New Roman" panose="02020603050405020304" pitchFamily="18" charset="0"/>
              </a:rPr>
              <a:t>ました。</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ja-JP" altLang="ja-JP" sz="1900" dirty="0">
                <a:ea typeface="游明朝" panose="02020400000000000000" pitchFamily="18" charset="-128"/>
                <a:cs typeface="Times New Roman" panose="02020603050405020304" pitchFamily="18" charset="0"/>
              </a:rPr>
              <a:t>これらの結果は、今回作製した抗体が生来の</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タンパク質と特異的に反応することを明確に示している。抗</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抗体による</a:t>
            </a:r>
            <a:r>
              <a:rPr lang="en-US" altLang="ja-JP" sz="1900" dirty="0">
                <a:ea typeface="游明朝" panose="02020400000000000000" pitchFamily="18" charset="-128"/>
                <a:cs typeface="Times New Roman" panose="02020603050405020304" pitchFamily="18" charset="0"/>
              </a:rPr>
              <a:t>2</a:t>
            </a:r>
            <a:r>
              <a:rPr lang="ja-JP" altLang="ja-JP" sz="1900" dirty="0">
                <a:ea typeface="游明朝" panose="02020400000000000000" pitchFamily="18" charset="-128"/>
                <a:cs typeface="Times New Roman" panose="02020603050405020304" pitchFamily="18" charset="0"/>
              </a:rPr>
              <a:t>つのタンパク質の検出は、</a:t>
            </a:r>
            <a:r>
              <a:rPr lang="en-US" altLang="ja-JP" sz="1900" dirty="0" err="1">
                <a:ea typeface="游明朝" panose="02020400000000000000" pitchFamily="18" charset="-128"/>
                <a:cs typeface="Times New Roman" panose="02020603050405020304" pitchFamily="18" charset="0"/>
              </a:rPr>
              <a:t>Xtr</a:t>
            </a:r>
            <a:r>
              <a:rPr lang="en-US" altLang="ja-JP" sz="1900" dirty="0">
                <a:ea typeface="游明朝" panose="02020400000000000000" pitchFamily="18" charset="-128"/>
                <a:cs typeface="Times New Roman" panose="02020603050405020304" pitchFamily="18" charset="0"/>
              </a:rPr>
              <a:t> mRNA</a:t>
            </a:r>
            <a:r>
              <a:rPr lang="ja-JP" altLang="ja-JP" sz="1900" dirty="0">
                <a:ea typeface="游明朝" panose="02020400000000000000" pitchFamily="18" charset="-128"/>
                <a:cs typeface="Times New Roman" panose="02020603050405020304" pitchFamily="18" charset="0"/>
              </a:rPr>
              <a:t>の欠失型（開始コドンから</a:t>
            </a:r>
            <a:r>
              <a:rPr lang="en-US" altLang="ja-JP" sz="1900" dirty="0">
                <a:ea typeface="游明朝" panose="02020400000000000000" pitchFamily="18" charset="-128"/>
                <a:cs typeface="Times New Roman" panose="02020603050405020304" pitchFamily="18" charset="0"/>
              </a:rPr>
              <a:t>7068-7160</a:t>
            </a:r>
            <a:r>
              <a:rPr lang="ja-JP" altLang="ja-JP" sz="1900" dirty="0">
                <a:ea typeface="游明朝" panose="02020400000000000000" pitchFamily="18" charset="-128"/>
                <a:cs typeface="Times New Roman" panose="02020603050405020304" pitchFamily="18" charset="0"/>
              </a:rPr>
              <a:t>の部分を欠失）の存在に起因すると考えられ、小さい方のタンパク質はこの欠失型</a:t>
            </a:r>
            <a:r>
              <a:rPr lang="en-US" altLang="ja-JP" sz="1900" dirty="0" err="1">
                <a:ea typeface="游明朝" panose="02020400000000000000" pitchFamily="18" charset="-128"/>
                <a:cs typeface="Times New Roman" panose="02020603050405020304" pitchFamily="18" charset="0"/>
              </a:rPr>
              <a:t>Xtr</a:t>
            </a:r>
            <a:r>
              <a:rPr lang="en-US" altLang="ja-JP" sz="1900" dirty="0">
                <a:ea typeface="游明朝" panose="02020400000000000000" pitchFamily="18" charset="-128"/>
                <a:cs typeface="Times New Roman" panose="02020603050405020304" pitchFamily="18" charset="0"/>
              </a:rPr>
              <a:t> mRNA</a:t>
            </a:r>
            <a:r>
              <a:rPr lang="ja-JP" altLang="ja-JP" sz="1900" dirty="0">
                <a:ea typeface="游明朝" panose="02020400000000000000" pitchFamily="18" charset="-128"/>
                <a:cs typeface="Times New Roman" panose="02020603050405020304" pitchFamily="18" charset="0"/>
              </a:rPr>
              <a:t>に由来すると考えられた。</a:t>
            </a:r>
            <a:endParaRPr kumimoji="1" lang="en-US" altLang="ja-JP" dirty="0"/>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3</a:t>
            </a:fld>
            <a:endParaRPr kumimoji="1" lang="ja-JP" altLang="en-US"/>
          </a:p>
        </p:txBody>
      </p:sp>
    </p:spTree>
    <p:extLst>
      <p:ext uri="{BB962C8B-B14F-4D97-AF65-F5344CB8AC3E}">
        <p14:creationId xmlns:p14="http://schemas.microsoft.com/office/powerpoint/2010/main" val="6907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卵形成と胚形成における</a:t>
            </a:r>
            <a:r>
              <a:rPr lang="en-US" altLang="ja-JP" sz="1900" dirty="0" err="1">
                <a:latin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の出現を観察したところ、</a:t>
            </a:r>
            <a:r>
              <a:rPr lang="en-US" altLang="ja-JP" sz="1900" dirty="0">
                <a:ea typeface="游明朝" panose="02020400000000000000" pitchFamily="18" charset="-128"/>
                <a:cs typeface="Times New Roman" panose="02020603050405020304" pitchFamily="18" charset="0"/>
              </a:rPr>
              <a:t>I</a:t>
            </a:r>
            <a:r>
              <a:rPr lang="ja-JP" altLang="ja-JP" sz="1900" dirty="0">
                <a:ea typeface="游明朝" panose="02020400000000000000" pitchFamily="18" charset="-128"/>
                <a:cs typeface="Times New Roman" panose="02020603050405020304" pitchFamily="18" charset="0"/>
              </a:rPr>
              <a:t>期の卵母細胞にかなりの量の</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が見られ、この量は尾芽期まで一定に保たれ、それ以降は減少した</a:t>
            </a:r>
            <a:r>
              <a:rPr lang="ja-JP" altLang="en-US" sz="1900" dirty="0">
                <a:ea typeface="游明朝" panose="02020400000000000000" pitchFamily="18" charset="-128"/>
                <a:cs typeface="Times New Roman" panose="02020603050405020304" pitchFamily="18" charset="0"/>
              </a:rPr>
              <a:t>。</a:t>
            </a:r>
            <a:r>
              <a:rPr lang="ja-JP" altLang="ja-JP" sz="1900" dirty="0">
                <a:ea typeface="游明朝" panose="02020400000000000000" pitchFamily="18" charset="-128"/>
                <a:cs typeface="Times New Roman" panose="02020603050405020304" pitchFamily="18" charset="0"/>
              </a:rPr>
              <a:t>この</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の出現プロファイルは、</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の</a:t>
            </a:r>
            <a:r>
              <a:rPr lang="en-US" altLang="ja-JP" sz="1900" dirty="0">
                <a:ea typeface="游明朝" panose="02020400000000000000" pitchFamily="18" charset="-128"/>
                <a:cs typeface="Times New Roman" panose="02020603050405020304" pitchFamily="18" charset="0"/>
              </a:rPr>
              <a:t>mRNA</a:t>
            </a:r>
            <a:r>
              <a:rPr lang="ja-JP" altLang="ja-JP" sz="1900" dirty="0">
                <a:ea typeface="游明朝" panose="02020400000000000000" pitchFamily="18" charset="-128"/>
                <a:cs typeface="Times New Roman" panose="02020603050405020304" pitchFamily="18" charset="0"/>
              </a:rPr>
              <a:t>の出現プロファイルと一致していた</a:t>
            </a:r>
            <a:r>
              <a:rPr lang="ja-JP" altLang="en-US" sz="1900" dirty="0">
                <a:ea typeface="游明朝" panose="02020400000000000000" pitchFamily="18" charset="-128"/>
                <a:cs typeface="Times New Roman" panose="02020603050405020304" pitchFamily="18" charset="0"/>
              </a:rPr>
              <a:t>。</a:t>
            </a:r>
            <a:endParaRPr lang="en-US" altLang="ja-JP" sz="1900" dirty="0">
              <a:ea typeface="游明朝" panose="02020400000000000000" pitchFamily="18" charset="-128"/>
              <a:cs typeface="Times New Roman" panose="02020603050405020304" pitchFamily="18" charset="0"/>
            </a:endParaRPr>
          </a:p>
          <a:p>
            <a:endParaRPr kumimoji="1" lang="en-US" altLang="ja-JP" sz="1900" dirty="0">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4</a:t>
            </a:fld>
            <a:endParaRPr kumimoji="1" lang="ja-JP" altLang="en-US"/>
          </a:p>
        </p:txBody>
      </p:sp>
    </p:spTree>
    <p:extLst>
      <p:ext uri="{BB962C8B-B14F-4D97-AF65-F5344CB8AC3E}">
        <p14:creationId xmlns:p14="http://schemas.microsoft.com/office/powerpoint/2010/main" val="88061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064">
              <a:defRPr/>
            </a:pPr>
            <a:r>
              <a:rPr lang="ja-JP" altLang="ja-JP" sz="1900" dirty="0">
                <a:ea typeface="游明朝" panose="02020400000000000000" pitchFamily="18" charset="-128"/>
                <a:cs typeface="Times New Roman" panose="02020603050405020304" pitchFamily="18" charset="0"/>
              </a:rPr>
              <a:t>精巣における</a:t>
            </a:r>
            <a:r>
              <a:rPr lang="en-US" altLang="ja-JP" sz="1900" dirty="0" err="1">
                <a:ea typeface="游明朝" panose="02020400000000000000" pitchFamily="18" charset="-128"/>
                <a:cs typeface="Times New Roman" panose="02020603050405020304" pitchFamily="18" charset="0"/>
              </a:rPr>
              <a:t>Xtr</a:t>
            </a:r>
            <a:r>
              <a:rPr lang="en-US" altLang="ja-JP" sz="1900" dirty="0">
                <a:ea typeface="游明朝" panose="02020400000000000000" pitchFamily="18" charset="-128"/>
                <a:cs typeface="Times New Roman" panose="02020603050405020304" pitchFamily="18" charset="0"/>
              </a:rPr>
              <a:t> mRNA</a:t>
            </a:r>
            <a:r>
              <a:rPr lang="ja-JP" altLang="ja-JP" sz="1900" dirty="0">
                <a:ea typeface="游明朝" panose="02020400000000000000" pitchFamily="18" charset="-128"/>
                <a:cs typeface="Times New Roman" panose="02020603050405020304" pitchFamily="18" charset="0"/>
              </a:rPr>
              <a:t>と</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の出現</a:t>
            </a:r>
            <a:r>
              <a:rPr lang="ja-JP" altLang="en-US" sz="1900" dirty="0">
                <a:ea typeface="游明朝" panose="02020400000000000000" pitchFamily="18" charset="-128"/>
                <a:cs typeface="Times New Roman" panose="02020603050405020304" pitchFamily="18" charset="0"/>
              </a:rPr>
              <a:t>について調べると</a:t>
            </a:r>
            <a:r>
              <a:rPr lang="en-US" altLang="ja-JP" sz="1900" dirty="0" err="1">
                <a:latin typeface="游明朝" panose="02020400000000000000" pitchFamily="18" charset="-128"/>
                <a:cs typeface="Times New Roman" panose="02020603050405020304" pitchFamily="18" charset="0"/>
              </a:rPr>
              <a:t>Xtr</a:t>
            </a:r>
            <a:r>
              <a:rPr lang="en-US" altLang="ja-JP" sz="1900" dirty="0">
                <a:latin typeface="游明朝" panose="02020400000000000000" pitchFamily="18" charset="-128"/>
                <a:cs typeface="Times New Roman" panose="02020603050405020304" pitchFamily="18" charset="0"/>
              </a:rPr>
              <a:t> mRNA</a:t>
            </a:r>
            <a:r>
              <a:rPr lang="ja-JP" altLang="ja-JP" sz="1900" dirty="0">
                <a:ea typeface="游明朝" panose="02020400000000000000" pitchFamily="18" charset="-128"/>
                <a:cs typeface="Times New Roman" panose="02020603050405020304" pitchFamily="18" charset="0"/>
              </a:rPr>
              <a:t>は、丸い精子の段階以降を除くすべての段階の精原細胞に存在し、その量は後期の精原細胞で明らかに増加していた</a:t>
            </a:r>
            <a:r>
              <a:rPr lang="ja-JP" altLang="en-US" sz="1900" dirty="0">
                <a:ea typeface="游明朝" panose="02020400000000000000" pitchFamily="18" charset="-128"/>
                <a:cs typeface="Times New Roman" panose="02020603050405020304" pitchFamily="18" charset="0"/>
              </a:rPr>
              <a:t>。</a:t>
            </a:r>
            <a:endParaRPr lang="en-US" altLang="ja-JP" sz="1900" dirty="0">
              <a:ea typeface="游明朝" panose="02020400000000000000" pitchFamily="18" charset="-128"/>
              <a:cs typeface="Times New Roman" panose="02020603050405020304" pitchFamily="18" charset="0"/>
            </a:endParaRPr>
          </a:p>
          <a:p>
            <a:pPr defTabSz="966064">
              <a:defRPr/>
            </a:pPr>
            <a:endParaRPr lang="en-US" altLang="ja-JP" sz="1900" dirty="0">
              <a:ea typeface="游明朝" panose="02020400000000000000" pitchFamily="18" charset="-128"/>
              <a:cs typeface="Times New Roman" panose="02020603050405020304" pitchFamily="18" charset="0"/>
            </a:endParaRPr>
          </a:p>
          <a:p>
            <a:pPr defTabSz="966064">
              <a:defRPr/>
            </a:pPr>
            <a:r>
              <a:rPr lang="en-US" altLang="ja-JP" sz="1900" dirty="0" err="1">
                <a:ea typeface="游明朝" panose="02020400000000000000" pitchFamily="18" charset="-128"/>
                <a:cs typeface="Times New Roman" panose="02020603050405020304" pitchFamily="18" charset="0"/>
              </a:rPr>
              <a:t>Xtr</a:t>
            </a:r>
            <a:r>
              <a:rPr lang="ja-JP" altLang="ja-JP" sz="1900">
                <a:ea typeface="游明朝" panose="02020400000000000000" pitchFamily="18" charset="-128"/>
                <a:cs typeface="Times New Roman" panose="02020603050405020304" pitchFamily="18" charset="0"/>
              </a:rPr>
              <a:t>も丸い</a:t>
            </a:r>
            <a:r>
              <a:rPr lang="ja-JP" altLang="en-US" sz="1900">
                <a:ea typeface="游明朝" panose="02020400000000000000" pitchFamily="18" charset="-128"/>
                <a:cs typeface="Times New Roman" panose="02020603050405020304" pitchFamily="18" charset="0"/>
              </a:rPr>
              <a:t>精子</a:t>
            </a:r>
            <a:r>
              <a:rPr lang="ja-JP" altLang="ja-JP" sz="1900">
                <a:ea typeface="游明朝" panose="02020400000000000000" pitchFamily="18" charset="-128"/>
                <a:cs typeface="Times New Roman" panose="02020603050405020304" pitchFamily="18" charset="0"/>
              </a:rPr>
              <a:t>細胞</a:t>
            </a:r>
            <a:r>
              <a:rPr lang="ja-JP" altLang="ja-JP" sz="1900" dirty="0">
                <a:ea typeface="游明朝" panose="02020400000000000000" pitchFamily="18" charset="-128"/>
                <a:cs typeface="Times New Roman" panose="02020603050405020304" pitchFamily="18" charset="0"/>
              </a:rPr>
              <a:t>と後期の細胞を除くすべての精子形成細胞に存在するがその量は精子形成の過程で変化</a:t>
            </a:r>
            <a:r>
              <a:rPr lang="ja-JP" altLang="ja-JP" sz="1900">
                <a:ea typeface="游明朝" panose="02020400000000000000" pitchFamily="18" charset="-128"/>
                <a:cs typeface="Times New Roman" panose="02020603050405020304" pitchFamily="18" charset="0"/>
              </a:rPr>
              <a:t>した</a:t>
            </a:r>
            <a:r>
              <a:rPr lang="ja-JP" altLang="en-US" sz="1900">
                <a:ea typeface="游明朝" panose="02020400000000000000" pitchFamily="18" charset="-128"/>
                <a:cs typeface="Times New Roman" panose="02020603050405020304" pitchFamily="18" charset="0"/>
              </a:rPr>
              <a:t>。</a:t>
            </a:r>
            <a:r>
              <a:rPr lang="ja-JP" altLang="ja-JP" sz="1900">
                <a:ea typeface="游明朝" panose="02020400000000000000" pitchFamily="18" charset="-128"/>
                <a:cs typeface="Times New Roman" panose="02020603050405020304" pitchFamily="18" charset="0"/>
              </a:rPr>
              <a:t>初代</a:t>
            </a:r>
            <a:r>
              <a:rPr lang="ja-JP" altLang="ja-JP" sz="1900" dirty="0">
                <a:ea typeface="游明朝" panose="02020400000000000000" pitchFamily="18" charset="-128"/>
                <a:cs typeface="Times New Roman" panose="02020603050405020304" pitchFamily="18" charset="0"/>
              </a:rPr>
              <a:t>の精原細胞は</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を大量に含んでいた（図</a:t>
            </a:r>
            <a:r>
              <a:rPr lang="en-US" altLang="ja-JP" sz="1900" dirty="0">
                <a:ea typeface="游明朝" panose="02020400000000000000" pitchFamily="18" charset="-128"/>
                <a:cs typeface="Times New Roman" panose="02020603050405020304" pitchFamily="18" charset="0"/>
              </a:rPr>
              <a:t>2B</a:t>
            </a:r>
            <a:r>
              <a:rPr lang="ja-JP" altLang="ja-JP" sz="1900" dirty="0">
                <a:ea typeface="游明朝" panose="02020400000000000000" pitchFamily="18" charset="-128"/>
                <a:cs typeface="Times New Roman" panose="02020603050405020304" pitchFamily="18" charset="0"/>
              </a:rPr>
              <a:t>；</a:t>
            </a:r>
            <a:r>
              <a:rPr lang="en-US" altLang="ja-JP" sz="1900" dirty="0">
                <a:ea typeface="游明朝" panose="02020400000000000000" pitchFamily="18" charset="-128"/>
                <a:cs typeface="Times New Roman" panose="02020603050405020304" pitchFamily="18" charset="0"/>
              </a:rPr>
              <a:t>PG</a:t>
            </a:r>
            <a:r>
              <a:rPr lang="ja-JP" altLang="ja-JP" sz="1900" dirty="0">
                <a:ea typeface="游明朝" panose="02020400000000000000" pitchFamily="18" charset="-128"/>
                <a:cs typeface="Times New Roman" panose="02020603050405020304" pitchFamily="18" charset="0"/>
              </a:rPr>
              <a:t>、矢印）。それらの細胞が初期第二次精母細胞に分化した後、その量は減少し、後期第二次精母細胞期まで低レベルに保たれた（図</a:t>
            </a:r>
            <a:r>
              <a:rPr lang="en-US" altLang="ja-JP" sz="1900" dirty="0">
                <a:ea typeface="游明朝" panose="02020400000000000000" pitchFamily="18" charset="-128"/>
                <a:cs typeface="Times New Roman" panose="02020603050405020304" pitchFamily="18" charset="0"/>
              </a:rPr>
              <a:t>2B</a:t>
            </a:r>
            <a:r>
              <a:rPr lang="ja-JP" altLang="ja-JP" sz="1900" dirty="0">
                <a:ea typeface="游明朝" panose="02020400000000000000" pitchFamily="18" charset="-128"/>
                <a:cs typeface="Times New Roman" panose="02020603050405020304" pitchFamily="18" charset="0"/>
              </a:rPr>
              <a:t>；</a:t>
            </a:r>
            <a:r>
              <a:rPr lang="en-US" altLang="ja-JP" sz="1900" dirty="0">
                <a:ea typeface="游明朝" panose="02020400000000000000" pitchFamily="18" charset="-128"/>
                <a:cs typeface="Times New Roman" panose="02020603050405020304" pitchFamily="18" charset="0"/>
              </a:rPr>
              <a:t>SG</a:t>
            </a:r>
            <a:r>
              <a:rPr lang="ja-JP" altLang="ja-JP" sz="1900" dirty="0">
                <a:ea typeface="游明朝" panose="02020400000000000000" pitchFamily="18" charset="-128"/>
                <a:cs typeface="Times New Roman" panose="02020603050405020304" pitchFamily="18" charset="0"/>
              </a:rPr>
              <a:t>、二重矢印）。減数分裂期に入った直後から、</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の量は一時精子期まで増加し（図</a:t>
            </a:r>
            <a:r>
              <a:rPr lang="en-US" altLang="ja-JP" sz="1900" dirty="0">
                <a:ea typeface="游明朝" panose="02020400000000000000" pitchFamily="18" charset="-128"/>
                <a:cs typeface="Times New Roman" panose="02020603050405020304" pitchFamily="18" charset="0"/>
              </a:rPr>
              <a:t>2B</a:t>
            </a:r>
            <a:r>
              <a:rPr lang="ja-JP" altLang="ja-JP" sz="1900" dirty="0">
                <a:ea typeface="游明朝" panose="02020400000000000000" pitchFamily="18" charset="-128"/>
                <a:cs typeface="Times New Roman" panose="02020603050405020304" pitchFamily="18" charset="0"/>
              </a:rPr>
              <a:t>；</a:t>
            </a:r>
            <a:r>
              <a:rPr lang="en-US" altLang="ja-JP" sz="1900" dirty="0">
                <a:ea typeface="游明朝" panose="02020400000000000000" pitchFamily="18" charset="-128"/>
                <a:cs typeface="Times New Roman" panose="02020603050405020304" pitchFamily="18" charset="0"/>
              </a:rPr>
              <a:t>LZ</a:t>
            </a:r>
            <a:r>
              <a:rPr lang="ja-JP" altLang="ja-JP" sz="1900" dirty="0">
                <a:ea typeface="游明朝" panose="02020400000000000000" pitchFamily="18" charset="-128"/>
                <a:cs typeface="Times New Roman" panose="02020603050405020304" pitchFamily="18" charset="0"/>
              </a:rPr>
              <a:t>と</a:t>
            </a:r>
            <a:r>
              <a:rPr lang="en-US" altLang="ja-JP" sz="1900" dirty="0">
                <a:ea typeface="游明朝" panose="02020400000000000000" pitchFamily="18" charset="-128"/>
                <a:cs typeface="Times New Roman" panose="02020603050405020304" pitchFamily="18" charset="0"/>
              </a:rPr>
              <a:t>Pa</a:t>
            </a:r>
            <a:r>
              <a:rPr lang="ja-JP" altLang="ja-JP" sz="1900" dirty="0">
                <a:ea typeface="游明朝" panose="02020400000000000000" pitchFamily="18" charset="-128"/>
                <a:cs typeface="Times New Roman" panose="02020603050405020304" pitchFamily="18" charset="0"/>
              </a:rPr>
              <a:t>）、二次精子期ではわずかに減少した</a:t>
            </a:r>
            <a:r>
              <a:rPr lang="ja-JP" altLang="en-US" sz="1900" dirty="0">
                <a:ea typeface="游明朝" panose="02020400000000000000" pitchFamily="18" charset="-128"/>
                <a:cs typeface="Times New Roman" panose="02020603050405020304" pitchFamily="18" charset="0"/>
              </a:rPr>
              <a:t>。</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これらの結果から、</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のタンパク質の安定性や翻訳効率は、精子形成の過程で変化していると考えられた。特に、減数分裂期に入ってからは、第二次精母細胞後期に転写された</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mRNA</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を用いて</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の合成が開始されたと考えられる。</a:t>
            </a:r>
          </a:p>
          <a:p>
            <a:endParaRPr kumimoji="1" lang="ja-JP" altLang="en-US" dirty="0"/>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5</a:t>
            </a:fld>
            <a:endParaRPr kumimoji="1" lang="ja-JP" altLang="en-US"/>
          </a:p>
        </p:txBody>
      </p:sp>
    </p:spTree>
    <p:extLst>
      <p:ext uri="{BB962C8B-B14F-4D97-AF65-F5344CB8AC3E}">
        <p14:creationId xmlns:p14="http://schemas.microsoft.com/office/powerpoint/2010/main" val="3778733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900" dirty="0">
                <a:ea typeface="游明朝" panose="02020400000000000000" pitchFamily="18" charset="-128"/>
                <a:cs typeface="Times New Roman" panose="02020603050405020304" pitchFamily="18" charset="0"/>
              </a:rPr>
              <a:t>抗体を</a:t>
            </a:r>
            <a:r>
              <a:rPr lang="en-US" altLang="ja-JP" sz="1900" dirty="0">
                <a:ea typeface="游明朝" panose="02020400000000000000" pitchFamily="18" charset="-128"/>
                <a:cs typeface="Times New Roman" panose="02020603050405020304" pitchFamily="18" charset="0"/>
              </a:rPr>
              <a:t>2</a:t>
            </a:r>
            <a:r>
              <a:rPr lang="ja-JP" altLang="ja-JP" sz="1900" dirty="0">
                <a:ea typeface="游明朝" panose="02020400000000000000" pitchFamily="18" charset="-128"/>
                <a:cs typeface="Times New Roman" panose="02020603050405020304" pitchFamily="18" charset="0"/>
              </a:rPr>
              <a:t>細胞期胚の</a:t>
            </a:r>
            <a:r>
              <a:rPr lang="en-US" altLang="ja-JP" sz="1900" dirty="0">
                <a:ea typeface="游明朝" panose="02020400000000000000" pitchFamily="18" charset="-128"/>
                <a:cs typeface="Times New Roman" panose="02020603050405020304" pitchFamily="18" charset="0"/>
              </a:rPr>
              <a:t>1</a:t>
            </a:r>
            <a:r>
              <a:rPr lang="ja-JP" altLang="ja-JP" sz="1900" dirty="0">
                <a:ea typeface="游明朝" panose="02020400000000000000" pitchFamily="18" charset="-128"/>
                <a:cs typeface="Times New Roman" panose="02020603050405020304" pitchFamily="18" charset="0"/>
              </a:rPr>
              <a:t>つの胚盤胞に注入した。</a:t>
            </a:r>
            <a:r>
              <a:rPr lang="ja-JP" altLang="en-US" sz="1900" dirty="0">
                <a:ea typeface="游明朝" panose="02020400000000000000" pitchFamily="18" charset="-128"/>
                <a:cs typeface="Times New Roman" panose="02020603050405020304" pitchFamily="18" charset="0"/>
              </a:rPr>
              <a:t>図</a:t>
            </a:r>
            <a:r>
              <a:rPr lang="en-US" altLang="ja-JP" sz="1900" dirty="0">
                <a:ea typeface="游明朝" panose="02020400000000000000" pitchFamily="18" charset="-128"/>
                <a:cs typeface="Times New Roman" panose="02020603050405020304" pitchFamily="18" charset="0"/>
              </a:rPr>
              <a:t>A</a:t>
            </a:r>
            <a:r>
              <a:rPr lang="ja-JP" altLang="en-US" sz="1900" dirty="0">
                <a:ea typeface="游明朝" panose="02020400000000000000" pitchFamily="18" charset="-128"/>
                <a:cs typeface="Times New Roman" panose="02020603050405020304" pitchFamily="18" charset="0"/>
              </a:rPr>
              <a:t>の</a:t>
            </a:r>
            <a:r>
              <a:rPr lang="en-US" altLang="ja-JP" sz="1900" dirty="0">
                <a:ea typeface="游明朝" panose="02020400000000000000" pitchFamily="18" charset="-128"/>
                <a:cs typeface="Times New Roman" panose="02020603050405020304" pitchFamily="18" charset="0"/>
              </a:rPr>
              <a:t>a</a:t>
            </a:r>
            <a:r>
              <a:rPr lang="ja-JP" altLang="en-US" sz="1900" dirty="0">
                <a:ea typeface="游明朝" panose="02020400000000000000" pitchFamily="18" charset="-128"/>
                <a:cs typeface="Times New Roman" panose="02020603050405020304" pitchFamily="18" charset="0"/>
              </a:rPr>
              <a:t>で示されている</a:t>
            </a:r>
            <a:r>
              <a:rPr lang="ja-JP" altLang="ja-JP" sz="1900" dirty="0">
                <a:ea typeface="游明朝" panose="02020400000000000000" pitchFamily="18" charset="-128"/>
                <a:cs typeface="Times New Roman" panose="02020603050405020304" pitchFamily="18" charset="0"/>
              </a:rPr>
              <a:t>正常なウサギ免疫グロブリン（</a:t>
            </a:r>
            <a:r>
              <a:rPr lang="en-US" altLang="ja-JP" sz="1900" dirty="0">
                <a:ea typeface="游明朝" panose="02020400000000000000" pitchFamily="18" charset="-128"/>
                <a:cs typeface="Times New Roman" panose="02020603050405020304" pitchFamily="18" charset="0"/>
              </a:rPr>
              <a:t>NRI</a:t>
            </a:r>
            <a:r>
              <a:rPr lang="ja-JP" altLang="ja-JP" sz="1900" dirty="0">
                <a:ea typeface="游明朝" panose="02020400000000000000" pitchFamily="18" charset="-128"/>
                <a:cs typeface="Times New Roman" panose="02020603050405020304" pitchFamily="18" charset="0"/>
              </a:rPr>
              <a:t>）を注入した胚芽は正常に切断されるのに対し、</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抗体を</a:t>
            </a:r>
            <a:r>
              <a:rPr lang="ja-JP" altLang="en-US" sz="1900" dirty="0">
                <a:ea typeface="游明朝" panose="02020400000000000000" pitchFamily="18" charset="-128"/>
                <a:cs typeface="Times New Roman" panose="02020603050405020304" pitchFamily="18" charset="0"/>
              </a:rPr>
              <a:t>矢印の位置に</a:t>
            </a:r>
            <a:r>
              <a:rPr lang="ja-JP" altLang="ja-JP" sz="1900" dirty="0">
                <a:ea typeface="游明朝" panose="02020400000000000000" pitchFamily="18" charset="-128"/>
                <a:cs typeface="Times New Roman" panose="02020603050405020304" pitchFamily="18" charset="0"/>
              </a:rPr>
              <a:t>注入した</a:t>
            </a:r>
            <a:r>
              <a:rPr lang="ja-JP" altLang="en-US" sz="1900" dirty="0">
                <a:ea typeface="游明朝" panose="02020400000000000000" pitchFamily="18" charset="-128"/>
                <a:cs typeface="Times New Roman" panose="02020603050405020304" pitchFamily="18" charset="0"/>
              </a:rPr>
              <a:t>図</a:t>
            </a:r>
            <a:r>
              <a:rPr lang="en-US" altLang="ja-JP" sz="1900" dirty="0">
                <a:ea typeface="游明朝" panose="02020400000000000000" pitchFamily="18" charset="-128"/>
                <a:cs typeface="Times New Roman" panose="02020603050405020304" pitchFamily="18" charset="0"/>
              </a:rPr>
              <a:t>A</a:t>
            </a:r>
            <a:r>
              <a:rPr lang="ja-JP" altLang="en-US" sz="1900" dirty="0">
                <a:ea typeface="游明朝" panose="02020400000000000000" pitchFamily="18" charset="-128"/>
                <a:cs typeface="Times New Roman" panose="02020603050405020304" pitchFamily="18" charset="0"/>
              </a:rPr>
              <a:t>の</a:t>
            </a:r>
            <a:r>
              <a:rPr lang="en-US" altLang="ja-JP" sz="1900" dirty="0">
                <a:ea typeface="游明朝" panose="02020400000000000000" pitchFamily="18" charset="-128"/>
                <a:cs typeface="Times New Roman" panose="02020603050405020304" pitchFamily="18" charset="0"/>
              </a:rPr>
              <a:t>b</a:t>
            </a:r>
            <a:r>
              <a:rPr lang="ja-JP" altLang="en-US" sz="1900" dirty="0">
                <a:ea typeface="游明朝" panose="02020400000000000000" pitchFamily="18" charset="-128"/>
                <a:cs typeface="Times New Roman" panose="02020603050405020304" pitchFamily="18" charset="0"/>
              </a:rPr>
              <a:t>では</a:t>
            </a:r>
            <a:r>
              <a:rPr lang="ja-JP" altLang="ja-JP" sz="1900" dirty="0">
                <a:ea typeface="游明朝" panose="02020400000000000000" pitchFamily="18" charset="-128"/>
                <a:cs typeface="Times New Roman" panose="02020603050405020304" pitchFamily="18" charset="0"/>
              </a:rPr>
              <a:t>胚芽は溝の形成が異常になり、ついには切断が停止してしまった。</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ja-JP" altLang="en-US" sz="1900" dirty="0">
                <a:ea typeface="游明朝" panose="02020400000000000000" pitchFamily="18" charset="-128"/>
                <a:cs typeface="Times New Roman" panose="02020603050405020304" pitchFamily="18" charset="0"/>
              </a:rPr>
              <a:t>抗体を加えた周辺は分裂が異常になっているのに対し、そこから離れると図</a:t>
            </a:r>
            <a:r>
              <a:rPr lang="en-US" altLang="ja-JP" sz="1900" dirty="0">
                <a:ea typeface="游明朝" panose="02020400000000000000" pitchFamily="18" charset="-128"/>
                <a:cs typeface="Times New Roman" panose="02020603050405020304" pitchFamily="18" charset="0"/>
              </a:rPr>
              <a:t>A</a:t>
            </a:r>
            <a:r>
              <a:rPr lang="ja-JP" altLang="en-US" sz="1900" dirty="0">
                <a:ea typeface="游明朝" panose="02020400000000000000" pitchFamily="18" charset="-128"/>
                <a:cs typeface="Times New Roman" panose="02020603050405020304" pitchFamily="18" charset="0"/>
              </a:rPr>
              <a:t>の</a:t>
            </a:r>
            <a:r>
              <a:rPr lang="en-US" altLang="ja-JP" sz="1900" dirty="0">
                <a:ea typeface="游明朝" panose="02020400000000000000" pitchFamily="18" charset="-128"/>
                <a:cs typeface="Times New Roman" panose="02020603050405020304" pitchFamily="18" charset="0"/>
              </a:rPr>
              <a:t>a</a:t>
            </a:r>
            <a:r>
              <a:rPr lang="ja-JP" altLang="en-US" sz="1900" dirty="0">
                <a:ea typeface="游明朝" panose="02020400000000000000" pitchFamily="18" charset="-128"/>
                <a:cs typeface="Times New Roman" panose="02020603050405020304" pitchFamily="18" charset="0"/>
              </a:rPr>
              <a:t>と同じように分裂していることがわかります。</a:t>
            </a:r>
            <a:endParaRPr lang="en-US" altLang="ja-JP" sz="1900" dirty="0">
              <a:ea typeface="游明朝" panose="02020400000000000000" pitchFamily="18" charset="-128"/>
              <a:cs typeface="Times New Roman" panose="02020603050405020304" pitchFamily="18" charset="0"/>
            </a:endParaRPr>
          </a:p>
          <a:p>
            <a:r>
              <a:rPr lang="ja-JP" altLang="en-US" sz="1900" dirty="0">
                <a:ea typeface="游明朝" panose="02020400000000000000" pitchFamily="18" charset="-128"/>
                <a:cs typeface="Times New Roman" panose="02020603050405020304" pitchFamily="18" charset="0"/>
              </a:rPr>
              <a:t>表</a:t>
            </a:r>
            <a:r>
              <a:rPr lang="en-US" altLang="ja-JP" sz="1900" dirty="0">
                <a:ea typeface="游明朝" panose="02020400000000000000" pitchFamily="18" charset="-128"/>
                <a:cs typeface="Times New Roman" panose="02020603050405020304" pitchFamily="18" charset="0"/>
              </a:rPr>
              <a:t>1</a:t>
            </a:r>
            <a:r>
              <a:rPr lang="ja-JP" altLang="en-US" sz="1900" dirty="0">
                <a:ea typeface="游明朝" panose="02020400000000000000" pitchFamily="18" charset="-128"/>
                <a:cs typeface="Times New Roman" panose="02020603050405020304" pitchFamily="18" charset="0"/>
              </a:rPr>
              <a:t>では</a:t>
            </a:r>
            <a:r>
              <a:rPr lang="en-US" altLang="ja-JP" sz="1900" dirty="0" err="1">
                <a:ea typeface="游明朝" panose="02020400000000000000" pitchFamily="18" charset="-128"/>
                <a:cs typeface="Times New Roman" panose="02020603050405020304" pitchFamily="18" charset="0"/>
              </a:rPr>
              <a:t>Xtr</a:t>
            </a:r>
            <a:r>
              <a:rPr lang="ja-JP" altLang="en-US" sz="1900" dirty="0">
                <a:ea typeface="游明朝" panose="02020400000000000000" pitchFamily="18" charset="-128"/>
                <a:cs typeface="Times New Roman" panose="02020603050405020304" pitchFamily="18" charset="0"/>
              </a:rPr>
              <a:t>抗体を注射したもの、</a:t>
            </a:r>
            <a:r>
              <a:rPr lang="en-US" altLang="ja-JP" sz="1900" dirty="0" err="1">
                <a:ea typeface="游明朝" panose="02020400000000000000" pitchFamily="18" charset="-128"/>
                <a:cs typeface="Times New Roman" panose="02020603050405020304" pitchFamily="18" charset="0"/>
              </a:rPr>
              <a:t>Xtr</a:t>
            </a:r>
            <a:r>
              <a:rPr lang="ja-JP" altLang="en-US" sz="1900" dirty="0">
                <a:ea typeface="游明朝" panose="02020400000000000000" pitchFamily="18" charset="-128"/>
                <a:cs typeface="Times New Roman" panose="02020603050405020304" pitchFamily="18" charset="0"/>
              </a:rPr>
              <a:t>抗体と</a:t>
            </a:r>
            <a:r>
              <a:rPr lang="en-US" altLang="ja-JP" sz="1900" dirty="0" err="1">
                <a:latin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抗体の製造に使用した</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融合タンパク質</a:t>
            </a:r>
            <a:r>
              <a:rPr lang="ja-JP" altLang="en-US" sz="1900" dirty="0">
                <a:ea typeface="游明朝" panose="02020400000000000000" pitchFamily="18" charset="-128"/>
                <a:cs typeface="Times New Roman" panose="02020603050405020304" pitchFamily="18" charset="0"/>
              </a:rPr>
              <a:t>を注射したもの</a:t>
            </a:r>
            <a:r>
              <a:rPr lang="ja-JP" altLang="ja-JP" sz="1300" dirty="0">
                <a:ea typeface="游明朝" panose="02020400000000000000" pitchFamily="18" charset="-128"/>
                <a:cs typeface="Times New Roman" panose="02020603050405020304" pitchFamily="18" charset="0"/>
              </a:rPr>
              <a:t>正常なウサギ免疫グロブリン（</a:t>
            </a:r>
            <a:r>
              <a:rPr lang="en-US" altLang="ja-JP" sz="1300" dirty="0">
                <a:ea typeface="游明朝" panose="02020400000000000000" pitchFamily="18" charset="-128"/>
                <a:cs typeface="Times New Roman" panose="02020603050405020304" pitchFamily="18" charset="0"/>
              </a:rPr>
              <a:t>NRI</a:t>
            </a:r>
            <a:r>
              <a:rPr lang="ja-JP" altLang="ja-JP" sz="1300" dirty="0">
                <a:ea typeface="游明朝" panose="02020400000000000000" pitchFamily="18" charset="-128"/>
                <a:cs typeface="Times New Roman" panose="02020603050405020304" pitchFamily="18" charset="0"/>
              </a:rPr>
              <a:t>）</a:t>
            </a:r>
            <a:r>
              <a:rPr lang="ja-JP" altLang="en-US" sz="1300" dirty="0">
                <a:ea typeface="游明朝" panose="02020400000000000000" pitchFamily="18" charset="-128"/>
                <a:cs typeface="Times New Roman" panose="02020603050405020304" pitchFamily="18" charset="0"/>
              </a:rPr>
              <a:t>を注入したものである。</a:t>
            </a:r>
            <a:r>
              <a:rPr lang="en-US" altLang="ja-JP" sz="1300" dirty="0" err="1">
                <a:ea typeface="游明朝" panose="02020400000000000000" pitchFamily="18" charset="-128"/>
                <a:cs typeface="Times New Roman" panose="02020603050405020304" pitchFamily="18" charset="0"/>
              </a:rPr>
              <a:t>Xtr</a:t>
            </a:r>
            <a:r>
              <a:rPr lang="ja-JP" altLang="en-US" sz="1300" dirty="0">
                <a:ea typeface="游明朝" panose="02020400000000000000" pitchFamily="18" charset="-128"/>
                <a:cs typeface="Times New Roman" panose="02020603050405020304" pitchFamily="18" charset="0"/>
              </a:rPr>
              <a:t>抗体と</a:t>
            </a:r>
            <a:r>
              <a:rPr lang="en-US" altLang="ja-JP" sz="1300" dirty="0" err="1">
                <a:ea typeface="游明朝" panose="02020400000000000000" pitchFamily="18" charset="-128"/>
                <a:cs typeface="Times New Roman" panose="02020603050405020304" pitchFamily="18" charset="0"/>
              </a:rPr>
              <a:t>Xtr</a:t>
            </a:r>
            <a:r>
              <a:rPr lang="ja-JP" altLang="ja-JP" sz="1300" dirty="0">
                <a:ea typeface="游明朝" panose="02020400000000000000" pitchFamily="18" charset="-128"/>
                <a:cs typeface="Times New Roman" panose="02020603050405020304" pitchFamily="18" charset="0"/>
              </a:rPr>
              <a:t>融合タンパク質</a:t>
            </a:r>
            <a:r>
              <a:rPr lang="ja-JP" altLang="en-US" sz="1300" dirty="0">
                <a:ea typeface="游明朝" panose="02020400000000000000" pitchFamily="18" charset="-128"/>
                <a:cs typeface="Times New Roman" panose="02020603050405020304" pitchFamily="18" charset="0"/>
              </a:rPr>
              <a:t>を注射したものでは開裂が異常であるものは少なかった。</a:t>
            </a:r>
            <a:endParaRPr lang="en-US" altLang="ja-JP" sz="1300" dirty="0">
              <a:ea typeface="游明朝" panose="02020400000000000000" pitchFamily="18" charset="-128"/>
              <a:cs typeface="Times New Roman" panose="02020603050405020304" pitchFamily="18" charset="0"/>
            </a:endParaRPr>
          </a:p>
          <a:p>
            <a:r>
              <a:rPr lang="ja-JP" altLang="en-US" sz="1300" dirty="0">
                <a:ea typeface="游明朝" panose="02020400000000000000" pitchFamily="18" charset="-128"/>
                <a:cs typeface="Times New Roman" panose="02020603050405020304" pitchFamily="18" charset="0"/>
              </a:rPr>
              <a:t>この</a:t>
            </a:r>
            <a:r>
              <a:rPr lang="en-US" altLang="ja-JP" sz="1300" dirty="0">
                <a:ea typeface="游明朝" panose="02020400000000000000" pitchFamily="18" charset="-128"/>
                <a:cs typeface="Times New Roman" panose="02020603050405020304" pitchFamily="18" charset="0"/>
              </a:rPr>
              <a:t>2</a:t>
            </a:r>
            <a:r>
              <a:rPr lang="ja-JP" altLang="en-US" sz="1300" dirty="0">
                <a:ea typeface="游明朝" panose="02020400000000000000" pitchFamily="18" charset="-128"/>
                <a:cs typeface="Times New Roman" panose="02020603050405020304" pitchFamily="18" charset="0"/>
              </a:rPr>
              <a:t>つの結果から</a:t>
            </a:r>
            <a:r>
              <a:rPr lang="en-US" altLang="ja-JP" sz="1300" dirty="0" err="1">
                <a:ea typeface="游明朝" panose="02020400000000000000" pitchFamily="18" charset="-128"/>
                <a:cs typeface="Times New Roman" panose="02020603050405020304" pitchFamily="18" charset="0"/>
              </a:rPr>
              <a:t>Xtr</a:t>
            </a:r>
            <a:r>
              <a:rPr lang="ja-JP" altLang="en-US" sz="1300" dirty="0">
                <a:ea typeface="游明朝" panose="02020400000000000000" pitchFamily="18" charset="-128"/>
                <a:cs typeface="Times New Roman" panose="02020603050405020304" pitchFamily="18" charset="0"/>
              </a:rPr>
              <a:t>が胚の開裂に影響を与えることが分かった。</a:t>
            </a:r>
            <a:endParaRPr kumimoji="1" lang="ja-JP" altLang="en-US" dirty="0"/>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6</a:t>
            </a:fld>
            <a:endParaRPr kumimoji="1" lang="ja-JP" altLang="en-US"/>
          </a:p>
        </p:txBody>
      </p:sp>
    </p:spTree>
    <p:extLst>
      <p:ext uri="{BB962C8B-B14F-4D97-AF65-F5344CB8AC3E}">
        <p14:creationId xmlns:p14="http://schemas.microsoft.com/office/powerpoint/2010/main" val="117365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900" dirty="0">
                <a:ea typeface="游明朝" panose="02020400000000000000" pitchFamily="18" charset="-128"/>
                <a:cs typeface="Times New Roman" panose="02020603050405020304" pitchFamily="18" charset="0"/>
              </a:rPr>
              <a:t>胚の連続切片を観察した</a:t>
            </a:r>
            <a:r>
              <a:rPr lang="ja-JP" altLang="en-US" sz="1900" dirty="0">
                <a:ea typeface="游明朝" panose="02020400000000000000" pitchFamily="18" charset="-128"/>
                <a:cs typeface="Times New Roman" panose="02020603050405020304" pitchFamily="18" charset="0"/>
              </a:rPr>
              <a:t>ものです。赤色は</a:t>
            </a:r>
            <a:r>
              <a:rPr lang="en-US" altLang="ja-JP" sz="1900" dirty="0">
                <a:ea typeface="游明朝" panose="02020400000000000000" pitchFamily="18" charset="-128"/>
                <a:cs typeface="Times New Roman" panose="02020603050405020304" pitchFamily="18" charset="0"/>
              </a:rPr>
              <a:t>α</a:t>
            </a:r>
            <a:r>
              <a:rPr lang="ja-JP" altLang="en-US" sz="1900" dirty="0">
                <a:ea typeface="游明朝" panose="02020400000000000000" pitchFamily="18" charset="-128"/>
                <a:cs typeface="Times New Roman" panose="02020603050405020304" pitchFamily="18" charset="0"/>
              </a:rPr>
              <a:t>チューブリン、緑色はクロマチンを示している。</a:t>
            </a:r>
            <a:r>
              <a:rPr lang="en-US" altLang="ja-JP" sz="1900" dirty="0">
                <a:ea typeface="游明朝" panose="02020400000000000000" pitchFamily="18" charset="-128"/>
                <a:cs typeface="Times New Roman" panose="02020603050405020304" pitchFamily="18" charset="0"/>
              </a:rPr>
              <a:t>B</a:t>
            </a:r>
            <a:r>
              <a:rPr lang="ja-JP" altLang="en-US" sz="1900" dirty="0">
                <a:ea typeface="游明朝" panose="02020400000000000000" pitchFamily="18" charset="-128"/>
                <a:cs typeface="Times New Roman" panose="02020603050405020304" pitchFamily="18" charset="0"/>
              </a:rPr>
              <a:t>の図では左側に</a:t>
            </a:r>
            <a:r>
              <a:rPr lang="en-US" altLang="ja-JP" sz="1900" dirty="0" err="1">
                <a:ea typeface="游明朝" panose="02020400000000000000" pitchFamily="18" charset="-128"/>
                <a:cs typeface="Times New Roman" panose="02020603050405020304" pitchFamily="18" charset="0"/>
              </a:rPr>
              <a:t>Xtr</a:t>
            </a:r>
            <a:r>
              <a:rPr lang="ja-JP" altLang="en-US" sz="1900" dirty="0">
                <a:ea typeface="游明朝" panose="02020400000000000000" pitchFamily="18" charset="-128"/>
                <a:cs typeface="Times New Roman" panose="02020603050405020304" pitchFamily="18" charset="0"/>
              </a:rPr>
              <a:t>抗体を注入した場合を示している。</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en-US" altLang="ja-JP" sz="1900" dirty="0" err="1">
                <a:latin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抗体を注入した胚盤胞間で完全な開裂停止のタイミングが異なるため、その大きさは様々であるが、正常な細胞（図</a:t>
            </a:r>
            <a:r>
              <a:rPr lang="en-US" altLang="ja-JP" sz="1900" dirty="0">
                <a:ea typeface="游明朝" panose="02020400000000000000" pitchFamily="18" charset="-128"/>
                <a:cs typeface="Times New Roman" panose="02020603050405020304" pitchFamily="18" charset="0"/>
              </a:rPr>
              <a:t>3B</a:t>
            </a:r>
            <a:r>
              <a:rPr lang="ja-JP" altLang="ja-JP" sz="1900" dirty="0">
                <a:ea typeface="游明朝" panose="02020400000000000000" pitchFamily="18" charset="-128"/>
                <a:cs typeface="Times New Roman" panose="02020603050405020304" pitchFamily="18" charset="0"/>
              </a:rPr>
              <a:t>、</a:t>
            </a:r>
            <a:r>
              <a:rPr lang="en-US" altLang="ja-JP" sz="1900" dirty="0">
                <a:ea typeface="游明朝" panose="02020400000000000000" pitchFamily="18" charset="-128"/>
                <a:cs typeface="Times New Roman" panose="02020603050405020304" pitchFamily="18" charset="0"/>
              </a:rPr>
              <a:t>a</a:t>
            </a:r>
            <a:r>
              <a:rPr lang="ja-JP" altLang="ja-JP" sz="1900" dirty="0">
                <a:ea typeface="游明朝" panose="02020400000000000000" pitchFamily="18" charset="-128"/>
                <a:cs typeface="Times New Roman" panose="02020603050405020304" pitchFamily="18" charset="0"/>
              </a:rPr>
              <a:t>、右半分）に比べて明らかに大きかった。</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lang="en-US" altLang="ja-JP" sz="1900" dirty="0">
                <a:ea typeface="游明朝" panose="02020400000000000000" pitchFamily="18" charset="-128"/>
                <a:cs typeface="Times New Roman" panose="02020603050405020304" pitchFamily="18" charset="0"/>
              </a:rPr>
              <a:t>b</a:t>
            </a:r>
            <a:r>
              <a:rPr lang="ja-JP" altLang="en-US" sz="1900" dirty="0">
                <a:ea typeface="游明朝" panose="02020400000000000000" pitchFamily="18" charset="-128"/>
                <a:cs typeface="Times New Roman" panose="02020603050405020304" pitchFamily="18" charset="0"/>
              </a:rPr>
              <a:t>の矢印は、クロマチンを示しており、</a:t>
            </a:r>
            <a:r>
              <a:rPr lang="ja-JP" altLang="ja-JP" sz="1900" dirty="0">
                <a:ea typeface="游明朝" panose="02020400000000000000" pitchFamily="18" charset="-128"/>
                <a:cs typeface="Times New Roman" panose="02020603050405020304" pitchFamily="18" charset="0"/>
              </a:rPr>
              <a:t>分裂停止した細胞の核は、核膜と部分的に凝縮したクロマチンで構成されていたので、核の段階は</a:t>
            </a:r>
            <a:r>
              <a:rPr lang="ja-JP" altLang="en-US" sz="1900" dirty="0">
                <a:ea typeface="游明朝" panose="02020400000000000000" pitchFamily="18" charset="-128"/>
                <a:cs typeface="Times New Roman" panose="02020603050405020304" pitchFamily="18" charset="0"/>
              </a:rPr>
              <a:t>前期である</a:t>
            </a:r>
            <a:r>
              <a:rPr lang="ja-JP" altLang="ja-JP" sz="1900" dirty="0">
                <a:ea typeface="游明朝" panose="02020400000000000000" pitchFamily="18" charset="-128"/>
                <a:cs typeface="Times New Roman" panose="02020603050405020304" pitchFamily="18" charset="0"/>
              </a:rPr>
              <a:t>と判断した（図</a:t>
            </a:r>
            <a:r>
              <a:rPr lang="en-US" altLang="ja-JP" sz="1900" dirty="0">
                <a:ea typeface="游明朝" panose="02020400000000000000" pitchFamily="18" charset="-128"/>
                <a:cs typeface="Times New Roman" panose="02020603050405020304" pitchFamily="18" charset="0"/>
              </a:rPr>
              <a:t>3B</a:t>
            </a:r>
            <a:r>
              <a:rPr lang="ja-JP" altLang="ja-JP" sz="1900" dirty="0">
                <a:ea typeface="游明朝" panose="02020400000000000000" pitchFamily="18" charset="-128"/>
                <a:cs typeface="Times New Roman" panose="02020603050405020304" pitchFamily="18" charset="0"/>
              </a:rPr>
              <a:t>、</a:t>
            </a:r>
            <a:r>
              <a:rPr lang="en-US" altLang="ja-JP" sz="1900" dirty="0">
                <a:ea typeface="游明朝" panose="02020400000000000000" pitchFamily="18" charset="-128"/>
                <a:cs typeface="Times New Roman" panose="02020603050405020304" pitchFamily="18" charset="0"/>
              </a:rPr>
              <a:t>b</a:t>
            </a:r>
            <a:r>
              <a:rPr lang="ja-JP" altLang="ja-JP" sz="1900" dirty="0">
                <a:ea typeface="游明朝" panose="02020400000000000000" pitchFamily="18" charset="-128"/>
                <a:cs typeface="Times New Roman" panose="02020603050405020304" pitchFamily="18" charset="0"/>
              </a:rPr>
              <a:t>）。</a:t>
            </a:r>
            <a:r>
              <a:rPr lang="ja-JP" altLang="en-US" sz="1900" dirty="0">
                <a:ea typeface="游明朝" panose="02020400000000000000" pitchFamily="18" charset="-128"/>
                <a:cs typeface="Times New Roman" panose="02020603050405020304" pitchFamily="18" charset="0"/>
              </a:rPr>
              <a:t>左半分に存在する</a:t>
            </a:r>
            <a:r>
              <a:rPr lang="ja-JP" altLang="ja-JP" sz="1900" dirty="0">
                <a:ea typeface="游明朝" panose="02020400000000000000" pitchFamily="18" charset="-128"/>
                <a:cs typeface="Times New Roman" panose="02020603050405020304" pitchFamily="18" charset="0"/>
              </a:rPr>
              <a:t>細胞では、</a:t>
            </a:r>
            <a:r>
              <a:rPr lang="ja-JP" altLang="en-US" sz="1900" dirty="0">
                <a:ea typeface="游明朝" panose="02020400000000000000" pitchFamily="18" charset="-128"/>
                <a:cs typeface="Times New Roman" panose="02020603050405020304" pitchFamily="18" charset="0"/>
              </a:rPr>
              <a:t>中期</a:t>
            </a:r>
            <a:r>
              <a:rPr lang="ja-JP" altLang="ja-JP" sz="1900" dirty="0">
                <a:ea typeface="游明朝" panose="02020400000000000000" pitchFamily="18" charset="-128"/>
                <a:cs typeface="Times New Roman" panose="02020603050405020304" pitchFamily="18" charset="0"/>
              </a:rPr>
              <a:t>の核を観察したことはなかった。これらの結果から、</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抗体の処理によって核形成が阻害されることが示唆された。</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pPr defTabSz="966064">
              <a:defRPr/>
            </a:pPr>
            <a:r>
              <a:rPr lang="en-US" altLang="ja-JP" sz="1900" dirty="0">
                <a:ea typeface="游明朝" panose="02020400000000000000" pitchFamily="18" charset="-128"/>
                <a:cs typeface="Times New Roman" panose="02020603050405020304" pitchFamily="18" charset="0"/>
              </a:rPr>
              <a:t>C</a:t>
            </a:r>
            <a:r>
              <a:rPr lang="ja-JP" altLang="en-US" sz="1900" dirty="0">
                <a:ea typeface="游明朝" panose="02020400000000000000" pitchFamily="18" charset="-128"/>
                <a:cs typeface="Times New Roman" panose="02020603050405020304" pitchFamily="18" charset="0"/>
              </a:rPr>
              <a:t>は</a:t>
            </a:r>
            <a:r>
              <a:rPr lang="en-US" altLang="ja-JP" sz="1900" dirty="0" err="1">
                <a:latin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の機能喪失が胚の分裂周期における</a:t>
            </a:r>
            <a:r>
              <a:rPr lang="en-US" altLang="ja-JP" sz="1900" dirty="0">
                <a:ea typeface="游明朝" panose="02020400000000000000" pitchFamily="18" charset="-128"/>
                <a:cs typeface="Times New Roman" panose="02020603050405020304" pitchFamily="18" charset="0"/>
              </a:rPr>
              <a:t>Cdc2</a:t>
            </a:r>
            <a:r>
              <a:rPr lang="ja-JP" altLang="ja-JP" sz="1900" dirty="0">
                <a:ea typeface="游明朝" panose="02020400000000000000" pitchFamily="18" charset="-128"/>
                <a:cs typeface="Times New Roman" panose="02020603050405020304" pitchFamily="18" charset="0"/>
              </a:rPr>
              <a:t>活性の振動に及ぼす影響を調べるために、未受精卵に抗</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抗体または</a:t>
            </a:r>
            <a:r>
              <a:rPr lang="en-US" altLang="ja-JP" sz="1900" dirty="0">
                <a:ea typeface="游明朝" panose="02020400000000000000" pitchFamily="18" charset="-128"/>
                <a:cs typeface="Times New Roman" panose="02020603050405020304" pitchFamily="18" charset="0"/>
              </a:rPr>
              <a:t>NRI</a:t>
            </a:r>
            <a:r>
              <a:rPr lang="ja-JP" altLang="ja-JP" sz="1900" dirty="0">
                <a:ea typeface="游明朝" panose="02020400000000000000" pitchFamily="18" charset="-128"/>
                <a:cs typeface="Times New Roman" panose="02020603050405020304" pitchFamily="18" charset="0"/>
              </a:rPr>
              <a:t>を注入した後、</a:t>
            </a:r>
            <a:r>
              <a:rPr lang="en-US" altLang="ja-JP" sz="1900" dirty="0">
                <a:ea typeface="游明朝" panose="02020400000000000000" pitchFamily="18" charset="-128"/>
                <a:cs typeface="Times New Roman" panose="02020603050405020304" pitchFamily="18" charset="0"/>
              </a:rPr>
              <a:t>Cdc2</a:t>
            </a:r>
            <a:r>
              <a:rPr lang="ja-JP" altLang="ja-JP" sz="1900" dirty="0">
                <a:ea typeface="游明朝" panose="02020400000000000000" pitchFamily="18" charset="-128"/>
                <a:cs typeface="Times New Roman" panose="02020603050405020304" pitchFamily="18" charset="0"/>
              </a:rPr>
              <a:t>の</a:t>
            </a:r>
            <a:r>
              <a:rPr lang="en-US" altLang="ja-JP" sz="1900" dirty="0">
                <a:ea typeface="游明朝" panose="02020400000000000000" pitchFamily="18" charset="-128"/>
                <a:cs typeface="Times New Roman" panose="02020603050405020304" pitchFamily="18" charset="0"/>
              </a:rPr>
              <a:t>H1</a:t>
            </a:r>
            <a:r>
              <a:rPr lang="ja-JP" altLang="ja-JP" sz="1900" dirty="0">
                <a:ea typeface="游明朝" panose="02020400000000000000" pitchFamily="18" charset="-128"/>
                <a:cs typeface="Times New Roman" panose="02020603050405020304" pitchFamily="18" charset="0"/>
              </a:rPr>
              <a:t>キナーゼアッセイを行った</a:t>
            </a:r>
            <a:r>
              <a:rPr lang="ja-JP" altLang="en-US" sz="1900" dirty="0">
                <a:ea typeface="游明朝" panose="02020400000000000000" pitchFamily="18" charset="-128"/>
                <a:cs typeface="Times New Roman" panose="02020603050405020304" pitchFamily="18" charset="0"/>
              </a:rPr>
              <a:t>。</a:t>
            </a:r>
            <a:endParaRPr lang="en-US" altLang="ja-JP" sz="1900" dirty="0">
              <a:ea typeface="游明朝" panose="02020400000000000000" pitchFamily="18" charset="-128"/>
              <a:cs typeface="Times New Roman" panose="02020603050405020304" pitchFamily="18" charset="0"/>
            </a:endParaRPr>
          </a:p>
          <a:p>
            <a:pPr defTabSz="966064">
              <a:defRPr/>
            </a:pPr>
            <a:endParaRPr lang="en-US" altLang="ja-JP" sz="1900" dirty="0">
              <a:ea typeface="游明朝" panose="02020400000000000000" pitchFamily="18" charset="-128"/>
              <a:cs typeface="Times New Roman" panose="02020603050405020304" pitchFamily="18" charset="0"/>
            </a:endParaRPr>
          </a:p>
          <a:p>
            <a:pPr defTabSz="966064">
              <a:defRPr/>
            </a:pPr>
            <a:r>
              <a:rPr lang="ja-JP" altLang="ja-JP" sz="1900" dirty="0">
                <a:ea typeface="游明朝" panose="02020400000000000000" pitchFamily="18" charset="-128"/>
                <a:cs typeface="Times New Roman" panose="02020603050405020304" pitchFamily="18" charset="0"/>
              </a:rPr>
              <a:t>有糸分裂期の</a:t>
            </a:r>
            <a:r>
              <a:rPr lang="en-US" altLang="ja-JP" sz="1900" dirty="0">
                <a:ea typeface="游明朝" panose="02020400000000000000" pitchFamily="18" charset="-128"/>
                <a:cs typeface="Times New Roman" panose="02020603050405020304" pitchFamily="18" charset="0"/>
              </a:rPr>
              <a:t>Cdc2</a:t>
            </a:r>
            <a:r>
              <a:rPr lang="ja-JP" altLang="ja-JP" sz="1900" dirty="0">
                <a:ea typeface="游明朝" panose="02020400000000000000" pitchFamily="18" charset="-128"/>
                <a:cs typeface="Times New Roman" panose="02020603050405020304" pitchFamily="18" charset="0"/>
              </a:rPr>
              <a:t>サイクルに対する影響</a:t>
            </a:r>
            <a:r>
              <a:rPr lang="ja-JP" altLang="en-US" sz="1900" dirty="0">
                <a:ea typeface="游明朝" panose="02020400000000000000" pitchFamily="18" charset="-128"/>
                <a:cs typeface="Times New Roman" panose="02020603050405020304" pitchFamily="18" charset="0"/>
              </a:rPr>
              <a:t>を示している</a:t>
            </a:r>
            <a:r>
              <a:rPr lang="ja-JP" altLang="ja-JP" sz="1900" dirty="0">
                <a:ea typeface="游明朝" panose="02020400000000000000" pitchFamily="18" charset="-128"/>
                <a:cs typeface="Times New Roman" panose="02020603050405020304" pitchFamily="18" charset="0"/>
              </a:rPr>
              <a:t>。未受精卵に</a:t>
            </a:r>
            <a:r>
              <a:rPr lang="en-US" altLang="ja-JP" sz="1900" dirty="0">
                <a:ea typeface="游明朝" panose="02020400000000000000" pitchFamily="18" charset="-128"/>
                <a:cs typeface="Times New Roman" panose="02020603050405020304" pitchFamily="18" charset="0"/>
              </a:rPr>
              <a:t>NRI</a:t>
            </a:r>
            <a:r>
              <a:rPr lang="ja-JP" altLang="ja-JP" sz="1900" dirty="0">
                <a:ea typeface="游明朝" panose="02020400000000000000" pitchFamily="18" charset="-128"/>
                <a:cs typeface="Times New Roman" panose="02020603050405020304" pitchFamily="18" charset="0"/>
              </a:rPr>
              <a:t>（閉じた円）または抗</a:t>
            </a:r>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抗体（開いた三角形）を注射し、</a:t>
            </a:r>
            <a:r>
              <a:rPr lang="en-US" altLang="ja-JP" sz="1900" dirty="0">
                <a:ea typeface="游明朝" panose="02020400000000000000" pitchFamily="18" charset="-128"/>
                <a:cs typeface="Times New Roman" panose="02020603050405020304" pitchFamily="18" charset="0"/>
              </a:rPr>
              <a:t>Cdc2</a:t>
            </a:r>
            <a:r>
              <a:rPr lang="ja-JP" altLang="ja-JP" sz="1900" dirty="0">
                <a:ea typeface="游明朝" panose="02020400000000000000" pitchFamily="18" charset="-128"/>
                <a:cs typeface="Times New Roman" panose="02020603050405020304" pitchFamily="18" charset="0"/>
              </a:rPr>
              <a:t>の</a:t>
            </a:r>
            <a:r>
              <a:rPr lang="en-US" altLang="ja-JP" sz="1900" dirty="0">
                <a:ea typeface="游明朝" panose="02020400000000000000" pitchFamily="18" charset="-128"/>
                <a:cs typeface="Times New Roman" panose="02020603050405020304" pitchFamily="18" charset="0"/>
              </a:rPr>
              <a:t>H1</a:t>
            </a:r>
            <a:r>
              <a:rPr lang="ja-JP" altLang="ja-JP" sz="1900" dirty="0">
                <a:ea typeface="游明朝" panose="02020400000000000000" pitchFamily="18" charset="-128"/>
                <a:cs typeface="Times New Roman" panose="02020603050405020304" pitchFamily="18" charset="0"/>
              </a:rPr>
              <a:t>キナーゼ活性にかけるために示された時間に収集した。</a:t>
            </a:r>
            <a:endParaRPr lang="en-US" altLang="ja-JP" sz="1900" dirty="0">
              <a:ea typeface="游明朝" panose="02020400000000000000" pitchFamily="18" charset="-128"/>
              <a:cs typeface="Times New Roman" panose="02020603050405020304" pitchFamily="18" charset="0"/>
            </a:endParaRPr>
          </a:p>
          <a:p>
            <a:pPr defTabSz="966064">
              <a:defRPr/>
            </a:pPr>
            <a:endParaRPr lang="en-US" altLang="ja-JP" sz="1900" dirty="0">
              <a:ea typeface="游明朝" panose="02020400000000000000" pitchFamily="18" charset="-128"/>
              <a:cs typeface="Times New Roman" panose="02020603050405020304" pitchFamily="18" charset="0"/>
            </a:endParaRPr>
          </a:p>
          <a:p>
            <a:pPr defTabSz="966064">
              <a:defRPr/>
            </a:pPr>
            <a:r>
              <a:rPr lang="en-US" altLang="ja-JP" sz="1900" dirty="0">
                <a:ea typeface="游明朝" panose="02020400000000000000" pitchFamily="18" charset="-128"/>
                <a:cs typeface="Times New Roman" panose="02020603050405020304" pitchFamily="18" charset="0"/>
              </a:rPr>
              <a:t>H1</a:t>
            </a:r>
            <a:r>
              <a:rPr lang="ja-JP" altLang="ja-JP" sz="1900" dirty="0">
                <a:ea typeface="游明朝" panose="02020400000000000000" pitchFamily="18" charset="-128"/>
                <a:cs typeface="Times New Roman" panose="02020603050405020304" pitchFamily="18" charset="0"/>
              </a:rPr>
              <a:t>キナーゼ活性を相対的に表現してい</a:t>
            </a:r>
            <a:r>
              <a:rPr lang="ja-JP" altLang="en-US" sz="1900" dirty="0">
                <a:ea typeface="游明朝" panose="02020400000000000000" pitchFamily="18" charset="-128"/>
                <a:cs typeface="Times New Roman" panose="02020603050405020304" pitchFamily="18" charset="0"/>
              </a:rPr>
              <a:t>る。</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抗体を注入した卵も、</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NRI</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を注入した卵と基本的に同じ</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H1</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キナーゼ活性の動態を示したことから、少なくとも</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細胞期までは抗</a:t>
            </a:r>
            <a:r>
              <a:rPr lang="en-US" altLang="ja-JP" sz="1900" kern="100" dirty="0" err="1">
                <a:latin typeface="游明朝" panose="02020400000000000000" pitchFamily="18" charset="-128"/>
                <a:ea typeface="游明朝" panose="02020400000000000000" pitchFamily="18" charset="-128"/>
                <a:cs typeface="Times New Roman" panose="02020603050405020304" pitchFamily="18" charset="0"/>
              </a:rPr>
              <a:t>Xtr</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抗体が</a:t>
            </a:r>
            <a:r>
              <a:rPr lang="en-US" altLang="ja-JP" sz="1900" kern="100" dirty="0">
                <a:latin typeface="游明朝" panose="02020400000000000000" pitchFamily="18" charset="-128"/>
                <a:ea typeface="游明朝" panose="02020400000000000000" pitchFamily="18" charset="-128"/>
                <a:cs typeface="Times New Roman" panose="02020603050405020304" pitchFamily="18" charset="0"/>
              </a:rPr>
              <a:t>Cdc2</a:t>
            </a:r>
            <a:r>
              <a:rPr lang="ja-JP" altLang="ja-JP" sz="1900" kern="100" dirty="0">
                <a:latin typeface="游明朝" panose="02020400000000000000" pitchFamily="18" charset="-128"/>
                <a:ea typeface="游明朝" panose="02020400000000000000" pitchFamily="18" charset="-128"/>
                <a:cs typeface="Times New Roman" panose="02020603050405020304" pitchFamily="18" charset="0"/>
              </a:rPr>
              <a:t>活性の振動に影響を与えていないことがわかった。</a:t>
            </a:r>
          </a:p>
          <a:p>
            <a:endParaRPr kumimoji="1" lang="ja-JP" altLang="en-US" dirty="0"/>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7</a:t>
            </a:fld>
            <a:endParaRPr kumimoji="1" lang="ja-JP" altLang="en-US"/>
          </a:p>
        </p:txBody>
      </p:sp>
    </p:spTree>
    <p:extLst>
      <p:ext uri="{BB962C8B-B14F-4D97-AF65-F5344CB8AC3E}">
        <p14:creationId xmlns:p14="http://schemas.microsoft.com/office/powerpoint/2010/main" val="85870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8</a:t>
            </a:fld>
            <a:endParaRPr kumimoji="1" lang="ja-JP" altLang="en-US"/>
          </a:p>
        </p:txBody>
      </p:sp>
    </p:spTree>
    <p:extLst>
      <p:ext uri="{BB962C8B-B14F-4D97-AF65-F5344CB8AC3E}">
        <p14:creationId xmlns:p14="http://schemas.microsoft.com/office/powerpoint/2010/main" val="2569648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900" dirty="0" err="1">
                <a:ea typeface="游明朝" panose="02020400000000000000" pitchFamily="18" charset="-128"/>
                <a:cs typeface="Times New Roman" panose="02020603050405020304" pitchFamily="18" charset="0"/>
              </a:rPr>
              <a:t>Xtr</a:t>
            </a:r>
            <a:r>
              <a:rPr lang="ja-JP" altLang="ja-JP" sz="1900" dirty="0">
                <a:ea typeface="游明朝" panose="02020400000000000000" pitchFamily="18" charset="-128"/>
                <a:cs typeface="Times New Roman" panose="02020603050405020304" pitchFamily="18" charset="0"/>
              </a:rPr>
              <a:t>抗体が核分裂に及ぼす影響を調べるため</a:t>
            </a:r>
            <a:r>
              <a:rPr lang="ja-JP" altLang="en-US" sz="1900" dirty="0">
                <a:ea typeface="游明朝" panose="02020400000000000000" pitchFamily="18" charset="-128"/>
                <a:cs typeface="Times New Roman" panose="02020603050405020304" pitchFamily="18" charset="0"/>
              </a:rPr>
              <a:t>の実験を行った。</a:t>
            </a:r>
            <a:endParaRPr lang="en-US" altLang="ja-JP" sz="1900" dirty="0">
              <a:ea typeface="游明朝" panose="02020400000000000000" pitchFamily="18" charset="-128"/>
              <a:cs typeface="Times New Roman" panose="02020603050405020304" pitchFamily="18" charset="0"/>
            </a:endParaRPr>
          </a:p>
          <a:p>
            <a:endParaRPr lang="en-US" altLang="ja-JP" sz="1900" dirty="0">
              <a:ea typeface="游明朝" panose="02020400000000000000" pitchFamily="18" charset="-128"/>
              <a:cs typeface="Times New Roman" panose="02020603050405020304" pitchFamily="18" charset="0"/>
            </a:endParaRPr>
          </a:p>
          <a:p>
            <a:r>
              <a:rPr kumimoji="1" lang="ja-JP" altLang="en-US" dirty="0"/>
              <a:t>この図は未受精卵に膜を取り除いた精子の核に左側の図はコントロールとして</a:t>
            </a:r>
            <a:r>
              <a:rPr kumimoji="1" lang="en-US" altLang="ja-JP" dirty="0"/>
              <a:t>NRI</a:t>
            </a:r>
            <a:r>
              <a:rPr kumimoji="1" lang="ja-JP" altLang="en-US" dirty="0"/>
              <a:t>を注入したもの、右側は</a:t>
            </a:r>
            <a:r>
              <a:rPr kumimoji="1" lang="en-US" altLang="ja-JP" dirty="0" err="1"/>
              <a:t>Xtr</a:t>
            </a:r>
            <a:r>
              <a:rPr kumimoji="1" lang="ja-JP" altLang="en-US" dirty="0"/>
              <a:t>抗体を注入したものの時間変化を観察したものになっています。</a:t>
            </a:r>
            <a:endParaRPr kumimoji="1" lang="en-US" altLang="ja-JP" dirty="0"/>
          </a:p>
          <a:p>
            <a:endParaRPr kumimoji="1" lang="en-US" altLang="ja-JP" dirty="0"/>
          </a:p>
          <a:p>
            <a:r>
              <a:rPr kumimoji="1" lang="ja-JP" altLang="en-US" dirty="0"/>
              <a:t>緑色の蛍光はヘキストでクロマチンを染色しています。赤色は</a:t>
            </a:r>
            <a:r>
              <a:rPr kumimoji="1" lang="en-US" altLang="ja-JP" dirty="0"/>
              <a:t>α-</a:t>
            </a:r>
            <a:r>
              <a:rPr kumimoji="1" lang="ja-JP" altLang="en-US" dirty="0"/>
              <a:t>チューブリンを示したものになっています。左側の図から</a:t>
            </a:r>
            <a:r>
              <a:rPr kumimoji="1" lang="en-US" altLang="ja-JP" dirty="0"/>
              <a:t>60</a:t>
            </a:r>
            <a:r>
              <a:rPr kumimoji="1" lang="ja-JP" altLang="en-US" dirty="0"/>
              <a:t>分後に数個の核がクロマチンを脱離し、微小管が現れ始めたことがわかります。</a:t>
            </a:r>
            <a:r>
              <a:rPr kumimoji="1" lang="en-US" altLang="ja-JP" dirty="0"/>
              <a:t>80</a:t>
            </a:r>
            <a:r>
              <a:rPr kumimoji="1" lang="ja-JP" altLang="en-US" dirty="0"/>
              <a:t>分ではクロマチンが凝縮しており</a:t>
            </a:r>
            <a:r>
              <a:rPr kumimoji="1" lang="en-US" altLang="ja-JP" dirty="0"/>
              <a:t>100</a:t>
            </a:r>
            <a:r>
              <a:rPr kumimoji="1" lang="ja-JP" altLang="en-US" dirty="0"/>
              <a:t>分後には典型的な紡錘体を持っていることがわかります。</a:t>
            </a:r>
            <a:endParaRPr kumimoji="1" lang="en-US" altLang="ja-JP" dirty="0"/>
          </a:p>
          <a:p>
            <a:endParaRPr kumimoji="1" lang="en-US" altLang="ja-JP" dirty="0"/>
          </a:p>
          <a:p>
            <a:r>
              <a:rPr kumimoji="1" lang="ja-JP" altLang="en-US" dirty="0"/>
              <a:t>次に</a:t>
            </a:r>
            <a:r>
              <a:rPr kumimoji="1" lang="en-US" altLang="ja-JP" dirty="0" err="1"/>
              <a:t>Xtr</a:t>
            </a:r>
            <a:r>
              <a:rPr kumimoji="1" lang="ja-JP" altLang="en-US" dirty="0"/>
              <a:t>抗体を注入したものでは</a:t>
            </a:r>
            <a:r>
              <a:rPr kumimoji="1" lang="en-US" altLang="ja-JP" dirty="0"/>
              <a:t>80</a:t>
            </a:r>
            <a:r>
              <a:rPr kumimoji="1" lang="ja-JP" altLang="en-US" dirty="0"/>
              <a:t>分で中期になった。この核は前期までゆっくりと変化し、その後は核運動が停止しました。また、</a:t>
            </a:r>
            <a:r>
              <a:rPr kumimoji="1" lang="en-US" altLang="ja-JP" dirty="0" err="1"/>
              <a:t>Xtr</a:t>
            </a:r>
            <a:r>
              <a:rPr kumimoji="1" lang="ja-JP" altLang="en-US" dirty="0"/>
              <a:t>抗体を注入したものでは微小管は観察されませんでした。この実験から</a:t>
            </a:r>
            <a:r>
              <a:rPr kumimoji="1" lang="en-US" altLang="ja-JP" dirty="0" err="1"/>
              <a:t>Xtr</a:t>
            </a:r>
            <a:r>
              <a:rPr kumimoji="1" lang="ja-JP" altLang="en-US" dirty="0"/>
              <a:t>が核の周りの微小管の集合と前期から中期にかけての核の変化に関与していることが示唆されました。</a:t>
            </a:r>
          </a:p>
        </p:txBody>
      </p:sp>
      <p:sp>
        <p:nvSpPr>
          <p:cNvPr id="4" name="スライド番号プレースホルダー 3"/>
          <p:cNvSpPr>
            <a:spLocks noGrp="1"/>
          </p:cNvSpPr>
          <p:nvPr>
            <p:ph type="sldNum" sz="quarter" idx="5"/>
          </p:nvPr>
        </p:nvSpPr>
        <p:spPr/>
        <p:txBody>
          <a:bodyPr/>
          <a:lstStyle/>
          <a:p>
            <a:fld id="{22411BB0-B9AC-41B4-924D-2E6D398EAECC}" type="slidenum">
              <a:rPr kumimoji="1" lang="ja-JP" altLang="en-US" smtClean="0"/>
              <a:t>9</a:t>
            </a:fld>
            <a:endParaRPr kumimoji="1" lang="ja-JP" altLang="en-US"/>
          </a:p>
        </p:txBody>
      </p:sp>
    </p:spTree>
    <p:extLst>
      <p:ext uri="{BB962C8B-B14F-4D97-AF65-F5344CB8AC3E}">
        <p14:creationId xmlns:p14="http://schemas.microsoft.com/office/powerpoint/2010/main" val="72217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1D47D-7EA7-4CDD-B1D9-09F97FC7532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9E7AD0D-4A09-45F1-9E32-B453992729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B2E772-24DB-4CF1-8ADD-CD4286ED7E84}"/>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5" name="フッター プレースホルダー 4">
            <a:extLst>
              <a:ext uri="{FF2B5EF4-FFF2-40B4-BE49-F238E27FC236}">
                <a16:creationId xmlns:a16="http://schemas.microsoft.com/office/drawing/2014/main" id="{5E2F9487-B0AD-445D-A33F-E1378C11B2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E9C44B-4DF2-448D-B795-1AB8EB0C3C59}"/>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82741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25475-C068-4591-A6D8-951C90EAA78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96832D-D682-4DCF-9FE9-344278FE03C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4E4D8E-58B9-430F-B21D-5F4BAD44FF1C}"/>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5" name="フッター プレースホルダー 4">
            <a:extLst>
              <a:ext uri="{FF2B5EF4-FFF2-40B4-BE49-F238E27FC236}">
                <a16:creationId xmlns:a16="http://schemas.microsoft.com/office/drawing/2014/main" id="{D5E28C7D-6C49-4ED3-88C6-8B84135BAD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7AF7C4-A1A0-4538-A061-D9CED558433A}"/>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202388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3C143B-6D88-4017-B252-AF860D8D2D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B8ACE9-C438-4A33-85BF-D0290AE94EC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7A7962-503E-4C74-B797-F5B5391A2D6C}"/>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5" name="フッター プレースホルダー 4">
            <a:extLst>
              <a:ext uri="{FF2B5EF4-FFF2-40B4-BE49-F238E27FC236}">
                <a16:creationId xmlns:a16="http://schemas.microsoft.com/office/drawing/2014/main" id="{134A2DE0-716B-4EA7-AB97-50BED975F0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7F4BB4-359A-48E3-919F-77C9D83990D2}"/>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26753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7FD07-2769-4BD3-B982-F0A417BD1A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383A41-3457-4A15-BCE6-60FF9E95AD5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5EDA08-A469-48DE-8652-5E6EA1E65AEE}"/>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5" name="フッター プレースホルダー 4">
            <a:extLst>
              <a:ext uri="{FF2B5EF4-FFF2-40B4-BE49-F238E27FC236}">
                <a16:creationId xmlns:a16="http://schemas.microsoft.com/office/drawing/2014/main" id="{BFA79636-6F72-469D-8DB6-312785A862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7AA777-AB50-48B5-B691-7A963686919A}"/>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408813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2CB75E-04A2-41AD-B73D-C9BFCD64B1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FDA7E-AE64-45AE-AEEB-56DEBCD4D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67C3DB-C5A2-4604-9024-DFFFBC281C01}"/>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5" name="フッター プレースホルダー 4">
            <a:extLst>
              <a:ext uri="{FF2B5EF4-FFF2-40B4-BE49-F238E27FC236}">
                <a16:creationId xmlns:a16="http://schemas.microsoft.com/office/drawing/2014/main" id="{4D21451C-9205-436D-A08F-512D89E03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F4F688-3C3A-4E74-9E44-08E613BA84AD}"/>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110700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04F2C-5873-41DF-9E4E-64A2183CFD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C560D3-728E-470D-B54B-471121C71E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B698182-BB0A-485A-862E-506346EE7A5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118FF81-850C-4FDD-B9B9-31D81EF03AAF}"/>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6" name="フッター プレースホルダー 5">
            <a:extLst>
              <a:ext uri="{FF2B5EF4-FFF2-40B4-BE49-F238E27FC236}">
                <a16:creationId xmlns:a16="http://schemas.microsoft.com/office/drawing/2014/main" id="{7C8B1E46-D6D1-4453-8AE7-15D5ED6937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551A44-179A-4F80-90A2-C7B0CEE4CA29}"/>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8102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B4A76A-845A-4C62-A117-11FBB5365ED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C73DDF-2903-45D4-A890-523CD2410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F51E912-BCE4-4597-AEF8-0935F90C1FE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818C15C-E3F9-4303-A9BC-A18A18EC5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174E8B-AACD-4D5A-AA56-AF0F0DACF1A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8A9F2E5-A71F-4B8A-B3A8-415F3A79ED37}"/>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8" name="フッター プレースホルダー 7">
            <a:extLst>
              <a:ext uri="{FF2B5EF4-FFF2-40B4-BE49-F238E27FC236}">
                <a16:creationId xmlns:a16="http://schemas.microsoft.com/office/drawing/2014/main" id="{222405C0-C5AC-4A8D-94A4-657A5528761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04D2DB-0AF9-4475-8036-FFFE6B0C335D}"/>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345464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094DF-D040-48AE-AF8B-E0DB7243509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53AC389-29BD-4FDE-9743-98CFAF38D3A1}"/>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4" name="フッター プレースホルダー 3">
            <a:extLst>
              <a:ext uri="{FF2B5EF4-FFF2-40B4-BE49-F238E27FC236}">
                <a16:creationId xmlns:a16="http://schemas.microsoft.com/office/drawing/2014/main" id="{414034FE-E912-4FAA-A402-F1398966DBE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AE136D8-8D71-429A-B03F-ED6BB2307A44}"/>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409837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100844B-954A-43B5-B722-B9EFD46BDA6C}"/>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3" name="フッター プレースホルダー 2">
            <a:extLst>
              <a:ext uri="{FF2B5EF4-FFF2-40B4-BE49-F238E27FC236}">
                <a16:creationId xmlns:a16="http://schemas.microsoft.com/office/drawing/2014/main" id="{606F294E-DD16-4EDB-805B-77F70E260F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64855C8-918B-4B71-8D76-C7C19BB32684}"/>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59517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46B73-F496-46DA-83E4-F9B2D017ABC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0B3027-A3B0-42E0-8124-6731BE03C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C2D48C2-4B00-40AB-9B4D-C7707BD75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AE51E7-827A-4D77-8F0F-3642E6B6CEAC}"/>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6" name="フッター プレースホルダー 5">
            <a:extLst>
              <a:ext uri="{FF2B5EF4-FFF2-40B4-BE49-F238E27FC236}">
                <a16:creationId xmlns:a16="http://schemas.microsoft.com/office/drawing/2014/main" id="{2B25A522-0E35-4E12-9F1D-14A447DF29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0879E5-4313-4B66-BECE-D25B75ED59A5}"/>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290989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BA15D-0613-4A06-98F3-695E7C30E2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CC6875-A3D8-4621-BB3E-210E88508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F22393A-BADE-4DEA-A719-BADE19FF0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F5CB20-DB6A-492D-9D16-D5A319BE7D85}"/>
              </a:ext>
            </a:extLst>
          </p:cNvPr>
          <p:cNvSpPr>
            <a:spLocks noGrp="1"/>
          </p:cNvSpPr>
          <p:nvPr>
            <p:ph type="dt" sz="half" idx="10"/>
          </p:nvPr>
        </p:nvSpPr>
        <p:spPr/>
        <p:txBody>
          <a:bodyPr/>
          <a:lstStyle/>
          <a:p>
            <a:fld id="{ADECE263-F11A-45CA-B979-ED48703FB9C8}" type="datetimeFigureOut">
              <a:rPr kumimoji="1" lang="ja-JP" altLang="en-US" smtClean="0"/>
              <a:t>2022/2/2</a:t>
            </a:fld>
            <a:endParaRPr kumimoji="1" lang="ja-JP" altLang="en-US"/>
          </a:p>
        </p:txBody>
      </p:sp>
      <p:sp>
        <p:nvSpPr>
          <p:cNvPr id="6" name="フッター プレースホルダー 5">
            <a:extLst>
              <a:ext uri="{FF2B5EF4-FFF2-40B4-BE49-F238E27FC236}">
                <a16:creationId xmlns:a16="http://schemas.microsoft.com/office/drawing/2014/main" id="{BC26CBC6-7ACC-45D9-829A-0183B8B9AD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18864A-6245-44E6-8379-F03B0F6A7B32}"/>
              </a:ext>
            </a:extLst>
          </p:cNvPr>
          <p:cNvSpPr>
            <a:spLocks noGrp="1"/>
          </p:cNvSpPr>
          <p:nvPr>
            <p:ph type="sldNum" sz="quarter" idx="12"/>
          </p:nvPr>
        </p:nvSpPr>
        <p:spPr/>
        <p:txBody>
          <a:body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72082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75F3958-8AA7-4059-93AF-79F33EB58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2BD6F7F-A65C-40CB-B3CF-B93B1FE57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99CDAB-8E6C-4347-A138-F6A93AB4EC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CE263-F11A-45CA-B979-ED48703FB9C8}" type="datetimeFigureOut">
              <a:rPr kumimoji="1" lang="ja-JP" altLang="en-US" smtClean="0"/>
              <a:t>2022/2/2</a:t>
            </a:fld>
            <a:endParaRPr kumimoji="1" lang="ja-JP" altLang="en-US"/>
          </a:p>
        </p:txBody>
      </p:sp>
      <p:sp>
        <p:nvSpPr>
          <p:cNvPr id="5" name="フッター プレースホルダー 4">
            <a:extLst>
              <a:ext uri="{FF2B5EF4-FFF2-40B4-BE49-F238E27FC236}">
                <a16:creationId xmlns:a16="http://schemas.microsoft.com/office/drawing/2014/main" id="{F9C14245-2488-4A6F-8C73-6A29457F84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AC30332-F6CB-4651-A26E-30BA8FBE83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8165E-37F4-4BE6-99CE-6C570B006DBE}" type="slidenum">
              <a:rPr kumimoji="1" lang="ja-JP" altLang="en-US" smtClean="0"/>
              <a:t>‹#›</a:t>
            </a:fld>
            <a:endParaRPr kumimoji="1" lang="ja-JP" altLang="en-US"/>
          </a:p>
        </p:txBody>
      </p:sp>
    </p:spTree>
    <p:extLst>
      <p:ext uri="{BB962C8B-B14F-4D97-AF65-F5344CB8AC3E}">
        <p14:creationId xmlns:p14="http://schemas.microsoft.com/office/powerpoint/2010/main" val="273479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ku-labo.kanagawa-u.ac.jp/detail/detail_sci_1116.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A082C-057A-4D44-AAEA-B8AAA1A44705}"/>
              </a:ext>
            </a:extLst>
          </p:cNvPr>
          <p:cNvSpPr>
            <a:spLocks noGrp="1"/>
          </p:cNvSpPr>
          <p:nvPr>
            <p:ph type="ctrTitle"/>
          </p:nvPr>
        </p:nvSpPr>
        <p:spPr>
          <a:xfrm>
            <a:off x="1524000" y="1363287"/>
            <a:ext cx="9144000" cy="1531534"/>
          </a:xfrm>
        </p:spPr>
        <p:txBody>
          <a:bodyPr>
            <a:normAutofit/>
          </a:bodyPr>
          <a:lstStyle/>
          <a:p>
            <a:r>
              <a:rPr lang="en-US" altLang="ja-JP" sz="3200" b="1" dirty="0"/>
              <a:t>Involvement of </a:t>
            </a:r>
            <a:r>
              <a:rPr lang="en-US" altLang="ja-JP" sz="3200" b="1" dirty="0" err="1"/>
              <a:t>Xtr</a:t>
            </a:r>
            <a:r>
              <a:rPr lang="en-US" altLang="ja-JP" sz="3200" b="1" dirty="0"/>
              <a:t> (Xenopus </a:t>
            </a:r>
            <a:r>
              <a:rPr lang="en-US" altLang="ja-JP" sz="3200" b="1" dirty="0" err="1"/>
              <a:t>tudor</a:t>
            </a:r>
            <a:r>
              <a:rPr lang="ja-JP" altLang="en-US" sz="3200" b="1" dirty="0"/>
              <a:t> </a:t>
            </a:r>
            <a:r>
              <a:rPr lang="en-US" altLang="ja-JP" sz="3200" b="1" dirty="0"/>
              <a:t>repeat) in microtubule assembly around nucleus and karyokinesis during</a:t>
            </a:r>
            <a:r>
              <a:rPr lang="ja-JP" altLang="en-US" sz="3200" b="1" dirty="0"/>
              <a:t> </a:t>
            </a:r>
            <a:r>
              <a:rPr lang="en-US" altLang="ja-JP" sz="3200" b="1" dirty="0"/>
              <a:t>cleavage in Xenopus </a:t>
            </a:r>
            <a:r>
              <a:rPr lang="en-US" altLang="ja-JP" sz="3200" b="1" dirty="0" err="1"/>
              <a:t>laevis</a:t>
            </a:r>
            <a:endParaRPr kumimoji="1" lang="ja-JP" altLang="en-US" sz="3200" b="1" dirty="0"/>
          </a:p>
        </p:txBody>
      </p:sp>
      <p:sp>
        <p:nvSpPr>
          <p:cNvPr id="3" name="字幕 2">
            <a:extLst>
              <a:ext uri="{FF2B5EF4-FFF2-40B4-BE49-F238E27FC236}">
                <a16:creationId xmlns:a16="http://schemas.microsoft.com/office/drawing/2014/main" id="{08984255-141D-4B66-AFE5-2D9475D92750}"/>
              </a:ext>
            </a:extLst>
          </p:cNvPr>
          <p:cNvSpPr>
            <a:spLocks noGrp="1"/>
          </p:cNvSpPr>
          <p:nvPr>
            <p:ph type="subTitle" idx="1"/>
          </p:nvPr>
        </p:nvSpPr>
        <p:spPr>
          <a:xfrm>
            <a:off x="1524000" y="3602037"/>
            <a:ext cx="9144000" cy="2782138"/>
          </a:xfrm>
        </p:spPr>
        <p:txBody>
          <a:bodyPr>
            <a:normAutofit/>
          </a:bodyPr>
          <a:lstStyle/>
          <a:p>
            <a:pPr algn="l"/>
            <a:r>
              <a:rPr kumimoji="1" lang="en-US" altLang="ja-JP" dirty="0" err="1"/>
              <a:t>Masateru</a:t>
            </a:r>
            <a:r>
              <a:rPr kumimoji="1" lang="en-US" altLang="ja-JP" dirty="0"/>
              <a:t> </a:t>
            </a:r>
            <a:r>
              <a:rPr kumimoji="1" lang="en-US" altLang="ja-JP" dirty="0" err="1"/>
              <a:t>Hiyoshi,Nobushige</a:t>
            </a:r>
            <a:r>
              <a:rPr kumimoji="1" lang="en-US" altLang="ja-JP" dirty="0"/>
              <a:t> </a:t>
            </a:r>
            <a:r>
              <a:rPr kumimoji="1" lang="en-US" altLang="ja-JP" dirty="0" err="1"/>
              <a:t>Nakajo</a:t>
            </a:r>
            <a:r>
              <a:rPr kumimoji="1" lang="en-US" altLang="ja-JP" dirty="0"/>
              <a:t>, Sin-</a:t>
            </a:r>
            <a:r>
              <a:rPr kumimoji="1" lang="en-US" altLang="ja-JP" dirty="0" err="1"/>
              <a:t>Ichi</a:t>
            </a:r>
            <a:r>
              <a:rPr kumimoji="1" lang="en-US" altLang="ja-JP" dirty="0"/>
              <a:t> Abe and </a:t>
            </a:r>
            <a:r>
              <a:rPr kumimoji="1" lang="en-US" altLang="ja-JP" dirty="0" err="1"/>
              <a:t>Kazufumi</a:t>
            </a:r>
            <a:r>
              <a:rPr kumimoji="1" lang="en-US" altLang="ja-JP" dirty="0"/>
              <a:t> </a:t>
            </a:r>
            <a:r>
              <a:rPr kumimoji="1" lang="en-US" altLang="ja-JP" dirty="0" err="1"/>
              <a:t>Takamune</a:t>
            </a:r>
            <a:endParaRPr kumimoji="1" lang="en-US" altLang="ja-JP" dirty="0"/>
          </a:p>
          <a:p>
            <a:pPr algn="l"/>
            <a:r>
              <a:rPr kumimoji="1" lang="en-US" altLang="ja-JP" sz="2000" dirty="0"/>
              <a:t>Department of Materials and Life Science, Graduate School of Science and Technology, Kumamoto University, </a:t>
            </a:r>
            <a:r>
              <a:rPr kumimoji="1" lang="en-US" altLang="ja-JP" sz="2000" dirty="0" err="1"/>
              <a:t>Kurokami</a:t>
            </a:r>
            <a:r>
              <a:rPr kumimoji="1" lang="en-US" altLang="ja-JP" sz="2000" dirty="0"/>
              <a:t> 2-39-1, Kumamoto 860-8555, Japan, and 2Department of Biology, Faculty of Science, Kyushu University, </a:t>
            </a:r>
            <a:r>
              <a:rPr kumimoji="1" lang="en-US" altLang="ja-JP" sz="2000" dirty="0" err="1"/>
              <a:t>Hakozaki</a:t>
            </a:r>
            <a:r>
              <a:rPr kumimoji="1" lang="en-US" altLang="ja-JP" sz="2000" dirty="0"/>
              <a:t> 6-10-1, Fukuoka 812-8581, Japan</a:t>
            </a:r>
          </a:p>
          <a:p>
            <a:pPr algn="l"/>
            <a:endParaRPr lang="en-US" altLang="ja-JP" sz="2000" dirty="0"/>
          </a:p>
          <a:p>
            <a:pPr algn="l"/>
            <a:r>
              <a:rPr kumimoji="1" lang="en-US" altLang="ja-JP" sz="2000" dirty="0"/>
              <a:t>Develop. Growth Differ. (2005) 47, 109–117</a:t>
            </a:r>
            <a:endParaRPr kumimoji="1" lang="ja-JP" altLang="en-US" sz="2000" dirty="0"/>
          </a:p>
        </p:txBody>
      </p:sp>
    </p:spTree>
    <p:extLst>
      <p:ext uri="{BB962C8B-B14F-4D97-AF65-F5344CB8AC3E}">
        <p14:creationId xmlns:p14="http://schemas.microsoft.com/office/powerpoint/2010/main" val="324268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44891-4B33-48DD-8FAB-B5D1A1F5CD72}"/>
              </a:ext>
            </a:extLst>
          </p:cNvPr>
          <p:cNvSpPr>
            <a:spLocks noGrp="1"/>
          </p:cNvSpPr>
          <p:nvPr>
            <p:ph type="title"/>
          </p:nvPr>
        </p:nvSpPr>
        <p:spPr/>
        <p:txBody>
          <a:bodyPr>
            <a:normAutofit/>
          </a:bodyPr>
          <a:lstStyle/>
          <a:p>
            <a:r>
              <a:rPr kumimoji="1" lang="en-US" altLang="ja-JP" sz="3200" b="1" dirty="0" err="1"/>
              <a:t>Xtr</a:t>
            </a:r>
            <a:r>
              <a:rPr kumimoji="1" lang="ja-JP" altLang="en-US" sz="3200" b="1" dirty="0"/>
              <a:t>の繰り返し配列</a:t>
            </a:r>
          </a:p>
        </p:txBody>
      </p:sp>
      <p:pic>
        <p:nvPicPr>
          <p:cNvPr id="1026" name="Picture 2" descr="ソース画像を表示">
            <a:extLst>
              <a:ext uri="{FF2B5EF4-FFF2-40B4-BE49-F238E27FC236}">
                <a16:creationId xmlns:a16="http://schemas.microsoft.com/office/drawing/2014/main" id="{AF58092D-95D4-499A-82BC-08723BBC6D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24708" y="1573200"/>
            <a:ext cx="580541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377755B7-764F-4109-AC59-8BEA1AF1AC35}"/>
              </a:ext>
            </a:extLst>
          </p:cNvPr>
          <p:cNvSpPr txBox="1"/>
          <p:nvPr/>
        </p:nvSpPr>
        <p:spPr>
          <a:xfrm>
            <a:off x="4209492" y="5924538"/>
            <a:ext cx="10515600" cy="276999"/>
          </a:xfrm>
          <a:prstGeom prst="rect">
            <a:avLst/>
          </a:prstGeom>
          <a:noFill/>
        </p:spPr>
        <p:txBody>
          <a:bodyPr wrap="square" rtlCol="0">
            <a:spAutoFit/>
          </a:bodyPr>
          <a:lstStyle/>
          <a:p>
            <a:r>
              <a:rPr lang="ja-JP" altLang="en-US" sz="1200" dirty="0">
                <a:hlinkClick r:id="rId4"/>
              </a:rPr>
              <a:t>［分子生物学分野］小谷 享 研究室｜理学部　生物科学科｜神奈川大学　神大の研究室 </a:t>
            </a:r>
            <a:r>
              <a:rPr lang="en-US" altLang="ja-JP" sz="1200" dirty="0">
                <a:hlinkClick r:id="rId4"/>
              </a:rPr>
              <a:t>(kanagawa-u.ac.jp)</a:t>
            </a:r>
            <a:endParaRPr kumimoji="1" lang="ja-JP" altLang="en-US" sz="1200" dirty="0"/>
          </a:p>
        </p:txBody>
      </p:sp>
      <p:pic>
        <p:nvPicPr>
          <p:cNvPr id="5" name="コンテンツ プレースホルダー 8">
            <a:extLst>
              <a:ext uri="{FF2B5EF4-FFF2-40B4-BE49-F238E27FC236}">
                <a16:creationId xmlns:a16="http://schemas.microsoft.com/office/drawing/2014/main" id="{4BAB5D49-3D4A-4561-82E6-7FA607687262}"/>
              </a:ext>
            </a:extLst>
          </p:cNvPr>
          <p:cNvPicPr>
            <a:picLocks noChangeAspect="1"/>
          </p:cNvPicPr>
          <p:nvPr/>
        </p:nvPicPr>
        <p:blipFill rotWithShape="1">
          <a:blip r:embed="rId5"/>
          <a:srcRect t="14239" b="76296"/>
          <a:stretch/>
        </p:blipFill>
        <p:spPr>
          <a:xfrm>
            <a:off x="5767516" y="933462"/>
            <a:ext cx="5205284" cy="480227"/>
          </a:xfrm>
          <a:prstGeom prst="rect">
            <a:avLst/>
          </a:prstGeom>
        </p:spPr>
      </p:pic>
    </p:spTree>
    <p:extLst>
      <p:ext uri="{BB962C8B-B14F-4D97-AF65-F5344CB8AC3E}">
        <p14:creationId xmlns:p14="http://schemas.microsoft.com/office/powerpoint/2010/main" val="323177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063A3-8677-4DA0-BB72-95E875BD00DA}"/>
              </a:ext>
            </a:extLst>
          </p:cNvPr>
          <p:cNvSpPr>
            <a:spLocks noGrp="1"/>
          </p:cNvSpPr>
          <p:nvPr>
            <p:ph type="title"/>
          </p:nvPr>
        </p:nvSpPr>
        <p:spPr/>
        <p:txBody>
          <a:bodyPr>
            <a:normAutofit/>
          </a:bodyPr>
          <a:lstStyle/>
          <a:p>
            <a:r>
              <a:rPr lang="en-US" altLang="ja-JP" sz="3200" b="1" dirty="0">
                <a:effectLst/>
                <a:latin typeface="游明朝" panose="02020400000000000000" pitchFamily="18" charset="-128"/>
                <a:cs typeface="Times New Roman" panose="02020603050405020304" pitchFamily="18" charset="0"/>
              </a:rPr>
              <a:t>Xenopus </a:t>
            </a:r>
            <a:r>
              <a:rPr lang="en-US" altLang="ja-JP" sz="3200" b="1" dirty="0" err="1">
                <a:effectLst/>
                <a:latin typeface="游明朝" panose="02020400000000000000" pitchFamily="18" charset="-128"/>
                <a:cs typeface="Times New Roman" panose="02020603050405020304" pitchFamily="18" charset="0"/>
              </a:rPr>
              <a:t>tudor</a:t>
            </a:r>
            <a:r>
              <a:rPr lang="en-US" altLang="ja-JP" sz="3200" b="1" dirty="0">
                <a:effectLst/>
                <a:latin typeface="游明朝" panose="02020400000000000000" pitchFamily="18" charset="-128"/>
                <a:cs typeface="Times New Roman" panose="02020603050405020304" pitchFamily="18" charset="0"/>
              </a:rPr>
              <a:t> repeat (</a:t>
            </a:r>
            <a:r>
              <a:rPr lang="en-US" altLang="ja-JP" sz="3200" b="1" dirty="0" err="1">
                <a:effectLst/>
                <a:latin typeface="游明朝" panose="02020400000000000000" pitchFamily="18" charset="-128"/>
                <a:cs typeface="Times New Roman" panose="02020603050405020304" pitchFamily="18" charset="0"/>
              </a:rPr>
              <a:t>Xtr</a:t>
            </a:r>
            <a:r>
              <a:rPr lang="en-US" altLang="ja-JP" sz="3200" b="1" dirty="0">
                <a:effectLst/>
                <a:latin typeface="游明朝" panose="02020400000000000000" pitchFamily="18" charset="-128"/>
                <a:cs typeface="Times New Roman" panose="02020603050405020304" pitchFamily="18" charset="0"/>
              </a:rPr>
              <a:t>)</a:t>
            </a:r>
            <a:endParaRPr kumimoji="1" lang="ja-JP" altLang="en-US" sz="6600" b="1" dirty="0"/>
          </a:p>
        </p:txBody>
      </p:sp>
      <p:sp>
        <p:nvSpPr>
          <p:cNvPr id="3" name="コンテンツ プレースホルダー 2">
            <a:extLst>
              <a:ext uri="{FF2B5EF4-FFF2-40B4-BE49-F238E27FC236}">
                <a16:creationId xmlns:a16="http://schemas.microsoft.com/office/drawing/2014/main" id="{F1655406-06B9-4D06-9CC4-2ADF2A6A734C}"/>
              </a:ext>
            </a:extLst>
          </p:cNvPr>
          <p:cNvSpPr>
            <a:spLocks noGrp="1"/>
          </p:cNvSpPr>
          <p:nvPr>
            <p:ph idx="1"/>
          </p:nvPr>
        </p:nvSpPr>
        <p:spPr>
          <a:xfrm>
            <a:off x="838200" y="1366755"/>
            <a:ext cx="10515600" cy="5300052"/>
          </a:xfrm>
        </p:spPr>
        <p:txBody>
          <a:bodyPr>
            <a:normAutofit/>
          </a:bodyPr>
          <a:lstStyle/>
          <a:p>
            <a:r>
              <a:rPr lang="en-US" altLang="ja-JP" sz="2400" dirty="0" err="1">
                <a:effectLst/>
                <a:latin typeface="游明朝" panose="02020400000000000000" pitchFamily="18" charset="-128"/>
                <a:cs typeface="Times New Roman" panose="02020603050405020304" pitchFamily="18" charset="0"/>
              </a:rPr>
              <a:t>Xtr</a:t>
            </a:r>
            <a:r>
              <a:rPr lang="ja-JP" altLang="ja-JP" sz="2400" dirty="0">
                <a:effectLst/>
                <a:ea typeface="游明朝" panose="02020400000000000000" pitchFamily="18" charset="-128"/>
                <a:cs typeface="Times New Roman" panose="02020603050405020304" pitchFamily="18" charset="0"/>
              </a:rPr>
              <a:t>の転写産物が生殖細胞や初期胚細胞にのみ発生する</a:t>
            </a:r>
            <a:r>
              <a:rPr lang="ja-JP" altLang="en-US" sz="2400" dirty="0">
                <a:effectLst/>
                <a:ea typeface="游明朝" panose="02020400000000000000" pitchFamily="18" charset="-128"/>
                <a:cs typeface="Times New Roman" panose="02020603050405020304" pitchFamily="18" charset="0"/>
              </a:rPr>
              <a:t>。</a:t>
            </a:r>
            <a:endParaRPr lang="en-US" altLang="ja-JP" sz="2400" dirty="0">
              <a:effectLst/>
              <a:ea typeface="游明朝" panose="02020400000000000000" pitchFamily="18" charset="-128"/>
              <a:cs typeface="Times New Roman" panose="02020603050405020304" pitchFamily="18" charset="0"/>
            </a:endParaRPr>
          </a:p>
          <a:p>
            <a:r>
              <a:rPr lang="en-US" altLang="ja-JP" sz="2400" dirty="0" err="1">
                <a:ea typeface="游明朝" panose="02020400000000000000" pitchFamily="18" charset="-128"/>
                <a:cs typeface="Times New Roman" panose="02020603050405020304" pitchFamily="18" charset="0"/>
              </a:rPr>
              <a:t>Xtr</a:t>
            </a:r>
            <a:r>
              <a:rPr lang="ja-JP" altLang="en-US" sz="2400" dirty="0">
                <a:ea typeface="游明朝" panose="02020400000000000000" pitchFamily="18" charset="-128"/>
                <a:cs typeface="Times New Roman" panose="02020603050405020304" pitchFamily="18" charset="0"/>
              </a:rPr>
              <a:t>が</a:t>
            </a:r>
            <a:r>
              <a:rPr lang="en-US" altLang="ja-JP" sz="2400" dirty="0" err="1">
                <a:ea typeface="游明朝" panose="02020400000000000000" pitchFamily="18" charset="-128"/>
                <a:cs typeface="Times New Roman" panose="02020603050405020304" pitchFamily="18" charset="0"/>
              </a:rPr>
              <a:t>tudor</a:t>
            </a:r>
            <a:r>
              <a:rPr lang="ja-JP" altLang="en-US" sz="2400" dirty="0">
                <a:ea typeface="游明朝" panose="02020400000000000000" pitchFamily="18" charset="-128"/>
                <a:cs typeface="Times New Roman" panose="02020603050405020304" pitchFamily="18" charset="0"/>
              </a:rPr>
              <a:t>ドメインを含んでいる。</a:t>
            </a:r>
            <a:endParaRPr lang="en-US" altLang="ja-JP" sz="2400" dirty="0">
              <a:ea typeface="游明朝" panose="02020400000000000000" pitchFamily="18" charset="-128"/>
              <a:cs typeface="Times New Roman" panose="02020603050405020304" pitchFamily="18" charset="0"/>
            </a:endParaRPr>
          </a:p>
          <a:p>
            <a:endParaRPr lang="en-US" altLang="ja-JP" sz="2400" dirty="0">
              <a:ea typeface="游明朝" panose="02020400000000000000" pitchFamily="18" charset="-128"/>
              <a:cs typeface="Times New Roman" panose="02020603050405020304" pitchFamily="18" charset="0"/>
            </a:endParaRPr>
          </a:p>
          <a:p>
            <a:endParaRPr lang="en-US" altLang="ja-JP" sz="2400" dirty="0">
              <a:ea typeface="游明朝" panose="02020400000000000000" pitchFamily="18" charset="-128"/>
              <a:cs typeface="Times New Roman" panose="02020603050405020304" pitchFamily="18" charset="0"/>
            </a:endParaRPr>
          </a:p>
          <a:p>
            <a:r>
              <a:rPr lang="en-US" altLang="ja-JP" sz="2400" dirty="0">
                <a:ea typeface="游明朝" panose="02020400000000000000" pitchFamily="18" charset="-128"/>
                <a:cs typeface="Times New Roman" panose="02020603050405020304" pitchFamily="18" charset="0"/>
              </a:rPr>
              <a:t>Drosophila melanogaster</a:t>
            </a:r>
            <a:r>
              <a:rPr lang="ja-JP" altLang="en-US" sz="2400" dirty="0">
                <a:ea typeface="游明朝" panose="02020400000000000000" pitchFamily="18" charset="-128"/>
                <a:cs typeface="Times New Roman" panose="02020603050405020304" pitchFamily="18" charset="0"/>
              </a:rPr>
              <a:t>（キイロショウジョウバエ）の</a:t>
            </a:r>
            <a:r>
              <a:rPr lang="en-US" altLang="ja-JP" sz="2400" dirty="0">
                <a:ea typeface="游明朝" panose="02020400000000000000" pitchFamily="18" charset="-128"/>
                <a:cs typeface="Times New Roman" panose="02020603050405020304" pitchFamily="18" charset="0"/>
              </a:rPr>
              <a:t>Tudor</a:t>
            </a:r>
            <a:r>
              <a:rPr lang="ja-JP" altLang="en-US" sz="2400" dirty="0">
                <a:ea typeface="游明朝" panose="02020400000000000000" pitchFamily="18" charset="-128"/>
                <a:cs typeface="Times New Roman" panose="02020603050405020304" pitchFamily="18" charset="0"/>
              </a:rPr>
              <a:t>の</a:t>
            </a:r>
            <a:r>
              <a:rPr lang="en-US" altLang="ja-JP" sz="2400" dirty="0" err="1">
                <a:ea typeface="游明朝" panose="02020400000000000000" pitchFamily="18" charset="-128"/>
                <a:cs typeface="Times New Roman" panose="02020603050405020304" pitchFamily="18" charset="0"/>
              </a:rPr>
              <a:t>tudor</a:t>
            </a:r>
            <a:r>
              <a:rPr lang="ja-JP" altLang="en-US" sz="2400" dirty="0">
                <a:ea typeface="游明朝" panose="02020400000000000000" pitchFamily="18" charset="-128"/>
                <a:cs typeface="Times New Roman" panose="02020603050405020304" pitchFamily="18" charset="0"/>
              </a:rPr>
              <a:t>ドメインと相同であった。</a:t>
            </a:r>
            <a:endParaRPr lang="en-US" altLang="ja-JP" sz="2400" dirty="0">
              <a:ea typeface="游明朝" panose="02020400000000000000" pitchFamily="18" charset="-128"/>
              <a:cs typeface="Times New Roman" panose="02020603050405020304" pitchFamily="18" charset="0"/>
            </a:endParaRPr>
          </a:p>
          <a:p>
            <a:r>
              <a:rPr lang="en-US" altLang="ja-JP" sz="2400" dirty="0" err="1">
                <a:ea typeface="游明朝" panose="02020400000000000000" pitchFamily="18" charset="-128"/>
                <a:cs typeface="Times New Roman" panose="02020603050405020304" pitchFamily="18" charset="0"/>
              </a:rPr>
              <a:t>tudor</a:t>
            </a:r>
            <a:r>
              <a:rPr lang="ja-JP" altLang="en-US" sz="2400" dirty="0">
                <a:ea typeface="游明朝" panose="02020400000000000000" pitchFamily="18" charset="-128"/>
                <a:cs typeface="Times New Roman" panose="02020603050405020304" pitchFamily="18" charset="0"/>
              </a:rPr>
              <a:t>とはショウジョウバエの腹部の分節化と極細胞の決定の両方に必要とされる</a:t>
            </a:r>
            <a:endParaRPr lang="en-US" altLang="ja-JP" sz="2400" dirty="0">
              <a:ea typeface="游明朝" panose="02020400000000000000" pitchFamily="18" charset="-128"/>
              <a:cs typeface="Times New Roman" panose="02020603050405020304" pitchFamily="18" charset="0"/>
            </a:endParaRPr>
          </a:p>
          <a:p>
            <a:pPr marL="0" indent="0">
              <a:buNone/>
            </a:pPr>
            <a:endParaRPr lang="en-US" altLang="ja-JP" sz="2400" dirty="0">
              <a:ea typeface="游明朝" panose="02020400000000000000" pitchFamily="18" charset="-128"/>
              <a:cs typeface="Times New Roman" panose="02020603050405020304" pitchFamily="18" charset="0"/>
            </a:endParaRPr>
          </a:p>
          <a:p>
            <a:pPr marL="0" indent="0">
              <a:buNone/>
            </a:pPr>
            <a:endParaRPr lang="en-US" altLang="ja-JP" sz="2400" dirty="0">
              <a:ea typeface="游明朝" panose="02020400000000000000" pitchFamily="18" charset="-128"/>
              <a:cs typeface="Times New Roman" panose="02020603050405020304" pitchFamily="18" charset="0"/>
            </a:endParaRPr>
          </a:p>
          <a:p>
            <a:pPr marL="0" indent="0">
              <a:buNone/>
            </a:pPr>
            <a:r>
              <a:rPr lang="ja-JP" altLang="ja-JP" sz="2400" dirty="0">
                <a:effectLst/>
                <a:ea typeface="游明朝" panose="02020400000000000000" pitchFamily="18" charset="-128"/>
                <a:cs typeface="Times New Roman" panose="02020603050405020304" pitchFamily="18" charset="0"/>
              </a:rPr>
              <a:t>複数の</a:t>
            </a:r>
            <a:r>
              <a:rPr lang="en-US" altLang="ja-JP" sz="2400" dirty="0" err="1">
                <a:effectLst/>
                <a:ea typeface="游明朝" panose="02020400000000000000" pitchFamily="18" charset="-128"/>
                <a:cs typeface="Times New Roman" panose="02020603050405020304" pitchFamily="18" charset="0"/>
              </a:rPr>
              <a:t>tudor</a:t>
            </a:r>
            <a:r>
              <a:rPr lang="ja-JP" altLang="ja-JP" sz="2400" dirty="0">
                <a:effectLst/>
                <a:ea typeface="游明朝" panose="02020400000000000000" pitchFamily="18" charset="-128"/>
                <a:cs typeface="Times New Roman" panose="02020603050405020304" pitchFamily="18" charset="0"/>
              </a:rPr>
              <a:t>ドメインを持つ</a:t>
            </a:r>
            <a:r>
              <a:rPr lang="en-US" altLang="ja-JP" sz="2400" dirty="0" err="1">
                <a:ea typeface="游明朝" panose="02020400000000000000" pitchFamily="18" charset="-128"/>
                <a:cs typeface="Times New Roman" panose="02020603050405020304" pitchFamily="18" charset="0"/>
              </a:rPr>
              <a:t>Xtr</a:t>
            </a:r>
            <a:r>
              <a:rPr lang="ja-JP" altLang="ja-JP" sz="2400" dirty="0">
                <a:effectLst/>
                <a:ea typeface="游明朝" panose="02020400000000000000" pitchFamily="18" charset="-128"/>
                <a:cs typeface="Times New Roman" panose="02020603050405020304" pitchFamily="18" charset="0"/>
              </a:rPr>
              <a:t>の役割を解明する</a:t>
            </a:r>
            <a:r>
              <a:rPr lang="ja-JP" altLang="en-US" sz="2400" dirty="0">
                <a:effectLst/>
                <a:ea typeface="游明朝" panose="02020400000000000000" pitchFamily="18" charset="-128"/>
                <a:cs typeface="Times New Roman" panose="02020603050405020304" pitchFamily="18" charset="0"/>
              </a:rPr>
              <a:t>。</a:t>
            </a:r>
            <a:endParaRPr kumimoji="1" lang="en-US" altLang="ja-JP" sz="2400" dirty="0">
              <a:effectLst/>
              <a:ea typeface="游明朝" panose="02020400000000000000" pitchFamily="18" charset="-128"/>
              <a:cs typeface="Times New Roman" panose="02020603050405020304" pitchFamily="18" charset="0"/>
            </a:endParaRPr>
          </a:p>
          <a:p>
            <a:pPr marL="0" indent="0">
              <a:buNone/>
            </a:pPr>
            <a:endParaRPr lang="en-US" altLang="ja-JP" sz="2400" dirty="0">
              <a:ea typeface="游明朝" panose="02020400000000000000" pitchFamily="18" charset="-128"/>
              <a:cs typeface="Times New Roman" panose="02020603050405020304" pitchFamily="18" charset="0"/>
            </a:endParaRPr>
          </a:p>
          <a:p>
            <a:pPr marL="0" indent="0">
              <a:buNone/>
            </a:pPr>
            <a:endParaRPr lang="en-US" altLang="ja-JP" sz="2400" dirty="0">
              <a:ea typeface="游明朝" panose="02020400000000000000" pitchFamily="18" charset="-128"/>
              <a:cs typeface="Times New Roman" panose="02020603050405020304" pitchFamily="18" charset="0"/>
            </a:endParaRPr>
          </a:p>
        </p:txBody>
      </p:sp>
      <p:pic>
        <p:nvPicPr>
          <p:cNvPr id="4" name="コンテンツ プレースホルダー 8">
            <a:extLst>
              <a:ext uri="{FF2B5EF4-FFF2-40B4-BE49-F238E27FC236}">
                <a16:creationId xmlns:a16="http://schemas.microsoft.com/office/drawing/2014/main" id="{9F8CFA10-E571-4317-9A8F-9D048C48C1F0}"/>
              </a:ext>
            </a:extLst>
          </p:cNvPr>
          <p:cNvPicPr>
            <a:picLocks noChangeAspect="1"/>
          </p:cNvPicPr>
          <p:nvPr/>
        </p:nvPicPr>
        <p:blipFill rotWithShape="1">
          <a:blip r:embed="rId3"/>
          <a:srcRect t="7795" r="4068" b="85163"/>
          <a:stretch/>
        </p:blipFill>
        <p:spPr>
          <a:xfrm>
            <a:off x="0" y="2515568"/>
            <a:ext cx="7498080" cy="536470"/>
          </a:xfrm>
          <a:prstGeom prst="rect">
            <a:avLst/>
          </a:prstGeom>
        </p:spPr>
      </p:pic>
      <p:sp>
        <p:nvSpPr>
          <p:cNvPr id="5" name="テキスト ボックス 4">
            <a:extLst>
              <a:ext uri="{FF2B5EF4-FFF2-40B4-BE49-F238E27FC236}">
                <a16:creationId xmlns:a16="http://schemas.microsoft.com/office/drawing/2014/main" id="{AD3FB40D-5BDA-4A9E-9D5A-E9A10B815CF4}"/>
              </a:ext>
            </a:extLst>
          </p:cNvPr>
          <p:cNvSpPr txBox="1"/>
          <p:nvPr/>
        </p:nvSpPr>
        <p:spPr>
          <a:xfrm>
            <a:off x="1034242" y="2599137"/>
            <a:ext cx="1812174" cy="369332"/>
          </a:xfrm>
          <a:prstGeom prst="rect">
            <a:avLst/>
          </a:prstGeom>
          <a:noFill/>
        </p:spPr>
        <p:txBody>
          <a:bodyPr wrap="square" rtlCol="0">
            <a:spAutoFit/>
          </a:bodyPr>
          <a:lstStyle/>
          <a:p>
            <a:r>
              <a:rPr kumimoji="1" lang="en-US" altLang="ja-JP" dirty="0" err="1"/>
              <a:t>Xtr</a:t>
            </a:r>
            <a:endParaRPr kumimoji="1" lang="ja-JP" altLang="en-US" dirty="0"/>
          </a:p>
        </p:txBody>
      </p:sp>
      <p:sp>
        <p:nvSpPr>
          <p:cNvPr id="6" name="テキスト ボックス 5">
            <a:extLst>
              <a:ext uri="{FF2B5EF4-FFF2-40B4-BE49-F238E27FC236}">
                <a16:creationId xmlns:a16="http://schemas.microsoft.com/office/drawing/2014/main" id="{7135D29A-8711-4729-93D3-D45EE8C44040}"/>
              </a:ext>
            </a:extLst>
          </p:cNvPr>
          <p:cNvSpPr txBox="1"/>
          <p:nvPr/>
        </p:nvSpPr>
        <p:spPr>
          <a:xfrm>
            <a:off x="838200" y="5107970"/>
            <a:ext cx="1945179" cy="523220"/>
          </a:xfrm>
          <a:prstGeom prst="rect">
            <a:avLst/>
          </a:prstGeom>
          <a:noFill/>
        </p:spPr>
        <p:txBody>
          <a:bodyPr wrap="square" rtlCol="0">
            <a:spAutoFit/>
          </a:bodyPr>
          <a:lstStyle/>
          <a:p>
            <a:r>
              <a:rPr kumimoji="1" lang="ja-JP" altLang="en-US" sz="2800" b="1" dirty="0"/>
              <a:t>目的</a:t>
            </a:r>
          </a:p>
        </p:txBody>
      </p:sp>
    </p:spTree>
    <p:extLst>
      <p:ext uri="{BB962C8B-B14F-4D97-AF65-F5344CB8AC3E}">
        <p14:creationId xmlns:p14="http://schemas.microsoft.com/office/powerpoint/2010/main" val="86293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8">
            <a:extLst>
              <a:ext uri="{FF2B5EF4-FFF2-40B4-BE49-F238E27FC236}">
                <a16:creationId xmlns:a16="http://schemas.microsoft.com/office/drawing/2014/main" id="{5D1193E6-2EAD-4931-8A96-374423502F52}"/>
              </a:ext>
            </a:extLst>
          </p:cNvPr>
          <p:cNvPicPr>
            <a:picLocks noGrp="1" noChangeAspect="1"/>
          </p:cNvPicPr>
          <p:nvPr>
            <p:ph idx="1"/>
          </p:nvPr>
        </p:nvPicPr>
        <p:blipFill>
          <a:blip r:embed="rId3"/>
          <a:stretch>
            <a:fillRect/>
          </a:stretch>
        </p:blipFill>
        <p:spPr>
          <a:xfrm>
            <a:off x="1029261" y="892081"/>
            <a:ext cx="5205284" cy="5073837"/>
          </a:xfrm>
        </p:spPr>
      </p:pic>
      <p:sp>
        <p:nvSpPr>
          <p:cNvPr id="10" name="テキスト ボックス 9">
            <a:extLst>
              <a:ext uri="{FF2B5EF4-FFF2-40B4-BE49-F238E27FC236}">
                <a16:creationId xmlns:a16="http://schemas.microsoft.com/office/drawing/2014/main" id="{B948230F-C8F0-4C02-A83E-B8BFCE45EC21}"/>
              </a:ext>
            </a:extLst>
          </p:cNvPr>
          <p:cNvSpPr txBox="1"/>
          <p:nvPr/>
        </p:nvSpPr>
        <p:spPr>
          <a:xfrm>
            <a:off x="6600306" y="4243647"/>
            <a:ext cx="5070764" cy="1908215"/>
          </a:xfrm>
          <a:prstGeom prst="rect">
            <a:avLst/>
          </a:prstGeom>
          <a:noFill/>
        </p:spPr>
        <p:txBody>
          <a:bodyPr wrap="square" rtlCol="0">
            <a:spAutoFit/>
          </a:bodyPr>
          <a:lstStyle/>
          <a:p>
            <a:r>
              <a:rPr kumimoji="1" lang="en-US" altLang="ja-JP" sz="2000" dirty="0"/>
              <a:t>T:</a:t>
            </a:r>
            <a:r>
              <a:rPr lang="ja-JP" altLang="en-US" sz="2000" dirty="0"/>
              <a:t>精巣</a:t>
            </a:r>
            <a:endParaRPr kumimoji="1" lang="en-US" altLang="ja-JP" sz="2000" dirty="0"/>
          </a:p>
          <a:p>
            <a:r>
              <a:rPr lang="en-US" altLang="ja-JP" sz="2000" dirty="0"/>
              <a:t>O:</a:t>
            </a:r>
            <a:r>
              <a:rPr lang="ja-JP" altLang="en-US" sz="2000" dirty="0"/>
              <a:t>卵巣</a:t>
            </a:r>
            <a:endParaRPr lang="en-US" altLang="ja-JP" sz="2000" dirty="0"/>
          </a:p>
          <a:p>
            <a:r>
              <a:rPr kumimoji="1" lang="en-US" altLang="ja-JP" sz="2000" dirty="0"/>
              <a:t>L:</a:t>
            </a:r>
            <a:r>
              <a:rPr kumimoji="1" lang="ja-JP" altLang="en-US" sz="2000" dirty="0"/>
              <a:t>肝臓</a:t>
            </a:r>
            <a:endParaRPr kumimoji="1" lang="en-US" altLang="ja-JP" sz="2000" dirty="0"/>
          </a:p>
          <a:p>
            <a:r>
              <a:rPr lang="en-US" altLang="ja-JP" sz="2000" dirty="0"/>
              <a:t>I:</a:t>
            </a:r>
            <a:r>
              <a:rPr lang="ja-JP" altLang="ja-JP" sz="1800" dirty="0">
                <a:effectLst/>
                <a:ea typeface="游明朝" panose="02020400000000000000" pitchFamily="18" charset="-128"/>
                <a:cs typeface="Times New Roman" panose="02020603050405020304" pitchFamily="18" charset="0"/>
              </a:rPr>
              <a:t>卵母細胞に</a:t>
            </a:r>
            <a:r>
              <a:rPr lang="en-US" altLang="ja-JP" sz="1800" dirty="0" err="1">
                <a:effectLst/>
                <a:ea typeface="游明朝" panose="02020400000000000000" pitchFamily="18" charset="-128"/>
                <a:cs typeface="Times New Roman" panose="02020603050405020304" pitchFamily="18" charset="0"/>
              </a:rPr>
              <a:t>Myc-Xtr</a:t>
            </a:r>
            <a:r>
              <a:rPr lang="en-US" altLang="ja-JP" sz="1800" dirty="0">
                <a:effectLst/>
                <a:ea typeface="游明朝" panose="02020400000000000000" pitchFamily="18" charset="-128"/>
                <a:cs typeface="Times New Roman" panose="02020603050405020304" pitchFamily="18" charset="0"/>
              </a:rPr>
              <a:t> mRNA</a:t>
            </a:r>
            <a:r>
              <a:rPr lang="ja-JP" altLang="ja-JP" sz="1800" dirty="0">
                <a:effectLst/>
                <a:ea typeface="游明朝" panose="02020400000000000000" pitchFamily="18" charset="-128"/>
                <a:cs typeface="Times New Roman" panose="02020603050405020304" pitchFamily="18" charset="0"/>
              </a:rPr>
              <a:t>を注入した</a:t>
            </a:r>
            <a:endParaRPr lang="en-US" altLang="ja-JP" sz="2000" dirty="0"/>
          </a:p>
          <a:p>
            <a:r>
              <a:rPr kumimoji="1" lang="en-US" altLang="ja-JP" sz="2000" dirty="0"/>
              <a:t>N:</a:t>
            </a:r>
            <a:r>
              <a:rPr lang="ja-JP" altLang="ja-JP" sz="1800" dirty="0">
                <a:effectLst/>
                <a:ea typeface="游明朝" panose="02020400000000000000" pitchFamily="18" charset="-128"/>
                <a:cs typeface="Times New Roman" panose="02020603050405020304" pitchFamily="18" charset="0"/>
              </a:rPr>
              <a:t>卵母細胞に</a:t>
            </a:r>
            <a:r>
              <a:rPr lang="en-US" altLang="ja-JP" sz="1800" dirty="0" err="1">
                <a:effectLst/>
                <a:ea typeface="游明朝" panose="02020400000000000000" pitchFamily="18" charset="-128"/>
                <a:cs typeface="Times New Roman" panose="02020603050405020304" pitchFamily="18" charset="0"/>
              </a:rPr>
              <a:t>Myc-Xtr</a:t>
            </a:r>
            <a:r>
              <a:rPr lang="en-US" altLang="ja-JP" sz="1800" dirty="0">
                <a:effectLst/>
                <a:ea typeface="游明朝" panose="02020400000000000000" pitchFamily="18" charset="-128"/>
                <a:cs typeface="Times New Roman" panose="02020603050405020304" pitchFamily="18" charset="0"/>
              </a:rPr>
              <a:t> mRNA</a:t>
            </a:r>
            <a:r>
              <a:rPr lang="ja-JP" altLang="ja-JP" sz="1800" dirty="0">
                <a:effectLst/>
                <a:ea typeface="游明朝" panose="02020400000000000000" pitchFamily="18" charset="-128"/>
                <a:cs typeface="Times New Roman" panose="02020603050405020304" pitchFamily="18" charset="0"/>
              </a:rPr>
              <a:t>を注入し</a:t>
            </a:r>
            <a:r>
              <a:rPr lang="ja-JP" altLang="en-US" sz="1800" dirty="0">
                <a:effectLst/>
                <a:ea typeface="游明朝" panose="02020400000000000000" pitchFamily="18" charset="-128"/>
                <a:cs typeface="Times New Roman" panose="02020603050405020304" pitchFamily="18" charset="0"/>
              </a:rPr>
              <a:t>ていない</a:t>
            </a:r>
            <a:endParaRPr kumimoji="1" lang="en-US" altLang="ja-JP" sz="2000" dirty="0"/>
          </a:p>
          <a:p>
            <a:endParaRPr kumimoji="1" lang="ja-JP" altLang="en-US" dirty="0"/>
          </a:p>
        </p:txBody>
      </p:sp>
    </p:spTree>
    <p:extLst>
      <p:ext uri="{BB962C8B-B14F-4D97-AF65-F5344CB8AC3E}">
        <p14:creationId xmlns:p14="http://schemas.microsoft.com/office/powerpoint/2010/main" val="376128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BB7A-360A-45E1-80AB-7B0759A18D1D}"/>
              </a:ext>
            </a:extLst>
          </p:cNvPr>
          <p:cNvSpPr>
            <a:spLocks noGrp="1"/>
          </p:cNvSpPr>
          <p:nvPr>
            <p:ph type="title"/>
          </p:nvPr>
        </p:nvSpPr>
        <p:spPr/>
        <p:txBody>
          <a:bodyPr/>
          <a:lstStyle/>
          <a:p>
            <a:endParaRPr kumimoji="1" lang="ja-JP" altLang="en-US"/>
          </a:p>
        </p:txBody>
      </p:sp>
      <p:pic>
        <p:nvPicPr>
          <p:cNvPr id="4" name="コンテンツ プレースホルダー 4">
            <a:extLst>
              <a:ext uri="{FF2B5EF4-FFF2-40B4-BE49-F238E27FC236}">
                <a16:creationId xmlns:a16="http://schemas.microsoft.com/office/drawing/2014/main" id="{2F093167-7708-4DB1-A486-F2351653BC16}"/>
              </a:ext>
            </a:extLst>
          </p:cNvPr>
          <p:cNvPicPr>
            <a:picLocks noGrp="1" noChangeAspect="1"/>
          </p:cNvPicPr>
          <p:nvPr>
            <p:ph idx="1"/>
          </p:nvPr>
        </p:nvPicPr>
        <p:blipFill rotWithShape="1">
          <a:blip r:embed="rId3"/>
          <a:srcRect l="-467" t="-2747" r="467" b="74261"/>
          <a:stretch/>
        </p:blipFill>
        <p:spPr>
          <a:xfrm>
            <a:off x="2935264" y="3528257"/>
            <a:ext cx="8185233" cy="2222937"/>
          </a:xfrm>
        </p:spPr>
      </p:pic>
      <p:pic>
        <p:nvPicPr>
          <p:cNvPr id="5" name="コンテンツ プレースホルダー 4">
            <a:extLst>
              <a:ext uri="{FF2B5EF4-FFF2-40B4-BE49-F238E27FC236}">
                <a16:creationId xmlns:a16="http://schemas.microsoft.com/office/drawing/2014/main" id="{B09EFE4B-9B45-4552-ACBA-691F358F2349}"/>
              </a:ext>
            </a:extLst>
          </p:cNvPr>
          <p:cNvPicPr>
            <a:picLocks noGrp="1" noChangeAspect="1"/>
          </p:cNvPicPr>
          <p:nvPr/>
        </p:nvPicPr>
        <p:blipFill rotWithShape="1">
          <a:blip r:embed="rId4"/>
          <a:srcRect b="32488"/>
          <a:stretch/>
        </p:blipFill>
        <p:spPr>
          <a:xfrm>
            <a:off x="3151314" y="1027906"/>
            <a:ext cx="7969183" cy="2067877"/>
          </a:xfrm>
          <a:prstGeom prst="rect">
            <a:avLst/>
          </a:prstGeom>
        </p:spPr>
      </p:pic>
      <p:sp>
        <p:nvSpPr>
          <p:cNvPr id="6" name="テキスト ボックス 5">
            <a:extLst>
              <a:ext uri="{FF2B5EF4-FFF2-40B4-BE49-F238E27FC236}">
                <a16:creationId xmlns:a16="http://schemas.microsoft.com/office/drawing/2014/main" id="{F0E9C5BC-BF44-484D-9A70-8D19E1172571}"/>
              </a:ext>
            </a:extLst>
          </p:cNvPr>
          <p:cNvSpPr txBox="1"/>
          <p:nvPr/>
        </p:nvSpPr>
        <p:spPr>
          <a:xfrm>
            <a:off x="430306" y="2061844"/>
            <a:ext cx="2232211" cy="646331"/>
          </a:xfrm>
          <a:prstGeom prst="rect">
            <a:avLst/>
          </a:prstGeom>
          <a:noFill/>
        </p:spPr>
        <p:txBody>
          <a:bodyPr wrap="square" rtlCol="0">
            <a:spAutoFit/>
          </a:bodyPr>
          <a:lstStyle/>
          <a:p>
            <a:r>
              <a:rPr kumimoji="1" lang="en-US" altLang="ja-JP" sz="3600" dirty="0" err="1"/>
              <a:t>XtrmRNA</a:t>
            </a:r>
            <a:endParaRPr kumimoji="1" lang="ja-JP" altLang="en-US" sz="3600" dirty="0"/>
          </a:p>
        </p:txBody>
      </p:sp>
      <p:sp>
        <p:nvSpPr>
          <p:cNvPr id="7" name="テキスト ボックス 6">
            <a:extLst>
              <a:ext uri="{FF2B5EF4-FFF2-40B4-BE49-F238E27FC236}">
                <a16:creationId xmlns:a16="http://schemas.microsoft.com/office/drawing/2014/main" id="{AEFFF563-67CD-4E46-A4CC-AF21CD1F5E0E}"/>
              </a:ext>
            </a:extLst>
          </p:cNvPr>
          <p:cNvSpPr txBox="1"/>
          <p:nvPr/>
        </p:nvSpPr>
        <p:spPr>
          <a:xfrm>
            <a:off x="1071503" y="4639725"/>
            <a:ext cx="2585640" cy="646331"/>
          </a:xfrm>
          <a:prstGeom prst="rect">
            <a:avLst/>
          </a:prstGeom>
          <a:noFill/>
        </p:spPr>
        <p:txBody>
          <a:bodyPr wrap="square" rtlCol="0">
            <a:spAutoFit/>
          </a:bodyPr>
          <a:lstStyle/>
          <a:p>
            <a:r>
              <a:rPr kumimoji="1" lang="en-US" altLang="ja-JP" sz="3600" dirty="0" err="1"/>
              <a:t>Xtr</a:t>
            </a:r>
            <a:endParaRPr kumimoji="1" lang="ja-JP" altLang="en-US" sz="3600" dirty="0"/>
          </a:p>
        </p:txBody>
      </p:sp>
    </p:spTree>
    <p:extLst>
      <p:ext uri="{BB962C8B-B14F-4D97-AF65-F5344CB8AC3E}">
        <p14:creationId xmlns:p14="http://schemas.microsoft.com/office/powerpoint/2010/main" val="15134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78B35B6B-8330-43F8-BAB8-6BD99E4DEFEB}"/>
              </a:ext>
            </a:extLst>
          </p:cNvPr>
          <p:cNvPicPr>
            <a:picLocks noGrp="1" noChangeAspect="1"/>
          </p:cNvPicPr>
          <p:nvPr>
            <p:ph idx="1"/>
          </p:nvPr>
        </p:nvPicPr>
        <p:blipFill rotWithShape="1">
          <a:blip r:embed="rId3"/>
          <a:srcRect l="-1" t="28813" r="-3151"/>
          <a:stretch/>
        </p:blipFill>
        <p:spPr>
          <a:xfrm>
            <a:off x="426721" y="577490"/>
            <a:ext cx="6190211" cy="4072801"/>
          </a:xfrm>
        </p:spPr>
      </p:pic>
      <p:sp>
        <p:nvSpPr>
          <p:cNvPr id="6" name="テキスト ボックス 5">
            <a:extLst>
              <a:ext uri="{FF2B5EF4-FFF2-40B4-BE49-F238E27FC236}">
                <a16:creationId xmlns:a16="http://schemas.microsoft.com/office/drawing/2014/main" id="{37857422-DB4E-4A9C-95BF-08FB5484EAB8}"/>
              </a:ext>
            </a:extLst>
          </p:cNvPr>
          <p:cNvSpPr txBox="1"/>
          <p:nvPr/>
        </p:nvSpPr>
        <p:spPr>
          <a:xfrm>
            <a:off x="7215448" y="3857105"/>
            <a:ext cx="4039985" cy="2585323"/>
          </a:xfrm>
          <a:prstGeom prst="rect">
            <a:avLst/>
          </a:prstGeom>
          <a:noFill/>
        </p:spPr>
        <p:txBody>
          <a:bodyPr wrap="square" rtlCol="0">
            <a:spAutoFit/>
          </a:bodyPr>
          <a:lstStyle/>
          <a:p>
            <a:r>
              <a:rPr kumimoji="1" lang="en-US" altLang="ja-JP" dirty="0"/>
              <a:t>PG:</a:t>
            </a:r>
            <a:r>
              <a:rPr lang="ja-JP" altLang="en-US" dirty="0"/>
              <a:t>１次精原細胞</a:t>
            </a:r>
            <a:endParaRPr kumimoji="1" lang="en-US" altLang="ja-JP" dirty="0"/>
          </a:p>
          <a:p>
            <a:r>
              <a:rPr lang="en-US" altLang="ja-JP" dirty="0"/>
              <a:t>SG:</a:t>
            </a:r>
            <a:r>
              <a:rPr lang="ja-JP" altLang="en-US" dirty="0"/>
              <a:t>２次精原細胞</a:t>
            </a:r>
            <a:endParaRPr lang="en-US" altLang="ja-JP" dirty="0"/>
          </a:p>
          <a:p>
            <a:r>
              <a:rPr kumimoji="1" lang="en-US" altLang="ja-JP" dirty="0"/>
              <a:t>LZ:</a:t>
            </a:r>
            <a:r>
              <a:rPr kumimoji="1" lang="ja-JP" altLang="en-US" dirty="0"/>
              <a:t>レプトテン</a:t>
            </a:r>
            <a:r>
              <a:rPr kumimoji="1" lang="en-US" altLang="ja-JP" dirty="0"/>
              <a:t>‐</a:t>
            </a:r>
            <a:r>
              <a:rPr lang="ja-JP" altLang="en-US" dirty="0"/>
              <a:t>ザイゴ</a:t>
            </a:r>
            <a:r>
              <a:rPr kumimoji="1" lang="ja-JP" altLang="en-US" dirty="0"/>
              <a:t>テン精母細胞</a:t>
            </a:r>
            <a:endParaRPr kumimoji="1" lang="en-US" altLang="ja-JP" dirty="0"/>
          </a:p>
          <a:p>
            <a:r>
              <a:rPr lang="en-US" altLang="ja-JP" dirty="0"/>
              <a:t>Pa:</a:t>
            </a:r>
            <a:r>
              <a:rPr lang="ja-JP" altLang="en-US" dirty="0"/>
              <a:t>パキテン精母細胞</a:t>
            </a:r>
            <a:endParaRPr lang="en-US" altLang="ja-JP" dirty="0"/>
          </a:p>
          <a:p>
            <a:r>
              <a:rPr lang="en-US" altLang="ja-JP" dirty="0"/>
              <a:t>SC:</a:t>
            </a:r>
            <a:r>
              <a:rPr lang="ja-JP" altLang="en-US" dirty="0"/>
              <a:t>２次精母細胞</a:t>
            </a:r>
            <a:endParaRPr lang="en-US" altLang="ja-JP" dirty="0"/>
          </a:p>
          <a:p>
            <a:r>
              <a:rPr kumimoji="1" lang="en-US" altLang="ja-JP" dirty="0"/>
              <a:t>RT:</a:t>
            </a:r>
            <a:r>
              <a:rPr lang="ja-JP" altLang="en-US" dirty="0"/>
              <a:t>丸い精子</a:t>
            </a:r>
            <a:r>
              <a:rPr kumimoji="1" lang="ja-JP" altLang="en-US" dirty="0"/>
              <a:t>細胞</a:t>
            </a:r>
            <a:endParaRPr kumimoji="1" lang="en-US" altLang="ja-JP" dirty="0"/>
          </a:p>
          <a:p>
            <a:r>
              <a:rPr lang="en-US" altLang="ja-JP" dirty="0"/>
              <a:t>MS:</a:t>
            </a:r>
            <a:r>
              <a:rPr lang="ja-JP" altLang="en-US" dirty="0"/>
              <a:t>成熟精子</a:t>
            </a:r>
            <a:endParaRPr lang="en-US" altLang="ja-JP" dirty="0"/>
          </a:p>
          <a:p>
            <a:r>
              <a:rPr kumimoji="1" lang="ja-JP" altLang="en-US" dirty="0"/>
              <a:t>➤</a:t>
            </a:r>
            <a:r>
              <a:rPr kumimoji="1" lang="en-US" altLang="ja-JP" dirty="0"/>
              <a:t>:PG</a:t>
            </a:r>
          </a:p>
          <a:p>
            <a:r>
              <a:rPr kumimoji="1" lang="ja-JP" altLang="en-US" dirty="0"/>
              <a:t>➤➤</a:t>
            </a:r>
            <a:r>
              <a:rPr kumimoji="1" lang="en-US" altLang="ja-JP" dirty="0"/>
              <a:t>:</a:t>
            </a:r>
            <a:r>
              <a:rPr lang="en-US" altLang="ja-JP" dirty="0"/>
              <a:t>SG</a:t>
            </a:r>
            <a:endParaRPr kumimoji="1" lang="en-US" altLang="ja-JP" dirty="0"/>
          </a:p>
        </p:txBody>
      </p:sp>
      <p:pic>
        <p:nvPicPr>
          <p:cNvPr id="4" name="コンテンツ プレースホルダー 4">
            <a:extLst>
              <a:ext uri="{FF2B5EF4-FFF2-40B4-BE49-F238E27FC236}">
                <a16:creationId xmlns:a16="http://schemas.microsoft.com/office/drawing/2014/main" id="{CB314586-3B03-4B3F-8741-431E8398BFE2}"/>
              </a:ext>
            </a:extLst>
          </p:cNvPr>
          <p:cNvPicPr>
            <a:picLocks noGrp="1" noChangeAspect="1"/>
          </p:cNvPicPr>
          <p:nvPr/>
        </p:nvPicPr>
        <p:blipFill rotWithShape="1">
          <a:blip r:embed="rId4"/>
          <a:srcRect r="34514"/>
          <a:stretch/>
        </p:blipFill>
        <p:spPr>
          <a:xfrm>
            <a:off x="7110192" y="758511"/>
            <a:ext cx="4250496" cy="3098594"/>
          </a:xfrm>
          <a:prstGeom prst="rect">
            <a:avLst/>
          </a:prstGeom>
        </p:spPr>
      </p:pic>
      <p:sp>
        <p:nvSpPr>
          <p:cNvPr id="2" name="テキスト ボックス 1">
            <a:extLst>
              <a:ext uri="{FF2B5EF4-FFF2-40B4-BE49-F238E27FC236}">
                <a16:creationId xmlns:a16="http://schemas.microsoft.com/office/drawing/2014/main" id="{D3BFB25A-18B3-4FE9-B59B-AE8317D73301}"/>
              </a:ext>
            </a:extLst>
          </p:cNvPr>
          <p:cNvSpPr txBox="1"/>
          <p:nvPr/>
        </p:nvSpPr>
        <p:spPr>
          <a:xfrm>
            <a:off x="6974379" y="346658"/>
            <a:ext cx="2261061" cy="461665"/>
          </a:xfrm>
          <a:prstGeom prst="rect">
            <a:avLst/>
          </a:prstGeom>
          <a:noFill/>
        </p:spPr>
        <p:txBody>
          <a:bodyPr wrap="square" rtlCol="0">
            <a:spAutoFit/>
          </a:bodyPr>
          <a:lstStyle/>
          <a:p>
            <a:r>
              <a:rPr kumimoji="1" lang="en-US" altLang="ja-JP" sz="2400" dirty="0" err="1"/>
              <a:t>XtrmRNA</a:t>
            </a:r>
            <a:endParaRPr kumimoji="1" lang="ja-JP" altLang="en-US" sz="2400" dirty="0"/>
          </a:p>
        </p:txBody>
      </p:sp>
      <p:sp>
        <p:nvSpPr>
          <p:cNvPr id="3" name="テキスト ボックス 2">
            <a:extLst>
              <a:ext uri="{FF2B5EF4-FFF2-40B4-BE49-F238E27FC236}">
                <a16:creationId xmlns:a16="http://schemas.microsoft.com/office/drawing/2014/main" id="{7ADF8F9A-DBD9-4361-881A-3D2B016F50D3}"/>
              </a:ext>
            </a:extLst>
          </p:cNvPr>
          <p:cNvSpPr txBox="1"/>
          <p:nvPr/>
        </p:nvSpPr>
        <p:spPr>
          <a:xfrm>
            <a:off x="964316" y="235291"/>
            <a:ext cx="2144644" cy="523220"/>
          </a:xfrm>
          <a:prstGeom prst="rect">
            <a:avLst/>
          </a:prstGeom>
          <a:noFill/>
        </p:spPr>
        <p:txBody>
          <a:bodyPr wrap="square" rtlCol="0">
            <a:spAutoFit/>
          </a:bodyPr>
          <a:lstStyle/>
          <a:p>
            <a:r>
              <a:rPr kumimoji="1" lang="en-US" altLang="ja-JP" sz="2800" dirty="0" err="1"/>
              <a:t>Xtr</a:t>
            </a:r>
            <a:endParaRPr kumimoji="1" lang="ja-JP" altLang="en-US" sz="2800" dirty="0"/>
          </a:p>
        </p:txBody>
      </p:sp>
    </p:spTree>
    <p:extLst>
      <p:ext uri="{BB962C8B-B14F-4D97-AF65-F5344CB8AC3E}">
        <p14:creationId xmlns:p14="http://schemas.microsoft.com/office/powerpoint/2010/main" val="429423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D9B3CBE-148A-49D9-8743-9106B1A1E4C1}"/>
              </a:ext>
            </a:extLst>
          </p:cNvPr>
          <p:cNvPicPr>
            <a:picLocks noGrp="1" noChangeAspect="1"/>
          </p:cNvPicPr>
          <p:nvPr>
            <p:ph idx="1"/>
          </p:nvPr>
        </p:nvPicPr>
        <p:blipFill rotWithShape="1">
          <a:blip r:embed="rId3"/>
          <a:srcRect r="63458"/>
          <a:stretch/>
        </p:blipFill>
        <p:spPr>
          <a:xfrm>
            <a:off x="503363" y="605912"/>
            <a:ext cx="3852506" cy="5874538"/>
          </a:xfrm>
        </p:spPr>
      </p:pic>
      <p:pic>
        <p:nvPicPr>
          <p:cNvPr id="7" name="図 6">
            <a:extLst>
              <a:ext uri="{FF2B5EF4-FFF2-40B4-BE49-F238E27FC236}">
                <a16:creationId xmlns:a16="http://schemas.microsoft.com/office/drawing/2014/main" id="{DE205E9C-2515-47D4-A69C-61389921E685}"/>
              </a:ext>
            </a:extLst>
          </p:cNvPr>
          <p:cNvPicPr>
            <a:picLocks noChangeAspect="1"/>
          </p:cNvPicPr>
          <p:nvPr/>
        </p:nvPicPr>
        <p:blipFill>
          <a:blip r:embed="rId4"/>
          <a:stretch>
            <a:fillRect/>
          </a:stretch>
        </p:blipFill>
        <p:spPr>
          <a:xfrm>
            <a:off x="5001519" y="1643343"/>
            <a:ext cx="6470045" cy="4177967"/>
          </a:xfrm>
          <a:prstGeom prst="rect">
            <a:avLst/>
          </a:prstGeom>
        </p:spPr>
      </p:pic>
    </p:spTree>
    <p:extLst>
      <p:ext uri="{BB962C8B-B14F-4D97-AF65-F5344CB8AC3E}">
        <p14:creationId xmlns:p14="http://schemas.microsoft.com/office/powerpoint/2010/main" val="281405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a:extLst>
              <a:ext uri="{FF2B5EF4-FFF2-40B4-BE49-F238E27FC236}">
                <a16:creationId xmlns:a16="http://schemas.microsoft.com/office/drawing/2014/main" id="{F3CD8EBF-9903-4208-B1F0-E21CADAD3469}"/>
              </a:ext>
            </a:extLst>
          </p:cNvPr>
          <p:cNvPicPr>
            <a:picLocks noGrp="1" noChangeAspect="1"/>
          </p:cNvPicPr>
          <p:nvPr>
            <p:ph idx="1"/>
          </p:nvPr>
        </p:nvPicPr>
        <p:blipFill rotWithShape="1">
          <a:blip r:embed="rId3"/>
          <a:srcRect l="37153" t="-1" b="-2664"/>
          <a:stretch/>
        </p:blipFill>
        <p:spPr>
          <a:xfrm>
            <a:off x="838200" y="896823"/>
            <a:ext cx="5187142" cy="4721629"/>
          </a:xfrm>
        </p:spPr>
      </p:pic>
      <p:pic>
        <p:nvPicPr>
          <p:cNvPr id="5" name="図 4">
            <a:extLst>
              <a:ext uri="{FF2B5EF4-FFF2-40B4-BE49-F238E27FC236}">
                <a16:creationId xmlns:a16="http://schemas.microsoft.com/office/drawing/2014/main" id="{B9236143-BC9B-4706-8715-1859EE563985}"/>
              </a:ext>
            </a:extLst>
          </p:cNvPr>
          <p:cNvPicPr>
            <a:picLocks noChangeAspect="1"/>
          </p:cNvPicPr>
          <p:nvPr/>
        </p:nvPicPr>
        <p:blipFill>
          <a:blip r:embed="rId4"/>
          <a:stretch>
            <a:fillRect/>
          </a:stretch>
        </p:blipFill>
        <p:spPr>
          <a:xfrm>
            <a:off x="6981304" y="896823"/>
            <a:ext cx="3692237" cy="4808913"/>
          </a:xfrm>
          <a:prstGeom prst="rect">
            <a:avLst/>
          </a:prstGeom>
        </p:spPr>
      </p:pic>
      <p:sp>
        <p:nvSpPr>
          <p:cNvPr id="2" name="テキスト ボックス 1">
            <a:extLst>
              <a:ext uri="{FF2B5EF4-FFF2-40B4-BE49-F238E27FC236}">
                <a16:creationId xmlns:a16="http://schemas.microsoft.com/office/drawing/2014/main" id="{DBD659B7-A55B-4D32-9D34-6D6DA32C774F}"/>
              </a:ext>
            </a:extLst>
          </p:cNvPr>
          <p:cNvSpPr txBox="1"/>
          <p:nvPr/>
        </p:nvSpPr>
        <p:spPr>
          <a:xfrm>
            <a:off x="6981304" y="5618452"/>
            <a:ext cx="4240878" cy="369332"/>
          </a:xfrm>
          <a:prstGeom prst="rect">
            <a:avLst/>
          </a:prstGeom>
          <a:noFill/>
        </p:spPr>
        <p:txBody>
          <a:bodyPr wrap="square" rtlCol="0">
            <a:spAutoFit/>
          </a:bodyPr>
          <a:lstStyle/>
          <a:p>
            <a:r>
              <a:rPr kumimoji="1" lang="ja-JP" altLang="en-US" dirty="0"/>
              <a:t>●：</a:t>
            </a:r>
            <a:r>
              <a:rPr kumimoji="1" lang="en-US" altLang="ja-JP" dirty="0"/>
              <a:t>NRI</a:t>
            </a:r>
            <a:r>
              <a:rPr kumimoji="1" lang="ja-JP" altLang="en-US" dirty="0"/>
              <a:t>　△：</a:t>
            </a:r>
            <a:r>
              <a:rPr kumimoji="1" lang="en-US" altLang="ja-JP" dirty="0" err="1"/>
              <a:t>Xtr</a:t>
            </a:r>
            <a:r>
              <a:rPr kumimoji="1" lang="ja-JP" altLang="en-US" dirty="0"/>
              <a:t>抗体</a:t>
            </a:r>
          </a:p>
        </p:txBody>
      </p:sp>
    </p:spTree>
    <p:extLst>
      <p:ext uri="{BB962C8B-B14F-4D97-AF65-F5344CB8AC3E}">
        <p14:creationId xmlns:p14="http://schemas.microsoft.com/office/powerpoint/2010/main" val="40561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E7E575-CDBD-4ACA-B2BA-A87F7A11D16B}"/>
              </a:ext>
            </a:extLst>
          </p:cNvPr>
          <p:cNvSpPr>
            <a:spLocks noGrp="1"/>
          </p:cNvSpPr>
          <p:nvPr>
            <p:ph type="title"/>
          </p:nvPr>
        </p:nvSpPr>
        <p:spPr/>
        <p:txBody>
          <a:bodyPr/>
          <a:lstStyle/>
          <a:p>
            <a:endParaRPr kumimoji="1" lang="ja-JP" altLang="en-US"/>
          </a:p>
        </p:txBody>
      </p:sp>
      <p:pic>
        <p:nvPicPr>
          <p:cNvPr id="5" name="コンテンツ プレースホルダー 4" descr="Web サイト&#10;&#10;低い精度で自動的に生成された説明">
            <a:extLst>
              <a:ext uri="{FF2B5EF4-FFF2-40B4-BE49-F238E27FC236}">
                <a16:creationId xmlns:a16="http://schemas.microsoft.com/office/drawing/2014/main" id="{CEA40613-B6E7-4561-B73A-D22753BD73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093" y="1134334"/>
            <a:ext cx="5756916" cy="4760259"/>
          </a:xfrm>
        </p:spPr>
      </p:pic>
      <p:pic>
        <p:nvPicPr>
          <p:cNvPr id="7" name="図 6" descr="ダイアグラム&#10;&#10;自動的に生成された説明">
            <a:extLst>
              <a:ext uri="{FF2B5EF4-FFF2-40B4-BE49-F238E27FC236}">
                <a16:creationId xmlns:a16="http://schemas.microsoft.com/office/drawing/2014/main" id="{44971DAB-4E54-4DC0-95B8-BEF20A134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009" y="1134334"/>
            <a:ext cx="6311991" cy="4928923"/>
          </a:xfrm>
          <a:prstGeom prst="rect">
            <a:avLst/>
          </a:prstGeom>
        </p:spPr>
      </p:pic>
    </p:spTree>
    <p:extLst>
      <p:ext uri="{BB962C8B-B14F-4D97-AF65-F5344CB8AC3E}">
        <p14:creationId xmlns:p14="http://schemas.microsoft.com/office/powerpoint/2010/main" val="302417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CF2772E-0291-4B63-AC62-84BC4F7802E3}"/>
              </a:ext>
            </a:extLst>
          </p:cNvPr>
          <p:cNvPicPr>
            <a:picLocks noGrp="1" noChangeAspect="1"/>
          </p:cNvPicPr>
          <p:nvPr>
            <p:ph idx="1"/>
          </p:nvPr>
        </p:nvPicPr>
        <p:blipFill>
          <a:blip r:embed="rId3"/>
          <a:stretch>
            <a:fillRect/>
          </a:stretch>
        </p:blipFill>
        <p:spPr>
          <a:xfrm>
            <a:off x="1478740" y="765197"/>
            <a:ext cx="9234519" cy="5327606"/>
          </a:xfrm>
        </p:spPr>
      </p:pic>
    </p:spTree>
    <p:extLst>
      <p:ext uri="{BB962C8B-B14F-4D97-AF65-F5344CB8AC3E}">
        <p14:creationId xmlns:p14="http://schemas.microsoft.com/office/powerpoint/2010/main" val="15404264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4148</TotalTime>
  <Words>2326</Words>
  <Application>Microsoft Office PowerPoint</Application>
  <PresentationFormat>ワイド画面</PresentationFormat>
  <Paragraphs>115</Paragraphs>
  <Slides>10</Slides>
  <Notes>10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游明朝</vt:lpstr>
      <vt:lpstr>Arial</vt:lpstr>
      <vt:lpstr>Office テーマ</vt:lpstr>
      <vt:lpstr>Involvement of Xtr (Xenopus tudor repeat) in microtubule assembly around nucleus and karyokinesis during cleavage in Xenopus laevis</vt:lpstr>
      <vt:lpstr>Xenopus tudor repeat (Xtr)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Xtrの繰り返し配列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Involvement of Xtr (Xenopus tudor　repeat) in microtubule assembly around nucleus and karyokinesis during　cleavage in Xenopus laevis</dc:title>
  <dc:creator>194038406</dc:creator>
  <cp:lastModifiedBy>194038406</cp:lastModifiedBy>
  <cp:revision>15</cp:revision>
  <cp:lastPrinted>2022-02-01T17:16:18Z</cp:lastPrinted>
  <dcterms:created xsi:type="dcterms:W3CDTF">2022-01-12T04:59:14Z</dcterms:created>
  <dcterms:modified xsi:type="dcterms:W3CDTF">2022-02-02T00:49:34Z</dcterms:modified>
</cp:coreProperties>
</file>