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66" r:id="rId3"/>
    <p:sldId id="257" r:id="rId4"/>
    <p:sldId id="258" r:id="rId5"/>
    <p:sldId id="259" r:id="rId6"/>
    <p:sldId id="260" r:id="rId7"/>
    <p:sldId id="261" r:id="rId8"/>
    <p:sldId id="262" r:id="rId9"/>
    <p:sldId id="263" r:id="rId10"/>
    <p:sldId id="264" r:id="rId11"/>
  </p:sldIdLst>
  <p:sldSz cx="12192000" cy="6858000"/>
  <p:notesSz cx="9945688"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07" autoAdjust="0"/>
    <p:restoredTop sz="61547" autoAdjust="0"/>
  </p:normalViewPr>
  <p:slideViewPr>
    <p:cSldViewPr snapToGrid="0">
      <p:cViewPr varScale="1">
        <p:scale>
          <a:sx n="58" d="100"/>
          <a:sy n="58" d="100"/>
        </p:scale>
        <p:origin x="18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4309799" cy="344092"/>
          </a:xfrm>
          <a:prstGeom prst="rect">
            <a:avLst/>
          </a:prstGeom>
        </p:spPr>
        <p:txBody>
          <a:bodyPr vert="horz" lIns="96007" tIns="48004" rIns="96007" bIns="48004" rtlCol="0"/>
          <a:lstStyle>
            <a:lvl1pPr algn="l">
              <a:defRPr sz="1300"/>
            </a:lvl1pPr>
          </a:lstStyle>
          <a:p>
            <a:endParaRPr kumimoji="1" lang="ja-JP" altLang="en-US"/>
          </a:p>
        </p:txBody>
      </p:sp>
      <p:sp>
        <p:nvSpPr>
          <p:cNvPr id="3" name="日付プレースホルダー 2"/>
          <p:cNvSpPr>
            <a:spLocks noGrp="1"/>
          </p:cNvSpPr>
          <p:nvPr>
            <p:ph type="dt" idx="1"/>
          </p:nvPr>
        </p:nvSpPr>
        <p:spPr>
          <a:xfrm>
            <a:off x="5633589" y="1"/>
            <a:ext cx="4309799" cy="344092"/>
          </a:xfrm>
          <a:prstGeom prst="rect">
            <a:avLst/>
          </a:prstGeom>
        </p:spPr>
        <p:txBody>
          <a:bodyPr vert="horz" lIns="96007" tIns="48004" rIns="96007" bIns="48004" rtlCol="0"/>
          <a:lstStyle>
            <a:lvl1pPr algn="r">
              <a:defRPr sz="1300"/>
            </a:lvl1pPr>
          </a:lstStyle>
          <a:p>
            <a:fld id="{484D0A00-DE0D-4F74-9C98-712977FC63F9}"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2916238" y="857250"/>
            <a:ext cx="4113212" cy="2314575"/>
          </a:xfrm>
          <a:prstGeom prst="rect">
            <a:avLst/>
          </a:prstGeom>
          <a:noFill/>
          <a:ln w="12700">
            <a:solidFill>
              <a:prstClr val="black"/>
            </a:solidFill>
          </a:ln>
        </p:spPr>
        <p:txBody>
          <a:bodyPr vert="horz" lIns="96007" tIns="48004" rIns="96007" bIns="48004" rtlCol="0" anchor="ctr"/>
          <a:lstStyle/>
          <a:p>
            <a:endParaRPr lang="ja-JP" altLang="en-US"/>
          </a:p>
        </p:txBody>
      </p:sp>
      <p:sp>
        <p:nvSpPr>
          <p:cNvPr id="5" name="ノート プレースホルダー 4"/>
          <p:cNvSpPr>
            <a:spLocks noGrp="1"/>
          </p:cNvSpPr>
          <p:nvPr>
            <p:ph type="body" sz="quarter" idx="3"/>
          </p:nvPr>
        </p:nvSpPr>
        <p:spPr>
          <a:xfrm>
            <a:off x="994570" y="3300413"/>
            <a:ext cx="7956550" cy="2700337"/>
          </a:xfrm>
          <a:prstGeom prst="rect">
            <a:avLst/>
          </a:prstGeom>
        </p:spPr>
        <p:txBody>
          <a:bodyPr vert="horz" lIns="96007" tIns="48004" rIns="96007" bIns="4800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6513912"/>
            <a:ext cx="4309799" cy="344090"/>
          </a:xfrm>
          <a:prstGeom prst="rect">
            <a:avLst/>
          </a:prstGeom>
        </p:spPr>
        <p:txBody>
          <a:bodyPr vert="horz" lIns="96007" tIns="48004" rIns="96007" bIns="4800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5633589" y="6513912"/>
            <a:ext cx="4309799" cy="344090"/>
          </a:xfrm>
          <a:prstGeom prst="rect">
            <a:avLst/>
          </a:prstGeom>
        </p:spPr>
        <p:txBody>
          <a:bodyPr vert="horz" lIns="96007" tIns="48004" rIns="96007" bIns="48004" rtlCol="0" anchor="b"/>
          <a:lstStyle>
            <a:lvl1pPr algn="r">
              <a:defRPr sz="1300"/>
            </a:lvl1pPr>
          </a:lstStyle>
          <a:p>
            <a:fld id="{D9B25830-C737-4B88-A147-9F83BF613828}" type="slidenum">
              <a:rPr kumimoji="1" lang="ja-JP" altLang="en-US" smtClean="0"/>
              <a:t>‹#›</a:t>
            </a:fld>
            <a:endParaRPr kumimoji="1" lang="ja-JP" altLang="en-US"/>
          </a:p>
        </p:txBody>
      </p:sp>
    </p:spTree>
    <p:extLst>
      <p:ext uri="{BB962C8B-B14F-4D97-AF65-F5344CB8AC3E}">
        <p14:creationId xmlns:p14="http://schemas.microsoft.com/office/powerpoint/2010/main" val="39213605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0074">
              <a:defRPr/>
            </a:pP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Xenopus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胚の内胚葉細胞塊における推定</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の移動様式とその分子機構</a:t>
            </a: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1</a:t>
            </a:fld>
            <a:endParaRPr kumimoji="1" lang="ja-JP" altLang="en-US"/>
          </a:p>
        </p:txBody>
      </p:sp>
    </p:spTree>
    <p:extLst>
      <p:ext uri="{BB962C8B-B14F-4D97-AF65-F5344CB8AC3E}">
        <p14:creationId xmlns:p14="http://schemas.microsoft.com/office/powerpoint/2010/main" val="3350497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c.m</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細胞膜；</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cy,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細胞質または生殖質；</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s.e.c.</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体内胚葉細胞；</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バックグラウンドレベル；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陽性の場合は非常に弱い；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弱い；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中くらい；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強い；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N.D.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決定していない。</a:t>
            </a:r>
          </a:p>
          <a:p>
            <a:pPr algn="just"/>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この分子は、抗マウス</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CXCR4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抗体で認識された。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コラーゲンは、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Xenopus collagen type IV</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の融合タンパク質に対する抗血清で検出された。</a:t>
            </a:r>
          </a:p>
          <a:p>
            <a:pPr algn="just"/>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ラミニンは、いずれのステージの胚においても、</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および体内内胚葉細胞にはほとんど検出されなかった。</a:t>
            </a:r>
          </a:p>
          <a:p>
            <a:endParaRPr kumimoji="1" lang="en-US" altLang="ja-JP" dirty="0"/>
          </a:p>
          <a:p>
            <a:endParaRPr kumimoji="1" lang="en-US" altLang="ja-JP" dirty="0"/>
          </a:p>
          <a:p>
            <a:r>
              <a:rPr lang="ja-JP" altLang="ja-JP" sz="1900" dirty="0">
                <a:ea typeface="游明朝" panose="02020400000000000000" pitchFamily="18" charset="-128"/>
                <a:cs typeface="Times New Roman" panose="02020603050405020304" pitchFamily="18" charset="0"/>
              </a:rPr>
              <a:t>一般に、細胞の移動には、細胞膜上のインテグリン、活発に移動する細胞の細胞質内の</a:t>
            </a:r>
            <a:r>
              <a:rPr lang="en-US" altLang="ja-JP" sz="1900" dirty="0">
                <a:ea typeface="游明朝" panose="02020400000000000000" pitchFamily="18" charset="-128"/>
                <a:cs typeface="Times New Roman" panose="02020603050405020304" pitchFamily="18" charset="0"/>
              </a:rPr>
              <a:t>F-</a:t>
            </a:r>
            <a:r>
              <a:rPr lang="ja-JP" altLang="ja-JP" sz="1900" dirty="0">
                <a:ea typeface="游明朝" panose="02020400000000000000" pitchFamily="18" charset="-128"/>
                <a:cs typeface="Times New Roman" panose="02020603050405020304" pitchFamily="18" charset="0"/>
              </a:rPr>
              <a:t>アクチン、そして</a:t>
            </a:r>
            <a:r>
              <a:rPr lang="en-US" altLang="ja-JP" sz="1900" dirty="0">
                <a:ea typeface="游明朝" panose="02020400000000000000" pitchFamily="18" charset="-128"/>
                <a:cs typeface="Times New Roman" panose="02020603050405020304" pitchFamily="18" charset="0"/>
              </a:rPr>
              <a:t>ECM</a:t>
            </a:r>
            <a:r>
              <a:rPr lang="ja-JP" altLang="ja-JP" sz="1900" dirty="0">
                <a:ea typeface="游明朝" panose="02020400000000000000" pitchFamily="18" charset="-128"/>
                <a:cs typeface="Times New Roman" panose="02020603050405020304" pitchFamily="18" charset="0"/>
              </a:rPr>
              <a:t>環境が必須であると考えられている。実際、ショウジョウバエの極細胞や</a:t>
            </a:r>
            <a:r>
              <a:rPr lang="en-US" altLang="ja-JP" sz="1900" dirty="0">
                <a:ea typeface="游明朝" panose="02020400000000000000" pitchFamily="18" charset="-128"/>
                <a:cs typeface="Times New Roman" panose="02020603050405020304" pitchFamily="18" charset="0"/>
              </a:rPr>
              <a:t>PGC</a:t>
            </a:r>
            <a:r>
              <a:rPr lang="ja-JP" altLang="ja-JP" sz="1900" dirty="0">
                <a:ea typeface="游明朝" panose="02020400000000000000" pitchFamily="18" charset="-128"/>
                <a:cs typeface="Times New Roman" panose="02020603050405020304" pitchFamily="18" charset="0"/>
              </a:rPr>
              <a:t>の前駆体の活発な移動には</a:t>
            </a:r>
            <a:r>
              <a:rPr lang="en-US" altLang="ja-JP" sz="1900" dirty="0">
                <a:ea typeface="游明朝" panose="02020400000000000000" pitchFamily="18" charset="-128"/>
                <a:cs typeface="Times New Roman" panose="02020603050405020304" pitchFamily="18" charset="0"/>
              </a:rPr>
              <a:t>F-</a:t>
            </a:r>
            <a:r>
              <a:rPr lang="ja-JP" altLang="ja-JP" sz="1900" dirty="0">
                <a:ea typeface="游明朝" panose="02020400000000000000" pitchFamily="18" charset="-128"/>
                <a:cs typeface="Times New Roman" panose="02020603050405020304" pitchFamily="18" charset="0"/>
              </a:rPr>
              <a:t>アクチンが必要であること）、</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en-US" altLang="ja-JP" sz="1900" dirty="0">
                <a:ea typeface="游明朝" panose="02020400000000000000" pitchFamily="18" charset="-128"/>
                <a:cs typeface="Times New Roman" panose="02020603050405020304" pitchFamily="18" charset="0"/>
              </a:rPr>
              <a:t>β1-</a:t>
            </a:r>
            <a:r>
              <a:rPr lang="ja-JP" altLang="ja-JP" sz="1900" dirty="0">
                <a:ea typeface="游明朝" panose="02020400000000000000" pitchFamily="18" charset="-128"/>
                <a:cs typeface="Times New Roman" panose="02020603050405020304" pitchFamily="18" charset="0"/>
              </a:rPr>
              <a:t>インテグリンを欠損させた変異マウス胚では</a:t>
            </a:r>
            <a:r>
              <a:rPr lang="en-US" altLang="ja-JP" sz="1900" dirty="0">
                <a:ea typeface="游明朝" panose="02020400000000000000" pitchFamily="18" charset="-128"/>
                <a:cs typeface="Times New Roman" panose="02020603050405020304" pitchFamily="18" charset="0"/>
              </a:rPr>
              <a:t>PGC</a:t>
            </a:r>
            <a:r>
              <a:rPr lang="ja-JP" altLang="ja-JP" sz="1900" dirty="0">
                <a:ea typeface="游明朝" panose="02020400000000000000" pitchFamily="18" charset="-128"/>
                <a:cs typeface="Times New Roman" panose="02020603050405020304" pitchFamily="18" charset="0"/>
              </a:rPr>
              <a:t>が生殖隆起に移動できないことなどが報告されている。また、</a:t>
            </a:r>
            <a:r>
              <a:rPr lang="en-US" altLang="ja-JP" sz="1900" dirty="0">
                <a:ea typeface="游明朝" panose="02020400000000000000" pitchFamily="18" charset="-128"/>
                <a:cs typeface="Times New Roman" panose="02020603050405020304" pitchFamily="18" charset="0"/>
              </a:rPr>
              <a:t>Xenopus</a:t>
            </a:r>
            <a:r>
              <a:rPr lang="ja-JP" altLang="ja-JP" sz="1900" dirty="0">
                <a:ea typeface="游明朝" panose="02020400000000000000" pitchFamily="18" charset="-128"/>
                <a:cs typeface="Times New Roman" panose="02020603050405020304" pitchFamily="18" charset="0"/>
              </a:rPr>
              <a:t>やマウス胚における</a:t>
            </a:r>
            <a:r>
              <a:rPr lang="en-US" altLang="ja-JP" sz="1900" dirty="0">
                <a:ea typeface="游明朝" panose="02020400000000000000" pitchFamily="18" charset="-128"/>
                <a:cs typeface="Times New Roman" panose="02020603050405020304" pitchFamily="18" charset="0"/>
              </a:rPr>
              <a:t>PGC</a:t>
            </a:r>
            <a:r>
              <a:rPr lang="ja-JP" altLang="ja-JP" sz="1900" dirty="0">
                <a:ea typeface="游明朝" panose="02020400000000000000" pitchFamily="18" charset="-128"/>
                <a:cs typeface="Times New Roman" panose="02020603050405020304" pitchFamily="18" charset="0"/>
              </a:rPr>
              <a:t>の背側腸間膜から生殖器隆起部への移動には、フィブロネクチン</a:t>
            </a:r>
            <a:r>
              <a:rPr lang="en-US" altLang="ja-JP" sz="1900" dirty="0">
                <a:ea typeface="游明朝" panose="02020400000000000000" pitchFamily="18" charset="-128"/>
                <a:cs typeface="Times New Roman" panose="02020603050405020304" pitchFamily="18" charset="0"/>
              </a:rPr>
              <a:t> </a:t>
            </a:r>
            <a:r>
              <a:rPr lang="ja-JP" altLang="ja-JP" sz="1900" dirty="0">
                <a:ea typeface="游明朝" panose="02020400000000000000" pitchFamily="18" charset="-128"/>
                <a:cs typeface="Times New Roman" panose="02020603050405020304" pitchFamily="18" charset="0"/>
              </a:rPr>
              <a:t>やラミニン</a:t>
            </a:r>
            <a:r>
              <a:rPr lang="en-US" altLang="ja-JP" sz="1900" dirty="0">
                <a:ea typeface="游明朝" panose="02020400000000000000" pitchFamily="18" charset="-128"/>
                <a:cs typeface="Times New Roman" panose="02020603050405020304" pitchFamily="18" charset="0"/>
              </a:rPr>
              <a:t> </a:t>
            </a:r>
            <a:r>
              <a:rPr lang="ja-JP" altLang="ja-JP" sz="1900" dirty="0">
                <a:ea typeface="游明朝" panose="02020400000000000000" pitchFamily="18" charset="-128"/>
                <a:cs typeface="Times New Roman" panose="02020603050405020304" pitchFamily="18" charset="0"/>
              </a:rPr>
              <a:t>などの</a:t>
            </a:r>
            <a:r>
              <a:rPr lang="en-US" altLang="ja-JP" sz="1900" dirty="0">
                <a:ea typeface="游明朝" panose="02020400000000000000" pitchFamily="18" charset="-128"/>
                <a:cs typeface="Times New Roman" panose="02020603050405020304" pitchFamily="18" charset="0"/>
              </a:rPr>
              <a:t>ECM</a:t>
            </a:r>
            <a:r>
              <a:rPr lang="ja-JP" altLang="ja-JP" sz="1900" dirty="0">
                <a:ea typeface="游明朝" panose="02020400000000000000" pitchFamily="18" charset="-128"/>
                <a:cs typeface="Times New Roman" panose="02020603050405020304" pitchFamily="18" charset="0"/>
              </a:rPr>
              <a:t>が重要な役割を果たすことが明らかとなってきている。また、鳥類やマウスの</a:t>
            </a:r>
            <a:r>
              <a:rPr lang="en-US" altLang="ja-JP" sz="1900" dirty="0">
                <a:ea typeface="游明朝" panose="02020400000000000000" pitchFamily="18" charset="-128"/>
                <a:cs typeface="Times New Roman" panose="02020603050405020304" pitchFamily="18" charset="0"/>
              </a:rPr>
              <a:t>PGC</a:t>
            </a:r>
            <a:r>
              <a:rPr lang="ja-JP" altLang="ja-JP" sz="1900" dirty="0">
                <a:ea typeface="游明朝" panose="02020400000000000000" pitchFamily="18" charset="-128"/>
                <a:cs typeface="Times New Roman" panose="02020603050405020304" pitchFamily="18" charset="0"/>
              </a:rPr>
              <a:t>の移動には、コラーゲンタイプ</a:t>
            </a:r>
            <a:r>
              <a:rPr lang="en-US" altLang="ja-JP" sz="1900" dirty="0">
                <a:ea typeface="游明朝" panose="02020400000000000000" pitchFamily="18" charset="-128"/>
                <a:cs typeface="Times New Roman" panose="02020603050405020304" pitchFamily="18" charset="0"/>
              </a:rPr>
              <a:t>IV</a:t>
            </a:r>
            <a:r>
              <a:rPr lang="ja-JP" altLang="ja-JP" sz="1900" dirty="0">
                <a:ea typeface="游明朝" panose="02020400000000000000" pitchFamily="18" charset="-128"/>
                <a:cs typeface="Times New Roman" panose="02020603050405020304" pitchFamily="18" charset="0"/>
              </a:rPr>
              <a:t>が関与していることが報告されている（</a:t>
            </a:r>
            <a:r>
              <a:rPr lang="en-US" altLang="ja-JP" sz="1900" dirty="0" err="1">
                <a:ea typeface="游明朝" panose="02020400000000000000" pitchFamily="18" charset="-128"/>
                <a:cs typeface="Times New Roman" panose="02020603050405020304" pitchFamily="18" charset="0"/>
              </a:rPr>
              <a:t>Urven</a:t>
            </a:r>
            <a:r>
              <a:rPr lang="ja-JP" altLang="ja-JP" sz="1900" dirty="0">
                <a:ea typeface="游明朝" panose="02020400000000000000" pitchFamily="18" charset="-128"/>
                <a:cs typeface="Times New Roman" panose="02020603050405020304" pitchFamily="18" charset="0"/>
              </a:rPr>
              <a:t>ら</a:t>
            </a:r>
            <a:r>
              <a:rPr lang="en-US" altLang="ja-JP" sz="1900" dirty="0">
                <a:ea typeface="游明朝" panose="02020400000000000000" pitchFamily="18" charset="-128"/>
                <a:cs typeface="Times New Roman" panose="02020603050405020304" pitchFamily="18" charset="0"/>
              </a:rPr>
              <a:t>1989</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Garcia-Castro</a:t>
            </a:r>
            <a:r>
              <a:rPr lang="ja-JP" altLang="ja-JP" sz="1900" dirty="0">
                <a:ea typeface="游明朝" panose="02020400000000000000" pitchFamily="18" charset="-128"/>
                <a:cs typeface="Times New Roman" panose="02020603050405020304" pitchFamily="18" charset="0"/>
              </a:rPr>
              <a:t>ら</a:t>
            </a:r>
            <a:r>
              <a:rPr lang="en-US" altLang="ja-JP" sz="1900" dirty="0">
                <a:ea typeface="游明朝" panose="02020400000000000000" pitchFamily="18" charset="-128"/>
                <a:cs typeface="Times New Roman" panose="02020603050405020304" pitchFamily="18" charset="0"/>
              </a:rPr>
              <a:t>1997</a:t>
            </a:r>
            <a:r>
              <a:rPr lang="ja-JP" altLang="ja-JP" sz="1900" dirty="0">
                <a:ea typeface="游明朝" panose="02020400000000000000" pitchFamily="18" charset="-128"/>
                <a:cs typeface="Times New Roman" panose="02020603050405020304" pitchFamily="18" charset="0"/>
              </a:rPr>
              <a:t>）。最近、</a:t>
            </a:r>
            <a:r>
              <a:rPr lang="en-US" altLang="ja-JP" sz="1900" dirty="0">
                <a:ea typeface="游明朝" panose="02020400000000000000" pitchFamily="18" charset="-128"/>
                <a:cs typeface="Times New Roman" panose="02020603050405020304" pitchFamily="18" charset="0"/>
              </a:rPr>
              <a:t>PGC</a:t>
            </a:r>
            <a:r>
              <a:rPr lang="ja-JP" altLang="ja-JP" sz="1900" dirty="0">
                <a:ea typeface="游明朝" panose="02020400000000000000" pitchFamily="18" charset="-128"/>
                <a:cs typeface="Times New Roman" panose="02020603050405020304" pitchFamily="18" charset="0"/>
              </a:rPr>
              <a:t>の細胞膜上の</a:t>
            </a:r>
            <a:r>
              <a:rPr lang="en-US" altLang="ja-JP" sz="1900" dirty="0">
                <a:ea typeface="游明朝" panose="02020400000000000000" pitchFamily="18" charset="-128"/>
                <a:cs typeface="Times New Roman" panose="02020603050405020304" pitchFamily="18" charset="0"/>
              </a:rPr>
              <a:t>SDF-1</a:t>
            </a:r>
            <a:r>
              <a:rPr lang="ja-JP" altLang="ja-JP" sz="1900" dirty="0">
                <a:ea typeface="游明朝" panose="02020400000000000000" pitchFamily="18" charset="-128"/>
                <a:cs typeface="Times New Roman" panose="02020603050405020304" pitchFamily="18" charset="0"/>
              </a:rPr>
              <a:t>または</a:t>
            </a:r>
            <a:r>
              <a:rPr lang="en-US" altLang="ja-JP" sz="1900" dirty="0">
                <a:ea typeface="游明朝" panose="02020400000000000000" pitchFamily="18" charset="-128"/>
                <a:cs typeface="Times New Roman" panose="02020603050405020304" pitchFamily="18" charset="0"/>
              </a:rPr>
              <a:t>CXCR4</a:t>
            </a:r>
            <a:r>
              <a:rPr lang="ja-JP" altLang="ja-JP" sz="1900" dirty="0">
                <a:ea typeface="游明朝" panose="02020400000000000000" pitchFamily="18" charset="-128"/>
                <a:cs typeface="Times New Roman" panose="02020603050405020304" pitchFamily="18" charset="0"/>
              </a:rPr>
              <a:t>の受容体が生殖器隆起への方向転換に重要な役割を果たすことがゼブラフィッシュとマウスで報告されている</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en-US" altLang="ja-JP" sz="1900" dirty="0">
                <a:latin typeface="游明朝" panose="02020400000000000000" pitchFamily="18" charset="-128"/>
                <a:cs typeface="Times New Roman" panose="02020603050405020304" pitchFamily="18" charset="0"/>
              </a:rPr>
              <a:t>De </a:t>
            </a:r>
            <a:r>
              <a:rPr lang="en-US" altLang="ja-JP" sz="1900" dirty="0" err="1">
                <a:latin typeface="游明朝" panose="02020400000000000000" pitchFamily="18" charset="-128"/>
                <a:cs typeface="Times New Roman" panose="02020603050405020304" pitchFamily="18" charset="0"/>
              </a:rPr>
              <a:t>Strooper</a:t>
            </a:r>
            <a:r>
              <a:rPr lang="ja-JP" altLang="ja-JP" sz="1900" dirty="0">
                <a:ea typeface="游明朝" panose="02020400000000000000" pitchFamily="18" charset="-128"/>
                <a:cs typeface="Times New Roman" panose="02020603050405020304" pitchFamily="18" charset="0"/>
              </a:rPr>
              <a:t>ら（</a:t>
            </a:r>
            <a:r>
              <a:rPr lang="en-US" altLang="ja-JP" sz="1900" dirty="0">
                <a:ea typeface="游明朝" panose="02020400000000000000" pitchFamily="18" charset="-128"/>
                <a:cs typeface="Times New Roman" panose="02020603050405020304" pitchFamily="18" charset="0"/>
              </a:rPr>
              <a:t>1991</a:t>
            </a:r>
            <a:r>
              <a:rPr lang="ja-JP" altLang="ja-JP" sz="1900" dirty="0">
                <a:ea typeface="游明朝" panose="02020400000000000000" pitchFamily="18" charset="-128"/>
                <a:cs typeface="Times New Roman" panose="02020603050405020304" pitchFamily="18" charset="0"/>
              </a:rPr>
              <a:t>）は、細胞質中の</a:t>
            </a:r>
            <a:r>
              <a:rPr lang="en-US" altLang="ja-JP" sz="1900" dirty="0">
                <a:ea typeface="游明朝" panose="02020400000000000000" pitchFamily="18" charset="-128"/>
                <a:cs typeface="Times New Roman" panose="02020603050405020304" pitchFamily="18" charset="0"/>
              </a:rPr>
              <a:t>β1-</a:t>
            </a:r>
            <a:r>
              <a:rPr lang="ja-JP" altLang="ja-JP" sz="1900" dirty="0">
                <a:ea typeface="游明朝" panose="02020400000000000000" pitchFamily="18" charset="-128"/>
                <a:cs typeface="Times New Roman" panose="02020603050405020304" pitchFamily="18" charset="0"/>
              </a:rPr>
              <a:t>インテグリンは未熟な形態であるが、成熟すると同時に細胞膜に挿入され、</a:t>
            </a:r>
            <a:r>
              <a:rPr lang="en-US" altLang="ja-JP" sz="1900" dirty="0">
                <a:ea typeface="游明朝" panose="02020400000000000000" pitchFamily="18" charset="-128"/>
                <a:cs typeface="Times New Roman" panose="02020603050405020304" pitchFamily="18" charset="0"/>
              </a:rPr>
              <a:t>α-</a:t>
            </a:r>
            <a:r>
              <a:rPr lang="ja-JP" altLang="ja-JP" sz="1900" dirty="0">
                <a:ea typeface="游明朝" panose="02020400000000000000" pitchFamily="18" charset="-128"/>
                <a:cs typeface="Times New Roman" panose="02020603050405020304" pitchFamily="18" charset="0"/>
              </a:rPr>
              <a:t>インテグリンと会合することを報告している。同様に、細胞質内の</a:t>
            </a:r>
            <a:r>
              <a:rPr lang="en-US" altLang="ja-JP" sz="1900" dirty="0">
                <a:ea typeface="游明朝" panose="02020400000000000000" pitchFamily="18" charset="-128"/>
                <a:cs typeface="Times New Roman" panose="02020603050405020304" pitchFamily="18" charset="0"/>
              </a:rPr>
              <a:t>xCXCR4</a:t>
            </a:r>
            <a:r>
              <a:rPr lang="ja-JP" altLang="ja-JP" sz="1900" dirty="0">
                <a:ea typeface="游明朝" panose="02020400000000000000" pitchFamily="18" charset="-128"/>
                <a:cs typeface="Times New Roman" panose="02020603050405020304" pitchFamily="18" charset="0"/>
              </a:rPr>
              <a:t>も遅かれ早かれ細胞膜に輸送されるのだろう。一方、</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に貯蔵されているコラーゲンやフィブロネクチンは細胞外に分泌され、その後の発生段階での内胚葉細胞塊の</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の移動、</a:t>
            </a:r>
            <a:r>
              <a:rPr lang="en-US" altLang="ja-JP" sz="1900" dirty="0">
                <a:ea typeface="游明朝" panose="02020400000000000000" pitchFamily="18" charset="-128"/>
                <a:cs typeface="Times New Roman" panose="02020603050405020304" pitchFamily="18" charset="0"/>
              </a:rPr>
              <a:t>43</a:t>
            </a:r>
            <a:r>
              <a:rPr lang="ja-JP" altLang="ja-JP" sz="1900" dirty="0">
                <a:ea typeface="游明朝" panose="02020400000000000000" pitchFamily="18" charset="-128"/>
                <a:cs typeface="Times New Roman" panose="02020603050405020304" pitchFamily="18" charset="0"/>
              </a:rPr>
              <a:t>より後の段階での背側腸間膜から性器隆起部への</a:t>
            </a:r>
            <a:r>
              <a:rPr lang="en-US" altLang="ja-JP" sz="1900" dirty="0">
                <a:ea typeface="游明朝" panose="02020400000000000000" pitchFamily="18" charset="-128"/>
                <a:cs typeface="Times New Roman" panose="02020603050405020304" pitchFamily="18" charset="0"/>
              </a:rPr>
              <a:t>PGC</a:t>
            </a:r>
            <a:r>
              <a:rPr lang="ja-JP" altLang="ja-JP" sz="1900" dirty="0">
                <a:ea typeface="游明朝" panose="02020400000000000000" pitchFamily="18" charset="-128"/>
                <a:cs typeface="Times New Roman" panose="02020603050405020304" pitchFamily="18" charset="0"/>
              </a:rPr>
              <a:t>の移動にそれぞれ関与している可能性がある。これは、</a:t>
            </a:r>
            <a:r>
              <a:rPr lang="en-US" altLang="ja-JP" sz="1900" dirty="0">
                <a:ea typeface="游明朝" panose="02020400000000000000" pitchFamily="18" charset="-128"/>
                <a:cs typeface="Times New Roman" panose="02020603050405020304" pitchFamily="18" charset="0"/>
              </a:rPr>
              <a:t>Xenopus</a:t>
            </a:r>
            <a:r>
              <a:rPr lang="ja-JP" altLang="ja-JP" sz="1900" dirty="0">
                <a:ea typeface="游明朝" panose="02020400000000000000" pitchFamily="18" charset="-128"/>
                <a:cs typeface="Times New Roman" panose="02020603050405020304" pitchFamily="18" charset="0"/>
              </a:rPr>
              <a:t>の腸間膜細胞上の移動経路に見られるフィブロネクチンは、おそらく腸間膜細胞自体から分泌されているのではないかという以前の研究（</a:t>
            </a:r>
            <a:r>
              <a:rPr lang="en-US" altLang="ja-JP" sz="1900" dirty="0">
                <a:ea typeface="游明朝" panose="02020400000000000000" pitchFamily="18" charset="-128"/>
                <a:cs typeface="Times New Roman" panose="02020603050405020304" pitchFamily="18" charset="0"/>
              </a:rPr>
              <a:t>Heasman et al. </a:t>
            </a:r>
          </a:p>
          <a:p>
            <a:endParaRPr lang="en-US" altLang="ja-JP" sz="1900" dirty="0">
              <a:highlight>
                <a:srgbClr val="FFFF00"/>
              </a:highlight>
              <a:ea typeface="游明朝" panose="02020400000000000000" pitchFamily="18" charset="-128"/>
              <a:cs typeface="Times New Roman" panose="02020603050405020304" pitchFamily="18" charset="0"/>
            </a:endParaRPr>
          </a:p>
          <a:p>
            <a:r>
              <a:rPr lang="ja-JP" altLang="ja-JP" sz="1900" dirty="0">
                <a:highlight>
                  <a:srgbClr val="FFFF00"/>
                </a:highlight>
                <a:ea typeface="游明朝" panose="02020400000000000000" pitchFamily="18" charset="-128"/>
                <a:cs typeface="Times New Roman" panose="02020603050405020304" pitchFamily="18" charset="0"/>
              </a:rPr>
              <a:t>これらのことから、</a:t>
            </a:r>
            <a:r>
              <a:rPr lang="en-US" altLang="ja-JP" sz="1900" dirty="0" err="1">
                <a:highlight>
                  <a:srgbClr val="FFFF00"/>
                </a:highlight>
                <a:ea typeface="游明朝" panose="02020400000000000000" pitchFamily="18" charset="-128"/>
                <a:cs typeface="Times New Roman" panose="02020603050405020304" pitchFamily="18" charset="0"/>
              </a:rPr>
              <a:t>pPGC</a:t>
            </a:r>
            <a:r>
              <a:rPr lang="ja-JP" altLang="ja-JP" sz="1900" dirty="0">
                <a:highlight>
                  <a:srgbClr val="FFFF00"/>
                </a:highlight>
                <a:ea typeface="游明朝" panose="02020400000000000000" pitchFamily="18" charset="-128"/>
                <a:cs typeface="Times New Roman" panose="02020603050405020304" pitchFamily="18" charset="0"/>
              </a:rPr>
              <a:t>の外表面のコラーゲンとその細胞膜のインテグリンが、第</a:t>
            </a:r>
            <a:r>
              <a:rPr lang="en-US" altLang="ja-JP" sz="1900" dirty="0">
                <a:highlight>
                  <a:srgbClr val="FFFF00"/>
                </a:highlight>
                <a:ea typeface="游明朝" panose="02020400000000000000" pitchFamily="18" charset="-128"/>
                <a:cs typeface="Times New Roman" panose="02020603050405020304" pitchFamily="18" charset="0"/>
              </a:rPr>
              <a:t>24</a:t>
            </a:r>
            <a:r>
              <a:rPr lang="ja-JP" altLang="ja-JP" sz="1900" dirty="0">
                <a:highlight>
                  <a:srgbClr val="FFFF00"/>
                </a:highlight>
                <a:ea typeface="游明朝" panose="02020400000000000000" pitchFamily="18" charset="-128"/>
                <a:cs typeface="Times New Roman" panose="02020603050405020304" pitchFamily="18" charset="0"/>
              </a:rPr>
              <a:t>期以降の内胚葉細胞塊における</a:t>
            </a:r>
            <a:r>
              <a:rPr lang="en-US" altLang="ja-JP" sz="1900" dirty="0" err="1">
                <a:highlight>
                  <a:srgbClr val="FFFF00"/>
                </a:highlight>
                <a:ea typeface="游明朝" panose="02020400000000000000" pitchFamily="18" charset="-128"/>
                <a:cs typeface="Times New Roman" panose="02020603050405020304" pitchFamily="18" charset="0"/>
              </a:rPr>
              <a:t>pPGC</a:t>
            </a:r>
            <a:r>
              <a:rPr lang="ja-JP" altLang="ja-JP" sz="1900" dirty="0">
                <a:highlight>
                  <a:srgbClr val="FFFF00"/>
                </a:highlight>
                <a:ea typeface="游明朝" panose="02020400000000000000" pitchFamily="18" charset="-128"/>
                <a:cs typeface="Times New Roman" panose="02020603050405020304" pitchFamily="18" charset="0"/>
              </a:rPr>
              <a:t>の活発な移動に必須な</a:t>
            </a:r>
            <a:r>
              <a:rPr lang="en-US" altLang="ja-JP" sz="1900" dirty="0">
                <a:highlight>
                  <a:srgbClr val="FFFF00"/>
                </a:highlight>
                <a:ea typeface="游明朝" panose="02020400000000000000" pitchFamily="18" charset="-128"/>
                <a:cs typeface="Times New Roman" panose="02020603050405020304" pitchFamily="18" charset="0"/>
              </a:rPr>
              <a:t>F-</a:t>
            </a:r>
            <a:r>
              <a:rPr lang="ja-JP" altLang="ja-JP" sz="1900" dirty="0">
                <a:highlight>
                  <a:srgbClr val="FFFF00"/>
                </a:highlight>
                <a:ea typeface="游明朝" panose="02020400000000000000" pitchFamily="18" charset="-128"/>
                <a:cs typeface="Times New Roman" panose="02020603050405020304" pitchFamily="18" charset="0"/>
              </a:rPr>
              <a:t>アクチンの形成に関与している可能性が推測される。そして、</a:t>
            </a:r>
            <a:r>
              <a:rPr lang="en-US" altLang="ja-JP" sz="1900" dirty="0">
                <a:highlight>
                  <a:srgbClr val="FFFF00"/>
                </a:highlight>
                <a:ea typeface="游明朝" panose="02020400000000000000" pitchFamily="18" charset="-128"/>
                <a:cs typeface="Times New Roman" panose="02020603050405020304" pitchFamily="18" charset="0"/>
              </a:rPr>
              <a:t>xCXCR4</a:t>
            </a:r>
            <a:r>
              <a:rPr lang="ja-JP" altLang="ja-JP" sz="1900" dirty="0">
                <a:highlight>
                  <a:srgbClr val="FFFF00"/>
                </a:highlight>
                <a:ea typeface="游明朝" panose="02020400000000000000" pitchFamily="18" charset="-128"/>
                <a:cs typeface="Times New Roman" panose="02020603050405020304" pitchFamily="18" charset="0"/>
              </a:rPr>
              <a:t>は、</a:t>
            </a:r>
            <a:r>
              <a:rPr lang="en-US" altLang="ja-JP" sz="1900" dirty="0" err="1">
                <a:highlight>
                  <a:srgbClr val="FFFF00"/>
                </a:highlight>
                <a:ea typeface="游明朝" panose="02020400000000000000" pitchFamily="18" charset="-128"/>
                <a:cs typeface="Times New Roman" panose="02020603050405020304" pitchFamily="18" charset="0"/>
              </a:rPr>
              <a:t>pPGC</a:t>
            </a:r>
            <a:r>
              <a:rPr lang="ja-JP" altLang="ja-JP" sz="1900" dirty="0">
                <a:highlight>
                  <a:srgbClr val="FFFF00"/>
                </a:highlight>
                <a:ea typeface="游明朝" panose="02020400000000000000" pitchFamily="18" charset="-128"/>
                <a:cs typeface="Times New Roman" panose="02020603050405020304" pitchFamily="18" charset="0"/>
              </a:rPr>
              <a:t>で</a:t>
            </a:r>
            <a:r>
              <a:rPr lang="en-US" altLang="ja-JP" sz="1900" dirty="0">
                <a:highlight>
                  <a:srgbClr val="FFFF00"/>
                </a:highlight>
                <a:ea typeface="游明朝" panose="02020400000000000000" pitchFamily="18" charset="-128"/>
                <a:cs typeface="Times New Roman" panose="02020603050405020304" pitchFamily="18" charset="0"/>
              </a:rPr>
              <a:t>F-actin</a:t>
            </a:r>
            <a:r>
              <a:rPr lang="ja-JP" altLang="ja-JP" sz="1900" dirty="0">
                <a:highlight>
                  <a:srgbClr val="FFFF00"/>
                </a:highlight>
                <a:ea typeface="游明朝" panose="02020400000000000000" pitchFamily="18" charset="-128"/>
                <a:cs typeface="Times New Roman" panose="02020603050405020304" pitchFamily="18" charset="0"/>
              </a:rPr>
              <a:t>が認識されたのと同じステージで</a:t>
            </a:r>
            <a:r>
              <a:rPr lang="en-US" altLang="ja-JP" sz="1900" dirty="0" err="1">
                <a:highlight>
                  <a:srgbClr val="FFFF00"/>
                </a:highlight>
                <a:ea typeface="游明朝" panose="02020400000000000000" pitchFamily="18" charset="-128"/>
                <a:cs typeface="Times New Roman" panose="02020603050405020304" pitchFamily="18" charset="0"/>
              </a:rPr>
              <a:t>pPGC</a:t>
            </a:r>
            <a:r>
              <a:rPr lang="ja-JP" altLang="ja-JP" sz="1900" dirty="0">
                <a:highlight>
                  <a:srgbClr val="FFFF00"/>
                </a:highlight>
                <a:ea typeface="游明朝" panose="02020400000000000000" pitchFamily="18" charset="-128"/>
                <a:cs typeface="Times New Roman" panose="02020603050405020304" pitchFamily="18" charset="0"/>
              </a:rPr>
              <a:t>でも検出されたことから、内胚葉細胞塊の最上部背側への</a:t>
            </a:r>
            <a:r>
              <a:rPr lang="en-US" altLang="ja-JP" sz="1900" dirty="0" err="1">
                <a:highlight>
                  <a:srgbClr val="FFFF00"/>
                </a:highlight>
                <a:ea typeface="游明朝" panose="02020400000000000000" pitchFamily="18" charset="-128"/>
                <a:cs typeface="Times New Roman" panose="02020603050405020304" pitchFamily="18" charset="0"/>
              </a:rPr>
              <a:t>pPGC</a:t>
            </a:r>
            <a:r>
              <a:rPr lang="ja-JP" altLang="ja-JP" sz="1900" dirty="0">
                <a:highlight>
                  <a:srgbClr val="FFFF00"/>
                </a:highlight>
                <a:ea typeface="游明朝" panose="02020400000000000000" pitchFamily="18" charset="-128"/>
                <a:cs typeface="Times New Roman" panose="02020603050405020304" pitchFamily="18" charset="0"/>
              </a:rPr>
              <a:t>の方向性、最終的には生殖器隆起への移動に関与している可能性があることであった。</a:t>
            </a:r>
            <a:endParaRPr lang="en-US" altLang="ja-JP" sz="1900" dirty="0">
              <a:highlight>
                <a:srgbClr val="FFFF00"/>
              </a:highlight>
              <a:ea typeface="游明朝" panose="02020400000000000000" pitchFamily="18" charset="-128"/>
              <a:cs typeface="Times New Roman" panose="02020603050405020304" pitchFamily="18" charset="0"/>
            </a:endParaRPr>
          </a:p>
          <a:p>
            <a:endParaRPr lang="en-US" altLang="ja-JP" sz="1900" dirty="0">
              <a:highlight>
                <a:srgbClr val="FFFF00"/>
              </a:highlight>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したがって、</a:t>
            </a:r>
            <a:r>
              <a:rPr lang="en-US" altLang="ja-JP" sz="1900" dirty="0">
                <a:ea typeface="游明朝" panose="02020400000000000000" pitchFamily="18" charset="-128"/>
                <a:cs typeface="Times New Roman" panose="02020603050405020304" pitchFamily="18" charset="0"/>
              </a:rPr>
              <a:t>40</a:t>
            </a:r>
            <a:r>
              <a:rPr lang="ja-JP" altLang="ja-JP" sz="1900" dirty="0">
                <a:ea typeface="游明朝" panose="02020400000000000000" pitchFamily="18" charset="-128"/>
                <a:cs typeface="Times New Roman" panose="02020603050405020304" pitchFamily="18" charset="0"/>
              </a:rPr>
              <a:t>期の胚の背側最上部に集積する</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にこれらの分子がないことは、</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が背側中胚葉を通過して生殖器隆起部へ活発に移動するのを再開するまでの間、一時停止していたことを示しているのかもしれない。</a:t>
            </a:r>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10</a:t>
            </a:fld>
            <a:endParaRPr kumimoji="1" lang="ja-JP" altLang="en-US"/>
          </a:p>
        </p:txBody>
      </p:sp>
    </p:spTree>
    <p:extLst>
      <p:ext uri="{BB962C8B-B14F-4D97-AF65-F5344CB8AC3E}">
        <p14:creationId xmlns:p14="http://schemas.microsoft.com/office/powerpoint/2010/main" val="264475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pPGC</a:t>
            </a:r>
            <a:r>
              <a:rPr kumimoji="1" lang="ja-JP" altLang="en-US" dirty="0"/>
              <a:t>とは</a:t>
            </a:r>
            <a:endParaRPr kumimoji="1" lang="en-US" altLang="ja-JP" dirty="0"/>
          </a:p>
          <a:p>
            <a:r>
              <a:rPr lang="ja-JP" altLang="ja-JP" sz="1900" dirty="0">
                <a:ea typeface="游明朝" panose="02020400000000000000" pitchFamily="18" charset="-128"/>
                <a:cs typeface="Times New Roman" panose="02020603050405020304" pitchFamily="18" charset="0"/>
              </a:rPr>
              <a:t>受精卵の植物皮質領域で生殖形質を受け継いだ初期開裂胚の植物細胞</a:t>
            </a:r>
            <a:r>
              <a:rPr lang="en-US" altLang="ja-JP" sz="1900" dirty="0">
                <a:ea typeface="游明朝" panose="02020400000000000000" pitchFamily="18" charset="-128"/>
                <a:cs typeface="Times New Roman" panose="02020603050405020304" pitchFamily="18" charset="0"/>
              </a:rPr>
              <a:t> (</a:t>
            </a:r>
            <a:r>
              <a:rPr lang="en-US" altLang="ja-JP" sz="1900" dirty="0" err="1">
                <a:ea typeface="游明朝" panose="02020400000000000000" pitchFamily="18" charset="-128"/>
                <a:cs typeface="Times New Roman" panose="02020603050405020304" pitchFamily="18" charset="0"/>
              </a:rPr>
              <a:t>Czolowska</a:t>
            </a:r>
            <a:r>
              <a:rPr lang="en-US" altLang="ja-JP" sz="1900" dirty="0">
                <a:ea typeface="游明朝" panose="02020400000000000000" pitchFamily="18" charset="-128"/>
                <a:cs typeface="Times New Roman" panose="02020603050405020304" pitchFamily="18" charset="0"/>
              </a:rPr>
              <a:t> 1969) </a:t>
            </a:r>
            <a:r>
              <a:rPr lang="ja-JP" altLang="ja-JP" sz="1900" dirty="0">
                <a:ea typeface="游明朝" panose="02020400000000000000" pitchFamily="18" charset="-128"/>
                <a:cs typeface="Times New Roman" panose="02020603050405020304" pitchFamily="18" charset="0"/>
              </a:rPr>
              <a:t>あるいは生殖形質保有細胞</a:t>
            </a:r>
            <a:r>
              <a:rPr lang="en-US" altLang="ja-JP" sz="1900" dirty="0">
                <a:ea typeface="游明朝" panose="02020400000000000000" pitchFamily="18" charset="-128"/>
                <a:cs typeface="Times New Roman" panose="02020603050405020304" pitchFamily="18" charset="0"/>
              </a:rPr>
              <a:t> (GPBC) </a:t>
            </a:r>
            <a:r>
              <a:rPr lang="ja-JP" altLang="ja-JP" sz="1900" dirty="0">
                <a:ea typeface="游明朝" panose="02020400000000000000" pitchFamily="18" charset="-128"/>
                <a:cs typeface="Times New Roman" panose="02020603050405020304" pitchFamily="18" charset="0"/>
              </a:rPr>
              <a:t>が生殖細胞前駆体となることが明らかにされた．胚盤胞初期（</a:t>
            </a:r>
            <a:r>
              <a:rPr lang="en-US" altLang="ja-JP" sz="1900" dirty="0">
                <a:ea typeface="游明朝" panose="02020400000000000000" pitchFamily="18" charset="-128"/>
                <a:cs typeface="Times New Roman" panose="02020603050405020304" pitchFamily="18" charset="0"/>
              </a:rPr>
              <a:t>7</a:t>
            </a:r>
            <a:r>
              <a:rPr lang="ja-JP" altLang="ja-JP" sz="1900" dirty="0">
                <a:ea typeface="游明朝" panose="02020400000000000000" pitchFamily="18" charset="-128"/>
                <a:cs typeface="Times New Roman" panose="02020603050405020304" pitchFamily="18" charset="0"/>
              </a:rPr>
              <a:t>期）までは植物極付近の</a:t>
            </a:r>
            <a:r>
              <a:rPr lang="en-US" altLang="ja-JP" sz="1900" dirty="0">
                <a:ea typeface="游明朝" panose="02020400000000000000" pitchFamily="18" charset="-128"/>
                <a:cs typeface="Times New Roman" panose="02020603050405020304" pitchFamily="18" charset="0"/>
              </a:rPr>
              <a:t>GPBC</a:t>
            </a:r>
            <a:r>
              <a:rPr lang="ja-JP" altLang="ja-JP" sz="1900" dirty="0">
                <a:ea typeface="游明朝" panose="02020400000000000000" pitchFamily="18" charset="-128"/>
                <a:cs typeface="Times New Roman" panose="02020603050405020304" pitchFamily="18" charset="0"/>
              </a:rPr>
              <a:t>の子孫、すなわち推定始原生殖細胞（</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胚盤胞初期（</a:t>
            </a:r>
            <a:r>
              <a:rPr lang="en-US" altLang="ja-JP" sz="1900" dirty="0">
                <a:ea typeface="游明朝" panose="02020400000000000000" pitchFamily="18" charset="-128"/>
                <a:cs typeface="Times New Roman" panose="02020603050405020304" pitchFamily="18" charset="0"/>
              </a:rPr>
              <a:t>7</a:t>
            </a:r>
            <a:r>
              <a:rPr lang="ja-JP" altLang="ja-JP" sz="1900" dirty="0">
                <a:ea typeface="游明朝" panose="02020400000000000000" pitchFamily="18" charset="-128"/>
                <a:cs typeface="Times New Roman" panose="02020603050405020304" pitchFamily="18" charset="0"/>
              </a:rPr>
              <a:t>期）までは植物極付近の</a:t>
            </a:r>
            <a:r>
              <a:rPr lang="en-US" altLang="ja-JP" sz="1900" dirty="0">
                <a:ea typeface="游明朝" panose="02020400000000000000" pitchFamily="18" charset="-128"/>
                <a:cs typeface="Times New Roman" panose="02020603050405020304" pitchFamily="18" charset="0"/>
              </a:rPr>
              <a:t>GPBC</a:t>
            </a:r>
            <a:r>
              <a:rPr lang="ja-JP" altLang="ja-JP" sz="1900" dirty="0">
                <a:ea typeface="游明朝" panose="02020400000000000000" pitchFamily="18" charset="-128"/>
                <a:cs typeface="Times New Roman" panose="02020603050405020304" pitchFamily="18" charset="0"/>
              </a:rPr>
              <a:t>の子孫、すなわち推定始原生殖細胞（</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）が、胚盤胞後期（</a:t>
            </a:r>
            <a:r>
              <a:rPr lang="en-US" altLang="ja-JP" sz="1900" dirty="0">
                <a:ea typeface="游明朝" panose="02020400000000000000" pitchFamily="18" charset="-128"/>
                <a:cs typeface="Times New Roman" panose="02020603050405020304" pitchFamily="18" charset="0"/>
              </a:rPr>
              <a:t>9</a:t>
            </a:r>
            <a:r>
              <a:rPr lang="ja-JP" altLang="ja-JP" sz="1900" dirty="0">
                <a:ea typeface="游明朝" panose="02020400000000000000" pitchFamily="18" charset="-128"/>
                <a:cs typeface="Times New Roman" panose="02020603050405020304" pitchFamily="18" charset="0"/>
              </a:rPr>
              <a:t>期）には植物極と胚盤胞底の間の領域で見つかった。</a:t>
            </a:r>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また，原腸陥入後は，推定内胚葉細胞塊の中央部に</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が観察され，尾芽中期（</a:t>
            </a:r>
            <a:r>
              <a:rPr lang="en-US" altLang="ja-JP" sz="1900" dirty="0">
                <a:ea typeface="游明朝" panose="02020400000000000000" pitchFamily="18" charset="-128"/>
                <a:cs typeface="Times New Roman" panose="02020603050405020304" pitchFamily="18" charset="0"/>
              </a:rPr>
              <a:t>28</a:t>
            </a:r>
            <a:r>
              <a:rPr lang="ja-JP" altLang="ja-JP" sz="1900" dirty="0">
                <a:ea typeface="游明朝" panose="02020400000000000000" pitchFamily="18" charset="-128"/>
                <a:cs typeface="Times New Roman" panose="02020603050405020304" pitchFamily="18" charset="0"/>
              </a:rPr>
              <a:t>期）まで残存した。</a:t>
            </a:r>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その後、内胚葉の深部から表層へと移動し、</a:t>
            </a:r>
            <a:r>
              <a:rPr lang="en-US" altLang="ja-JP" sz="1900" dirty="0">
                <a:ea typeface="游明朝" panose="02020400000000000000" pitchFamily="18" charset="-128"/>
                <a:cs typeface="Times New Roman" panose="02020603050405020304" pitchFamily="18" charset="0"/>
              </a:rPr>
              <a:t>33/34</a:t>
            </a:r>
            <a:r>
              <a:rPr lang="ja-JP" altLang="ja-JP" sz="1900" dirty="0">
                <a:ea typeface="游明朝" panose="02020400000000000000" pitchFamily="18" charset="-128"/>
                <a:cs typeface="Times New Roman" panose="02020603050405020304" pitchFamily="18" charset="0"/>
              </a:rPr>
              <a:t>期には側方や背側に、そして若齢オタマジャクシ期には内胚葉の最上部背側に位置した（</a:t>
            </a:r>
            <a:r>
              <a:rPr lang="en-US" altLang="ja-JP" sz="1900" dirty="0">
                <a:ea typeface="游明朝" panose="02020400000000000000" pitchFamily="18" charset="-128"/>
                <a:cs typeface="Times New Roman" panose="02020603050405020304" pitchFamily="18" charset="0"/>
              </a:rPr>
              <a:t>Stage 40</a:t>
            </a:r>
            <a:r>
              <a:rPr lang="ja-JP" altLang="ja-JP"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その後、摂食期（</a:t>
            </a:r>
            <a:r>
              <a:rPr lang="en-US" altLang="ja-JP" sz="1900" dirty="0">
                <a:ea typeface="游明朝" panose="02020400000000000000" pitchFamily="18" charset="-128"/>
                <a:cs typeface="Times New Roman" panose="02020603050405020304" pitchFamily="18" charset="0"/>
              </a:rPr>
              <a:t>46</a:t>
            </a:r>
            <a:r>
              <a:rPr lang="ja-JP" altLang="ja-JP" sz="1900" dirty="0">
                <a:ea typeface="游明朝" panose="02020400000000000000" pitchFamily="18" charset="-128"/>
                <a:cs typeface="Times New Roman" panose="02020603050405020304" pitchFamily="18" charset="0"/>
              </a:rPr>
              <a:t>期）まで内胚葉塊から背側腸間膜を経て生殖器隆起に移動する。</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defTabSz="96007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本研究では、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7-40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期の胚の内胚葉細胞塊における</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の移動挙動を調べ、その移動に関与する分子について検討することを試みた。すなわち、</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期までの間、</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がいつ、どのように内胚葉細胞塊の最上部背側に向かって活発に移動するのかを明らかにしたいと考えた。この目的のために、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期胚の単一</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GPBC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を注入し、標識された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と同じ</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GPBC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由来の体細胞の内胚葉細胞塊における位置を、様々な発生段階の胚で調べました（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 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）。また、細胞移動に関与することが知られている分子についても、これらのステージの胚の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とその周囲の体細胞を中心に、細胞化学的あるいは免疫細胞学的に検討した。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2</a:t>
            </a:fld>
            <a:endParaRPr kumimoji="1" lang="ja-JP" altLang="en-US"/>
          </a:p>
        </p:txBody>
      </p:sp>
    </p:spTree>
    <p:extLst>
      <p:ext uri="{BB962C8B-B14F-4D97-AF65-F5344CB8AC3E}">
        <p14:creationId xmlns:p14="http://schemas.microsoft.com/office/powerpoint/2010/main" val="162130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007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期胚の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fluoresceindextran</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lysine (FDL)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注入、単一生殖質保有細胞</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(GPBC)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の子孫細胞の挙動を示す実験の概要。</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7-40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期の胚において、</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標識した推定始原生殖細胞（</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）と体細胞の内胚葉細胞塊における相対的位置関係を検討した。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GPBC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に由来する生殖細胞は、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7-40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期の胚では</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期以降の胚では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とした。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のおおよその位置は、胚の模式図上の赤丸で示されている。</a:t>
            </a:r>
          </a:p>
          <a:p>
            <a:endParaRPr kumimoji="1" lang="en-US" altLang="ja-JP" dirty="0"/>
          </a:p>
          <a:p>
            <a:pPr algn="just"/>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Fig2</a:t>
            </a:r>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胚の横断面図であり、内胚葉細胞塊の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つの異なる部分を示す。図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3-9</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24-40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期の胚の内胚葉細胞塊における</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の位置については、この図面を参照されたい。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は背側部、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は外側部、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は中心</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背側部、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c-v</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は中心</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腹側部、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v</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は腹側部である。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3</a:t>
            </a:fld>
            <a:endParaRPr kumimoji="1" lang="ja-JP" altLang="en-US"/>
          </a:p>
        </p:txBody>
      </p:sp>
    </p:spTree>
    <p:extLst>
      <p:ext uri="{BB962C8B-B14F-4D97-AF65-F5344CB8AC3E}">
        <p14:creationId xmlns:p14="http://schemas.microsoft.com/office/powerpoint/2010/main" val="245580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0074">
              <a:defRPr/>
            </a:pP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を注入した胚の内胚葉細胞塊における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標識</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と体細胞の相対位置</a:t>
            </a:r>
          </a:p>
          <a:p>
            <a:pPr defTabSz="96007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7-23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で標識した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と体細胞（主に内胚葉細胞）が単一のクラスターを形成していた（図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3A-C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）。すなわち、クラスターを形成する標識された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と体細胞は、第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期では植物表面に、第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期までは胚盤胞の底と植物極の間に位置していた。標識細胞のクラスターは、第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期では植物体表面から胚盤胞のほぼ底部まで、第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期では卵黄栓または内胚葉細胞塊の中心部に広がり、第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期まではその中心部に留まっていた。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期以降、標識</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は内胚葉細胞塊の背面中央部あるいは側面部に多く観察され（図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）、腹側にある標識体細胞群から分離していた。その多くは球状で、個々の細胞として認められた。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33/34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期では主に側方や背側に局在し（図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3E</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期では内胚葉細胞塊の最上部背側に集積していた。このように、標識された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の位置は、先行研究（池西・小谷</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1975;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上村ら</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1976, 1980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）の対応するステージのものとほぼ一致した。</a:t>
            </a:r>
          </a:p>
          <a:p>
            <a:endParaRPr kumimoji="1" lang="en-US" altLang="ja-JP" dirty="0"/>
          </a:p>
          <a:p>
            <a:r>
              <a:rPr kumimoji="1" lang="en-US" altLang="ja-JP" dirty="0"/>
              <a:t>A</a:t>
            </a:r>
            <a:r>
              <a:rPr kumimoji="1" lang="ja-JP" altLang="en-US" dirty="0"/>
              <a:t>　</a:t>
            </a:r>
            <a:r>
              <a:rPr kumimoji="1" lang="en-US" altLang="ja-JP" dirty="0"/>
              <a:t>stage7 B stage10 C stage18 D stage24 E stage33/34</a:t>
            </a:r>
          </a:p>
          <a:p>
            <a:endParaRPr kumimoji="1" lang="en-US" altLang="ja-JP" dirty="0"/>
          </a:p>
          <a:p>
            <a:r>
              <a:rPr lang="en-US" altLang="ja-JP" sz="1900" dirty="0">
                <a:latin typeface="游明朝" panose="02020400000000000000" pitchFamily="18" charset="-128"/>
                <a:cs typeface="Times New Roman" panose="02020603050405020304" pitchFamily="18" charset="0"/>
              </a:rPr>
              <a:t>ap, </a:t>
            </a:r>
            <a:r>
              <a:rPr lang="ja-JP" altLang="ja-JP" sz="1900" dirty="0">
                <a:ea typeface="游明朝" panose="02020400000000000000" pitchFamily="18" charset="-128"/>
                <a:cs typeface="Times New Roman" panose="02020603050405020304" pitchFamily="18" charset="0"/>
              </a:rPr>
              <a:t>動物極</a:t>
            </a:r>
            <a:r>
              <a:rPr lang="en-US" altLang="ja-JP" sz="1900" dirty="0">
                <a:ea typeface="游明朝" panose="02020400000000000000" pitchFamily="18" charset="-128"/>
                <a:cs typeface="Times New Roman" panose="02020603050405020304" pitchFamily="18" charset="0"/>
              </a:rPr>
              <a:t>b, </a:t>
            </a:r>
            <a:r>
              <a:rPr lang="ja-JP" altLang="ja-JP" sz="1900" dirty="0">
                <a:ea typeface="游明朝" panose="02020400000000000000" pitchFamily="18" charset="-128"/>
                <a:cs typeface="Times New Roman" panose="02020603050405020304" pitchFamily="18" charset="0"/>
              </a:rPr>
              <a:t>胚軸；</a:t>
            </a:r>
            <a:r>
              <a:rPr lang="en-US" altLang="ja-JP" sz="1900" dirty="0">
                <a:ea typeface="游明朝" panose="02020400000000000000" pitchFamily="18" charset="-128"/>
                <a:cs typeface="Times New Roman" panose="02020603050405020304" pitchFamily="18" charset="0"/>
              </a:rPr>
              <a:t> e, </a:t>
            </a:r>
            <a:r>
              <a:rPr lang="ja-JP" altLang="ja-JP" sz="1900" dirty="0">
                <a:ea typeface="游明朝" panose="02020400000000000000" pitchFamily="18" charset="-128"/>
                <a:cs typeface="Times New Roman" panose="02020603050405020304" pitchFamily="18" charset="0"/>
              </a:rPr>
              <a:t>表皮；</a:t>
            </a:r>
            <a:r>
              <a:rPr lang="en-US" altLang="ja-JP" sz="1900" dirty="0">
                <a:ea typeface="游明朝" panose="02020400000000000000" pitchFamily="18" charset="-128"/>
                <a:cs typeface="Times New Roman" panose="02020603050405020304" pitchFamily="18" charset="0"/>
              </a:rPr>
              <a:t> </a:t>
            </a:r>
            <a:r>
              <a:rPr lang="en-US" altLang="ja-JP" sz="1900" dirty="0" err="1">
                <a:ea typeface="游明朝" panose="02020400000000000000" pitchFamily="18" charset="-128"/>
                <a:cs typeface="Times New Roman" panose="02020603050405020304" pitchFamily="18" charset="0"/>
              </a:rPr>
              <a:t>gc</a:t>
            </a:r>
            <a:r>
              <a:rPr lang="en-US" altLang="ja-JP" sz="1900" dirty="0">
                <a:ea typeface="游明朝" panose="02020400000000000000" pitchFamily="18" charset="-128"/>
                <a:cs typeface="Times New Roman" panose="02020603050405020304" pitchFamily="18" charset="0"/>
              </a:rPr>
              <a:t>, </a:t>
            </a:r>
            <a:r>
              <a:rPr lang="ja-JP" altLang="ja-JP" sz="1900" dirty="0">
                <a:ea typeface="游明朝" panose="02020400000000000000" pitchFamily="18" charset="-128"/>
                <a:cs typeface="Times New Roman" panose="02020603050405020304" pitchFamily="18" charset="0"/>
              </a:rPr>
              <a:t>腸腔；</a:t>
            </a:r>
            <a:r>
              <a:rPr lang="en-US" altLang="ja-JP" sz="1900" dirty="0">
                <a:ea typeface="游明朝" panose="02020400000000000000" pitchFamily="18" charset="-128"/>
                <a:cs typeface="Times New Roman" panose="02020603050405020304" pitchFamily="18" charset="0"/>
              </a:rPr>
              <a:t> no, </a:t>
            </a:r>
            <a:r>
              <a:rPr lang="ja-JP" altLang="ja-JP" sz="1900" dirty="0">
                <a:ea typeface="游明朝" panose="02020400000000000000" pitchFamily="18" charset="-128"/>
                <a:cs typeface="Times New Roman" panose="02020603050405020304" pitchFamily="18" charset="0"/>
              </a:rPr>
              <a:t>ノトコード；</a:t>
            </a:r>
            <a:r>
              <a:rPr lang="en-US" altLang="ja-JP" sz="1900" dirty="0">
                <a:ea typeface="游明朝" panose="02020400000000000000" pitchFamily="18" charset="-128"/>
                <a:cs typeface="Times New Roman" panose="02020603050405020304" pitchFamily="18" charset="0"/>
              </a:rPr>
              <a:t> </a:t>
            </a:r>
            <a:r>
              <a:rPr lang="en-US" altLang="ja-JP" sz="1900" dirty="0" err="1">
                <a:ea typeface="游明朝" panose="02020400000000000000" pitchFamily="18" charset="-128"/>
                <a:cs typeface="Times New Roman" panose="02020603050405020304" pitchFamily="18" charset="0"/>
              </a:rPr>
              <a:t>nt</a:t>
            </a:r>
            <a:r>
              <a:rPr lang="en-US" altLang="ja-JP" sz="1900" dirty="0">
                <a:ea typeface="游明朝" panose="02020400000000000000" pitchFamily="18" charset="-128"/>
                <a:cs typeface="Times New Roman" panose="02020603050405020304" pitchFamily="18" charset="0"/>
              </a:rPr>
              <a:t>, </a:t>
            </a:r>
            <a:r>
              <a:rPr lang="ja-JP" altLang="ja-JP" sz="1900" dirty="0">
                <a:ea typeface="游明朝" panose="02020400000000000000" pitchFamily="18" charset="-128"/>
                <a:cs typeface="Times New Roman" panose="02020603050405020304" pitchFamily="18" charset="0"/>
              </a:rPr>
              <a:t>神経管；</a:t>
            </a:r>
            <a:r>
              <a:rPr lang="en-US" altLang="ja-JP" sz="1900" dirty="0">
                <a:ea typeface="游明朝" panose="02020400000000000000" pitchFamily="18" charset="-128"/>
                <a:cs typeface="Times New Roman" panose="02020603050405020304" pitchFamily="18" charset="0"/>
              </a:rPr>
              <a:t> s, </a:t>
            </a:r>
            <a:r>
              <a:rPr lang="ja-JP" altLang="ja-JP" sz="1900" dirty="0">
                <a:ea typeface="游明朝" panose="02020400000000000000" pitchFamily="18" charset="-128"/>
                <a:cs typeface="Times New Roman" panose="02020603050405020304" pitchFamily="18" charset="0"/>
              </a:rPr>
              <a:t>体節；</a:t>
            </a:r>
            <a:r>
              <a:rPr lang="en-US" altLang="ja-JP" sz="1900" dirty="0">
                <a:ea typeface="游明朝" panose="02020400000000000000" pitchFamily="18" charset="-128"/>
                <a:cs typeface="Times New Roman" panose="02020603050405020304" pitchFamily="18" charset="0"/>
              </a:rPr>
              <a:t> </a:t>
            </a:r>
            <a:r>
              <a:rPr lang="en-US" altLang="ja-JP" sz="1900" dirty="0" err="1">
                <a:ea typeface="游明朝" panose="02020400000000000000" pitchFamily="18" charset="-128"/>
                <a:cs typeface="Times New Roman" panose="02020603050405020304" pitchFamily="18" charset="0"/>
              </a:rPr>
              <a:t>vp</a:t>
            </a:r>
            <a:r>
              <a:rPr lang="en-US" altLang="ja-JP" sz="1900" dirty="0">
                <a:ea typeface="游明朝" panose="02020400000000000000" pitchFamily="18" charset="-128"/>
                <a:cs typeface="Times New Roman" panose="02020603050405020304" pitchFamily="18" charset="0"/>
              </a:rPr>
              <a:t>, </a:t>
            </a:r>
            <a:r>
              <a:rPr lang="ja-JP" altLang="en-US" sz="1900" dirty="0">
                <a:ea typeface="游明朝" panose="02020400000000000000" pitchFamily="18" charset="-128"/>
                <a:cs typeface="Times New Roman" panose="02020603050405020304" pitchFamily="18" charset="0"/>
              </a:rPr>
              <a:t>植物極</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defTabSz="960074"/>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標識された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（矢印）および第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期胚の単一</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注入</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GPBC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から得られた体内内胚葉細胞の場所。</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ap,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動物極</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胚軸；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表皮；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gc</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腸腔；</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no,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ノトコード；</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nt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神経管；</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s,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体節；</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vp</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植生極</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 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で標識された細胞の小さなクラスターが胚の植物表面に位置している。バー：</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200μm (A') (A)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の光学顕微鏡写真．胚の植生域に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が存在することがわかる．左側（矢印）と右側の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は、それぞれ</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GPBC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と未注入の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GPBC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に由来することが分かった。挿入図：</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の領域の高倍率。</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には卵黄を含まない粒状の細胞質あるいは生殖原形質が容易に確認できる。バー：</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50μm (B) 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期の胚。標識細胞のクラスターが植物表面から胚盤胞のほぼ底部まで伸びている。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の光学顕微鏡写真。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（矢印）はクラスター内に存在する。挿入図：</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の高倍率写真。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の核周辺部には粒状の細胞質が観察される。バー：</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50μm</a:t>
            </a:r>
          </a:p>
          <a:p>
            <a:pPr defTabSz="960074"/>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(C) 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標識細胞のクラスターが胚の内胚葉細胞塊の中央部に位置している。隣接する切片では、より多くの標識細胞からなる大きなクラスターが観察されたため、この図ではクラスターの端が見えている。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Bar, 50 µm (C') (C)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の胚を</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抗体で免疫染色したもの。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つの細胞（矢印）の細胞質がはっきりと抗体で染まっていることから、これらの細胞は</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であることがわかる。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 (C)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を合成した画像。</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のうち</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つ（矢印）と体細胞内胚葉がクラスターを形成している。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(D) 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期の胚。内胚葉細胞塊の中心背側部分（図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参照）にある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標識細胞（矢印）が、標識細胞のクラスターから分離しようとしているところ。</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Bar, 200 µm (D') 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抗体で染色した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の胚。細胞の核周囲の細胞質（矢印）が強く抗体で染まっているため、この細胞は</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と同定される。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）を合成した画像。</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(e) 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33/34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標識細胞（矢印）が内胚葉細胞塊の背側部分（図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参照）に個々の細胞として認められ、標識体内胚葉細胞群から明確に分離している。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E'</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の胚は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抗体で染色されている。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FDL</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で標識された細胞（矢印）は、核周囲の細胞質が陽性であることから、</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であることがわかる。核の位置は空いているようだ。</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E</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E'</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）を合成した画像である。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では上が動物側、下が植物側、</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(C-E)</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では上が背側、下が腹側である。</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一般に、移動する細胞におけるインテグリンや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アクチンなどの分子、および細胞外マトリックス（</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ECM</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）環境は、細胞の移動に必須であると考えられている（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Martin et al.2002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）。インテグリンが特定の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ECM</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リガンドを認識して結合し、細胞内シグナル伝達経路の活性化や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アクチンの形成につながるシグナルを伝達し、細胞の移動に必要な細胞力を伝播させるとする考えである。最近、</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の細胞膜上の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stromal cell-derived factor 1 (SDF-1)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または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CXC chemokine receptor 4 (CXCR4)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の受容体が生殖器隆起への方向転換に重要な役割を果たすことがゼブラフィッシュとマウスで報告されている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Doitsidou</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et al. 2002; Ara et al. 2003)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。この受容体の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Xenopus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ホモログである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xCXCR4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はすでにクローニングされ、神経系と背側板で豊富に発現していることが示されているが（</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Moepps</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et al. 2000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の移動への関与はまだ明らかにされていない。また、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Xenopus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の生殖細胞の移動に関与する分子については、中膜細胞のフィブロネクチンが背側中膜から生殖隆起部への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の移動に関与している（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Heasman et al.1981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）以外、詳細な研究はなされていない。この分野の研究で得られる情報が少ないのは、内胚葉塊の生殖細胞を同定するのが難しいことと、その数が少ないことが一因である。</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r>
              <a:rPr lang="ja-JP" altLang="en-US" sz="1900" kern="100" dirty="0">
                <a:latin typeface="游明朝" panose="02020400000000000000" pitchFamily="18" charset="-128"/>
                <a:ea typeface="游明朝" panose="02020400000000000000" pitchFamily="18" charset="-128"/>
                <a:cs typeface="Times New Roman" panose="02020603050405020304" pitchFamily="18" charset="0"/>
              </a:rPr>
              <a:t>今回の研究では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a:t>
            </a:r>
            <a:r>
              <a:rPr lang="ja-JP" altLang="en-US" sz="1900" kern="100" dirty="0">
                <a:latin typeface="游明朝" panose="02020400000000000000" pitchFamily="18" charset="-128"/>
                <a:ea typeface="游明朝" panose="02020400000000000000" pitchFamily="18" charset="-128"/>
                <a:cs typeface="Times New Roman" panose="02020603050405020304" pitchFamily="18" charset="0"/>
              </a:rPr>
              <a:t>アクチン、インテグリン、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xCXR4</a:t>
            </a:r>
            <a:r>
              <a:rPr lang="ja-JP" altLang="en-US"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dirty="0">
                <a:latin typeface="游明朝" panose="02020400000000000000" pitchFamily="18" charset="-128"/>
                <a:cs typeface="Times New Roman" panose="02020603050405020304" pitchFamily="18" charset="0"/>
              </a:rPr>
              <a:t>Xenopus collagen type IV</a:t>
            </a:r>
            <a:r>
              <a:rPr lang="ja-JP" altLang="en-US" sz="1900" dirty="0">
                <a:latin typeface="游明朝" panose="02020400000000000000" pitchFamily="18" charset="-128"/>
                <a:cs typeface="Times New Roman" panose="02020603050405020304" pitchFamily="18" charset="0"/>
              </a:rPr>
              <a:t>、フィブロネクチン、ラミニンについて検討しました。</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4</a:t>
            </a:fld>
            <a:endParaRPr kumimoji="1" lang="ja-JP" altLang="en-US"/>
          </a:p>
        </p:txBody>
      </p:sp>
    </p:spTree>
    <p:extLst>
      <p:ext uri="{BB962C8B-B14F-4D97-AF65-F5344CB8AC3E}">
        <p14:creationId xmlns:p14="http://schemas.microsoft.com/office/powerpoint/2010/main" val="230176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Actin</a:t>
            </a:r>
          </a:p>
          <a:p>
            <a:r>
              <a:rPr kumimoji="1" lang="ja-JP" altLang="en-US" dirty="0"/>
              <a:t>写真左　</a:t>
            </a:r>
            <a:r>
              <a:rPr kumimoji="1" lang="en-US" altLang="ja-JP" dirty="0"/>
              <a:t>stage33/34</a:t>
            </a:r>
            <a:r>
              <a:rPr lang="ja-JP" altLang="ja-JP" sz="1900" dirty="0">
                <a:ea typeface="游明朝" panose="02020400000000000000" pitchFamily="18" charset="-128"/>
                <a:cs typeface="Times New Roman" panose="02020603050405020304" pitchFamily="18" charset="0"/>
              </a:rPr>
              <a:t>表皮細胞</a:t>
            </a:r>
            <a:r>
              <a:rPr lang="en-US" altLang="ja-JP" sz="1900" dirty="0">
                <a:ea typeface="游明朝" panose="02020400000000000000" pitchFamily="18" charset="-128"/>
                <a:cs typeface="Times New Roman" panose="02020603050405020304" pitchFamily="18" charset="0"/>
              </a:rPr>
              <a:t> (e)</a:t>
            </a:r>
          </a:p>
          <a:p>
            <a:r>
              <a:rPr lang="ja-JP" altLang="ja-JP" sz="1900" dirty="0">
                <a:ea typeface="游明朝" panose="02020400000000000000" pitchFamily="18" charset="-128"/>
                <a:cs typeface="Times New Roman" panose="02020603050405020304" pitchFamily="18" charset="0"/>
              </a:rPr>
              <a:t>ローダミン</a:t>
            </a:r>
            <a:r>
              <a:rPr lang="en-US" altLang="ja-JP" sz="1900" dirty="0">
                <a:ea typeface="游明朝" panose="02020400000000000000" pitchFamily="18" charset="-128"/>
                <a:cs typeface="Times New Roman" panose="02020603050405020304" pitchFamily="18" charset="0"/>
              </a:rPr>
              <a:t>-</a:t>
            </a:r>
            <a:r>
              <a:rPr lang="ja-JP" altLang="ja-JP" sz="1900" dirty="0">
                <a:ea typeface="游明朝" panose="02020400000000000000" pitchFamily="18" charset="-128"/>
                <a:cs typeface="Times New Roman" panose="02020603050405020304" pitchFamily="18" charset="0"/>
              </a:rPr>
              <a:t>ファロイジン（</a:t>
            </a:r>
            <a:r>
              <a:rPr lang="en-US" altLang="ja-JP" sz="1900" dirty="0">
                <a:ea typeface="游明朝" panose="02020400000000000000" pitchFamily="18" charset="-128"/>
                <a:cs typeface="Times New Roman" panose="02020603050405020304" pitchFamily="18" charset="0"/>
              </a:rPr>
              <a:t>R-P</a:t>
            </a:r>
            <a:r>
              <a:rPr lang="ja-JP" altLang="ja-JP" sz="1900" dirty="0">
                <a:ea typeface="游明朝" panose="02020400000000000000" pitchFamily="18" charset="-128"/>
                <a:cs typeface="Times New Roman" panose="02020603050405020304" pitchFamily="18" charset="0"/>
              </a:rPr>
              <a:t>）で染色したもの。</a:t>
            </a:r>
            <a:r>
              <a:rPr lang="en-US" altLang="ja-JP" sz="1900" dirty="0">
                <a:ea typeface="游明朝" panose="02020400000000000000" pitchFamily="18" charset="-128"/>
                <a:cs typeface="Times New Roman" panose="02020603050405020304" pitchFamily="18" charset="0"/>
              </a:rPr>
              <a:t>F-</a:t>
            </a:r>
            <a:r>
              <a:rPr lang="ja-JP" altLang="ja-JP" sz="1900" dirty="0">
                <a:ea typeface="游明朝" panose="02020400000000000000" pitchFamily="18" charset="-128"/>
                <a:cs typeface="Times New Roman" panose="02020603050405020304" pitchFamily="18" charset="0"/>
              </a:rPr>
              <a:t>アクチンを含む</a:t>
            </a:r>
            <a:r>
              <a:rPr lang="en-US" altLang="ja-JP" sz="1900" dirty="0">
                <a:ea typeface="游明朝" panose="02020400000000000000" pitchFamily="18" charset="-128"/>
                <a:cs typeface="Times New Roman" panose="02020603050405020304" pitchFamily="18" charset="0"/>
              </a:rPr>
              <a:t>R-P</a:t>
            </a:r>
            <a:r>
              <a:rPr lang="ja-JP" altLang="ja-JP" sz="1900" dirty="0">
                <a:ea typeface="游明朝" panose="02020400000000000000" pitchFamily="18" charset="-128"/>
                <a:cs typeface="Times New Roman" panose="02020603050405020304" pitchFamily="18" charset="0"/>
              </a:rPr>
              <a:t>陽性細胞（矢印）は通常球状で、胚の内胚葉細胞塊の背側部分（図</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参照）に見られる。表皮細胞</a:t>
            </a:r>
            <a:r>
              <a:rPr lang="en-US" altLang="ja-JP" sz="1900" dirty="0">
                <a:ea typeface="游明朝" panose="02020400000000000000" pitchFamily="18" charset="-128"/>
                <a:cs typeface="Times New Roman" panose="02020603050405020304" pitchFamily="18" charset="0"/>
              </a:rPr>
              <a:t> (e) </a:t>
            </a:r>
            <a:r>
              <a:rPr lang="ja-JP" altLang="ja-JP" sz="1900" dirty="0">
                <a:ea typeface="游明朝" panose="02020400000000000000" pitchFamily="18" charset="-128"/>
                <a:cs typeface="Times New Roman" panose="02020603050405020304" pitchFamily="18" charset="0"/>
              </a:rPr>
              <a:t>も</a:t>
            </a:r>
            <a:r>
              <a:rPr lang="en-US" altLang="ja-JP" sz="1900" dirty="0">
                <a:ea typeface="游明朝" panose="02020400000000000000" pitchFamily="18" charset="-128"/>
                <a:cs typeface="Times New Roman" panose="02020603050405020304" pitchFamily="18" charset="0"/>
              </a:rPr>
              <a:t> R-P </a:t>
            </a:r>
            <a:r>
              <a:rPr lang="ja-JP" altLang="ja-JP" sz="1900" dirty="0">
                <a:ea typeface="游明朝" panose="02020400000000000000" pitchFamily="18" charset="-128"/>
                <a:cs typeface="Times New Roman" panose="02020603050405020304" pitchFamily="18" charset="0"/>
              </a:rPr>
              <a:t>で染色されている。</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defTabSz="960074">
              <a:defRPr/>
            </a:pP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アクチン ローダミンファロイジン陽性細胞は、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8-23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を含む内胚葉塊のどの細胞にも観察されなかった。少数の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R-P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陽性細胞は、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期に内胚葉細胞塊の中心</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背面部分に初めて認められ、その後</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33/34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期まで細胞塊の側面または背面部分に認められた（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 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これらは球状であったが、陰性体細胞である内胚葉細胞は、以前報告したように多角形であった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Kamimura</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et al. 1976, 1980)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R-P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陽性細胞の内胚葉細胞塊における位置と細胞形状は、上記の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のそれと類似していた。しかし、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期の内胚葉細胞塊では、前述のように多くの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が集積している最上部背側部分でも、この陽性細胞はほとんど見られなかった。一方，</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F-actin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期以降の胚の表皮で顕著であった（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r>
              <a:rPr lang="ja-JP" altLang="en-US" sz="1900" kern="100" dirty="0">
                <a:latin typeface="游明朝" panose="02020400000000000000" pitchFamily="18" charset="-128"/>
                <a:ea typeface="游明朝" panose="02020400000000000000" pitchFamily="18" charset="-128"/>
                <a:cs typeface="Times New Roman" panose="02020603050405020304" pitchFamily="18" charset="0"/>
              </a:rPr>
              <a:t>写真右　</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stage28(A) stage40(B)</a:t>
            </a:r>
            <a:r>
              <a:rPr lang="ja-JP" altLang="en-US" sz="1900" kern="100" dirty="0">
                <a:latin typeface="游明朝" panose="02020400000000000000" pitchFamily="18" charset="-128"/>
                <a:ea typeface="游明朝" panose="02020400000000000000" pitchFamily="18" charset="-128"/>
                <a:cs typeface="Times New Roman" panose="02020603050405020304" pitchFamily="18" charset="0"/>
              </a:rPr>
              <a:t>の胚の横方向</a:t>
            </a:r>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抗アクチンと</a:t>
            </a:r>
            <a:r>
              <a:rPr lang="en-US" altLang="ja-JP" sz="1900" dirty="0">
                <a:ea typeface="游明朝" panose="02020400000000000000" pitchFamily="18" charset="-128"/>
                <a:cs typeface="Times New Roman" panose="02020603050405020304" pitchFamily="18" charset="0"/>
              </a:rPr>
              <a:t>2-L-13</a:t>
            </a:r>
            <a:r>
              <a:rPr lang="ja-JP" altLang="ja-JP" sz="1900" dirty="0">
                <a:ea typeface="游明朝" panose="02020400000000000000" pitchFamily="18" charset="-128"/>
                <a:cs typeface="Times New Roman" panose="02020603050405020304" pitchFamily="18" charset="0"/>
              </a:rPr>
              <a:t>抗体による二重染色を行ったもの。</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defTabSz="960074">
              <a:defRPr/>
            </a:pP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R-P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染色の標本では生殖細胞特異的タンパク質や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Xenopus vasa-like gene 1 (XVLG1)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タンパク質が保存できないため，</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R-P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陽性細胞が</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であることを確認するために，胚のポリエステルワックスセクションについて抗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Actin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2L-13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抗体の二重染色を実施した．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期までの胚では，アクチンが</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の細胞膜付近にびまん性に存在していた。これは、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期までの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アクチンがほとんど検出されなかったことを考えると、細胞骨格系のアクチンと思われる。アクチンは、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期以降では中心背側にある一部の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の核近傍の卵黄を含まない粒状の細胞質で、</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33/34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期では胚の内胚葉細胞塊の外側または背側にある</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の領域で明確に検出された（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 5A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期の胚の内胚葉細胞塊における最上部背側の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では、同じ胚領域の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アクチンが存在しないことに伴い、検出されなくなった（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 5B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）。また、調べたすべてのステージの胚で、体節内胚葉細胞の細胞膜の近傍に検出された。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24-33/34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期の胚に関しては、抗アクチン抗体で核周辺に強い蛍光を示す</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の分布は、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R-P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陽性細胞の分布とやや類似していた。</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胚の内胚葉細胞塊の背面中央部（図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参照）の内胚葉細胞（矢印）の核を囲む細胞質内にアクチンを表す強い蛍光を観察することができる。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同様の部位が</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に特異的な</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抗体でも染色され、この細胞が</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であることがわかる。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 (A)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を合成した画像。偶然の染色が黄色で見られ、核周囲の細胞質に一部重なりがあることが分かる。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胚の内胚葉細胞塊（図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参照）の最上部背側にある細胞や</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（矢印）の核周辺細胞質では、アクチンの蛍光が検出されない。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の核周辺細胞質は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抗体で強く染色されている。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を合成した画像。</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に重なりが見られないことから、</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期胚の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にはもはや十分な検出可能なアクチンが存在しないことが示唆される。上部が背側、下部が腹側。</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gc</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腸腔；</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no, notochord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s,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体節。バー：</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50μm</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p>
          <a:p>
            <a:pPr defTabSz="960074">
              <a:defRPr/>
            </a:pPr>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5</a:t>
            </a:fld>
            <a:endParaRPr kumimoji="1" lang="ja-JP" altLang="en-US"/>
          </a:p>
        </p:txBody>
      </p:sp>
    </p:spTree>
    <p:extLst>
      <p:ext uri="{BB962C8B-B14F-4D97-AF65-F5344CB8AC3E}">
        <p14:creationId xmlns:p14="http://schemas.microsoft.com/office/powerpoint/2010/main" val="2518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Integrin</a:t>
            </a:r>
          </a:p>
          <a:p>
            <a:r>
              <a:rPr kumimoji="1" lang="en-US" altLang="ja-JP" dirty="0"/>
              <a:t>Stage26 </a:t>
            </a:r>
            <a:r>
              <a:rPr kumimoji="1" lang="ja-JP" altLang="en-US" dirty="0"/>
              <a:t>横断面</a:t>
            </a:r>
            <a:endParaRPr kumimoji="1" lang="en-US" altLang="ja-JP" dirty="0"/>
          </a:p>
          <a:p>
            <a:r>
              <a:rPr lang="ja-JP" altLang="ja-JP" sz="1900" dirty="0">
                <a:ea typeface="游明朝" panose="02020400000000000000" pitchFamily="18" charset="-128"/>
                <a:cs typeface="Times New Roman" panose="02020603050405020304" pitchFamily="18" charset="0"/>
              </a:rPr>
              <a:t>抗</a:t>
            </a:r>
            <a:r>
              <a:rPr lang="en-US" altLang="ja-JP" sz="1900" dirty="0">
                <a:ea typeface="游明朝" panose="02020400000000000000" pitchFamily="18" charset="-128"/>
                <a:cs typeface="Times New Roman" panose="02020603050405020304" pitchFamily="18" charset="0"/>
              </a:rPr>
              <a:t>β1</a:t>
            </a:r>
            <a:r>
              <a:rPr lang="ja-JP" altLang="ja-JP" sz="1900" dirty="0">
                <a:ea typeface="游明朝" panose="02020400000000000000" pitchFamily="18" charset="-128"/>
                <a:cs typeface="Times New Roman" panose="02020603050405020304" pitchFamily="18" charset="0"/>
              </a:rPr>
              <a:t>インテグリン抗体と抗アクチン抗体による二重染色。</a:t>
            </a:r>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神経管（</a:t>
            </a:r>
            <a:r>
              <a:rPr lang="en-US" altLang="ja-JP" sz="1900" dirty="0" err="1">
                <a:ea typeface="游明朝" panose="02020400000000000000" pitchFamily="18" charset="-128"/>
                <a:cs typeface="Times New Roman" panose="02020603050405020304" pitchFamily="18" charset="0"/>
              </a:rPr>
              <a:t>nt</a:t>
            </a:r>
            <a:r>
              <a:rPr lang="ja-JP" altLang="ja-JP" sz="1900" dirty="0">
                <a:ea typeface="游明朝" panose="02020400000000000000" pitchFamily="18" charset="-128"/>
                <a:cs typeface="Times New Roman" panose="02020603050405020304" pitchFamily="18" charset="0"/>
              </a:rPr>
              <a:t>）、ノトコルド（</a:t>
            </a:r>
            <a:r>
              <a:rPr lang="en-US" altLang="ja-JP" sz="1900" dirty="0">
                <a:ea typeface="游明朝" panose="02020400000000000000" pitchFamily="18" charset="-128"/>
                <a:cs typeface="Times New Roman" panose="02020603050405020304" pitchFamily="18" charset="0"/>
              </a:rPr>
              <a:t>no</a:t>
            </a:r>
            <a:r>
              <a:rPr lang="ja-JP" altLang="ja-JP" sz="1900" dirty="0">
                <a:ea typeface="游明朝" panose="02020400000000000000" pitchFamily="18" charset="-128"/>
                <a:cs typeface="Times New Roman" panose="02020603050405020304" pitchFamily="18" charset="0"/>
              </a:rPr>
              <a:t>）、体節（</a:t>
            </a:r>
            <a:r>
              <a:rPr lang="en-US" altLang="ja-JP" sz="1900" dirty="0">
                <a:ea typeface="游明朝" panose="02020400000000000000" pitchFamily="18" charset="-128"/>
                <a:cs typeface="Times New Roman" panose="02020603050405020304" pitchFamily="18" charset="0"/>
              </a:rPr>
              <a:t>s</a:t>
            </a:r>
            <a:r>
              <a:rPr lang="ja-JP" altLang="ja-JP"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defTabSz="960074">
              <a:defRPr/>
            </a:pPr>
            <a:r>
              <a:rPr lang="ja-JP" altLang="ja-JP" sz="1900" dirty="0">
                <a:ea typeface="游明朝" panose="02020400000000000000" pitchFamily="18" charset="-128"/>
                <a:cs typeface="Times New Roman" panose="02020603050405020304" pitchFamily="18" charset="0"/>
              </a:rPr>
              <a:t>抗インテグリン抗体と抗</a:t>
            </a:r>
            <a:r>
              <a:rPr lang="en-US" altLang="ja-JP" sz="1900" dirty="0">
                <a:ea typeface="游明朝" panose="02020400000000000000" pitchFamily="18" charset="-128"/>
                <a:cs typeface="Times New Roman" panose="02020603050405020304" pitchFamily="18" charset="0"/>
              </a:rPr>
              <a:t>2L-13</a:t>
            </a:r>
            <a:r>
              <a:rPr lang="ja-JP" altLang="ja-JP" sz="1900" dirty="0">
                <a:ea typeface="游明朝" panose="02020400000000000000" pitchFamily="18" charset="-128"/>
                <a:cs typeface="Times New Roman" panose="02020603050405020304" pitchFamily="18" charset="0"/>
              </a:rPr>
              <a:t>抗体はともにマウスモノクローナル抗体であるため、同時に二重染色に用いることはできなかった。</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β</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1-integrin</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は，以前報告したように，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8-12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期の胚のすべての細胞の細胞膜に観察された（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Gawantka</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et al.1992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12-40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期では内胚葉細胞の細胞膜に、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12-32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期では</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の細胞膜にかすかに観察された（図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6A,B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）。また、ステージ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8-32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の核周囲の細胞質に明瞭に存在していたが（図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6B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）、ステージ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33/34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以降は同領域に微弱に検出されるようになった。一方、インテグリンは、外胚葉および中胚葉誘導体の細胞膜に、胃捻転期以降顕著に存在し（図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6A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期には歯状体、体節、側板中胚葉で、</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期以降にはこれらの組織および神経管で明確に検出されるようになった。</a:t>
            </a:r>
          </a:p>
          <a:p>
            <a:endParaRPr kumimoji="1" lang="en-US" altLang="ja-JP" dirty="0"/>
          </a:p>
          <a:p>
            <a:pPr defTabSz="960074"/>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26</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期胚の横断面における抗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β1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インテグリン抗体と抗アクチン抗体による二重染色。</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インテグリンは細胞膜にかすかに検出され、内胚葉細胞（矢印）、おそらく内胚葉細胞塊の中心背側部分（図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参照）の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の核を取り巻く細胞質で顕著に検出される。神経管（</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nt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）、ノトコルド（</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no</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）、体節（</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）の細胞でも顕著である。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の細胞の部分の高倍率写真。インテグリンは細胞膜にかすかに局在し、</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の核周囲の細胞質には中程度に局在している。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ほぼ同じ領域の細胞が抗アクチン抗体で染色されているので、図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で述べたように</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であろう。</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(B") (B)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(B')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を合成した画像である。</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の核周囲の細胞質に重なりがあることが明瞭である。核の位置が空いているように見える。上は背側、下は腹側。バー、</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200μm</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50μm</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6</a:t>
            </a:fld>
            <a:endParaRPr kumimoji="1" lang="ja-JP" altLang="en-US"/>
          </a:p>
        </p:txBody>
      </p:sp>
    </p:spTree>
    <p:extLst>
      <p:ext uri="{BB962C8B-B14F-4D97-AF65-F5344CB8AC3E}">
        <p14:creationId xmlns:p14="http://schemas.microsoft.com/office/powerpoint/2010/main" val="302876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900" dirty="0">
                <a:latin typeface="游明朝" panose="02020400000000000000" pitchFamily="18" charset="-128"/>
                <a:cs typeface="Times New Roman" panose="02020603050405020304" pitchFamily="18" charset="0"/>
              </a:rPr>
              <a:t>xCXCR4 protein</a:t>
            </a:r>
          </a:p>
          <a:p>
            <a:r>
              <a:rPr lang="en-US" altLang="ja-JP" sz="1900" dirty="0">
                <a:latin typeface="游明朝" panose="02020400000000000000" pitchFamily="18" charset="-128"/>
                <a:cs typeface="Times New Roman" panose="02020603050405020304" pitchFamily="18" charset="0"/>
              </a:rPr>
              <a:t>(A,B) </a:t>
            </a:r>
            <a:r>
              <a:rPr lang="ja-JP" altLang="ja-JP" sz="1900" dirty="0">
                <a:ea typeface="游明朝" panose="02020400000000000000" pitchFamily="18" charset="-128"/>
                <a:cs typeface="Times New Roman" panose="02020603050405020304" pitchFamily="18" charset="0"/>
              </a:rPr>
              <a:t>胚の横断面における抗</a:t>
            </a:r>
            <a:r>
              <a:rPr lang="en-US" altLang="ja-JP" sz="1900" dirty="0">
                <a:ea typeface="游明朝" panose="02020400000000000000" pitchFamily="18" charset="-128"/>
                <a:cs typeface="Times New Roman" panose="02020603050405020304" pitchFamily="18" charset="0"/>
              </a:rPr>
              <a:t>CXCR4</a:t>
            </a:r>
            <a:r>
              <a:rPr lang="ja-JP" altLang="ja-JP" sz="1900" dirty="0">
                <a:ea typeface="游明朝" panose="02020400000000000000" pitchFamily="18" charset="-128"/>
                <a:cs typeface="Times New Roman" panose="02020603050405020304" pitchFamily="18" charset="0"/>
              </a:rPr>
              <a:t>抗体と</a:t>
            </a:r>
            <a:r>
              <a:rPr lang="en-US" altLang="ja-JP" sz="1900" dirty="0">
                <a:ea typeface="游明朝" panose="02020400000000000000" pitchFamily="18" charset="-128"/>
                <a:cs typeface="Times New Roman" panose="02020603050405020304" pitchFamily="18" charset="0"/>
              </a:rPr>
              <a:t>2L-13</a:t>
            </a:r>
            <a:r>
              <a:rPr lang="ja-JP" altLang="ja-JP" sz="1900" dirty="0">
                <a:ea typeface="游明朝" panose="02020400000000000000" pitchFamily="18" charset="-128"/>
                <a:cs typeface="Times New Roman" panose="02020603050405020304" pitchFamily="18" charset="0"/>
              </a:rPr>
              <a:t>抗体による二重染色。</a:t>
            </a:r>
            <a:endParaRPr lang="en-US" altLang="ja-JP" sz="1900" dirty="0">
              <a:ea typeface="游明朝" panose="02020400000000000000" pitchFamily="18" charset="-128"/>
              <a:cs typeface="Times New Roman" panose="02020603050405020304" pitchFamily="18" charset="0"/>
            </a:endParaRPr>
          </a:p>
          <a:p>
            <a:r>
              <a:rPr lang="ja-JP" altLang="en-US" sz="1900" dirty="0">
                <a:latin typeface="游明朝" panose="02020400000000000000" pitchFamily="18" charset="-128"/>
                <a:cs typeface="Times New Roman" panose="02020603050405020304" pitchFamily="18" charset="0"/>
              </a:rPr>
              <a:t>　</a:t>
            </a:r>
            <a:r>
              <a:rPr lang="en-US" altLang="ja-JP" sz="1900" dirty="0">
                <a:latin typeface="游明朝" panose="02020400000000000000" pitchFamily="18" charset="-128"/>
                <a:cs typeface="Times New Roman" panose="02020603050405020304" pitchFamily="18" charset="0"/>
              </a:rPr>
              <a:t>(A) </a:t>
            </a:r>
            <a:r>
              <a:rPr lang="ja-JP" altLang="ja-JP" sz="1900" dirty="0">
                <a:ea typeface="游明朝" panose="02020400000000000000" pitchFamily="18" charset="-128"/>
                <a:cs typeface="Times New Roman" panose="02020603050405020304" pitchFamily="18" charset="0"/>
              </a:rPr>
              <a:t>抗</a:t>
            </a:r>
            <a:r>
              <a:rPr lang="en-US" altLang="ja-JP" sz="1900" dirty="0">
                <a:ea typeface="游明朝" panose="02020400000000000000" pitchFamily="18" charset="-128"/>
                <a:cs typeface="Times New Roman" panose="02020603050405020304" pitchFamily="18" charset="0"/>
              </a:rPr>
              <a:t>CXCR4</a:t>
            </a:r>
            <a:r>
              <a:rPr lang="ja-JP" altLang="ja-JP" sz="1900" dirty="0">
                <a:ea typeface="游明朝" panose="02020400000000000000" pitchFamily="18" charset="-128"/>
                <a:cs typeface="Times New Roman" panose="02020603050405020304" pitchFamily="18" charset="0"/>
              </a:rPr>
              <a:t>抗体で認識される分子（おそらく</a:t>
            </a:r>
            <a:r>
              <a:rPr lang="en-US" altLang="ja-JP" sz="1900" dirty="0">
                <a:ea typeface="游明朝" panose="02020400000000000000" pitchFamily="18" charset="-128"/>
                <a:cs typeface="Times New Roman" panose="02020603050405020304" pitchFamily="18" charset="0"/>
              </a:rPr>
              <a:t>Xenopus CXCR4</a:t>
            </a:r>
            <a:r>
              <a:rPr lang="ja-JP" altLang="ja-JP" sz="1900" dirty="0">
                <a:ea typeface="游明朝" panose="02020400000000000000" pitchFamily="18" charset="-128"/>
                <a:cs typeface="Times New Roman" panose="02020603050405020304" pitchFamily="18" charset="0"/>
              </a:rPr>
              <a:t>）は、</a:t>
            </a:r>
            <a:r>
              <a:rPr lang="en-US" altLang="ja-JP" sz="1900" dirty="0">
                <a:ea typeface="游明朝" panose="02020400000000000000" pitchFamily="18" charset="-128"/>
                <a:cs typeface="Times New Roman" panose="02020603050405020304" pitchFamily="18" charset="0"/>
              </a:rPr>
              <a:t>33/34</a:t>
            </a:r>
            <a:r>
              <a:rPr lang="ja-JP" altLang="ja-JP" sz="1900" dirty="0">
                <a:ea typeface="游明朝" panose="02020400000000000000" pitchFamily="18" charset="-128"/>
                <a:cs typeface="Times New Roman" panose="02020603050405020304" pitchFamily="18" charset="0"/>
              </a:rPr>
              <a:t>期胚の内胚葉細胞塊の背側部分（図</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参照）の内胚葉細胞（矢印）の細胞質全体にほぼ検出される。</a:t>
            </a:r>
            <a:r>
              <a:rPr lang="en-US" altLang="ja-JP" sz="1900" dirty="0">
                <a:ea typeface="游明朝" panose="02020400000000000000" pitchFamily="18" charset="-128"/>
                <a:cs typeface="Times New Roman" panose="02020603050405020304" pitchFamily="18" charset="0"/>
              </a:rPr>
              <a:t>(A') (A)</a:t>
            </a:r>
            <a:r>
              <a:rPr lang="ja-JP" altLang="ja-JP" sz="1900" dirty="0">
                <a:ea typeface="游明朝" panose="02020400000000000000" pitchFamily="18" charset="-128"/>
                <a:cs typeface="Times New Roman" panose="02020603050405020304" pitchFamily="18" charset="0"/>
              </a:rPr>
              <a:t>の細胞（矢印）の核周囲の細胞質が</a:t>
            </a:r>
            <a:r>
              <a:rPr lang="en-US" altLang="ja-JP" sz="1900" dirty="0">
                <a:ea typeface="游明朝" panose="02020400000000000000" pitchFamily="18" charset="-128"/>
                <a:cs typeface="Times New Roman" panose="02020603050405020304" pitchFamily="18" charset="0"/>
              </a:rPr>
              <a:t>2L-13</a:t>
            </a:r>
            <a:r>
              <a:rPr lang="ja-JP" altLang="ja-JP" sz="1900" dirty="0">
                <a:ea typeface="游明朝" panose="02020400000000000000" pitchFamily="18" charset="-128"/>
                <a:cs typeface="Times New Roman" panose="02020603050405020304" pitchFamily="18" charset="0"/>
              </a:rPr>
              <a:t>抗体で強く染色され、この細胞が</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であることを示している。</a:t>
            </a:r>
            <a:r>
              <a:rPr lang="en-US" altLang="ja-JP" sz="1900" dirty="0">
                <a:ea typeface="游明朝" panose="02020400000000000000" pitchFamily="18" charset="-128"/>
                <a:cs typeface="Times New Roman" panose="02020603050405020304" pitchFamily="18" charset="0"/>
              </a:rPr>
              <a:t>(A") (A)</a:t>
            </a:r>
            <a:r>
              <a:rPr lang="ja-JP" altLang="ja-JP" sz="1900" dirty="0">
                <a:ea typeface="游明朝" panose="02020400000000000000" pitchFamily="18" charset="-128"/>
                <a:cs typeface="Times New Roman" panose="02020603050405020304" pitchFamily="18" charset="0"/>
              </a:rPr>
              <a:t>と</a:t>
            </a:r>
            <a:r>
              <a:rPr lang="en-US" altLang="ja-JP" sz="1900" dirty="0">
                <a:ea typeface="游明朝" panose="02020400000000000000" pitchFamily="18" charset="-128"/>
                <a:cs typeface="Times New Roman" panose="02020603050405020304" pitchFamily="18" charset="0"/>
              </a:rPr>
              <a:t>(A')</a:t>
            </a:r>
            <a:r>
              <a:rPr lang="ja-JP" altLang="ja-JP" sz="1900" dirty="0">
                <a:ea typeface="游明朝" panose="02020400000000000000" pitchFamily="18" charset="-128"/>
                <a:cs typeface="Times New Roman" panose="02020603050405020304" pitchFamily="18" charset="0"/>
              </a:rPr>
              <a:t>を合成した画像。</a:t>
            </a:r>
            <a:r>
              <a:rPr lang="en-US" altLang="ja-JP" sz="1900" dirty="0">
                <a:ea typeface="游明朝" panose="02020400000000000000" pitchFamily="18" charset="-128"/>
                <a:cs typeface="Times New Roman" panose="02020603050405020304" pitchFamily="18" charset="0"/>
              </a:rPr>
              <a:t>xCXCR4</a:t>
            </a:r>
            <a:r>
              <a:rPr lang="ja-JP" altLang="ja-JP" sz="1900" dirty="0">
                <a:ea typeface="游明朝" panose="02020400000000000000" pitchFamily="18" charset="-128"/>
                <a:cs typeface="Times New Roman" panose="02020603050405020304" pitchFamily="18" charset="0"/>
              </a:rPr>
              <a:t>は</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の細胞質全体に見られ（矢印）、</a:t>
            </a:r>
            <a:r>
              <a:rPr lang="en-US" altLang="ja-JP" sz="1900" dirty="0">
                <a:ea typeface="游明朝" panose="02020400000000000000" pitchFamily="18" charset="-128"/>
                <a:cs typeface="Times New Roman" panose="02020603050405020304" pitchFamily="18" charset="0"/>
              </a:rPr>
              <a:t>2L-13</a:t>
            </a:r>
            <a:r>
              <a:rPr lang="ja-JP" altLang="ja-JP" sz="1900" dirty="0">
                <a:ea typeface="游明朝" panose="02020400000000000000" pitchFamily="18" charset="-128"/>
                <a:cs typeface="Times New Roman" panose="02020603050405020304" pitchFamily="18" charset="0"/>
              </a:rPr>
              <a:t>抗体で認識された</a:t>
            </a:r>
            <a:r>
              <a:rPr lang="en-US" altLang="ja-JP" sz="1900" dirty="0">
                <a:ea typeface="游明朝" panose="02020400000000000000" pitchFamily="18" charset="-128"/>
                <a:cs typeface="Times New Roman" panose="02020603050405020304" pitchFamily="18" charset="0"/>
              </a:rPr>
              <a:t>XVLG1</a:t>
            </a:r>
            <a:r>
              <a:rPr lang="ja-JP" altLang="ja-JP" sz="1900" dirty="0">
                <a:ea typeface="游明朝" panose="02020400000000000000" pitchFamily="18" charset="-128"/>
                <a:cs typeface="Times New Roman" panose="02020603050405020304" pitchFamily="18" charset="0"/>
              </a:rPr>
              <a:t>タンパク質は核周辺に顕著に見られる。</a:t>
            </a:r>
            <a:r>
              <a:rPr lang="en-US" altLang="ja-JP" sz="1900" dirty="0">
                <a:ea typeface="游明朝" panose="02020400000000000000" pitchFamily="18" charset="-128"/>
                <a:cs typeface="Times New Roman" panose="02020603050405020304" pitchFamily="18" charset="0"/>
              </a:rPr>
              <a:t>xCXCR4</a:t>
            </a:r>
            <a:r>
              <a:rPr lang="ja-JP" altLang="ja-JP" sz="1900" dirty="0">
                <a:ea typeface="游明朝" panose="02020400000000000000" pitchFamily="18" charset="-128"/>
                <a:cs typeface="Times New Roman" panose="02020603050405020304" pitchFamily="18" charset="0"/>
              </a:rPr>
              <a:t>はより背側に位置する</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（矢印）には検出されないため、必ずしも</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に存在しない。上は背側、下は腹側。</a:t>
            </a:r>
            <a:r>
              <a:rPr lang="en-US" altLang="ja-JP" sz="1900" dirty="0">
                <a:ea typeface="游明朝" panose="02020400000000000000" pitchFamily="18" charset="-128"/>
                <a:cs typeface="Times New Roman" panose="02020603050405020304" pitchFamily="18" charset="0"/>
              </a:rPr>
              <a:t>B</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23</a:t>
            </a:r>
            <a:r>
              <a:rPr lang="ja-JP" altLang="ja-JP" sz="1900" dirty="0">
                <a:ea typeface="游明朝" panose="02020400000000000000" pitchFamily="18" charset="-128"/>
                <a:cs typeface="Times New Roman" panose="02020603050405020304" pitchFamily="18" charset="0"/>
              </a:rPr>
              <a:t>期胚の</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を含む内胚葉細胞塊の中央部には、抗</a:t>
            </a:r>
            <a:r>
              <a:rPr lang="en-US" altLang="ja-JP" sz="1900" dirty="0">
                <a:ea typeface="游明朝" panose="02020400000000000000" pitchFamily="18" charset="-128"/>
                <a:cs typeface="Times New Roman" panose="02020603050405020304" pitchFamily="18" charset="0"/>
              </a:rPr>
              <a:t>CXCR4</a:t>
            </a:r>
            <a:r>
              <a:rPr lang="ja-JP" altLang="ja-JP" sz="1900" dirty="0">
                <a:ea typeface="游明朝" panose="02020400000000000000" pitchFamily="18" charset="-128"/>
                <a:cs typeface="Times New Roman" panose="02020603050405020304" pitchFamily="18" charset="0"/>
              </a:rPr>
              <a:t>抗体で染色された内胚葉細胞は存在しない。</a:t>
            </a:r>
            <a:r>
              <a:rPr lang="en-US" altLang="ja-JP" sz="1900" dirty="0">
                <a:ea typeface="游明朝" panose="02020400000000000000" pitchFamily="18" charset="-128"/>
                <a:cs typeface="Times New Roman" panose="02020603050405020304" pitchFamily="18" charset="0"/>
              </a:rPr>
              <a:t>(B'</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5</a:t>
            </a:r>
            <a:r>
              <a:rPr lang="ja-JP" altLang="ja-JP" sz="1900" dirty="0">
                <a:ea typeface="游明朝" panose="02020400000000000000" pitchFamily="18" charset="-128"/>
                <a:cs typeface="Times New Roman" panose="02020603050405020304" pitchFamily="18" charset="0"/>
              </a:rPr>
              <a:t>つの細胞（矢印）の核周囲の細胞質が</a:t>
            </a:r>
            <a:r>
              <a:rPr lang="en-US" altLang="ja-JP" sz="1900" dirty="0">
                <a:ea typeface="游明朝" panose="02020400000000000000" pitchFamily="18" charset="-128"/>
                <a:cs typeface="Times New Roman" panose="02020603050405020304" pitchFamily="18" charset="0"/>
              </a:rPr>
              <a:t>2L-13</a:t>
            </a:r>
            <a:r>
              <a:rPr lang="ja-JP" altLang="ja-JP" sz="1900" dirty="0">
                <a:ea typeface="游明朝" panose="02020400000000000000" pitchFamily="18" charset="-128"/>
                <a:cs typeface="Times New Roman" panose="02020603050405020304" pitchFamily="18" charset="0"/>
              </a:rPr>
              <a:t>抗体で染色され、それらが</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であることを示している。</a:t>
            </a:r>
            <a:r>
              <a:rPr lang="en-US" altLang="ja-JP" sz="1900" dirty="0">
                <a:ea typeface="游明朝" panose="02020400000000000000" pitchFamily="18" charset="-128"/>
                <a:cs typeface="Times New Roman" panose="02020603050405020304" pitchFamily="18" charset="0"/>
              </a:rPr>
              <a:t>(B") (B)</a:t>
            </a:r>
            <a:r>
              <a:rPr lang="ja-JP" altLang="ja-JP" sz="1900" dirty="0">
                <a:ea typeface="游明朝" panose="02020400000000000000" pitchFamily="18" charset="-128"/>
                <a:cs typeface="Times New Roman" panose="02020603050405020304" pitchFamily="18" charset="0"/>
              </a:rPr>
              <a:t>と</a:t>
            </a:r>
            <a:r>
              <a:rPr lang="en-US" altLang="ja-JP" sz="1900" dirty="0">
                <a:ea typeface="游明朝" panose="02020400000000000000" pitchFamily="18" charset="-128"/>
                <a:cs typeface="Times New Roman" panose="02020603050405020304" pitchFamily="18" charset="0"/>
              </a:rPr>
              <a:t>(B')</a:t>
            </a:r>
            <a:r>
              <a:rPr lang="ja-JP" altLang="ja-JP" sz="1900" dirty="0">
                <a:ea typeface="游明朝" panose="02020400000000000000" pitchFamily="18" charset="-128"/>
                <a:cs typeface="Times New Roman" panose="02020603050405020304" pitchFamily="18" charset="0"/>
              </a:rPr>
              <a:t>を合成した画像。</a:t>
            </a:r>
            <a:r>
              <a:rPr lang="en-US" altLang="ja-JP" sz="1900" dirty="0">
                <a:ea typeface="游明朝" panose="02020400000000000000" pitchFamily="18" charset="-128"/>
                <a:cs typeface="Times New Roman" panose="02020603050405020304" pitchFamily="18" charset="0"/>
              </a:rPr>
              <a:t>23</a:t>
            </a:r>
            <a:r>
              <a:rPr lang="ja-JP" altLang="ja-JP" sz="1900" dirty="0">
                <a:ea typeface="游明朝" panose="02020400000000000000" pitchFamily="18" charset="-128"/>
                <a:cs typeface="Times New Roman" panose="02020603050405020304" pitchFamily="18" charset="0"/>
              </a:rPr>
              <a:t>以下のステージでは、</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（矢印）には</a:t>
            </a:r>
            <a:r>
              <a:rPr lang="en-US" altLang="ja-JP" sz="1900" dirty="0">
                <a:ea typeface="游明朝" panose="02020400000000000000" pitchFamily="18" charset="-128"/>
                <a:cs typeface="Times New Roman" panose="02020603050405020304" pitchFamily="18" charset="0"/>
              </a:rPr>
              <a:t>xCXCR4</a:t>
            </a:r>
            <a:r>
              <a:rPr lang="ja-JP" altLang="ja-JP" sz="1900" dirty="0">
                <a:ea typeface="游明朝" panose="02020400000000000000" pitchFamily="18" charset="-128"/>
                <a:cs typeface="Times New Roman" panose="02020603050405020304" pitchFamily="18" charset="0"/>
              </a:rPr>
              <a:t>が全く観察されない。上は背側、下は腹側。バー：</a:t>
            </a:r>
            <a:r>
              <a:rPr lang="en-US" altLang="ja-JP" sz="1900" dirty="0">
                <a:ea typeface="游明朝" panose="02020400000000000000" pitchFamily="18" charset="-128"/>
                <a:cs typeface="Times New Roman" panose="02020603050405020304" pitchFamily="18" charset="0"/>
              </a:rPr>
              <a:t>50 µm</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(C,D) xCXCR4</a:t>
            </a:r>
            <a:r>
              <a:rPr lang="ja-JP" altLang="ja-JP" sz="1900" dirty="0">
                <a:ea typeface="游明朝" panose="02020400000000000000" pitchFamily="18" charset="-128"/>
                <a:cs typeface="Times New Roman" panose="02020603050405020304" pitchFamily="18" charset="0"/>
              </a:rPr>
              <a:t>のリボプローブを用いた第</a:t>
            </a:r>
            <a:r>
              <a:rPr lang="en-US" altLang="ja-JP" sz="1900" dirty="0">
                <a:ea typeface="游明朝" panose="02020400000000000000" pitchFamily="18" charset="-128"/>
                <a:cs typeface="Times New Roman" panose="02020603050405020304" pitchFamily="18" charset="0"/>
              </a:rPr>
              <a:t>28</a:t>
            </a:r>
            <a:r>
              <a:rPr lang="ja-JP" altLang="ja-JP" sz="1900" dirty="0">
                <a:ea typeface="游明朝" panose="02020400000000000000" pitchFamily="18" charset="-128"/>
                <a:cs typeface="Times New Roman" panose="02020603050405020304" pitchFamily="18" charset="0"/>
              </a:rPr>
              <a:t>期胚のポリエステルワックス切片の</a:t>
            </a:r>
            <a:r>
              <a:rPr lang="en-US" altLang="ja-JP" sz="1900" dirty="0">
                <a:ea typeface="游明朝" panose="02020400000000000000" pitchFamily="18" charset="-128"/>
                <a:cs typeface="Times New Roman" panose="02020603050405020304" pitchFamily="18" charset="0"/>
              </a:rPr>
              <a:t>in situ</a:t>
            </a:r>
            <a:r>
              <a:rPr lang="ja-JP" altLang="ja-JP" sz="1900" dirty="0">
                <a:ea typeface="游明朝" panose="02020400000000000000" pitchFamily="18" charset="-128"/>
                <a:cs typeface="Times New Roman" panose="02020603050405020304" pitchFamily="18" charset="0"/>
              </a:rPr>
              <a:t>ハイブリダイゼーション。アンチセンスプローブでは内胚葉細胞塊の外側部分（図</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参照）にある</a:t>
            </a:r>
            <a:r>
              <a:rPr lang="en-US" altLang="ja-JP" sz="1900" dirty="0">
                <a:ea typeface="游明朝" panose="02020400000000000000" pitchFamily="18" charset="-128"/>
                <a:cs typeface="Times New Roman" panose="02020603050405020304" pitchFamily="18" charset="0"/>
              </a:rPr>
              <a:t>3</a:t>
            </a:r>
            <a:r>
              <a:rPr lang="ja-JP" altLang="ja-JP" sz="1900" dirty="0">
                <a:ea typeface="游明朝" panose="02020400000000000000" pitchFamily="18" charset="-128"/>
                <a:cs typeface="Times New Roman" panose="02020603050405020304" pitchFamily="18" charset="0"/>
              </a:rPr>
              <a:t>つの</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（矢印）の核に</a:t>
            </a:r>
            <a:r>
              <a:rPr lang="en-US" altLang="ja-JP" sz="1900" dirty="0">
                <a:ea typeface="游明朝" panose="02020400000000000000" pitchFamily="18" charset="-128"/>
                <a:cs typeface="Times New Roman" panose="02020603050405020304" pitchFamily="18" charset="0"/>
              </a:rPr>
              <a:t>xCXCR4 RNA</a:t>
            </a:r>
            <a:r>
              <a:rPr lang="ja-JP" altLang="ja-JP" sz="1900" dirty="0">
                <a:ea typeface="游明朝" panose="02020400000000000000" pitchFamily="18" charset="-128"/>
                <a:cs typeface="Times New Roman" panose="02020603050405020304" pitchFamily="18" charset="0"/>
              </a:rPr>
              <a:t>が顕著に認められる（</a:t>
            </a:r>
            <a:r>
              <a:rPr lang="en-US" altLang="ja-JP" sz="1900" dirty="0">
                <a:ea typeface="游明朝" panose="02020400000000000000" pitchFamily="18" charset="-128"/>
                <a:cs typeface="Times New Roman" panose="02020603050405020304" pitchFamily="18" charset="0"/>
              </a:rPr>
              <a:t>C</a:t>
            </a:r>
            <a:r>
              <a:rPr lang="ja-JP" altLang="ja-JP" sz="1900" dirty="0">
                <a:ea typeface="游明朝" panose="02020400000000000000" pitchFamily="18" charset="-128"/>
                <a:cs typeface="Times New Roman" panose="02020603050405020304" pitchFamily="18" charset="0"/>
              </a:rPr>
              <a:t>）のに対し、センスプローブでは（</a:t>
            </a:r>
            <a:r>
              <a:rPr lang="en-US" altLang="ja-JP" sz="1900" dirty="0">
                <a:ea typeface="游明朝" panose="02020400000000000000" pitchFamily="18" charset="-128"/>
                <a:cs typeface="Times New Roman" panose="02020603050405020304" pitchFamily="18" charset="0"/>
              </a:rPr>
              <a:t>C</a:t>
            </a:r>
            <a:r>
              <a:rPr lang="ja-JP" altLang="ja-JP" sz="1900" dirty="0">
                <a:ea typeface="游明朝" panose="02020400000000000000" pitchFamily="18" charset="-128"/>
                <a:cs typeface="Times New Roman" panose="02020603050405020304" pitchFamily="18" charset="0"/>
              </a:rPr>
              <a:t>）の隣接部分の</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（矢印）にほとんど検出されない（</a:t>
            </a:r>
            <a:r>
              <a:rPr lang="en-US" altLang="ja-JP" sz="1900" dirty="0">
                <a:ea typeface="游明朝" panose="02020400000000000000" pitchFamily="18" charset="-128"/>
                <a:cs typeface="Times New Roman" panose="02020603050405020304" pitchFamily="18" charset="0"/>
              </a:rPr>
              <a:t>D</a:t>
            </a:r>
            <a:r>
              <a:rPr lang="ja-JP" altLang="ja-JP" sz="1900" dirty="0">
                <a:ea typeface="游明朝" panose="02020400000000000000" pitchFamily="18" charset="-128"/>
                <a:cs typeface="Times New Roman" panose="02020603050405020304" pitchFamily="18" charset="0"/>
              </a:rPr>
              <a:t>）。</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は核周辺に粒状の細胞質を持っているため、容易に同定できる。</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algn="just"/>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xCXCR4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の分布は、抗マウス</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CXCR4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抗体および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2L-13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抗体による二重染色で調べた。ポリエステルワックス切片による観察では、抗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CXCR4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抗体で認識される分子は、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期以降の胚では少数の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の細胞質全体に検出されたが（図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7A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期の胚ではどの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でもほとんど観察されなかった。一方、</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8-23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期の胚では、内胚葉細胞だけでなく、どの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でもほとんど観察されなかった（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 7B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）。一方、</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33/34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期以降の胚の眼球では、器官内の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xCXCR4 RNA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の豊富さ（</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Moepps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ら、</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2000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）と一致し、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期の表皮では明確に観察された。</a:t>
            </a:r>
          </a:p>
          <a:p>
            <a:pPr algn="just"/>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CXCR4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抗体で検出された分子が</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xCXCR4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であることを確認するため、</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xCXCR4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用リボプローブを用いて胚のポリエステルワックスセクションについて、先に述べたように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in situ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ハイブリダイゼーションを行った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Yamakita</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et al. 2004)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。ステージ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25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および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28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の胚の内胚葉塊の細胞のうち、</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xCXCR4 RNA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はアンチセンスプローブで</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、特にその核にはっきりと検出されたが（図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7C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）、ステージ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22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より若い胚の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およびステージ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35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および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40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の胚では、ほとんど検出されなかった。センスプローブでは、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8-40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期の胚の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を含む内胚葉細胞ではシグナルが検出されなかった（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Fig. 7D</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における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xCXCR4 RNA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の出現・消失の時期が、</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において抗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CXCR4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抗体で検出された分子とほぼ一致していることを考慮すると（表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）、この分子は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xCXCR4</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である可能性が高いことがわかる。</a:t>
            </a:r>
          </a:p>
          <a:p>
            <a:endParaRPr lang="en-US" altLang="ja-JP" sz="1900" dirty="0">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7</a:t>
            </a:fld>
            <a:endParaRPr kumimoji="1" lang="ja-JP" altLang="en-US"/>
          </a:p>
        </p:txBody>
      </p:sp>
    </p:spTree>
    <p:extLst>
      <p:ext uri="{BB962C8B-B14F-4D97-AF65-F5344CB8AC3E}">
        <p14:creationId xmlns:p14="http://schemas.microsoft.com/office/powerpoint/2010/main" val="420403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0074">
              <a:defRPr/>
            </a:pPr>
            <a:r>
              <a:rPr lang="en-US" altLang="ja-JP" sz="1900" dirty="0">
                <a:latin typeface="游明朝" panose="02020400000000000000" pitchFamily="18" charset="-128"/>
                <a:cs typeface="Times New Roman" panose="02020603050405020304" pitchFamily="18" charset="0"/>
              </a:rPr>
              <a:t>Xenopus collagen type IV</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0074">
              <a:defRPr/>
            </a:pP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 CBB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染色（レーン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Xenopus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コラーゲンタイプ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IV</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の融合タンパク質のイムノブロット。融合タンパク質を免疫したラットの抗血清は、融合タンパク質の予測サイズ（チオレドキシンの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151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アミノ酸と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IV</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型コラーゲンの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192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アミノ酸）に相当する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37kDa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タンパク質バンド（レーン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）と反応し、同じラットの免疫前血清は全く反応しない（レーン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）。このように、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Xenopus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胚の染色が陽性であることから、エピトープは融合タンパク質のチオレドキシンではなく、コラーゲンに存在することが確認された。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 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期胚の横断面を抗血清と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抗体で二重染色したものである。胚の内胚葉細胞塊の腹側にある細胞（矢印）の核周辺領域と細胞膜近傍に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Xenopus collagen type IV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が検出された。それらの細胞の核周囲領域は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抗体で染色され、</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であることが確認された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 26</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期胚の横断面を抗血清と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抗体で二重染色したもの。コラーゲンは通常、胚の背面中央部にある</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（矢印）の核周辺細胞質で認識される（図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参照）。</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の核周囲の細胞質は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抗体で染色されている（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）．核の位置は空洞のようである。上は背側、下は腹側。バー、</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50μm</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p>
          <a:p>
            <a:endParaRPr kumimoji="1" lang="en-US" altLang="ja-JP" dirty="0"/>
          </a:p>
          <a:p>
            <a:pPr algn="just"/>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IV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型コラーゲンの分布を、コラーゲンに対する抗血清と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2L-13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抗体を用いた二重染色で調べた。抗血清は、免疫ブロッティングにより、チオレドキシンと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Xenopus collagen type IV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α2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鎖の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C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末端領域の融合タンパク質に相当する大腸菌溶解液の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37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kDa</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バンドと特異的に反応することが確認された（図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8A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p>
          <a:p>
            <a:pPr algn="just"/>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コラーゲンは主にステージ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10-28</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の核周辺細胞質で検出されたが、体内内胚葉細胞では全く検出されなかった（図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8B-C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）。ステージ</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の細胞膜近傍で異常に認識された（図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8B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期以降はノトコルドの外表面で検出され、第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期以降は表皮の外表面で、第</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40</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期は二層表皮の内層と外層の間の細胞間隙で顕著であった。</a:t>
            </a:r>
          </a:p>
          <a:p>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8</a:t>
            </a:fld>
            <a:endParaRPr kumimoji="1" lang="ja-JP" altLang="en-US"/>
          </a:p>
        </p:txBody>
      </p:sp>
    </p:spTree>
    <p:extLst>
      <p:ext uri="{BB962C8B-B14F-4D97-AF65-F5344CB8AC3E}">
        <p14:creationId xmlns:p14="http://schemas.microsoft.com/office/powerpoint/2010/main" val="419600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900" dirty="0">
                <a:latin typeface="游明朝" panose="02020400000000000000" pitchFamily="18" charset="-128"/>
                <a:cs typeface="Times New Roman" panose="02020603050405020304" pitchFamily="18" charset="0"/>
              </a:rPr>
              <a:t>フィブロネクチン</a:t>
            </a:r>
            <a:endParaRPr lang="en-US" altLang="ja-JP" sz="1900" dirty="0">
              <a:latin typeface="游明朝" panose="02020400000000000000" pitchFamily="18" charset="-128"/>
              <a:cs typeface="Times New Roman" panose="02020603050405020304" pitchFamily="18" charset="0"/>
            </a:endParaRPr>
          </a:p>
          <a:p>
            <a:r>
              <a:rPr lang="en-US" altLang="ja-JP" sz="1900" dirty="0">
                <a:latin typeface="游明朝" panose="02020400000000000000" pitchFamily="18" charset="-128"/>
                <a:cs typeface="Times New Roman" panose="02020603050405020304" pitchFamily="18" charset="0"/>
              </a:rPr>
              <a:t>26</a:t>
            </a:r>
            <a:r>
              <a:rPr lang="ja-JP" altLang="ja-JP" sz="1900" dirty="0">
                <a:ea typeface="游明朝" panose="02020400000000000000" pitchFamily="18" charset="-128"/>
                <a:cs typeface="Times New Roman" panose="02020603050405020304" pitchFamily="18" charset="0"/>
              </a:rPr>
              <a:t>期（</a:t>
            </a:r>
            <a:r>
              <a:rPr lang="en-US" altLang="ja-JP" sz="1900" dirty="0">
                <a:ea typeface="游明朝" panose="02020400000000000000" pitchFamily="18" charset="-128"/>
                <a:cs typeface="Times New Roman" panose="02020603050405020304" pitchFamily="18" charset="0"/>
              </a:rPr>
              <a:t>A</a:t>
            </a:r>
            <a:r>
              <a:rPr lang="ja-JP" altLang="ja-JP" sz="1900" dirty="0">
                <a:ea typeface="游明朝" panose="02020400000000000000" pitchFamily="18" charset="-128"/>
                <a:cs typeface="Times New Roman" panose="02020603050405020304" pitchFamily="18" charset="0"/>
              </a:rPr>
              <a:t>）および</a:t>
            </a:r>
            <a:r>
              <a:rPr lang="en-US" altLang="ja-JP" sz="1900" dirty="0">
                <a:ea typeface="游明朝" panose="02020400000000000000" pitchFamily="18" charset="-128"/>
                <a:cs typeface="Times New Roman" panose="02020603050405020304" pitchFamily="18" charset="0"/>
              </a:rPr>
              <a:t>40</a:t>
            </a:r>
            <a:r>
              <a:rPr lang="ja-JP" altLang="ja-JP" sz="1900" dirty="0">
                <a:ea typeface="游明朝" panose="02020400000000000000" pitchFamily="18" charset="-128"/>
                <a:cs typeface="Times New Roman" panose="02020603050405020304" pitchFamily="18" charset="0"/>
              </a:rPr>
              <a:t>期（</a:t>
            </a:r>
            <a:r>
              <a:rPr lang="en-US" altLang="ja-JP" sz="1900" dirty="0">
                <a:ea typeface="游明朝" panose="02020400000000000000" pitchFamily="18" charset="-128"/>
                <a:cs typeface="Times New Roman" panose="02020603050405020304" pitchFamily="18" charset="0"/>
              </a:rPr>
              <a:t>B</a:t>
            </a:r>
            <a:r>
              <a:rPr lang="ja-JP" altLang="ja-JP" sz="1900" dirty="0">
                <a:ea typeface="游明朝" panose="02020400000000000000" pitchFamily="18" charset="-128"/>
                <a:cs typeface="Times New Roman" panose="02020603050405020304" pitchFamily="18" charset="0"/>
              </a:rPr>
              <a:t>）胚の横断面における抗フィブロネクチン抗体と抗アクチン抗体による二重染色。</a:t>
            </a:r>
            <a:r>
              <a:rPr lang="en-US" altLang="ja-JP" sz="1900" dirty="0">
                <a:ea typeface="游明朝" panose="02020400000000000000" pitchFamily="18" charset="-128"/>
                <a:cs typeface="Times New Roman" panose="02020603050405020304" pitchFamily="18" charset="0"/>
              </a:rPr>
              <a:t>(A) </a:t>
            </a:r>
            <a:r>
              <a:rPr lang="ja-JP" altLang="ja-JP" sz="1900" dirty="0">
                <a:ea typeface="游明朝" panose="02020400000000000000" pitchFamily="18" charset="-128"/>
                <a:cs typeface="Times New Roman" panose="02020603050405020304" pitchFamily="18" charset="0"/>
              </a:rPr>
              <a:t>フィブロネクチンは、胚の内胚葉細胞塊の中心背側部分（図</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参照）の多くの細胞（矢印）または</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の細胞質で最初に検出される。</a:t>
            </a:r>
            <a:r>
              <a:rPr lang="en-US" altLang="ja-JP" sz="1900" dirty="0">
                <a:ea typeface="游明朝" panose="02020400000000000000" pitchFamily="18" charset="-128"/>
                <a:cs typeface="Times New Roman" panose="02020603050405020304" pitchFamily="18" charset="0"/>
              </a:rPr>
              <a:t>(A') </a:t>
            </a:r>
            <a:r>
              <a:rPr lang="ja-JP" altLang="ja-JP" sz="1900" dirty="0">
                <a:ea typeface="游明朝" panose="02020400000000000000" pitchFamily="18" charset="-128"/>
                <a:cs typeface="Times New Roman" panose="02020603050405020304" pitchFamily="18" charset="0"/>
              </a:rPr>
              <a:t>これらの</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は抗アクチン抗体でも強く染色される。</a:t>
            </a:r>
            <a:r>
              <a:rPr lang="en-US" altLang="ja-JP" sz="1900" dirty="0">
                <a:ea typeface="游明朝" panose="02020400000000000000" pitchFamily="18" charset="-128"/>
                <a:cs typeface="Times New Roman" panose="02020603050405020304" pitchFamily="18" charset="0"/>
              </a:rPr>
              <a:t>(A") (A)</a:t>
            </a:r>
            <a:r>
              <a:rPr lang="ja-JP" altLang="ja-JP" sz="1900" dirty="0">
                <a:ea typeface="游明朝" panose="02020400000000000000" pitchFamily="18" charset="-128"/>
                <a:cs typeface="Times New Roman" panose="02020603050405020304" pitchFamily="18" charset="0"/>
              </a:rPr>
              <a:t>と</a:t>
            </a:r>
            <a:r>
              <a:rPr lang="en-US" altLang="ja-JP" sz="1900" dirty="0">
                <a:ea typeface="游明朝" panose="02020400000000000000" pitchFamily="18" charset="-128"/>
                <a:cs typeface="Times New Roman" panose="02020603050405020304" pitchFamily="18" charset="0"/>
              </a:rPr>
              <a:t>(A')</a:t>
            </a:r>
            <a:r>
              <a:rPr lang="ja-JP" altLang="ja-JP" sz="1900" dirty="0">
                <a:ea typeface="游明朝" panose="02020400000000000000" pitchFamily="18" charset="-128"/>
                <a:cs typeface="Times New Roman" panose="02020603050405020304" pitchFamily="18" charset="0"/>
              </a:rPr>
              <a:t>を合成した画像。</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が部分的に重なっているのがわかる。</a:t>
            </a:r>
            <a:r>
              <a:rPr lang="en-US" altLang="ja-JP" sz="1900" dirty="0">
                <a:ea typeface="游明朝" panose="02020400000000000000" pitchFamily="18" charset="-128"/>
                <a:cs typeface="Times New Roman" panose="02020603050405020304" pitchFamily="18" charset="0"/>
              </a:rPr>
              <a:t>(B)</a:t>
            </a:r>
            <a:r>
              <a:rPr lang="ja-JP" altLang="ja-JP" sz="1900" dirty="0">
                <a:ea typeface="游明朝" panose="02020400000000000000" pitchFamily="18" charset="-128"/>
                <a:cs typeface="Times New Roman" panose="02020603050405020304" pitchFamily="18" charset="0"/>
              </a:rPr>
              <a:t>胚の内胚葉細胞塊の背側部分（図</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参照）の</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（矢印）の核周囲の細胞質にはフィブロネクチンが豊富に存在する。</a:t>
            </a:r>
            <a:r>
              <a:rPr lang="en-US" altLang="ja-JP" sz="1900" dirty="0">
                <a:ea typeface="游明朝" panose="02020400000000000000" pitchFamily="18" charset="-128"/>
                <a:cs typeface="Times New Roman" panose="02020603050405020304" pitchFamily="18" charset="0"/>
              </a:rPr>
              <a:t>(B') 40</a:t>
            </a:r>
            <a:r>
              <a:rPr lang="ja-JP" altLang="ja-JP" sz="1900" dirty="0">
                <a:ea typeface="游明朝" panose="02020400000000000000" pitchFamily="18" charset="-128"/>
                <a:cs typeface="Times New Roman" panose="02020603050405020304" pitchFamily="18" charset="0"/>
              </a:rPr>
              <a:t>期の背側最上部の</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は抗体で染色されることはなかったが、</a:t>
            </a:r>
            <a:r>
              <a:rPr lang="en-US" altLang="ja-JP" sz="1900" dirty="0" err="1">
                <a:ea typeface="游明朝" panose="02020400000000000000" pitchFamily="18" charset="-128"/>
                <a:cs typeface="Times New Roman" panose="02020603050405020304" pitchFamily="18" charset="0"/>
              </a:rPr>
              <a:t>pPGC</a:t>
            </a:r>
            <a:r>
              <a:rPr lang="ja-JP" altLang="ja-JP" sz="1900" dirty="0">
                <a:ea typeface="游明朝" panose="02020400000000000000" pitchFamily="18" charset="-128"/>
                <a:cs typeface="Times New Roman" panose="02020603050405020304" pitchFamily="18" charset="0"/>
              </a:rPr>
              <a:t>内の細胞質は例外的に抗アクチン抗体で染色されている。</a:t>
            </a:r>
            <a:r>
              <a:rPr lang="en-US" altLang="ja-JP" sz="1900" dirty="0">
                <a:ea typeface="游明朝" panose="02020400000000000000" pitchFamily="18" charset="-128"/>
                <a:cs typeface="Times New Roman" panose="02020603050405020304" pitchFamily="18" charset="0"/>
              </a:rPr>
              <a:t>(B") (B)</a:t>
            </a:r>
            <a:r>
              <a:rPr lang="ja-JP" altLang="ja-JP" sz="1900" dirty="0">
                <a:ea typeface="游明朝" panose="02020400000000000000" pitchFamily="18" charset="-128"/>
                <a:cs typeface="Times New Roman" panose="02020603050405020304" pitchFamily="18" charset="0"/>
              </a:rPr>
              <a:t>と</a:t>
            </a:r>
            <a:r>
              <a:rPr lang="en-US" altLang="ja-JP" sz="1900" dirty="0">
                <a:ea typeface="游明朝" panose="02020400000000000000" pitchFamily="18" charset="-128"/>
                <a:cs typeface="Times New Roman" panose="02020603050405020304" pitchFamily="18" charset="0"/>
              </a:rPr>
              <a:t>(B')</a:t>
            </a:r>
            <a:r>
              <a:rPr lang="ja-JP" altLang="ja-JP" sz="1900" dirty="0">
                <a:ea typeface="游明朝" panose="02020400000000000000" pitchFamily="18" charset="-128"/>
                <a:cs typeface="Times New Roman" panose="02020603050405020304" pitchFamily="18" charset="0"/>
              </a:rPr>
              <a:t>を合成した画像。フィブロネクチンの分布は、アクチンの分布とやや似ている。核の位置は空いているようだ。上は背側、下は腹側。</a:t>
            </a:r>
            <a:r>
              <a:rPr lang="en-US" altLang="ja-JP" sz="1900" dirty="0">
                <a:ea typeface="游明朝" panose="02020400000000000000" pitchFamily="18" charset="-128"/>
                <a:cs typeface="Times New Roman" panose="02020603050405020304" pitchFamily="18" charset="0"/>
              </a:rPr>
              <a:t>e</a:t>
            </a:r>
            <a:r>
              <a:rPr lang="ja-JP" altLang="ja-JP" sz="1900" dirty="0">
                <a:ea typeface="游明朝" panose="02020400000000000000" pitchFamily="18" charset="-128"/>
                <a:cs typeface="Times New Roman" panose="02020603050405020304" pitchFamily="18" charset="0"/>
              </a:rPr>
              <a:t>は表皮、</a:t>
            </a:r>
            <a:r>
              <a:rPr lang="en-US" altLang="ja-JP" sz="1900" dirty="0">
                <a:ea typeface="游明朝" panose="02020400000000000000" pitchFamily="18" charset="-128"/>
                <a:cs typeface="Times New Roman" panose="02020603050405020304" pitchFamily="18" charset="0"/>
              </a:rPr>
              <a:t>no</a:t>
            </a:r>
            <a:r>
              <a:rPr lang="ja-JP" altLang="ja-JP" sz="1900" dirty="0">
                <a:ea typeface="游明朝" panose="02020400000000000000" pitchFamily="18" charset="-128"/>
                <a:cs typeface="Times New Roman" panose="02020603050405020304" pitchFamily="18" charset="0"/>
              </a:rPr>
              <a:t>はノトコード、</a:t>
            </a:r>
            <a:r>
              <a:rPr lang="en-US" altLang="ja-JP" sz="1900" dirty="0">
                <a:ea typeface="游明朝" panose="02020400000000000000" pitchFamily="18" charset="-128"/>
                <a:cs typeface="Times New Roman" panose="02020603050405020304" pitchFamily="18" charset="0"/>
              </a:rPr>
              <a:t>s</a:t>
            </a:r>
            <a:r>
              <a:rPr lang="ja-JP" altLang="ja-JP" sz="1900" dirty="0">
                <a:ea typeface="游明朝" panose="02020400000000000000" pitchFamily="18" charset="-128"/>
                <a:cs typeface="Times New Roman" panose="02020603050405020304" pitchFamily="18" charset="0"/>
              </a:rPr>
              <a:t>は体節。</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algn="just"/>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ラミニンの分布は、抗ラミニン抗体と</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2L-13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抗体による二重染色によって調査された。</a:t>
            </a:r>
          </a:p>
          <a:p>
            <a:pPr algn="just"/>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ラミニンは、調べたどのステージの胚の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pPGC</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や内胚葉細胞にも認められなかった（データは示していない）。しかし、</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より後のステージでは、神経管、ノトコルド、側板中胚葉およびそれらの誘導体の細胞の外表面に認められた（データは示していない）。また、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26</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期以降の体節の細胞外表面や</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28</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期以降の二層式表皮の内層にも出現した（データ未掲載）。</a:t>
            </a:r>
          </a:p>
          <a:p>
            <a:pPr algn="just"/>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細胞移動に関与する分子の分布に関する結果は、表</a:t>
            </a:r>
            <a:r>
              <a:rPr lang="en-US" altLang="ja-JP" sz="1900" dirty="0">
                <a:ea typeface="游明朝" panose="02020400000000000000" pitchFamily="18" charset="-128"/>
                <a:cs typeface="Times New Roman" panose="02020603050405020304" pitchFamily="18" charset="0"/>
              </a:rPr>
              <a:t>1</a:t>
            </a:r>
            <a:r>
              <a:rPr lang="ja-JP" altLang="ja-JP" sz="1900" dirty="0">
                <a:ea typeface="游明朝" panose="02020400000000000000" pitchFamily="18" charset="-128"/>
                <a:cs typeface="Times New Roman" panose="02020603050405020304" pitchFamily="18" charset="0"/>
              </a:rPr>
              <a:t>にまとめられている。コントロール抗体、ウサギ</a:t>
            </a:r>
            <a:r>
              <a:rPr lang="en-US" altLang="ja-JP" sz="1900" dirty="0">
                <a:ea typeface="游明朝" panose="02020400000000000000" pitchFamily="18" charset="-128"/>
                <a:cs typeface="Times New Roman" panose="02020603050405020304" pitchFamily="18" charset="0"/>
              </a:rPr>
              <a:t>IgG</a:t>
            </a:r>
            <a:r>
              <a:rPr lang="ja-JP" altLang="ja-JP" sz="1900" dirty="0">
                <a:ea typeface="游明朝" panose="02020400000000000000" pitchFamily="18" charset="-128"/>
                <a:cs typeface="Times New Roman" panose="02020603050405020304" pitchFamily="18" charset="0"/>
              </a:rPr>
              <a:t>、マウス骨髄腫細胞の培養上清、ラット免疫前血清で処理した胚の切片では染色は観察されなかった（データは示していない）。</a:t>
            </a:r>
            <a:endParaRPr kumimoji="1" lang="ja-JP" altLang="en-US" dirty="0"/>
          </a:p>
        </p:txBody>
      </p:sp>
      <p:sp>
        <p:nvSpPr>
          <p:cNvPr id="4" name="スライド番号プレースホルダー 3"/>
          <p:cNvSpPr>
            <a:spLocks noGrp="1"/>
          </p:cNvSpPr>
          <p:nvPr>
            <p:ph type="sldNum" sz="quarter" idx="5"/>
          </p:nvPr>
        </p:nvSpPr>
        <p:spPr/>
        <p:txBody>
          <a:bodyPr/>
          <a:lstStyle/>
          <a:p>
            <a:fld id="{D9B25830-C737-4B88-A147-9F83BF613828}" type="slidenum">
              <a:rPr kumimoji="1" lang="ja-JP" altLang="en-US" smtClean="0"/>
              <a:t>9</a:t>
            </a:fld>
            <a:endParaRPr kumimoji="1" lang="ja-JP" altLang="en-US"/>
          </a:p>
        </p:txBody>
      </p:sp>
    </p:spTree>
    <p:extLst>
      <p:ext uri="{BB962C8B-B14F-4D97-AF65-F5344CB8AC3E}">
        <p14:creationId xmlns:p14="http://schemas.microsoft.com/office/powerpoint/2010/main" val="573530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F5F5B-8A04-5873-1F3F-EB31E80D37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44D051C-2BED-923D-05FE-C2E9E85A4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847D28-7F38-5B46-A8E4-1BAD941AF622}"/>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DFB2CAD5-8F84-6E68-ABB1-A5EC014E52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D9048B-60F5-1391-98E6-19EA951A4480}"/>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182084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18C77-64B6-87AE-2F74-B002452E22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D1FF59-6C1A-37B4-B792-B39040B8F23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B621A8-74A0-E7F5-DEF7-BAFC4DA8C632}"/>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FEA442FD-0B68-C517-C5D5-8F15F584C5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E24708-448F-CC46-3351-3C1D41F199E5}"/>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128257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034329E-7AC7-A899-86E2-C245239562D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9294B9-E732-4ACA-D03A-933BD4E827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417E0D-D350-9978-4C19-25ED74CC1103}"/>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848548EC-3661-3271-B2E8-CBB4950961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88570-A412-DFD9-7498-5B502C0FAB4B}"/>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46685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99010-2AFE-B8D3-6918-B5B1809756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96FBCE-439F-E616-879B-7E77E22EB04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A6044FB-4C67-34A9-112F-41CAE180F545}"/>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F3755AF9-35B2-678A-D361-732CCC98D7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4FE7E6-2EF4-FD05-5AA4-227A17EE6DDD}"/>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30765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F20AD0-B56E-4DAD-F561-A0B48E502B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0810C9-9AAA-F1D4-8263-D897F92EF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5896C14-2791-4D1C-AE7D-614C3A46CA3F}"/>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DB5C8C10-8657-F6A0-6768-4F1C54DF23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1C4782-FE6C-DA97-EE98-9B4FF34155A6}"/>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202793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99ADB-56B0-E682-573A-48D4364AF0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6A04D7-144B-E74E-AEEB-9C945CFD17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88CC10-1665-DD86-F3AF-62ADE5DEE3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BF94E6-C5FA-382C-4B89-B650F52BC854}"/>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CBA8B398-F8AA-E157-3C20-AE76E82594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0324C6-E19B-33EC-3FE0-CED55015705A}"/>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321239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7FCC6-5568-B109-C55E-8879871FA4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68DD86-93CF-1492-50B9-F5335591F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3128E2-2A4F-F9E8-0C7D-1697E79470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4F5F1B1-F72C-BA85-4E0A-FA6CEEDF91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6F91C13-90D4-DFA5-F723-13BB1452CCA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F01168A-4686-72FD-A64D-AF1A093F5E13}"/>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8" name="フッター プレースホルダー 7">
            <a:extLst>
              <a:ext uri="{FF2B5EF4-FFF2-40B4-BE49-F238E27FC236}">
                <a16:creationId xmlns:a16="http://schemas.microsoft.com/office/drawing/2014/main" id="{42574335-1431-FE3B-29E0-56ED4766F4D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65FD27D-2553-4020-1414-60AE4B7E1148}"/>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365742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63DFD-D732-8FAF-F27E-B434F9976D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984787F-42B3-C3D5-3434-0D808180885F}"/>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4" name="フッター プレースホルダー 3">
            <a:extLst>
              <a:ext uri="{FF2B5EF4-FFF2-40B4-BE49-F238E27FC236}">
                <a16:creationId xmlns:a16="http://schemas.microsoft.com/office/drawing/2014/main" id="{86DC596D-34D0-CEC2-3838-3E7BB30143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ABE1355-C8AF-FC39-1C81-95B56F6FD3AD}"/>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79399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958F51-E259-4E93-B7F9-6864C0714C2C}"/>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3" name="フッター プレースホルダー 2">
            <a:extLst>
              <a:ext uri="{FF2B5EF4-FFF2-40B4-BE49-F238E27FC236}">
                <a16:creationId xmlns:a16="http://schemas.microsoft.com/office/drawing/2014/main" id="{F283E102-C654-6A1D-DD0E-95B364B3A12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6CEE71-65C5-9142-8654-462D7F3248D9}"/>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271288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3A4CB-A41D-C441-E767-A982AB222B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FCC7E9-9C2F-1C4C-E374-80CF457CE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9D1DC03-62C1-C50C-446D-1F2B4AC01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7D01BB-8F21-7611-B461-FFAC1F3FF349}"/>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A060AA64-0FBE-EC06-D7B1-DF7F83F55A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4DF420-2803-6642-B2E2-3DD94BB27C07}"/>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305579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6C0F6-2974-CCEB-1171-79C06B9E9C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E6C3E69-E5E0-3C09-3B39-EA11CBB4A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E52806-7375-29B7-C1E8-AFE536EE4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E62AEA3-F4E3-9C2F-C234-A378C48A79C0}"/>
              </a:ext>
            </a:extLst>
          </p:cNvPr>
          <p:cNvSpPr>
            <a:spLocks noGrp="1"/>
          </p:cNvSpPr>
          <p:nvPr>
            <p:ph type="dt" sz="half" idx="10"/>
          </p:nvPr>
        </p:nvSpPr>
        <p:spPr/>
        <p:txBody>
          <a:bodyPr/>
          <a:lstStyle/>
          <a:p>
            <a:fld id="{F3C7A533-F9C6-44CD-9107-FE632E3DD1C0}"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4390F8C4-4E91-9B65-BC0F-185DA3C6E1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1DA3EE-8DBF-886B-71E1-AA6CF283ECD5}"/>
              </a:ext>
            </a:extLst>
          </p:cNvPr>
          <p:cNvSpPr>
            <a:spLocks noGrp="1"/>
          </p:cNvSpPr>
          <p:nvPr>
            <p:ph type="sldNum" sz="quarter" idx="12"/>
          </p:nvPr>
        </p:nvSpPr>
        <p:spPr/>
        <p:txBody>
          <a:body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13039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C633CA6-4490-EA74-1844-0E4DEE98A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7D0308-CAF3-1624-E008-BBDF14221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436D32-4790-EE68-9E84-7F66FB1F57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7A533-F9C6-44CD-9107-FE632E3DD1C0}"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EDD4324F-20F8-AB53-2DCE-0AC23E1F1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A99224-B0F3-67E4-C07D-C56CA1B1F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E2051-8695-4904-A846-E9F036558936}" type="slidenum">
              <a:rPr kumimoji="1" lang="ja-JP" altLang="en-US" smtClean="0"/>
              <a:t>‹#›</a:t>
            </a:fld>
            <a:endParaRPr kumimoji="1" lang="ja-JP" altLang="en-US"/>
          </a:p>
        </p:txBody>
      </p:sp>
    </p:spTree>
    <p:extLst>
      <p:ext uri="{BB962C8B-B14F-4D97-AF65-F5344CB8AC3E}">
        <p14:creationId xmlns:p14="http://schemas.microsoft.com/office/powerpoint/2010/main" val="100515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CA9C2-5254-0656-67D2-E4D090023318}"/>
              </a:ext>
            </a:extLst>
          </p:cNvPr>
          <p:cNvSpPr>
            <a:spLocks noGrp="1"/>
          </p:cNvSpPr>
          <p:nvPr>
            <p:ph type="ctrTitle"/>
          </p:nvPr>
        </p:nvSpPr>
        <p:spPr/>
        <p:txBody>
          <a:bodyPr>
            <a:noAutofit/>
          </a:bodyPr>
          <a:lstStyle/>
          <a:p>
            <a:r>
              <a:rPr lang="en-US" altLang="ja-JP" sz="4400" dirty="0"/>
              <a:t>The mode and molecular mechanisms of the migration of presumptive PGC in the endoderm cell mass of Xenopus embryos</a:t>
            </a:r>
            <a:endParaRPr kumimoji="1" lang="ja-JP" altLang="en-US" sz="4400" dirty="0"/>
          </a:p>
        </p:txBody>
      </p:sp>
      <p:sp>
        <p:nvSpPr>
          <p:cNvPr id="3" name="字幕 2">
            <a:extLst>
              <a:ext uri="{FF2B5EF4-FFF2-40B4-BE49-F238E27FC236}">
                <a16:creationId xmlns:a16="http://schemas.microsoft.com/office/drawing/2014/main" id="{296EC06A-9ED6-D109-E1E7-008ABE6FEE2F}"/>
              </a:ext>
            </a:extLst>
          </p:cNvPr>
          <p:cNvSpPr>
            <a:spLocks noGrp="1"/>
          </p:cNvSpPr>
          <p:nvPr>
            <p:ph type="subTitle" idx="1"/>
          </p:nvPr>
        </p:nvSpPr>
        <p:spPr/>
        <p:txBody>
          <a:bodyPr>
            <a:normAutofit/>
          </a:bodyPr>
          <a:lstStyle/>
          <a:p>
            <a:r>
              <a:rPr lang="en-US" altLang="ja-JP" dirty="0"/>
              <a:t>Fumiko </a:t>
            </a:r>
            <a:r>
              <a:rPr lang="en-US" altLang="ja-JP" dirty="0" err="1"/>
              <a:t>Nishiumi</a:t>
            </a:r>
            <a:r>
              <a:rPr lang="en-US" altLang="ja-JP" dirty="0"/>
              <a:t>, </a:t>
            </a:r>
            <a:r>
              <a:rPr lang="en-US" altLang="ja-JP" dirty="0" err="1"/>
              <a:t>Tohru</a:t>
            </a:r>
            <a:r>
              <a:rPr lang="en-US" altLang="ja-JP" dirty="0"/>
              <a:t> Komiya and Kohji </a:t>
            </a:r>
            <a:r>
              <a:rPr lang="en-US" altLang="ja-JP" dirty="0" err="1"/>
              <a:t>Ikenishi</a:t>
            </a:r>
            <a:r>
              <a:rPr lang="en-US" altLang="ja-JP" dirty="0"/>
              <a:t>* Department of Biology, Graduate School of Science, Osaka City University, 3-3-138, Sugimoto, Sumiyoshi, Osaka 558-8585, Japan</a:t>
            </a:r>
            <a:endParaRPr kumimoji="1" lang="ja-JP" altLang="en-US" dirty="0"/>
          </a:p>
        </p:txBody>
      </p:sp>
    </p:spTree>
    <p:extLst>
      <p:ext uri="{BB962C8B-B14F-4D97-AF65-F5344CB8AC3E}">
        <p14:creationId xmlns:p14="http://schemas.microsoft.com/office/powerpoint/2010/main" val="181799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2BFAF-5AFA-C4FD-8128-0A7CD6B74901}"/>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4F326BE3-AF1D-AC85-9D42-99932C76444E}"/>
              </a:ext>
            </a:extLst>
          </p:cNvPr>
          <p:cNvPicPr>
            <a:picLocks noGrp="1" noChangeAspect="1"/>
          </p:cNvPicPr>
          <p:nvPr>
            <p:ph idx="1"/>
          </p:nvPr>
        </p:nvPicPr>
        <p:blipFill>
          <a:blip r:embed="rId3"/>
          <a:stretch>
            <a:fillRect/>
          </a:stretch>
        </p:blipFill>
        <p:spPr>
          <a:xfrm>
            <a:off x="623462" y="1379620"/>
            <a:ext cx="10945075" cy="4732421"/>
          </a:xfrm>
        </p:spPr>
      </p:pic>
    </p:spTree>
    <p:extLst>
      <p:ext uri="{BB962C8B-B14F-4D97-AF65-F5344CB8AC3E}">
        <p14:creationId xmlns:p14="http://schemas.microsoft.com/office/powerpoint/2010/main" val="302411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6905E-1D2F-9891-4D45-DC86EAC12027}"/>
              </a:ext>
            </a:extLst>
          </p:cNvPr>
          <p:cNvSpPr>
            <a:spLocks noGrp="1"/>
          </p:cNvSpPr>
          <p:nvPr>
            <p:ph type="title"/>
          </p:nvPr>
        </p:nvSpPr>
        <p:spPr/>
        <p:txBody>
          <a:bodyPr/>
          <a:lstStyle/>
          <a:p>
            <a:r>
              <a:rPr kumimoji="1" lang="en-US" altLang="ja-JP" dirty="0" err="1"/>
              <a:t>pPGC</a:t>
            </a:r>
            <a:endParaRPr kumimoji="1" lang="ja-JP" altLang="en-US" dirty="0"/>
          </a:p>
        </p:txBody>
      </p:sp>
      <p:sp>
        <p:nvSpPr>
          <p:cNvPr id="3" name="コンテンツ プレースホルダー 2">
            <a:extLst>
              <a:ext uri="{FF2B5EF4-FFF2-40B4-BE49-F238E27FC236}">
                <a16:creationId xmlns:a16="http://schemas.microsoft.com/office/drawing/2014/main" id="{C94976DF-5F1F-4EA3-B901-FC224883E1F9}"/>
              </a:ext>
            </a:extLst>
          </p:cNvPr>
          <p:cNvSpPr>
            <a:spLocks noGrp="1"/>
          </p:cNvSpPr>
          <p:nvPr>
            <p:ph idx="1"/>
          </p:nvPr>
        </p:nvSpPr>
        <p:spPr/>
        <p:txBody>
          <a:bodyPr>
            <a:normAutofit/>
          </a:bodyPr>
          <a:lstStyle/>
          <a:p>
            <a:pPr marL="0" indent="0">
              <a:buNone/>
            </a:pPr>
            <a:r>
              <a:rPr kumimoji="1" lang="en-US" altLang="ja-JP" sz="2400" dirty="0"/>
              <a:t>Stage7 </a:t>
            </a:r>
            <a:r>
              <a:rPr kumimoji="1" lang="ja-JP" altLang="en-US" sz="2400" dirty="0"/>
              <a:t>植物極付近</a:t>
            </a:r>
            <a:endParaRPr kumimoji="1" lang="en-US" altLang="ja-JP" sz="2400" dirty="0"/>
          </a:p>
          <a:p>
            <a:pPr marL="0" indent="0">
              <a:buNone/>
            </a:pPr>
            <a:r>
              <a:rPr lang="en-US" altLang="ja-JP" sz="2400" dirty="0"/>
              <a:t>Stage9</a:t>
            </a:r>
            <a:r>
              <a:rPr lang="ja-JP" altLang="en-US" sz="2400" dirty="0"/>
              <a:t>　植物極と胚盤胞底</a:t>
            </a:r>
            <a:endParaRPr lang="en-US" altLang="ja-JP" sz="2400" dirty="0"/>
          </a:p>
          <a:p>
            <a:pPr marL="0" indent="0">
              <a:buNone/>
            </a:pPr>
            <a:r>
              <a:rPr kumimoji="1" lang="ja-JP" altLang="en-US" sz="2400" dirty="0"/>
              <a:t>原腸陥入後　</a:t>
            </a:r>
            <a:endParaRPr kumimoji="1" lang="en-US" altLang="ja-JP" sz="2400" dirty="0"/>
          </a:p>
          <a:p>
            <a:pPr marL="0" indent="0">
              <a:buNone/>
            </a:pPr>
            <a:r>
              <a:rPr kumimoji="1" lang="ja-JP" altLang="en-US" sz="2400" dirty="0"/>
              <a:t>　　推定内胚葉細胞の中央部</a:t>
            </a:r>
            <a:endParaRPr lang="en-US" altLang="ja-JP" sz="2400" dirty="0"/>
          </a:p>
          <a:p>
            <a:pPr marL="0" indent="0">
              <a:buNone/>
            </a:pPr>
            <a:r>
              <a:rPr lang="en-US" altLang="ja-JP" sz="2400" dirty="0"/>
              <a:t>Stage28</a:t>
            </a:r>
            <a:r>
              <a:rPr lang="ja-JP" altLang="en-US" sz="2400" dirty="0"/>
              <a:t>　</a:t>
            </a:r>
            <a:endParaRPr lang="en-US" altLang="ja-JP" sz="2400" dirty="0"/>
          </a:p>
          <a:p>
            <a:pPr marL="0" indent="0">
              <a:buNone/>
            </a:pPr>
            <a:r>
              <a:rPr kumimoji="1" lang="ja-JP" altLang="en-US" sz="2400" dirty="0"/>
              <a:t>　　内胚葉の表層へ移動</a:t>
            </a:r>
            <a:endParaRPr kumimoji="1" lang="en-US" altLang="ja-JP" sz="2400" dirty="0"/>
          </a:p>
          <a:p>
            <a:pPr marL="0" indent="0">
              <a:buNone/>
            </a:pPr>
            <a:r>
              <a:rPr lang="en-US" altLang="ja-JP" sz="2400" dirty="0"/>
              <a:t>Stage33/34</a:t>
            </a:r>
            <a:r>
              <a:rPr lang="ja-JP" altLang="en-US" sz="2400" dirty="0"/>
              <a:t>　側方や背側</a:t>
            </a:r>
            <a:endParaRPr lang="en-US" altLang="ja-JP" sz="2400" dirty="0"/>
          </a:p>
          <a:p>
            <a:pPr marL="0" indent="0">
              <a:buNone/>
            </a:pPr>
            <a:r>
              <a:rPr kumimoji="1" lang="en-US" altLang="ja-JP" sz="2400" dirty="0"/>
              <a:t>Stage40 </a:t>
            </a:r>
            <a:r>
              <a:rPr kumimoji="1" lang="ja-JP" altLang="en-US" sz="2400" dirty="0"/>
              <a:t>内胚葉の最上部背側</a:t>
            </a:r>
            <a:endParaRPr kumimoji="1" lang="en-US" altLang="ja-JP" sz="2400" dirty="0"/>
          </a:p>
          <a:p>
            <a:pPr marL="0" indent="0">
              <a:buNone/>
            </a:pPr>
            <a:r>
              <a:rPr lang="en-US" altLang="ja-JP" sz="2400" dirty="0"/>
              <a:t>Stage46</a:t>
            </a:r>
            <a:r>
              <a:rPr lang="ja-JP" altLang="en-US" sz="2400" dirty="0"/>
              <a:t>　内胚葉から背側腸間膜を経て生殖器隆起に移動する。</a:t>
            </a:r>
            <a:endParaRPr kumimoji="1" lang="ja-JP" altLang="en-US" sz="2400" dirty="0"/>
          </a:p>
        </p:txBody>
      </p:sp>
      <p:cxnSp>
        <p:nvCxnSpPr>
          <p:cNvPr id="5" name="直線矢印コネクタ 4">
            <a:extLst>
              <a:ext uri="{FF2B5EF4-FFF2-40B4-BE49-F238E27FC236}">
                <a16:creationId xmlns:a16="http://schemas.microsoft.com/office/drawing/2014/main" id="{491AFF01-DC35-1F58-1D35-12C77A4289C4}"/>
              </a:ext>
            </a:extLst>
          </p:cNvPr>
          <p:cNvCxnSpPr/>
          <p:nvPr/>
        </p:nvCxnSpPr>
        <p:spPr>
          <a:xfrm>
            <a:off x="1179871" y="4070555"/>
            <a:ext cx="0" cy="47194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8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54EE1-4A11-2068-E96E-A689E8325E47}"/>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9F3DCFB-9E2B-BE82-E527-31328054A8BC}"/>
              </a:ext>
            </a:extLst>
          </p:cNvPr>
          <p:cNvPicPr>
            <a:picLocks noGrp="1" noChangeAspect="1"/>
          </p:cNvPicPr>
          <p:nvPr>
            <p:ph idx="1"/>
          </p:nvPr>
        </p:nvPicPr>
        <p:blipFill>
          <a:blip r:embed="rId3"/>
          <a:stretch>
            <a:fillRect/>
          </a:stretch>
        </p:blipFill>
        <p:spPr>
          <a:xfrm>
            <a:off x="187001" y="2947805"/>
            <a:ext cx="11817998" cy="3654359"/>
          </a:xfrm>
        </p:spPr>
      </p:pic>
      <p:pic>
        <p:nvPicPr>
          <p:cNvPr id="7" name="図 6">
            <a:extLst>
              <a:ext uri="{FF2B5EF4-FFF2-40B4-BE49-F238E27FC236}">
                <a16:creationId xmlns:a16="http://schemas.microsoft.com/office/drawing/2014/main" id="{3FDBC9F6-E406-3A3C-9360-EDF73133C5C7}"/>
              </a:ext>
            </a:extLst>
          </p:cNvPr>
          <p:cNvPicPr>
            <a:picLocks noChangeAspect="1"/>
          </p:cNvPicPr>
          <p:nvPr/>
        </p:nvPicPr>
        <p:blipFill>
          <a:blip r:embed="rId4"/>
          <a:stretch>
            <a:fillRect/>
          </a:stretch>
        </p:blipFill>
        <p:spPr>
          <a:xfrm>
            <a:off x="9403307" y="9789"/>
            <a:ext cx="2601692" cy="3778300"/>
          </a:xfrm>
          <a:prstGeom prst="rect">
            <a:avLst/>
          </a:prstGeom>
        </p:spPr>
      </p:pic>
    </p:spTree>
    <p:extLst>
      <p:ext uri="{BB962C8B-B14F-4D97-AF65-F5344CB8AC3E}">
        <p14:creationId xmlns:p14="http://schemas.microsoft.com/office/powerpoint/2010/main" val="72550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2E71FC-9076-CE00-6A72-BAE080E5ACE7}"/>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1C06E60C-5271-B034-F647-CEA0044AF335}"/>
              </a:ext>
            </a:extLst>
          </p:cNvPr>
          <p:cNvPicPr>
            <a:picLocks noGrp="1" noChangeAspect="1"/>
          </p:cNvPicPr>
          <p:nvPr>
            <p:ph idx="1"/>
          </p:nvPr>
        </p:nvPicPr>
        <p:blipFill>
          <a:blip r:embed="rId3"/>
          <a:stretch>
            <a:fillRect/>
          </a:stretch>
        </p:blipFill>
        <p:spPr>
          <a:xfrm>
            <a:off x="838200" y="1409375"/>
            <a:ext cx="4441754" cy="4280063"/>
          </a:xfrm>
        </p:spPr>
      </p:pic>
      <p:pic>
        <p:nvPicPr>
          <p:cNvPr id="7" name="図 6">
            <a:extLst>
              <a:ext uri="{FF2B5EF4-FFF2-40B4-BE49-F238E27FC236}">
                <a16:creationId xmlns:a16="http://schemas.microsoft.com/office/drawing/2014/main" id="{088D9FEB-AFC5-7229-D99A-3F2E8A1C0ED6}"/>
              </a:ext>
            </a:extLst>
          </p:cNvPr>
          <p:cNvPicPr>
            <a:picLocks noChangeAspect="1"/>
          </p:cNvPicPr>
          <p:nvPr/>
        </p:nvPicPr>
        <p:blipFill>
          <a:blip r:embed="rId4"/>
          <a:stretch>
            <a:fillRect/>
          </a:stretch>
        </p:blipFill>
        <p:spPr>
          <a:xfrm>
            <a:off x="5638800" y="365124"/>
            <a:ext cx="5715000" cy="5941978"/>
          </a:xfrm>
          <a:prstGeom prst="rect">
            <a:avLst/>
          </a:prstGeom>
        </p:spPr>
      </p:pic>
      <p:sp>
        <p:nvSpPr>
          <p:cNvPr id="3" name="テキスト ボックス 2">
            <a:extLst>
              <a:ext uri="{FF2B5EF4-FFF2-40B4-BE49-F238E27FC236}">
                <a16:creationId xmlns:a16="http://schemas.microsoft.com/office/drawing/2014/main" id="{B29934AB-A99C-2DB3-9F95-9A21DF7E8653}"/>
              </a:ext>
            </a:extLst>
          </p:cNvPr>
          <p:cNvSpPr txBox="1"/>
          <p:nvPr/>
        </p:nvSpPr>
        <p:spPr>
          <a:xfrm>
            <a:off x="838200" y="5689438"/>
            <a:ext cx="4441754" cy="923330"/>
          </a:xfrm>
          <a:prstGeom prst="rect">
            <a:avLst/>
          </a:prstGeom>
          <a:noFill/>
        </p:spPr>
        <p:txBody>
          <a:bodyPr wrap="square" rtlCol="0">
            <a:spAutoFit/>
          </a:bodyPr>
          <a:lstStyle/>
          <a:p>
            <a:r>
              <a:rPr kumimoji="1" lang="en-US" altLang="ja-JP" dirty="0"/>
              <a:t>A</a:t>
            </a:r>
            <a:r>
              <a:rPr kumimoji="1" lang="ja-JP" altLang="en-US" dirty="0"/>
              <a:t>　</a:t>
            </a:r>
            <a:r>
              <a:rPr kumimoji="1" lang="en-US" altLang="ja-JP" dirty="0"/>
              <a:t>stage7 B stage10 C stage18</a:t>
            </a:r>
          </a:p>
          <a:p>
            <a:r>
              <a:rPr kumimoji="1" lang="en-US" altLang="ja-JP" dirty="0"/>
              <a:t> D stage24 E stage33/34</a:t>
            </a:r>
          </a:p>
          <a:p>
            <a:endParaRPr kumimoji="1" lang="ja-JP" altLang="en-US" dirty="0"/>
          </a:p>
        </p:txBody>
      </p:sp>
    </p:spTree>
    <p:extLst>
      <p:ext uri="{BB962C8B-B14F-4D97-AF65-F5344CB8AC3E}">
        <p14:creationId xmlns:p14="http://schemas.microsoft.com/office/powerpoint/2010/main" val="221468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F3933-4F8C-2DBA-AFF3-1E03F73BA0F2}"/>
              </a:ext>
            </a:extLst>
          </p:cNvPr>
          <p:cNvSpPr>
            <a:spLocks noGrp="1"/>
          </p:cNvSpPr>
          <p:nvPr>
            <p:ph type="title"/>
          </p:nvPr>
        </p:nvSpPr>
        <p:spPr>
          <a:xfrm>
            <a:off x="838200" y="365126"/>
            <a:ext cx="10515600" cy="837776"/>
          </a:xfrm>
        </p:spPr>
        <p:txBody>
          <a:bodyPr/>
          <a:lstStyle/>
          <a:p>
            <a:r>
              <a:rPr kumimoji="1" lang="en-US" altLang="ja-JP" dirty="0"/>
              <a:t>F-Actin  Actin</a:t>
            </a:r>
            <a:endParaRPr kumimoji="1" lang="ja-JP" altLang="en-US" dirty="0"/>
          </a:p>
        </p:txBody>
      </p:sp>
      <p:pic>
        <p:nvPicPr>
          <p:cNvPr id="5" name="コンテンツ プレースホルダー 4">
            <a:extLst>
              <a:ext uri="{FF2B5EF4-FFF2-40B4-BE49-F238E27FC236}">
                <a16:creationId xmlns:a16="http://schemas.microsoft.com/office/drawing/2014/main" id="{1B8E0238-C620-52A9-270E-65FCF5C1B55D}"/>
              </a:ext>
            </a:extLst>
          </p:cNvPr>
          <p:cNvPicPr>
            <a:picLocks noGrp="1" noChangeAspect="1"/>
          </p:cNvPicPr>
          <p:nvPr>
            <p:ph idx="1"/>
          </p:nvPr>
        </p:nvPicPr>
        <p:blipFill>
          <a:blip r:embed="rId3"/>
          <a:stretch>
            <a:fillRect/>
          </a:stretch>
        </p:blipFill>
        <p:spPr>
          <a:xfrm>
            <a:off x="743094" y="1202901"/>
            <a:ext cx="4013200" cy="5166164"/>
          </a:xfrm>
        </p:spPr>
      </p:pic>
      <p:pic>
        <p:nvPicPr>
          <p:cNvPr id="7" name="図 6">
            <a:extLst>
              <a:ext uri="{FF2B5EF4-FFF2-40B4-BE49-F238E27FC236}">
                <a16:creationId xmlns:a16="http://schemas.microsoft.com/office/drawing/2014/main" id="{3DF8B2DF-8699-EF4F-F4A0-76399C26A11F}"/>
              </a:ext>
            </a:extLst>
          </p:cNvPr>
          <p:cNvPicPr>
            <a:picLocks noChangeAspect="1"/>
          </p:cNvPicPr>
          <p:nvPr/>
        </p:nvPicPr>
        <p:blipFill>
          <a:blip r:embed="rId4"/>
          <a:stretch>
            <a:fillRect/>
          </a:stretch>
        </p:blipFill>
        <p:spPr>
          <a:xfrm>
            <a:off x="5445407" y="1333704"/>
            <a:ext cx="6299431" cy="4904557"/>
          </a:xfrm>
          <a:prstGeom prst="rect">
            <a:avLst/>
          </a:prstGeom>
        </p:spPr>
      </p:pic>
      <p:sp>
        <p:nvSpPr>
          <p:cNvPr id="3" name="テキスト ボックス 2">
            <a:extLst>
              <a:ext uri="{FF2B5EF4-FFF2-40B4-BE49-F238E27FC236}">
                <a16:creationId xmlns:a16="http://schemas.microsoft.com/office/drawing/2014/main" id="{DD999225-918D-A67A-4478-A2085D6BE7EA}"/>
              </a:ext>
            </a:extLst>
          </p:cNvPr>
          <p:cNvSpPr txBox="1"/>
          <p:nvPr/>
        </p:nvSpPr>
        <p:spPr>
          <a:xfrm>
            <a:off x="838200" y="6358335"/>
            <a:ext cx="2710218" cy="369332"/>
          </a:xfrm>
          <a:prstGeom prst="rect">
            <a:avLst/>
          </a:prstGeom>
          <a:noFill/>
        </p:spPr>
        <p:txBody>
          <a:bodyPr wrap="square" rtlCol="0">
            <a:spAutoFit/>
          </a:bodyPr>
          <a:lstStyle/>
          <a:p>
            <a:r>
              <a:rPr kumimoji="1" lang="en-US" altLang="ja-JP" dirty="0"/>
              <a:t>stage33/34</a:t>
            </a:r>
            <a:r>
              <a:rPr kumimoji="1" lang="ja-JP" altLang="en-US" dirty="0"/>
              <a:t>表皮細胞 </a:t>
            </a:r>
          </a:p>
        </p:txBody>
      </p:sp>
      <p:sp>
        <p:nvSpPr>
          <p:cNvPr id="4" name="テキスト ボックス 3">
            <a:extLst>
              <a:ext uri="{FF2B5EF4-FFF2-40B4-BE49-F238E27FC236}">
                <a16:creationId xmlns:a16="http://schemas.microsoft.com/office/drawing/2014/main" id="{32948FAD-8011-7801-603A-9CEB89EBFA3D}"/>
              </a:ext>
            </a:extLst>
          </p:cNvPr>
          <p:cNvSpPr txBox="1"/>
          <p:nvPr/>
        </p:nvSpPr>
        <p:spPr>
          <a:xfrm>
            <a:off x="5445407" y="6358335"/>
            <a:ext cx="2710218" cy="369332"/>
          </a:xfrm>
          <a:prstGeom prst="rect">
            <a:avLst/>
          </a:prstGeom>
          <a:noFill/>
        </p:spPr>
        <p:txBody>
          <a:bodyPr wrap="square" rtlCol="0">
            <a:spAutoFit/>
          </a:bodyPr>
          <a:lstStyle/>
          <a:p>
            <a:r>
              <a:rPr kumimoji="1" lang="en-US" altLang="ja-JP" dirty="0"/>
              <a:t>stage28(A) stage40(B)</a:t>
            </a:r>
            <a:endParaRPr kumimoji="1" lang="ja-JP" altLang="en-US" dirty="0"/>
          </a:p>
        </p:txBody>
      </p:sp>
    </p:spTree>
    <p:extLst>
      <p:ext uri="{BB962C8B-B14F-4D97-AF65-F5344CB8AC3E}">
        <p14:creationId xmlns:p14="http://schemas.microsoft.com/office/powerpoint/2010/main" val="219008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D732D8-61D3-73FD-6E4B-50DC1BEE1751}"/>
              </a:ext>
            </a:extLst>
          </p:cNvPr>
          <p:cNvSpPr>
            <a:spLocks noGrp="1"/>
          </p:cNvSpPr>
          <p:nvPr>
            <p:ph type="title"/>
          </p:nvPr>
        </p:nvSpPr>
        <p:spPr>
          <a:xfrm>
            <a:off x="838200" y="365126"/>
            <a:ext cx="10515600" cy="925296"/>
          </a:xfrm>
        </p:spPr>
        <p:txBody>
          <a:bodyPr/>
          <a:lstStyle/>
          <a:p>
            <a:r>
              <a:rPr kumimoji="1" lang="en-US" altLang="ja-JP" dirty="0"/>
              <a:t>Integrin</a:t>
            </a:r>
            <a:endParaRPr kumimoji="1" lang="ja-JP" altLang="en-US" dirty="0"/>
          </a:p>
        </p:txBody>
      </p:sp>
      <p:pic>
        <p:nvPicPr>
          <p:cNvPr id="5" name="コンテンツ プレースホルダー 4">
            <a:extLst>
              <a:ext uri="{FF2B5EF4-FFF2-40B4-BE49-F238E27FC236}">
                <a16:creationId xmlns:a16="http://schemas.microsoft.com/office/drawing/2014/main" id="{15EFBF2B-5DDC-253B-7BAD-CCB1065D68BC}"/>
              </a:ext>
            </a:extLst>
          </p:cNvPr>
          <p:cNvPicPr>
            <a:picLocks noGrp="1" noChangeAspect="1"/>
          </p:cNvPicPr>
          <p:nvPr>
            <p:ph idx="1"/>
          </p:nvPr>
        </p:nvPicPr>
        <p:blipFill>
          <a:blip r:embed="rId3"/>
          <a:stretch>
            <a:fillRect/>
          </a:stretch>
        </p:blipFill>
        <p:spPr>
          <a:xfrm>
            <a:off x="2743200" y="1290421"/>
            <a:ext cx="6328569" cy="5131272"/>
          </a:xfrm>
        </p:spPr>
      </p:pic>
      <p:sp>
        <p:nvSpPr>
          <p:cNvPr id="3" name="テキスト ボックス 2">
            <a:extLst>
              <a:ext uri="{FF2B5EF4-FFF2-40B4-BE49-F238E27FC236}">
                <a16:creationId xmlns:a16="http://schemas.microsoft.com/office/drawing/2014/main" id="{E9C5168B-07C7-9A9B-3CF1-6CD799C65F17}"/>
              </a:ext>
            </a:extLst>
          </p:cNvPr>
          <p:cNvSpPr txBox="1"/>
          <p:nvPr/>
        </p:nvSpPr>
        <p:spPr>
          <a:xfrm>
            <a:off x="2879678" y="6237027"/>
            <a:ext cx="2852382" cy="369332"/>
          </a:xfrm>
          <a:prstGeom prst="rect">
            <a:avLst/>
          </a:prstGeom>
          <a:noFill/>
        </p:spPr>
        <p:txBody>
          <a:bodyPr wrap="square" rtlCol="0">
            <a:spAutoFit/>
          </a:bodyPr>
          <a:lstStyle/>
          <a:p>
            <a:r>
              <a:rPr kumimoji="1" lang="en-US" altLang="ja-JP" dirty="0"/>
              <a:t>Stage26</a:t>
            </a:r>
            <a:endParaRPr kumimoji="1" lang="ja-JP" altLang="en-US" dirty="0"/>
          </a:p>
        </p:txBody>
      </p:sp>
    </p:spTree>
    <p:extLst>
      <p:ext uri="{BB962C8B-B14F-4D97-AF65-F5344CB8AC3E}">
        <p14:creationId xmlns:p14="http://schemas.microsoft.com/office/powerpoint/2010/main" val="108340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574BED-BF18-0422-3403-C8D5AF8E3A3E}"/>
              </a:ext>
            </a:extLst>
          </p:cNvPr>
          <p:cNvSpPr>
            <a:spLocks noGrp="1"/>
          </p:cNvSpPr>
          <p:nvPr>
            <p:ph type="title"/>
          </p:nvPr>
        </p:nvSpPr>
        <p:spPr>
          <a:xfrm>
            <a:off x="838200" y="365125"/>
            <a:ext cx="10515600" cy="742155"/>
          </a:xfrm>
        </p:spPr>
        <p:txBody>
          <a:bodyPr/>
          <a:lstStyle/>
          <a:p>
            <a:r>
              <a:rPr lang="en-US" altLang="ja-JP" dirty="0"/>
              <a:t>xCXCR4</a:t>
            </a:r>
            <a:endParaRPr kumimoji="1" lang="ja-JP" altLang="en-US" dirty="0"/>
          </a:p>
        </p:txBody>
      </p:sp>
      <p:pic>
        <p:nvPicPr>
          <p:cNvPr id="5" name="コンテンツ プレースホルダー 4">
            <a:extLst>
              <a:ext uri="{FF2B5EF4-FFF2-40B4-BE49-F238E27FC236}">
                <a16:creationId xmlns:a16="http://schemas.microsoft.com/office/drawing/2014/main" id="{BE1C2F5A-BB23-8141-41EC-DAAFEECC15CD}"/>
              </a:ext>
            </a:extLst>
          </p:cNvPr>
          <p:cNvPicPr>
            <a:picLocks noGrp="1" noChangeAspect="1"/>
          </p:cNvPicPr>
          <p:nvPr>
            <p:ph idx="1"/>
          </p:nvPr>
        </p:nvPicPr>
        <p:blipFill rotWithShape="1">
          <a:blip r:embed="rId3"/>
          <a:srcRect r="25393"/>
          <a:stretch/>
        </p:blipFill>
        <p:spPr>
          <a:xfrm>
            <a:off x="622457" y="1107280"/>
            <a:ext cx="8598089" cy="5750720"/>
          </a:xfrm>
        </p:spPr>
      </p:pic>
      <p:sp>
        <p:nvSpPr>
          <p:cNvPr id="3" name="テキスト ボックス 2">
            <a:extLst>
              <a:ext uri="{FF2B5EF4-FFF2-40B4-BE49-F238E27FC236}">
                <a16:creationId xmlns:a16="http://schemas.microsoft.com/office/drawing/2014/main" id="{AB875AB6-3822-8EF5-471E-7CF5519ECC27}"/>
              </a:ext>
            </a:extLst>
          </p:cNvPr>
          <p:cNvSpPr txBox="1"/>
          <p:nvPr/>
        </p:nvSpPr>
        <p:spPr>
          <a:xfrm>
            <a:off x="9803642" y="5749795"/>
            <a:ext cx="3930555" cy="646331"/>
          </a:xfrm>
          <a:prstGeom prst="rect">
            <a:avLst/>
          </a:prstGeom>
          <a:noFill/>
        </p:spPr>
        <p:txBody>
          <a:bodyPr wrap="square" rtlCol="0">
            <a:spAutoFit/>
          </a:bodyPr>
          <a:lstStyle/>
          <a:p>
            <a:r>
              <a:rPr kumimoji="1" lang="en-US" altLang="ja-JP" dirty="0"/>
              <a:t>Stage33/34</a:t>
            </a:r>
            <a:r>
              <a:rPr kumimoji="1" lang="ja-JP" altLang="en-US" dirty="0"/>
              <a:t>（</a:t>
            </a:r>
            <a:r>
              <a:rPr kumimoji="1" lang="en-US" altLang="ja-JP" dirty="0"/>
              <a:t>A)</a:t>
            </a:r>
            <a:r>
              <a:rPr kumimoji="1" lang="ja-JP" altLang="en-US" dirty="0"/>
              <a:t>　</a:t>
            </a:r>
            <a:endParaRPr kumimoji="1" lang="en-US" altLang="ja-JP" dirty="0"/>
          </a:p>
          <a:p>
            <a:r>
              <a:rPr kumimoji="1" lang="en-US" altLang="ja-JP" dirty="0"/>
              <a:t>Stage23</a:t>
            </a:r>
            <a:r>
              <a:rPr kumimoji="1" lang="ja-JP" altLang="en-US" dirty="0"/>
              <a:t>（</a:t>
            </a:r>
            <a:r>
              <a:rPr kumimoji="1" lang="en-US" altLang="ja-JP" dirty="0"/>
              <a:t>B)</a:t>
            </a:r>
            <a:endParaRPr kumimoji="1" lang="ja-JP" altLang="en-US" dirty="0"/>
          </a:p>
        </p:txBody>
      </p:sp>
    </p:spTree>
    <p:extLst>
      <p:ext uri="{BB962C8B-B14F-4D97-AF65-F5344CB8AC3E}">
        <p14:creationId xmlns:p14="http://schemas.microsoft.com/office/powerpoint/2010/main" val="57003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2112D4-C889-5175-0316-3031130F5F6E}"/>
              </a:ext>
            </a:extLst>
          </p:cNvPr>
          <p:cNvSpPr>
            <a:spLocks noGrp="1"/>
          </p:cNvSpPr>
          <p:nvPr>
            <p:ph type="title"/>
          </p:nvPr>
        </p:nvSpPr>
        <p:spPr>
          <a:xfrm>
            <a:off x="838200" y="365126"/>
            <a:ext cx="10515600" cy="1066110"/>
          </a:xfrm>
        </p:spPr>
        <p:txBody>
          <a:bodyPr/>
          <a:lstStyle/>
          <a:p>
            <a:pPr defTabSz="960074">
              <a:defRPr/>
            </a:pPr>
            <a:r>
              <a:rPr lang="en-US" altLang="ja-JP" sz="4400" dirty="0">
                <a:cs typeface="Times New Roman" panose="02020603050405020304" pitchFamily="18" charset="0"/>
              </a:rPr>
              <a:t>Xenopus collagen type IV</a:t>
            </a:r>
            <a:endParaRPr lang="en-US" altLang="ja-JP" sz="4400" kern="100" dirty="0">
              <a:ea typeface="游明朝" panose="02020400000000000000" pitchFamily="18" charset="-128"/>
              <a:cs typeface="Times New Roman" panose="02020603050405020304" pitchFamily="18" charset="0"/>
            </a:endParaRPr>
          </a:p>
        </p:txBody>
      </p:sp>
      <p:pic>
        <p:nvPicPr>
          <p:cNvPr id="5" name="コンテンツ プレースホルダー 4">
            <a:extLst>
              <a:ext uri="{FF2B5EF4-FFF2-40B4-BE49-F238E27FC236}">
                <a16:creationId xmlns:a16="http://schemas.microsoft.com/office/drawing/2014/main" id="{0C4480C6-F2BD-8E74-B0A4-E13A32E758BD}"/>
              </a:ext>
            </a:extLst>
          </p:cNvPr>
          <p:cNvPicPr>
            <a:picLocks noGrp="1" noChangeAspect="1"/>
          </p:cNvPicPr>
          <p:nvPr>
            <p:ph idx="1"/>
          </p:nvPr>
        </p:nvPicPr>
        <p:blipFill>
          <a:blip r:embed="rId3"/>
          <a:stretch>
            <a:fillRect/>
          </a:stretch>
        </p:blipFill>
        <p:spPr>
          <a:xfrm>
            <a:off x="838200" y="1973993"/>
            <a:ext cx="11037983" cy="2910013"/>
          </a:xfrm>
        </p:spPr>
      </p:pic>
      <p:sp>
        <p:nvSpPr>
          <p:cNvPr id="3" name="テキスト ボックス 2">
            <a:extLst>
              <a:ext uri="{FF2B5EF4-FFF2-40B4-BE49-F238E27FC236}">
                <a16:creationId xmlns:a16="http://schemas.microsoft.com/office/drawing/2014/main" id="{2C0F30AF-5493-F4B2-7568-D5D3DEAF2270}"/>
              </a:ext>
            </a:extLst>
          </p:cNvPr>
          <p:cNvSpPr txBox="1"/>
          <p:nvPr/>
        </p:nvSpPr>
        <p:spPr>
          <a:xfrm>
            <a:off x="3507475" y="5167311"/>
            <a:ext cx="3534770" cy="382137"/>
          </a:xfrm>
          <a:prstGeom prst="rect">
            <a:avLst/>
          </a:prstGeom>
          <a:noFill/>
        </p:spPr>
        <p:txBody>
          <a:bodyPr wrap="square" rtlCol="0">
            <a:spAutoFit/>
          </a:bodyPr>
          <a:lstStyle/>
          <a:p>
            <a:r>
              <a:rPr kumimoji="1" lang="en-US" altLang="ja-JP" dirty="0"/>
              <a:t>Stage23</a:t>
            </a:r>
            <a:r>
              <a:rPr kumimoji="1" lang="ja-JP" altLang="en-US" dirty="0"/>
              <a:t>（</a:t>
            </a:r>
            <a:r>
              <a:rPr kumimoji="1" lang="en-US" altLang="ja-JP" dirty="0"/>
              <a:t>B)</a:t>
            </a:r>
            <a:r>
              <a:rPr kumimoji="1" lang="ja-JP" altLang="en-US" dirty="0"/>
              <a:t>　</a:t>
            </a:r>
            <a:r>
              <a:rPr kumimoji="1" lang="en-US" altLang="ja-JP" dirty="0"/>
              <a:t>Stage26</a:t>
            </a:r>
            <a:r>
              <a:rPr kumimoji="1" lang="ja-JP" altLang="en-US" dirty="0"/>
              <a:t>（</a:t>
            </a:r>
            <a:r>
              <a:rPr kumimoji="1" lang="en-US" altLang="ja-JP" dirty="0"/>
              <a:t>C)</a:t>
            </a:r>
            <a:endParaRPr kumimoji="1" lang="ja-JP" altLang="en-US" dirty="0"/>
          </a:p>
        </p:txBody>
      </p:sp>
    </p:spTree>
    <p:extLst>
      <p:ext uri="{BB962C8B-B14F-4D97-AF65-F5344CB8AC3E}">
        <p14:creationId xmlns:p14="http://schemas.microsoft.com/office/powerpoint/2010/main" val="320995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CC1E0-8E3F-3928-32F7-9AFB431B2A16}"/>
              </a:ext>
            </a:extLst>
          </p:cNvPr>
          <p:cNvSpPr>
            <a:spLocks noGrp="1"/>
          </p:cNvSpPr>
          <p:nvPr>
            <p:ph type="title"/>
          </p:nvPr>
        </p:nvSpPr>
        <p:spPr>
          <a:xfrm>
            <a:off x="838200" y="365126"/>
            <a:ext cx="10515600" cy="925512"/>
          </a:xfrm>
        </p:spPr>
        <p:txBody>
          <a:bodyPr/>
          <a:lstStyle/>
          <a:p>
            <a:r>
              <a:rPr lang="en-US" altLang="ja-JP" dirty="0"/>
              <a:t>Fibronectin</a:t>
            </a:r>
            <a:endParaRPr kumimoji="1" lang="ja-JP" altLang="en-US" dirty="0"/>
          </a:p>
        </p:txBody>
      </p:sp>
      <p:pic>
        <p:nvPicPr>
          <p:cNvPr id="4" name="コンテンツ プレースホルダー 3">
            <a:extLst>
              <a:ext uri="{FF2B5EF4-FFF2-40B4-BE49-F238E27FC236}">
                <a16:creationId xmlns:a16="http://schemas.microsoft.com/office/drawing/2014/main" id="{ACF5AE30-9760-624A-B8BC-04FEE74164FF}"/>
              </a:ext>
            </a:extLst>
          </p:cNvPr>
          <p:cNvPicPr>
            <a:picLocks noGrp="1" noChangeAspect="1"/>
          </p:cNvPicPr>
          <p:nvPr>
            <p:ph idx="1"/>
          </p:nvPr>
        </p:nvPicPr>
        <p:blipFill>
          <a:blip r:embed="rId3"/>
          <a:stretch>
            <a:fillRect/>
          </a:stretch>
        </p:blipFill>
        <p:spPr>
          <a:xfrm>
            <a:off x="638866" y="1290637"/>
            <a:ext cx="8674931" cy="5567363"/>
          </a:xfrm>
          <a:prstGeom prst="rect">
            <a:avLst/>
          </a:prstGeom>
        </p:spPr>
      </p:pic>
      <p:sp>
        <p:nvSpPr>
          <p:cNvPr id="5" name="テキスト ボックス 4">
            <a:extLst>
              <a:ext uri="{FF2B5EF4-FFF2-40B4-BE49-F238E27FC236}">
                <a16:creationId xmlns:a16="http://schemas.microsoft.com/office/drawing/2014/main" id="{F8A56511-105B-8262-D6C8-C523E6A01FF1}"/>
              </a:ext>
            </a:extLst>
          </p:cNvPr>
          <p:cNvSpPr txBox="1"/>
          <p:nvPr/>
        </p:nvSpPr>
        <p:spPr>
          <a:xfrm>
            <a:off x="9690652" y="5956852"/>
            <a:ext cx="4757382" cy="646331"/>
          </a:xfrm>
          <a:prstGeom prst="rect">
            <a:avLst/>
          </a:prstGeom>
          <a:noFill/>
        </p:spPr>
        <p:txBody>
          <a:bodyPr wrap="square" rtlCol="0">
            <a:spAutoFit/>
          </a:bodyPr>
          <a:lstStyle/>
          <a:p>
            <a:r>
              <a:rPr kumimoji="1" lang="en-US" altLang="ja-JP" dirty="0"/>
              <a:t>Stage26</a:t>
            </a:r>
            <a:r>
              <a:rPr kumimoji="1" lang="ja-JP" altLang="en-US" dirty="0"/>
              <a:t>（</a:t>
            </a:r>
            <a:r>
              <a:rPr kumimoji="1" lang="en-US" altLang="ja-JP" dirty="0"/>
              <a:t>A)</a:t>
            </a:r>
            <a:r>
              <a:rPr kumimoji="1" lang="ja-JP" altLang="en-US" dirty="0"/>
              <a:t>　</a:t>
            </a:r>
            <a:endParaRPr kumimoji="1" lang="en-US" altLang="ja-JP" dirty="0"/>
          </a:p>
          <a:p>
            <a:r>
              <a:rPr kumimoji="1" lang="en-US" altLang="ja-JP" dirty="0"/>
              <a:t>Stage40</a:t>
            </a:r>
            <a:r>
              <a:rPr kumimoji="1" lang="ja-JP" altLang="en-US" dirty="0"/>
              <a:t>（</a:t>
            </a:r>
            <a:r>
              <a:rPr lang="en-US" altLang="ja-JP" dirty="0"/>
              <a:t>B</a:t>
            </a:r>
            <a:r>
              <a:rPr kumimoji="1" lang="en-US" altLang="ja-JP" dirty="0"/>
              <a:t>)</a:t>
            </a:r>
            <a:endParaRPr kumimoji="1" lang="ja-JP" altLang="en-US" dirty="0"/>
          </a:p>
        </p:txBody>
      </p:sp>
    </p:spTree>
    <p:extLst>
      <p:ext uri="{BB962C8B-B14F-4D97-AF65-F5344CB8AC3E}">
        <p14:creationId xmlns:p14="http://schemas.microsoft.com/office/powerpoint/2010/main" val="14310543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13357</TotalTime>
  <Words>5344</Words>
  <Application>Microsoft Office PowerPoint</Application>
  <PresentationFormat>ワイド画面</PresentationFormat>
  <Paragraphs>125</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游明朝</vt:lpstr>
      <vt:lpstr>Arial</vt:lpstr>
      <vt:lpstr>Office テーマ</vt:lpstr>
      <vt:lpstr>The mode and molecular mechanisms of the migration of presumptive PGC in the endoderm cell mass of Xenopus embryos</vt:lpstr>
      <vt:lpstr>pPGC</vt:lpstr>
      <vt:lpstr>PowerPoint プレゼンテーション</vt:lpstr>
      <vt:lpstr>PowerPoint プレゼンテーション</vt:lpstr>
      <vt:lpstr>F-Actin  Actin</vt:lpstr>
      <vt:lpstr>Integrin</vt:lpstr>
      <vt:lpstr>xCXCR4</vt:lpstr>
      <vt:lpstr>Xenopus collagen type IV</vt:lpstr>
      <vt:lpstr>Fibronectin</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mode and molecular mechanisms of the migration of presumptive PGC in the endoderm cell mass of Xenopus embryos</dc:title>
  <dc:creator>浦川 七海</dc:creator>
  <cp:lastModifiedBy>浦川 七海</cp:lastModifiedBy>
  <cp:revision>10</cp:revision>
  <cp:lastPrinted>2022-12-06T00:32:32Z</cp:lastPrinted>
  <dcterms:created xsi:type="dcterms:W3CDTF">2022-10-17T02:16:33Z</dcterms:created>
  <dcterms:modified xsi:type="dcterms:W3CDTF">2022-12-06T00:47:12Z</dcterms:modified>
</cp:coreProperties>
</file>