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67" r:id="rId4"/>
    <p:sldId id="257" r:id="rId5"/>
    <p:sldId id="258" r:id="rId6"/>
    <p:sldId id="259" r:id="rId7"/>
    <p:sldId id="263" r:id="rId8"/>
    <p:sldId id="268" r:id="rId9"/>
    <p:sldId id="260" r:id="rId10"/>
    <p:sldId id="264" r:id="rId11"/>
    <p:sldId id="261" r:id="rId12"/>
    <p:sldId id="262" r:id="rId13"/>
  </p:sldIdLst>
  <p:sldSz cx="12192000" cy="6858000"/>
  <p:notesSz cx="9945688"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1" autoAdjust="0"/>
    <p:restoredTop sz="45249" autoAdjust="0"/>
  </p:normalViewPr>
  <p:slideViewPr>
    <p:cSldViewPr snapToGrid="0">
      <p:cViewPr varScale="1">
        <p:scale>
          <a:sx n="42" d="100"/>
          <a:sy n="42" d="100"/>
        </p:scale>
        <p:origin x="432" y="43"/>
      </p:cViewPr>
      <p:guideLst/>
    </p:cSldViewPr>
  </p:slideViewPr>
  <p:outlineViewPr>
    <p:cViewPr>
      <p:scale>
        <a:sx n="33" d="100"/>
        <a:sy n="33" d="100"/>
      </p:scale>
      <p:origin x="0" y="-42082"/>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71" d="100"/>
          <a:sy n="71" d="100"/>
        </p:scale>
        <p:origin x="72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9797" cy="344091"/>
          </a:xfrm>
          <a:prstGeom prst="rect">
            <a:avLst/>
          </a:prstGeom>
        </p:spPr>
        <p:txBody>
          <a:bodyPr vert="horz" lIns="91428" tIns="45714" rIns="91428"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633588" y="1"/>
            <a:ext cx="4309797" cy="344091"/>
          </a:xfrm>
          <a:prstGeom prst="rect">
            <a:avLst/>
          </a:prstGeom>
        </p:spPr>
        <p:txBody>
          <a:bodyPr vert="horz" lIns="91428" tIns="45714" rIns="91428" bIns="45714" rtlCol="0"/>
          <a:lstStyle>
            <a:lvl1pPr algn="r">
              <a:defRPr sz="1200"/>
            </a:lvl1pPr>
          </a:lstStyle>
          <a:p>
            <a:fld id="{DF7388E0-3FF6-4568-B8F5-D13A7A5044A5}" type="datetimeFigureOut">
              <a:rPr kumimoji="1" lang="ja-JP" altLang="en-US" smtClean="0"/>
              <a:t>2022/9/27</a:t>
            </a:fld>
            <a:endParaRPr kumimoji="1" lang="ja-JP" altLang="en-US"/>
          </a:p>
        </p:txBody>
      </p:sp>
      <p:sp>
        <p:nvSpPr>
          <p:cNvPr id="4" name="スライド イメージ プレースホルダー 3"/>
          <p:cNvSpPr>
            <a:spLocks noGrp="1" noRot="1" noChangeAspect="1"/>
          </p:cNvSpPr>
          <p:nvPr>
            <p:ph type="sldImg" idx="2"/>
          </p:nvPr>
        </p:nvSpPr>
        <p:spPr>
          <a:xfrm>
            <a:off x="2916238" y="857250"/>
            <a:ext cx="4113212" cy="2314575"/>
          </a:xfrm>
          <a:prstGeom prst="rect">
            <a:avLst/>
          </a:prstGeom>
          <a:noFill/>
          <a:ln w="12700">
            <a:solidFill>
              <a:prstClr val="black"/>
            </a:solidFill>
          </a:ln>
        </p:spPr>
        <p:txBody>
          <a:bodyPr vert="horz" lIns="91428" tIns="45714" rIns="91428" bIns="45714" rtlCol="0" anchor="ctr"/>
          <a:lstStyle/>
          <a:p>
            <a:endParaRPr lang="ja-JP" altLang="en-US"/>
          </a:p>
        </p:txBody>
      </p:sp>
      <p:sp>
        <p:nvSpPr>
          <p:cNvPr id="5" name="ノート プレースホルダー 4"/>
          <p:cNvSpPr>
            <a:spLocks noGrp="1"/>
          </p:cNvSpPr>
          <p:nvPr>
            <p:ph type="body" sz="quarter" idx="3"/>
          </p:nvPr>
        </p:nvSpPr>
        <p:spPr>
          <a:xfrm>
            <a:off x="994569" y="3300414"/>
            <a:ext cx="7956550" cy="2700338"/>
          </a:xfrm>
          <a:prstGeom prst="rect">
            <a:avLst/>
          </a:prstGeom>
        </p:spPr>
        <p:txBody>
          <a:bodyPr vert="horz" lIns="91428" tIns="45714" rIns="91428"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4309797" cy="344091"/>
          </a:xfrm>
          <a:prstGeom prst="rect">
            <a:avLst/>
          </a:prstGeom>
        </p:spPr>
        <p:txBody>
          <a:bodyPr vert="horz" lIns="91428" tIns="45714" rIns="91428"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33588" y="6513910"/>
            <a:ext cx="4309797" cy="344091"/>
          </a:xfrm>
          <a:prstGeom prst="rect">
            <a:avLst/>
          </a:prstGeom>
        </p:spPr>
        <p:txBody>
          <a:bodyPr vert="horz" lIns="91428" tIns="45714" rIns="91428" bIns="45714" rtlCol="0" anchor="b"/>
          <a:lstStyle>
            <a:lvl1pPr algn="r">
              <a:defRPr sz="1200"/>
            </a:lvl1pPr>
          </a:lstStyle>
          <a:p>
            <a:fld id="{0B249395-159F-4EF9-A168-6DA8599CD8C1}" type="slidenum">
              <a:rPr kumimoji="1" lang="ja-JP" altLang="en-US" smtClean="0"/>
              <a:t>‹#›</a:t>
            </a:fld>
            <a:endParaRPr kumimoji="1" lang="ja-JP" altLang="en-US"/>
          </a:p>
        </p:txBody>
      </p:sp>
    </p:spTree>
    <p:extLst>
      <p:ext uri="{BB962C8B-B14F-4D97-AF65-F5344CB8AC3E}">
        <p14:creationId xmlns:p14="http://schemas.microsoft.com/office/powerpoint/2010/main" val="8682636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ショウジョウバエ胚の生殖系列を維持するための母性ナノスによる</a:t>
            </a:r>
            <a:r>
              <a:rPr kumimoji="1" lang="en-US" altLang="ja-JP" dirty="0"/>
              <a:t>hid/</a:t>
            </a:r>
            <a:r>
              <a:rPr kumimoji="1" lang="en-US" altLang="ja-JP" dirty="0" err="1"/>
              <a:t>skl</a:t>
            </a:r>
            <a:r>
              <a:rPr kumimoji="1" lang="ja-JP" altLang="en-US" dirty="0"/>
              <a:t>依存性アポトーシスの抑制機構</a:t>
            </a:r>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1</a:t>
            </a:fld>
            <a:endParaRPr kumimoji="1" lang="ja-JP" altLang="en-US"/>
          </a:p>
        </p:txBody>
      </p:sp>
    </p:spTree>
    <p:extLst>
      <p:ext uri="{BB962C8B-B14F-4D97-AF65-F5344CB8AC3E}">
        <p14:creationId xmlns:p14="http://schemas.microsoft.com/office/powerpoint/2010/main" val="889828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tabLst>
                <a:tab pos="576500" algn="l"/>
              </a:tabLst>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次に、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in situ hybridization</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により、極細胞における</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の発現を調べた。マイクロアレイおよび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RT-PCR</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解析により、正常（</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依存的な</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の発現が確認されたが（上図）、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in situ hybridization</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ではほとんど検出できなかった（表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SI</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シグナルは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15.5%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で検出され、</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＋極細胞で観察された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0.4%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から有意に増加した（表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）。さらに、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）または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 dsRNA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の注入（</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SI</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）により、</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発現陽性割合は減少した。逆に、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を過剰発現させると、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の発現が増強された（表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）。このように、極細胞では母性</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によって</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の発現が誘導されるが、</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発現の完全誘導は抑制される。極細胞が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活性を失うと、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依存的な</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の発現は抑制されなくなる</a:t>
            </a:r>
          </a:p>
          <a:p>
            <a:pPr algn="just">
              <a:tabLst>
                <a:tab pos="576500" algn="l"/>
              </a:tabLst>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hid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は共に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RHG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遺伝子であり、体組織において</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IAP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というタンパク質の機能に拮抗することから</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(47-49)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hid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と共に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極細胞においてアポトーシスを誘導すると予想された。この仮説を検証するために、</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プロモーターの制御下で発現させた。</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の過剰発現は、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極細胞のアポトーシスを促進した（表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）。この増加は、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を発現させた</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極細胞で観察されたアポトーシスの割合と同程度であった（表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）。しかし、</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も</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D168D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）の発現も、</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hid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活性を欠く</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極細胞で観察された程度のアポトーシスを誘導しなかった（表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）。このように、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依存的な</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Hid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のアポトーシス誘導活性を増強することがわかった。</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Fig5</a:t>
            </a:r>
          </a:p>
          <a:p>
            <a:pPr algn="just">
              <a:tabLst>
                <a:tab pos="576500" algn="l"/>
              </a:tabLst>
            </a:pP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極細胞における</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の発現。</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nosGal4:VP16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nosBN</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nosBN</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（上、</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）および </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nosGal4:VP16-nosBN/ +</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（下、対照）雌と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yw</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雄の交配から得られたステージ</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11/12</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胚を</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Vas</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（緑）および</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mRNA</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（マゼンタ）の二重染色で観察した。矢印は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mRNA</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のシグナルを持つ極細胞を示す。</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スケールバーは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20 mm</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胚（ステージ</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9-11</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）は抗</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Vas</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mRNA</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で二重染色した。</a:t>
            </a:r>
          </a:p>
          <a:p>
            <a:pPr algn="just">
              <a:tabLst>
                <a:tab pos="576500" algn="l"/>
              </a:tabLst>
            </a:pPr>
            <a:endParaRPr lang="ja-JP" altLang="en-US"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Â†</a:t>
            </a:r>
          </a:p>
          <a:p>
            <a:pPr algn="just">
              <a:tabLst>
                <a:tab pos="576500" algn="l"/>
              </a:tabLst>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有意性はフィッシャーの正確確率検定で算出した。</a:t>
            </a:r>
          </a:p>
          <a:p>
            <a:pPr algn="just">
              <a:tabLst>
                <a:tab pos="576500" algn="l"/>
              </a:tabLst>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Â‡</a:t>
            </a:r>
          </a:p>
          <a:p>
            <a:pPr algn="just">
              <a:tabLst>
                <a:tab pos="576500" algn="l"/>
              </a:tabLst>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tabLst>
                <a:tab pos="576500" algn="l"/>
              </a:tabLst>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nosGal4:VP16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nosBN</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nosBN</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Df</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(3L)H9933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雌と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yw</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雄を交配した胚に、開口期で </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 dsRNA </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または </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DW </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を注入した。</a:t>
            </a:r>
            <a:endParaRPr lang="ja-JP"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10</a:t>
            </a:fld>
            <a:endParaRPr kumimoji="1" lang="ja-JP" altLang="en-US"/>
          </a:p>
        </p:txBody>
      </p:sp>
    </p:spTree>
    <p:extLst>
      <p:ext uri="{BB962C8B-B14F-4D97-AF65-F5344CB8AC3E}">
        <p14:creationId xmlns:p14="http://schemas.microsoft.com/office/powerpoint/2010/main" val="120275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次に、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in situ hybridization</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により、極細胞における</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の発現を調べた。マイクロアレイおよび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RT-PCR</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解析により、正常（</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依存的な</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の発現が確認されたが（上図）、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in situ hybridization</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ではほとんど検出できなかった（表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SI</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シグナルは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15.5%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で検出され、</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＋極細胞で観察された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0.4%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から有意に増加した（表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）。さらに、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）または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 dsRNA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の注入（</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SI</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）により、</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発現陽性割合は減少した。逆に、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を過剰発現させると、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の発現が増強された（表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）。このように、極細胞では母性</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によって</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の発現が誘導されるが、</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極細胞では</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発現の完全誘導は抑制される。極細胞が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活性を失うと、</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依存的な</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の発現は抑制されなくなる</a:t>
            </a:r>
          </a:p>
          <a:p>
            <a:endParaRPr kumimoji="1" lang="ja-JP" altLang="en-US"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11</a:t>
            </a:fld>
            <a:endParaRPr kumimoji="1" lang="ja-JP" altLang="en-US"/>
          </a:p>
        </p:txBody>
      </p:sp>
    </p:spTree>
    <p:extLst>
      <p:ext uri="{BB962C8B-B14F-4D97-AF65-F5344CB8AC3E}">
        <p14:creationId xmlns:p14="http://schemas.microsoft.com/office/powerpoint/2010/main" val="16822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12</a:t>
            </a:fld>
            <a:endParaRPr kumimoji="1" lang="ja-JP" altLang="en-US"/>
          </a:p>
        </p:txBody>
      </p:sp>
    </p:spTree>
    <p:extLst>
      <p:ext uri="{BB962C8B-B14F-4D97-AF65-F5344CB8AC3E}">
        <p14:creationId xmlns:p14="http://schemas.microsoft.com/office/powerpoint/2010/main" val="150249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Hunchback</a:t>
            </a:r>
            <a:r>
              <a:rPr lang="ja-JP" altLang="en-US" sz="1100" kern="100" dirty="0">
                <a:latin typeface="游明朝" panose="02020400000000000000" pitchFamily="18" charset="-128"/>
                <a:ea typeface="游明朝" panose="02020400000000000000" pitchFamily="18" charset="-128"/>
                <a:cs typeface="Times New Roman" panose="02020603050405020304" pitchFamily="18" charset="0"/>
              </a:rPr>
              <a:t>はショウジョウバエにおいて腹部の形成に必要なたんぱく質の名前</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多くの後生動物では、生殖細胞は発生初期に形成され、成体生殖腺で配偶子が分化するまでの間、維持される。</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ショウジョウバエでは、胚盤胞胚の後極で発生した生殖細胞前駆細胞（極細胞）が、中腸上皮を経て血球に移動し、体性生殖細胞前駆細胞と凝縮して胚性生殖器を形成し、その後胚葉の発生過程で配偶子へと分化する。</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遺伝学的解析により、極細胞を消失させる変異がいくつか同定されているが、極細胞が発生過程でどのように維持されるかは不明である。</a:t>
            </a:r>
          </a:p>
          <a:p>
            <a:endParaRPr lang="en-US" altLang="ja-JP" sz="1100" dirty="0"/>
          </a:p>
          <a:p>
            <a:pPr algn="just"/>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極細胞は、生殖細胞の発生に必要かつ十分な母性因子を含む特殊なオープラズム、すなわち生殖原基を受け継ぐ。生殖質にはいくつかの構成要素が同定されている。これらの構成要素の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つが母性</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であり、卵形成中に生殖質に濃縮され、受精後にその場で翻訳されて</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タンパク質を産生する。</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は胚葉前期の胚の後半分に一過性に存在し、腹部のパターニングに必要であるが、生殖質中の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は胚葉期にポール細胞に遺伝し、胚発生を通じてこれらの細胞で検出されるようになる。</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母方の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が存在しない場合、極細胞は胚性器への移動中にアポトーシスを起こす。</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は極細胞の有糸分裂、体細胞遺伝子発現、体細胞運命の抑制にも重要な役割を果たしているが、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は生殖細胞の生存に必要な進化的に保存されたタンパク質であることから、</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の主役は生殖細胞におけるアポトーシスの抑制だと思われる。</a:t>
            </a:r>
          </a:p>
          <a:p>
            <a:pPr algn="just"/>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 response element (NRE)</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と呼ばれる離散的な配列を持つ特定の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の翻訳を抑制することが知られている。腹部パターン形成において、</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は母方の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hunchback</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hb</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の翻訳を抑制している。この抑制には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NRE</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の配列が必要である。極細胞では、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は母方のサイクリン</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B 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の翻訳を抑制している。この抑制により、生殖腺への移動中の極細胞は有糸分裂を静止している。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2</a:t>
            </a:fld>
            <a:endParaRPr kumimoji="1" lang="ja-JP" altLang="en-US"/>
          </a:p>
        </p:txBody>
      </p:sp>
    </p:spTree>
    <p:extLst>
      <p:ext uri="{BB962C8B-B14F-4D97-AF65-F5344CB8AC3E}">
        <p14:creationId xmlns:p14="http://schemas.microsoft.com/office/powerpoint/2010/main" val="15155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アポトーシスは、カスパーゼというシステインプロテアーゼファミリーによって媒介され、多様な基質を切断して細胞の構造と完全性を破壊する。</a:t>
            </a: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アポトーシスの重要な制御因子は、カスパーゼの作用を直接阻害するアポトーシス抑制タンパク質（</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IAP</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）に拮抗することで機能する。ショウジョウバエでは、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つのプロアポトーシス遺伝子、</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reaper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rpr</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head involution defective (hid), grim, and sickle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skl</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IAP</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に結合して不活性化する関連タンパク質ファミリーのメンバーをコードしている</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。これらは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RHG</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遺伝子とも呼ばれる。これらの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RHG</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遺伝子のうち、</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rpr</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hid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grim</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つは第</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染色体上のゲノム領域、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H99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に包含されている。我々は、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H99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領域の欠失、</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Df</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(3L)H99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を欠く極細胞のアポトーシスを抑制することを報告しており、これは</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H99</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領域の</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RHG</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遺伝子が関与するアポトーシス経路において</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が役割を果たすことと一致している。</a:t>
            </a:r>
          </a:p>
          <a:p>
            <a:pPr defTabSz="914274">
              <a:defRPr/>
            </a:pP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3</a:t>
            </a:fld>
            <a:endParaRPr kumimoji="1" lang="ja-JP" altLang="en-US"/>
          </a:p>
        </p:txBody>
      </p:sp>
    </p:spTree>
    <p:extLst>
      <p:ext uri="{BB962C8B-B14F-4D97-AF65-F5344CB8AC3E}">
        <p14:creationId xmlns:p14="http://schemas.microsoft.com/office/powerpoint/2010/main" val="133732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100" dirty="0">
                <a:latin typeface="游明朝" panose="02020400000000000000" pitchFamily="18" charset="-128"/>
                <a:cs typeface="Times New Roman" panose="02020603050405020304" pitchFamily="18" charset="0"/>
              </a:rPr>
              <a:t>hid </a:t>
            </a:r>
            <a:r>
              <a:rPr lang="ja-JP" altLang="en-US" sz="1100" dirty="0">
                <a:latin typeface="游明朝" panose="02020400000000000000" pitchFamily="18" charset="-128"/>
                <a:cs typeface="Times New Roman" panose="02020603050405020304" pitchFamily="18" charset="0"/>
              </a:rPr>
              <a:t>ｍ</a:t>
            </a:r>
            <a:r>
              <a:rPr lang="en-US" altLang="ja-JP" sz="1100" dirty="0">
                <a:latin typeface="游明朝" panose="02020400000000000000" pitchFamily="18" charset="-128"/>
                <a:cs typeface="Times New Roman" panose="02020603050405020304" pitchFamily="18" charset="0"/>
              </a:rPr>
              <a:t>RNA</a:t>
            </a:r>
            <a:r>
              <a:rPr lang="ja-JP" altLang="en-US" sz="1100" dirty="0">
                <a:latin typeface="游明朝" panose="02020400000000000000" pitchFamily="18" charset="-128"/>
                <a:cs typeface="Times New Roman" panose="02020603050405020304" pitchFamily="18" charset="0"/>
              </a:rPr>
              <a:t>の</a:t>
            </a:r>
            <a:r>
              <a:rPr lang="en-US" altLang="ja-JP" sz="1100" dirty="0">
                <a:latin typeface="游明朝" panose="02020400000000000000" pitchFamily="18" charset="-128"/>
                <a:cs typeface="Times New Roman" panose="02020603050405020304" pitchFamily="18" charset="0"/>
              </a:rPr>
              <a:t>3‘ UTR</a:t>
            </a:r>
            <a:r>
              <a:rPr lang="ja-JP" altLang="en-US" sz="1100" dirty="0">
                <a:latin typeface="游明朝" panose="02020400000000000000" pitchFamily="18" charset="-128"/>
                <a:cs typeface="Times New Roman" panose="02020603050405020304" pitchFamily="18" charset="0"/>
              </a:rPr>
              <a:t>を示している。太文字が</a:t>
            </a:r>
            <a:r>
              <a:rPr lang="en-US" altLang="ja-JP" sz="1100" dirty="0">
                <a:latin typeface="游明朝" panose="02020400000000000000" pitchFamily="18" charset="-128"/>
                <a:cs typeface="Times New Roman" panose="02020603050405020304" pitchFamily="18" charset="0"/>
              </a:rPr>
              <a:t>NRE</a:t>
            </a:r>
            <a:r>
              <a:rPr lang="ja-JP" altLang="en-US" sz="1100" dirty="0">
                <a:latin typeface="游明朝" panose="02020400000000000000" pitchFamily="18" charset="-128"/>
                <a:cs typeface="Times New Roman" panose="02020603050405020304" pitchFamily="18" charset="0"/>
              </a:rPr>
              <a:t>配列を示している。ほとんどの</a:t>
            </a:r>
            <a:r>
              <a:rPr lang="en-US" altLang="ja-JP" sz="1100" dirty="0" err="1">
                <a:latin typeface="游明朝" panose="02020400000000000000" pitchFamily="18" charset="-128"/>
                <a:cs typeface="Times New Roman" panose="02020603050405020304" pitchFamily="18" charset="0"/>
              </a:rPr>
              <a:t>Pum</a:t>
            </a:r>
            <a:r>
              <a:rPr lang="ja-JP" altLang="en-US" sz="1100" dirty="0">
                <a:latin typeface="游明朝" panose="02020400000000000000" pitchFamily="18" charset="-128"/>
                <a:cs typeface="Times New Roman" panose="02020603050405020304" pitchFamily="18" charset="0"/>
              </a:rPr>
              <a:t>結合部位</a:t>
            </a:r>
            <a:r>
              <a:rPr lang="en-US" altLang="ja-JP" sz="1100" dirty="0">
                <a:latin typeface="游明朝" panose="02020400000000000000" pitchFamily="18" charset="-128"/>
                <a:cs typeface="Times New Roman" panose="02020603050405020304" pitchFamily="18" charset="0"/>
              </a:rPr>
              <a:t>(2)</a:t>
            </a:r>
            <a:r>
              <a:rPr lang="ja-JP" altLang="en-US" sz="1100" dirty="0">
                <a:latin typeface="游明朝" panose="02020400000000000000" pitchFamily="18" charset="-128"/>
                <a:cs typeface="Times New Roman" panose="02020603050405020304" pitchFamily="18" charset="0"/>
              </a:rPr>
              <a:t>に存在する</a:t>
            </a:r>
            <a:r>
              <a:rPr lang="en-US" altLang="ja-JP" sz="1100" dirty="0">
                <a:latin typeface="游明朝" panose="02020400000000000000" pitchFamily="18" charset="-128"/>
                <a:cs typeface="Times New Roman" panose="02020603050405020304" pitchFamily="18" charset="0"/>
              </a:rPr>
              <a:t>UGUA</a:t>
            </a:r>
            <a:r>
              <a:rPr lang="ja-JP" altLang="en-US" sz="1100" dirty="0">
                <a:latin typeface="游明朝" panose="02020400000000000000" pitchFamily="18" charset="-128"/>
                <a:cs typeface="Times New Roman" panose="02020603050405020304" pitchFamily="18" charset="0"/>
              </a:rPr>
              <a:t>配列には下線が引かれている。</a:t>
            </a:r>
            <a:r>
              <a:rPr lang="en-US" altLang="ja-JP" sz="1100" dirty="0" err="1">
                <a:latin typeface="游明朝" panose="02020400000000000000" pitchFamily="18" charset="-128"/>
                <a:cs typeface="Times New Roman" panose="02020603050405020304" pitchFamily="18" charset="0"/>
              </a:rPr>
              <a:t>Pum</a:t>
            </a:r>
            <a:r>
              <a:rPr lang="ja-JP" altLang="en-US" sz="1100" dirty="0">
                <a:latin typeface="游明朝" panose="02020400000000000000" pitchFamily="18" charset="-128"/>
                <a:cs typeface="Times New Roman" panose="02020603050405020304" pitchFamily="18" charset="0"/>
              </a:rPr>
              <a:t>結合コアモチーフ（</a:t>
            </a:r>
            <a:r>
              <a:rPr lang="en-US" altLang="ja-JP" sz="1100" dirty="0">
                <a:latin typeface="游明朝" panose="02020400000000000000" pitchFamily="18" charset="-128"/>
                <a:cs typeface="Times New Roman" panose="02020603050405020304" pitchFamily="18" charset="0"/>
              </a:rPr>
              <a:t>UGUAUA</a:t>
            </a:r>
            <a:r>
              <a:rPr lang="ja-JP" altLang="en-US" sz="1100" dirty="0">
                <a:latin typeface="游明朝" panose="02020400000000000000" pitchFamily="18" charset="-128"/>
                <a:cs typeface="Times New Roman" panose="02020603050405020304" pitchFamily="18" charset="0"/>
              </a:rPr>
              <a:t>）（</a:t>
            </a:r>
            <a:r>
              <a:rPr lang="en-US" altLang="ja-JP" sz="1100" dirty="0">
                <a:latin typeface="游明朝" panose="02020400000000000000" pitchFamily="18" charset="-128"/>
                <a:cs typeface="Times New Roman" panose="02020603050405020304" pitchFamily="18" charset="0"/>
              </a:rPr>
              <a:t>2</a:t>
            </a:r>
            <a:r>
              <a:rPr lang="ja-JP" altLang="en-US" sz="1100" dirty="0">
                <a:latin typeface="游明朝" panose="02020400000000000000" pitchFamily="18" charset="-128"/>
                <a:cs typeface="Times New Roman" panose="02020603050405020304" pitchFamily="18" charset="0"/>
              </a:rPr>
              <a:t>）に挟まれた推定</a:t>
            </a:r>
            <a:r>
              <a:rPr lang="en-US" altLang="ja-JP" sz="1100" dirty="0">
                <a:latin typeface="游明朝" panose="02020400000000000000" pitchFamily="18" charset="-128"/>
                <a:cs typeface="Times New Roman" panose="02020603050405020304" pitchFamily="18" charset="0"/>
              </a:rPr>
              <a:t>Nos</a:t>
            </a:r>
            <a:r>
              <a:rPr lang="ja-JP" altLang="en-US" sz="1100" dirty="0">
                <a:latin typeface="游明朝" panose="02020400000000000000" pitchFamily="18" charset="-128"/>
                <a:cs typeface="Times New Roman" panose="02020603050405020304" pitchFamily="18" charset="0"/>
              </a:rPr>
              <a:t>結合モチーフ（</a:t>
            </a:r>
            <a:r>
              <a:rPr lang="en-US" altLang="ja-JP" sz="1100" dirty="0">
                <a:latin typeface="游明朝" panose="02020400000000000000" pitchFamily="18" charset="-128"/>
                <a:cs typeface="Times New Roman" panose="02020603050405020304" pitchFamily="18" charset="0"/>
              </a:rPr>
              <a:t>UAUU</a:t>
            </a:r>
            <a:r>
              <a:rPr lang="ja-JP" altLang="en-US" sz="1100" dirty="0">
                <a:latin typeface="游明朝" panose="02020400000000000000" pitchFamily="18" charset="-128"/>
                <a:cs typeface="Times New Roman" panose="02020603050405020304" pitchFamily="18" charset="0"/>
              </a:rPr>
              <a:t>）（</a:t>
            </a:r>
            <a:r>
              <a:rPr lang="en-US" altLang="ja-JP" sz="1100" dirty="0">
                <a:latin typeface="游明朝" panose="02020400000000000000" pitchFamily="18" charset="-128"/>
                <a:cs typeface="Times New Roman" panose="02020603050405020304" pitchFamily="18" charset="0"/>
              </a:rPr>
              <a:t>3</a:t>
            </a:r>
            <a:r>
              <a:rPr lang="ja-JP" altLang="en-US" sz="1100" dirty="0">
                <a:latin typeface="游明朝" panose="02020400000000000000" pitchFamily="18" charset="-128"/>
                <a:cs typeface="Times New Roman" panose="02020603050405020304" pitchFamily="18" charset="0"/>
              </a:rPr>
              <a:t>）も</a:t>
            </a:r>
            <a:r>
              <a:rPr lang="en-US" altLang="ja-JP" sz="1100" dirty="0">
                <a:latin typeface="游明朝" panose="02020400000000000000" pitchFamily="18" charset="-128"/>
                <a:cs typeface="Times New Roman" panose="02020603050405020304" pitchFamily="18" charset="0"/>
              </a:rPr>
              <a:t>hid 3' UTR</a:t>
            </a:r>
            <a:r>
              <a:rPr lang="ja-JP" altLang="en-US" sz="1100" dirty="0">
                <a:latin typeface="游明朝" panose="02020400000000000000" pitchFamily="18" charset="-128"/>
                <a:cs typeface="Times New Roman" panose="02020603050405020304" pitchFamily="18" charset="0"/>
              </a:rPr>
              <a:t>（</a:t>
            </a:r>
            <a:r>
              <a:rPr lang="en-US" altLang="ja-JP" sz="1100" dirty="0">
                <a:latin typeface="游明朝" panose="02020400000000000000" pitchFamily="18" charset="-128"/>
                <a:cs typeface="Times New Roman" panose="02020603050405020304" pitchFamily="18" charset="0"/>
              </a:rPr>
              <a:t>3184-3195</a:t>
            </a:r>
            <a:r>
              <a:rPr lang="ja-JP" altLang="en-US" sz="1100" dirty="0">
                <a:latin typeface="游明朝" panose="02020400000000000000" pitchFamily="18" charset="-128"/>
                <a:cs typeface="Times New Roman" panose="02020603050405020304" pitchFamily="18" charset="0"/>
              </a:rPr>
              <a:t>）に見いだされる。</a:t>
            </a:r>
            <a:endParaRPr lang="en-US" altLang="ja-JP" sz="1100" dirty="0">
              <a:latin typeface="游明朝" panose="02020400000000000000" pitchFamily="18" charset="-128"/>
              <a:cs typeface="Times New Roman" panose="02020603050405020304" pitchFamily="18" charset="0"/>
            </a:endParaRPr>
          </a:p>
          <a:p>
            <a:endParaRPr lang="en-US" altLang="ja-JP" sz="1100" dirty="0">
              <a:latin typeface="游明朝" panose="02020400000000000000" pitchFamily="18" charset="-128"/>
              <a:cs typeface="Times New Roman" panose="02020603050405020304" pitchFamily="18" charset="0"/>
            </a:endParaRPr>
          </a:p>
          <a:p>
            <a:r>
              <a:rPr lang="en-US" altLang="ja-JP" sz="1100" dirty="0">
                <a:latin typeface="游明朝" panose="02020400000000000000" pitchFamily="18" charset="-128"/>
                <a:cs typeface="Times New Roman" panose="02020603050405020304" pitchFamily="18" charset="0"/>
              </a:rPr>
              <a:t>hid</a:t>
            </a:r>
            <a:r>
              <a:rPr lang="ja-JP" altLang="ja-JP" sz="1100" dirty="0">
                <a:ea typeface="游明朝" panose="02020400000000000000" pitchFamily="18" charset="-128"/>
                <a:cs typeface="Times New Roman" panose="02020603050405020304" pitchFamily="18" charset="0"/>
              </a:rPr>
              <a:t>は極細胞で発現している。</a:t>
            </a:r>
            <a:endParaRPr lang="en-US" altLang="ja-JP" sz="1100" dirty="0">
              <a:ea typeface="游明朝" panose="02020400000000000000" pitchFamily="18" charset="-128"/>
              <a:cs typeface="Times New Roman" panose="02020603050405020304" pitchFamily="18" charset="0"/>
            </a:endParaRPr>
          </a:p>
          <a:p>
            <a:r>
              <a:rPr lang="en-US" altLang="ja-JP" sz="1100" dirty="0">
                <a:ea typeface="游明朝" panose="02020400000000000000" pitchFamily="18" charset="-128"/>
                <a:cs typeface="Times New Roman" panose="02020603050405020304" pitchFamily="18" charset="0"/>
              </a:rPr>
              <a:t>(A) </a:t>
            </a:r>
            <a:r>
              <a:rPr lang="ja-JP" altLang="ja-JP" sz="1100" dirty="0">
                <a:ea typeface="游明朝" panose="02020400000000000000" pitchFamily="18" charset="-128"/>
                <a:cs typeface="Times New Roman" panose="02020603050405020304" pitchFamily="18" charset="0"/>
              </a:rPr>
              <a:t>雌の</a:t>
            </a:r>
            <a:r>
              <a:rPr lang="en-US" altLang="ja-JP" sz="1100" dirty="0" err="1">
                <a:ea typeface="游明朝" panose="02020400000000000000" pitchFamily="18" charset="-128"/>
                <a:cs typeface="Times New Roman" panose="02020603050405020304" pitchFamily="18" charset="0"/>
              </a:rPr>
              <a:t>nosBN</a:t>
            </a:r>
            <a:r>
              <a:rPr lang="ja-JP" altLang="ja-JP" sz="1100" dirty="0">
                <a:ea typeface="游明朝" panose="02020400000000000000" pitchFamily="18" charset="-128"/>
                <a:cs typeface="Times New Roman" panose="02020603050405020304" pitchFamily="18" charset="0"/>
              </a:rPr>
              <a:t>ホモ接合体（</a:t>
            </a:r>
            <a:r>
              <a:rPr lang="en-US" altLang="ja-JP" sz="1100" dirty="0" err="1">
                <a:ea typeface="游明朝" panose="02020400000000000000" pitchFamily="18" charset="-128"/>
                <a:cs typeface="Times New Roman" panose="02020603050405020304" pitchFamily="18" charset="0"/>
              </a:rPr>
              <a:t>nos</a:t>
            </a:r>
            <a:r>
              <a:rPr lang="en-US" altLang="ja-JP" sz="1100" dirty="0">
                <a:ea typeface="游明朝" panose="02020400000000000000" pitchFamily="18" charset="-128"/>
                <a:cs typeface="Times New Roman" panose="02020603050405020304" pitchFamily="18" charset="0"/>
              </a:rPr>
              <a:t>/</a:t>
            </a:r>
            <a:r>
              <a:rPr lang="en-US" altLang="ja-JP" sz="1100" dirty="0" err="1">
                <a:ea typeface="游明朝" panose="02020400000000000000" pitchFamily="18" charset="-128"/>
                <a:cs typeface="Times New Roman" panose="02020603050405020304" pitchFamily="18" charset="0"/>
              </a:rPr>
              <a:t>nos</a:t>
            </a:r>
            <a:r>
              <a:rPr lang="ja-JP" altLang="ja-JP" sz="1100" dirty="0">
                <a:ea typeface="游明朝" panose="02020400000000000000" pitchFamily="18" charset="-128"/>
                <a:cs typeface="Times New Roman" panose="02020603050405020304" pitchFamily="18" charset="0"/>
              </a:rPr>
              <a:t>）またはヘテロ接合体（</a:t>
            </a:r>
            <a:r>
              <a:rPr lang="en-US" altLang="ja-JP" sz="1100" dirty="0" err="1">
                <a:ea typeface="游明朝" panose="02020400000000000000" pitchFamily="18" charset="-128"/>
                <a:cs typeface="Times New Roman" panose="02020603050405020304" pitchFamily="18" charset="0"/>
              </a:rPr>
              <a:t>nos</a:t>
            </a:r>
            <a:r>
              <a:rPr lang="en-US" altLang="ja-JP" sz="1100" dirty="0">
                <a:ea typeface="游明朝" panose="02020400000000000000" pitchFamily="18" charset="-128"/>
                <a:cs typeface="Times New Roman" panose="02020603050405020304" pitchFamily="18" charset="0"/>
              </a:rPr>
              <a:t>/+</a:t>
            </a:r>
            <a:r>
              <a:rPr lang="ja-JP" altLang="ja-JP" sz="1100" dirty="0">
                <a:ea typeface="游明朝" panose="02020400000000000000" pitchFamily="18" charset="-128"/>
                <a:cs typeface="Times New Roman" panose="02020603050405020304" pitchFamily="18" charset="0"/>
              </a:rPr>
              <a:t>）に由来する胚を、生殖細胞マーカーである</a:t>
            </a:r>
            <a:r>
              <a:rPr lang="en-US" altLang="ja-JP" sz="1100" dirty="0">
                <a:ea typeface="游明朝" panose="02020400000000000000" pitchFamily="18" charset="-128"/>
                <a:cs typeface="Times New Roman" panose="02020603050405020304" pitchFamily="18" charset="0"/>
              </a:rPr>
              <a:t>Vasa</a:t>
            </a:r>
            <a:r>
              <a:rPr lang="ja-JP" altLang="ja-JP" sz="1100" dirty="0">
                <a:ea typeface="游明朝" panose="02020400000000000000" pitchFamily="18" charset="-128"/>
                <a:cs typeface="Times New Roman" panose="02020603050405020304" pitchFamily="18" charset="0"/>
              </a:rPr>
              <a:t>（</a:t>
            </a:r>
            <a:r>
              <a:rPr lang="en-US" altLang="ja-JP" sz="1100" dirty="0">
                <a:ea typeface="游明朝" panose="02020400000000000000" pitchFamily="18" charset="-128"/>
                <a:cs typeface="Times New Roman" panose="02020603050405020304" pitchFamily="18" charset="0"/>
              </a:rPr>
              <a:t>Vas</a:t>
            </a:r>
            <a:r>
              <a:rPr lang="ja-JP" altLang="ja-JP" sz="1100" dirty="0">
                <a:ea typeface="游明朝" panose="02020400000000000000" pitchFamily="18" charset="-128"/>
                <a:cs typeface="Times New Roman" panose="02020603050405020304" pitchFamily="18" charset="0"/>
              </a:rPr>
              <a:t>）タンパク質と</a:t>
            </a:r>
            <a:r>
              <a:rPr lang="en-US" altLang="ja-JP" sz="1100" dirty="0">
                <a:ea typeface="游明朝" panose="02020400000000000000" pitchFamily="18" charset="-128"/>
                <a:cs typeface="Times New Roman" panose="02020603050405020304" pitchFamily="18" charset="0"/>
              </a:rPr>
              <a:t>hid mRNA</a:t>
            </a:r>
            <a:r>
              <a:rPr lang="ja-JP" altLang="ja-JP" sz="1100" dirty="0">
                <a:ea typeface="游明朝" panose="02020400000000000000" pitchFamily="18" charset="-128"/>
                <a:cs typeface="Times New Roman" panose="02020603050405020304" pitchFamily="18" charset="0"/>
              </a:rPr>
              <a:t>の二重染色をした。</a:t>
            </a:r>
            <a:r>
              <a:rPr lang="en-US" altLang="ja-JP" sz="1100" dirty="0">
                <a:ea typeface="游明朝" panose="02020400000000000000" pitchFamily="18" charset="-128"/>
                <a:cs typeface="Times New Roman" panose="02020603050405020304" pitchFamily="18" charset="0"/>
              </a:rPr>
              <a:t>hid RNA</a:t>
            </a:r>
            <a:r>
              <a:rPr lang="ja-JP" altLang="ja-JP" sz="1100" dirty="0">
                <a:ea typeface="游明朝" panose="02020400000000000000" pitchFamily="18" charset="-128"/>
                <a:cs typeface="Times New Roman" panose="02020603050405020304" pitchFamily="18" charset="0"/>
              </a:rPr>
              <a:t>を発現している極細胞の割合を発生段階に対してプロットした。各ステージで調べた胚と極細胞の数は、</a:t>
            </a:r>
            <a:r>
              <a:rPr lang="en-US" altLang="ja-JP" sz="1100" dirty="0" err="1">
                <a:ea typeface="游明朝" panose="02020400000000000000" pitchFamily="18" charset="-128"/>
                <a:cs typeface="Times New Roman" panose="02020603050405020304" pitchFamily="18" charset="0"/>
              </a:rPr>
              <a:t>nos</a:t>
            </a:r>
            <a:r>
              <a:rPr lang="en-US" altLang="ja-JP" sz="1100" dirty="0">
                <a:ea typeface="游明朝" panose="02020400000000000000" pitchFamily="18" charset="-128"/>
                <a:cs typeface="Times New Roman" panose="02020603050405020304" pitchFamily="18" charset="0"/>
              </a:rPr>
              <a:t>/</a:t>
            </a:r>
            <a:r>
              <a:rPr lang="en-US" altLang="ja-JP" sz="1100" dirty="0" err="1">
                <a:ea typeface="游明朝" panose="02020400000000000000" pitchFamily="18" charset="-128"/>
                <a:cs typeface="Times New Roman" panose="02020603050405020304" pitchFamily="18" charset="0"/>
              </a:rPr>
              <a:t>nos</a:t>
            </a:r>
            <a:r>
              <a:rPr lang="ja-JP" altLang="ja-JP" sz="1100" dirty="0">
                <a:ea typeface="游明朝" panose="02020400000000000000" pitchFamily="18" charset="-128"/>
                <a:cs typeface="Times New Roman" panose="02020603050405020304" pitchFamily="18" charset="0"/>
              </a:rPr>
              <a:t>と</a:t>
            </a:r>
            <a:r>
              <a:rPr lang="en-US" altLang="ja-JP" sz="1100" dirty="0" err="1">
                <a:ea typeface="游明朝" panose="02020400000000000000" pitchFamily="18" charset="-128"/>
                <a:cs typeface="Times New Roman" panose="02020603050405020304" pitchFamily="18" charset="0"/>
              </a:rPr>
              <a:t>nos</a:t>
            </a:r>
            <a:r>
              <a:rPr lang="en-US" altLang="ja-JP" sz="1100" dirty="0">
                <a:ea typeface="游明朝" panose="02020400000000000000" pitchFamily="18" charset="-128"/>
                <a:cs typeface="Times New Roman" panose="02020603050405020304" pitchFamily="18" charset="0"/>
              </a:rPr>
              <a:t>/+</a:t>
            </a:r>
            <a:r>
              <a:rPr lang="ja-JP" altLang="ja-JP" sz="1100" dirty="0">
                <a:ea typeface="游明朝" panose="02020400000000000000" pitchFamily="18" charset="-128"/>
                <a:cs typeface="Times New Roman" panose="02020603050405020304" pitchFamily="18" charset="0"/>
              </a:rPr>
              <a:t>でそれぞれ</a:t>
            </a:r>
            <a:r>
              <a:rPr lang="en-US" altLang="ja-JP" sz="1100" dirty="0">
                <a:ea typeface="游明朝" panose="02020400000000000000" pitchFamily="18" charset="-128"/>
                <a:cs typeface="Times New Roman" panose="02020603050405020304" pitchFamily="18" charset="0"/>
              </a:rPr>
              <a:t>3-14</a:t>
            </a:r>
            <a:r>
              <a:rPr lang="ja-JP" altLang="ja-JP" sz="1100" dirty="0">
                <a:ea typeface="游明朝" panose="02020400000000000000" pitchFamily="18" charset="-128"/>
                <a:cs typeface="Times New Roman" panose="02020603050405020304" pitchFamily="18" charset="0"/>
              </a:rPr>
              <a:t>と</a:t>
            </a:r>
            <a:r>
              <a:rPr lang="en-US" altLang="ja-JP" sz="1100" dirty="0">
                <a:ea typeface="游明朝" panose="02020400000000000000" pitchFamily="18" charset="-128"/>
                <a:cs typeface="Times New Roman" panose="02020603050405020304" pitchFamily="18" charset="0"/>
              </a:rPr>
              <a:t>2-10</a:t>
            </a:r>
            <a:r>
              <a:rPr lang="ja-JP" altLang="ja-JP" sz="1100" dirty="0">
                <a:ea typeface="游明朝" panose="02020400000000000000" pitchFamily="18" charset="-128"/>
                <a:cs typeface="Times New Roman" panose="02020603050405020304" pitchFamily="18" charset="0"/>
              </a:rPr>
              <a:t>であった。</a:t>
            </a:r>
            <a:r>
              <a:rPr lang="en-US" altLang="ja-JP" sz="1100" dirty="0">
                <a:ea typeface="游明朝" panose="02020400000000000000" pitchFamily="18" charset="-128"/>
                <a:cs typeface="Times New Roman" panose="02020603050405020304" pitchFamily="18" charset="0"/>
              </a:rPr>
              <a:t>(B) 13</a:t>
            </a:r>
            <a:r>
              <a:rPr lang="ja-JP" altLang="ja-JP" sz="1100" dirty="0">
                <a:ea typeface="游明朝" panose="02020400000000000000" pitchFamily="18" charset="-128"/>
                <a:cs typeface="Times New Roman" panose="02020603050405020304" pitchFamily="18" charset="0"/>
              </a:rPr>
              <a:t>期胚の極細胞を</a:t>
            </a:r>
            <a:r>
              <a:rPr lang="en-US" altLang="ja-JP" sz="1100" dirty="0">
                <a:ea typeface="游明朝" panose="02020400000000000000" pitchFamily="18" charset="-128"/>
                <a:cs typeface="Times New Roman" panose="02020603050405020304" pitchFamily="18" charset="0"/>
              </a:rPr>
              <a:t>Vas</a:t>
            </a:r>
            <a:r>
              <a:rPr lang="ja-JP" altLang="ja-JP" sz="1100" dirty="0">
                <a:ea typeface="游明朝" panose="02020400000000000000" pitchFamily="18" charset="-128"/>
                <a:cs typeface="Times New Roman" panose="02020603050405020304" pitchFamily="18" charset="0"/>
              </a:rPr>
              <a:t>（緑）および</a:t>
            </a:r>
            <a:r>
              <a:rPr lang="en-US" altLang="ja-JP" sz="1100" dirty="0">
                <a:ea typeface="游明朝" panose="02020400000000000000" pitchFamily="18" charset="-128"/>
                <a:cs typeface="Times New Roman" panose="02020603050405020304" pitchFamily="18" charset="0"/>
              </a:rPr>
              <a:t>hid mRNA</a:t>
            </a:r>
            <a:r>
              <a:rPr lang="ja-JP" altLang="ja-JP" sz="1100" dirty="0">
                <a:ea typeface="游明朝" panose="02020400000000000000" pitchFamily="18" charset="-128"/>
                <a:cs typeface="Times New Roman" panose="02020603050405020304" pitchFamily="18" charset="0"/>
              </a:rPr>
              <a:t>（マゼンタ）で染色した。矢印は</a:t>
            </a:r>
            <a:r>
              <a:rPr lang="en-US" altLang="ja-JP" sz="1100" dirty="0">
                <a:ea typeface="游明朝" panose="02020400000000000000" pitchFamily="18" charset="-128"/>
                <a:cs typeface="Times New Roman" panose="02020603050405020304" pitchFamily="18" charset="0"/>
              </a:rPr>
              <a:t>hid mRNA</a:t>
            </a:r>
            <a:r>
              <a:rPr lang="ja-JP" altLang="ja-JP" sz="1100" dirty="0">
                <a:ea typeface="游明朝" panose="02020400000000000000" pitchFamily="18" charset="-128"/>
                <a:cs typeface="Times New Roman" panose="02020603050405020304" pitchFamily="18" charset="0"/>
              </a:rPr>
              <a:t>のシグナルを持つ極細胞を示す。</a:t>
            </a:r>
            <a:endParaRPr lang="en-US" altLang="ja-JP" sz="1100" dirty="0"/>
          </a:p>
          <a:p>
            <a:endParaRPr lang="en-US" altLang="ja-JP" sz="1100" dirty="0"/>
          </a:p>
          <a:p>
            <a:r>
              <a:rPr lang="en-US" altLang="ja-JP" sz="1100" dirty="0"/>
              <a:t>A</a:t>
            </a:r>
            <a:r>
              <a:rPr lang="ja-JP" altLang="en-US" sz="1100" dirty="0"/>
              <a:t>と</a:t>
            </a:r>
            <a:r>
              <a:rPr lang="en-US" altLang="ja-JP" sz="1100" dirty="0"/>
              <a:t>B</a:t>
            </a:r>
            <a:r>
              <a:rPr lang="ja-JP" altLang="en-US" sz="1100" dirty="0"/>
              <a:t>から</a:t>
            </a:r>
            <a:r>
              <a:rPr lang="en-US" altLang="ja-JP" sz="1100" dirty="0"/>
              <a:t>hid</a:t>
            </a:r>
            <a:r>
              <a:rPr lang="ja-JP" altLang="en-US" sz="1100" dirty="0"/>
              <a:t>の</a:t>
            </a:r>
            <a:r>
              <a:rPr lang="en-US" altLang="ja-JP" sz="1100" dirty="0"/>
              <a:t>mRNA</a:t>
            </a:r>
            <a:r>
              <a:rPr lang="ja-JP" altLang="en-US" sz="1100" dirty="0"/>
              <a:t>は正常胚及び</a:t>
            </a:r>
            <a:r>
              <a:rPr lang="en-US" altLang="ja-JP" sz="1100" dirty="0" err="1"/>
              <a:t>nos</a:t>
            </a:r>
            <a:r>
              <a:rPr lang="ja-JP" altLang="en-US" sz="1100" dirty="0"/>
              <a:t>杯において</a:t>
            </a:r>
            <a:r>
              <a:rPr lang="en-US" altLang="ja-JP" sz="1100" dirty="0"/>
              <a:t>9-10</a:t>
            </a:r>
            <a:r>
              <a:rPr lang="ja-JP" altLang="en-US" sz="1100" dirty="0"/>
              <a:t>期から少なくとも胚発生の終わりまで極細胞で検出されることがわかる。</a:t>
            </a:r>
            <a:endParaRPr lang="en-US" altLang="ja-JP" sz="1100" dirty="0"/>
          </a:p>
          <a:p>
            <a:endParaRPr lang="en-US" altLang="ja-JP" sz="1100" dirty="0"/>
          </a:p>
          <a:p>
            <a:r>
              <a:rPr lang="en-US" altLang="ja-JP" sz="1100" dirty="0" err="1">
                <a:latin typeface="游明朝" panose="02020400000000000000" pitchFamily="18" charset="-128"/>
                <a:cs typeface="Times New Roman" panose="02020603050405020304" pitchFamily="18" charset="0"/>
              </a:rPr>
              <a:t>nos</a:t>
            </a:r>
            <a:r>
              <a:rPr lang="ja-JP" altLang="ja-JP" sz="1100" dirty="0">
                <a:ea typeface="游明朝" panose="02020400000000000000" pitchFamily="18" charset="-128"/>
                <a:cs typeface="Times New Roman" panose="02020603050405020304" pitchFamily="18" charset="0"/>
              </a:rPr>
              <a:t>極細胞のアポトーシスは、</a:t>
            </a:r>
            <a:r>
              <a:rPr lang="en-US" altLang="ja-JP" sz="1100" dirty="0">
                <a:ea typeface="游明朝" panose="02020400000000000000" pitchFamily="18" charset="-128"/>
                <a:cs typeface="Times New Roman" panose="02020603050405020304" pitchFamily="18" charset="0"/>
              </a:rPr>
              <a:t>3</a:t>
            </a:r>
            <a:r>
              <a:rPr lang="ja-JP" altLang="ja-JP" sz="1100" dirty="0">
                <a:ea typeface="游明朝" panose="02020400000000000000" pitchFamily="18" charset="-128"/>
                <a:cs typeface="Times New Roman" panose="02020603050405020304" pitchFamily="18" charset="0"/>
              </a:rPr>
              <a:t>つのプロアポトーシス遺伝子</a:t>
            </a:r>
            <a:r>
              <a:rPr lang="en-US" altLang="ja-JP" sz="1100" dirty="0">
                <a:ea typeface="游明朝" panose="02020400000000000000" pitchFamily="18" charset="-128"/>
                <a:cs typeface="Times New Roman" panose="02020603050405020304" pitchFamily="18" charset="0"/>
              </a:rPr>
              <a:t>hid</a:t>
            </a:r>
            <a:r>
              <a:rPr lang="ja-JP" altLang="ja-JP" sz="1100" dirty="0">
                <a:ea typeface="游明朝" panose="02020400000000000000" pitchFamily="18" charset="-128"/>
                <a:cs typeface="Times New Roman" panose="02020603050405020304" pitchFamily="18" charset="0"/>
              </a:rPr>
              <a:t>、</a:t>
            </a:r>
            <a:r>
              <a:rPr lang="en-US" altLang="ja-JP" sz="1100" dirty="0">
                <a:ea typeface="游明朝" panose="02020400000000000000" pitchFamily="18" charset="-128"/>
                <a:cs typeface="Times New Roman" panose="02020603050405020304" pitchFamily="18" charset="0"/>
              </a:rPr>
              <a:t>reaper</a:t>
            </a:r>
            <a:r>
              <a:rPr lang="ja-JP" altLang="ja-JP" sz="1100" dirty="0">
                <a:ea typeface="游明朝" panose="02020400000000000000" pitchFamily="18" charset="-128"/>
                <a:cs typeface="Times New Roman" panose="02020603050405020304" pitchFamily="18" charset="0"/>
              </a:rPr>
              <a:t>、</a:t>
            </a:r>
            <a:r>
              <a:rPr lang="en-US" altLang="ja-JP" sz="1100" dirty="0">
                <a:ea typeface="游明朝" panose="02020400000000000000" pitchFamily="18" charset="-128"/>
                <a:cs typeface="Times New Roman" panose="02020603050405020304" pitchFamily="18" charset="0"/>
              </a:rPr>
              <a:t>grim</a:t>
            </a:r>
            <a:r>
              <a:rPr lang="ja-JP" altLang="ja-JP" sz="1100" dirty="0">
                <a:ea typeface="游明朝" panose="02020400000000000000" pitchFamily="18" charset="-128"/>
                <a:cs typeface="Times New Roman" panose="02020603050405020304" pitchFamily="18" charset="0"/>
              </a:rPr>
              <a:t>を含むゲノム領域</a:t>
            </a:r>
            <a:r>
              <a:rPr lang="en-US" altLang="ja-JP" sz="1100" dirty="0">
                <a:ea typeface="游明朝" panose="02020400000000000000" pitchFamily="18" charset="-128"/>
                <a:cs typeface="Times New Roman" panose="02020603050405020304" pitchFamily="18" charset="0"/>
              </a:rPr>
              <a:t>H99</a:t>
            </a:r>
            <a:r>
              <a:rPr lang="ja-JP" altLang="ja-JP" sz="1100" dirty="0">
                <a:ea typeface="游明朝" panose="02020400000000000000" pitchFamily="18" charset="-128"/>
                <a:cs typeface="Times New Roman" panose="02020603050405020304" pitchFamily="18" charset="0"/>
              </a:rPr>
              <a:t>の欠失によって完全に抑制される。これらの遺伝子のうち、</a:t>
            </a:r>
            <a:r>
              <a:rPr lang="en-US" altLang="ja-JP" sz="1100" dirty="0">
                <a:ea typeface="游明朝" panose="02020400000000000000" pitchFamily="18" charset="-128"/>
                <a:cs typeface="Times New Roman" panose="02020603050405020304" pitchFamily="18" charset="0"/>
              </a:rPr>
              <a:t>hid</a:t>
            </a:r>
            <a:r>
              <a:rPr lang="ja-JP" altLang="ja-JP" sz="1100" dirty="0">
                <a:ea typeface="游明朝" panose="02020400000000000000" pitchFamily="18" charset="-128"/>
                <a:cs typeface="Times New Roman" panose="02020603050405020304" pitchFamily="18" charset="0"/>
              </a:rPr>
              <a:t>をコードする</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だけが、その</a:t>
            </a:r>
            <a:r>
              <a:rPr lang="en-US" altLang="ja-JP" sz="1100" dirty="0">
                <a:ea typeface="游明朝" panose="02020400000000000000" pitchFamily="18" charset="-128"/>
                <a:cs typeface="Times New Roman" panose="02020603050405020304" pitchFamily="18" charset="0"/>
              </a:rPr>
              <a:t>3-UTR</a:t>
            </a:r>
            <a:r>
              <a:rPr lang="ja-JP" altLang="ja-JP" sz="1100" dirty="0">
                <a:ea typeface="游明朝" panose="02020400000000000000" pitchFamily="18" charset="-128"/>
                <a:cs typeface="Times New Roman" panose="02020603050405020304" pitchFamily="18" charset="0"/>
              </a:rPr>
              <a:t>領域に</a:t>
            </a:r>
            <a:r>
              <a:rPr lang="en-US" altLang="ja-JP" sz="1100" dirty="0">
                <a:ea typeface="游明朝" panose="02020400000000000000" pitchFamily="18" charset="-128"/>
                <a:cs typeface="Times New Roman" panose="02020603050405020304" pitchFamily="18" charset="0"/>
              </a:rPr>
              <a:t>NRE</a:t>
            </a:r>
            <a:r>
              <a:rPr lang="ja-JP" altLang="ja-JP" sz="1100" dirty="0">
                <a:ea typeface="游明朝" panose="02020400000000000000" pitchFamily="18" charset="-128"/>
                <a:cs typeface="Times New Roman" panose="02020603050405020304" pitchFamily="18" charset="0"/>
              </a:rPr>
              <a:t>様配列を含んでいる</a:t>
            </a:r>
            <a:r>
              <a:rPr lang="ja-JP" altLang="en-US" sz="1100" dirty="0">
                <a:ea typeface="游明朝" panose="02020400000000000000" pitchFamily="18" charset="-128"/>
                <a:cs typeface="Times New Roman" panose="02020603050405020304" pitchFamily="18" charset="0"/>
              </a:rPr>
              <a:t>。</a:t>
            </a:r>
            <a:endParaRPr lang="en-US" altLang="ja-JP" sz="1100" dirty="0"/>
          </a:p>
          <a:p>
            <a:endParaRPr lang="en-US" altLang="ja-JP" sz="1100" dirty="0"/>
          </a:p>
          <a:p>
            <a:r>
              <a:rPr lang="ja-JP" altLang="en-US" sz="1100" dirty="0"/>
              <a:t>ここから</a:t>
            </a:r>
            <a:r>
              <a:rPr lang="en-US" altLang="ja-JP" sz="1100" dirty="0"/>
              <a:t>Nos</a:t>
            </a:r>
            <a:r>
              <a:rPr lang="ja-JP" altLang="en-US" sz="1100" dirty="0"/>
              <a:t>は</a:t>
            </a:r>
            <a:r>
              <a:rPr lang="en-US" altLang="ja-JP" sz="1100" dirty="0"/>
              <a:t>hid</a:t>
            </a:r>
            <a:r>
              <a:rPr lang="ja-JP" altLang="en-US" sz="1100" dirty="0"/>
              <a:t>の</a:t>
            </a:r>
            <a:r>
              <a:rPr lang="en-US" altLang="ja-JP" sz="1100" dirty="0"/>
              <a:t>mRNA</a:t>
            </a:r>
            <a:r>
              <a:rPr lang="ja-JP" altLang="en-US" sz="1100" dirty="0"/>
              <a:t>の翻訳を制御することにより極細胞のアポトーシスを抑制していると推測した。</a:t>
            </a:r>
            <a:endParaRPr lang="en-US" altLang="ja-JP" sz="1100"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4</a:t>
            </a:fld>
            <a:endParaRPr kumimoji="1" lang="ja-JP" altLang="en-US"/>
          </a:p>
        </p:txBody>
      </p:sp>
    </p:spTree>
    <p:extLst>
      <p:ext uri="{BB962C8B-B14F-4D97-AF65-F5344CB8AC3E}">
        <p14:creationId xmlns:p14="http://schemas.microsoft.com/office/powerpoint/2010/main" val="231453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100" dirty="0"/>
              <a:t>Table1</a:t>
            </a:r>
          </a:p>
          <a:p>
            <a:r>
              <a:rPr lang="ja-JP" altLang="en-US" sz="1100" dirty="0"/>
              <a:t>この仮説を証明するためにまず、接合体</a:t>
            </a:r>
            <a:r>
              <a:rPr lang="en-US" altLang="ja-JP" sz="1100" dirty="0"/>
              <a:t>hid</a:t>
            </a:r>
            <a:r>
              <a:rPr lang="ja-JP" altLang="en-US" sz="1100" dirty="0"/>
              <a:t>の活性を除去することで、</a:t>
            </a:r>
            <a:r>
              <a:rPr lang="en-US" altLang="ja-JP" sz="1100" dirty="0" err="1"/>
              <a:t>nos</a:t>
            </a:r>
            <a:r>
              <a:rPr lang="ja-JP" altLang="en-US" sz="1100" dirty="0"/>
              <a:t>極細胞のアポトーシスが抑制されるかどうかを検討した。母方の</a:t>
            </a:r>
            <a:r>
              <a:rPr lang="en-US" altLang="ja-JP" sz="1100" dirty="0"/>
              <a:t>Nos</a:t>
            </a:r>
            <a:r>
              <a:rPr lang="ja-JP" altLang="en-US" sz="1100" dirty="0"/>
              <a:t>と接合体の</a:t>
            </a:r>
            <a:r>
              <a:rPr lang="en-US" altLang="ja-JP" sz="1100" dirty="0"/>
              <a:t>hid</a:t>
            </a:r>
            <a:r>
              <a:rPr lang="ja-JP" altLang="en-US" sz="1100" dirty="0"/>
              <a:t>の両方を欠損した胚（</a:t>
            </a:r>
            <a:r>
              <a:rPr lang="en-US" altLang="ja-JP" sz="1100" dirty="0" err="1"/>
              <a:t>nos</a:t>
            </a:r>
            <a:r>
              <a:rPr lang="en-US" altLang="ja-JP" sz="1100" dirty="0"/>
              <a:t>-hid</a:t>
            </a:r>
            <a:r>
              <a:rPr lang="ja-JP" altLang="en-US" sz="1100" dirty="0"/>
              <a:t>胚）では、アポトーシス極細胞の割合が</a:t>
            </a:r>
            <a:r>
              <a:rPr lang="en-US" altLang="ja-JP" sz="1100" dirty="0"/>
              <a:t>Nos</a:t>
            </a:r>
            <a:r>
              <a:rPr lang="ja-JP" altLang="en-US" sz="1100" dirty="0"/>
              <a:t>だけを欠損した胚に比べて有意に減少した。</a:t>
            </a:r>
            <a:r>
              <a:rPr lang="en-US" altLang="ja-JP" sz="1100" dirty="0"/>
              <a:t>(</a:t>
            </a:r>
            <a:r>
              <a:rPr lang="ja-JP" altLang="en-US" sz="1100" dirty="0"/>
              <a:t>表</a:t>
            </a:r>
            <a:r>
              <a:rPr lang="en-US" altLang="ja-JP" sz="1100" dirty="0"/>
              <a:t>1)</a:t>
            </a:r>
          </a:p>
          <a:p>
            <a:endParaRPr lang="en-US" altLang="ja-JP" sz="1100" dirty="0"/>
          </a:p>
          <a:p>
            <a:r>
              <a:rPr lang="ja-JP" altLang="en-US" sz="1100" dirty="0"/>
              <a:t>このことから</a:t>
            </a:r>
            <a:r>
              <a:rPr lang="en-US" altLang="ja-JP" sz="1100" dirty="0" err="1"/>
              <a:t>nos</a:t>
            </a:r>
            <a:r>
              <a:rPr lang="ja-JP" altLang="en-US" sz="1100" dirty="0"/>
              <a:t>極細胞のアポトーシスは</a:t>
            </a:r>
            <a:r>
              <a:rPr lang="en-US" altLang="ja-JP" sz="1100" dirty="0"/>
              <a:t>hid</a:t>
            </a:r>
            <a:r>
              <a:rPr lang="ja-JP" altLang="en-US" sz="1100" dirty="0"/>
              <a:t>遺伝子の活性を必要すると結論づけた。</a:t>
            </a:r>
            <a:endParaRPr lang="en-US" altLang="ja-JP" sz="1100" dirty="0"/>
          </a:p>
          <a:p>
            <a:endParaRPr lang="en-US" altLang="ja-JP" sz="1100" dirty="0"/>
          </a:p>
          <a:p>
            <a:endParaRPr lang="en-US" altLang="ja-JP" sz="1100" dirty="0"/>
          </a:p>
          <a:p>
            <a:r>
              <a:rPr lang="en-US" altLang="ja-JP" sz="1100" dirty="0"/>
              <a:t>Table2</a:t>
            </a:r>
          </a:p>
          <a:p>
            <a:r>
              <a:rPr lang="en-US" altLang="ja-JP" sz="1100" dirty="0"/>
              <a:t>hid mRNA </a:t>
            </a:r>
            <a:r>
              <a:rPr lang="ja-JP" altLang="en-US" sz="1100" dirty="0"/>
              <a:t>の </a:t>
            </a:r>
            <a:r>
              <a:rPr lang="en-US" altLang="ja-JP" sz="1100" dirty="0"/>
              <a:t>NRE </a:t>
            </a:r>
            <a:r>
              <a:rPr lang="ja-JP" altLang="en-US" sz="1100" dirty="0"/>
              <a:t>様配列の除去が正常な極細胞のアポトーシスを促進するかどうかを検討した。</a:t>
            </a:r>
            <a:endParaRPr lang="en-US" altLang="ja-JP" sz="1100" dirty="0"/>
          </a:p>
          <a:p>
            <a:endParaRPr lang="en-US" altLang="ja-JP" sz="1100" dirty="0"/>
          </a:p>
          <a:p>
            <a:r>
              <a:rPr lang="ja-JP" altLang="en-US" sz="1100" dirty="0"/>
              <a:t>データはないのですが</a:t>
            </a:r>
            <a:r>
              <a:rPr lang="en-US" altLang="ja-JP" sz="1100" dirty="0"/>
              <a:t>NRE</a:t>
            </a:r>
            <a:r>
              <a:rPr lang="ja-JP" altLang="en-US" sz="1100" dirty="0"/>
              <a:t>配列の欠失は</a:t>
            </a:r>
            <a:r>
              <a:rPr lang="en-US" altLang="ja-JP" sz="1100" dirty="0"/>
              <a:t>hid mRNA</a:t>
            </a:r>
            <a:r>
              <a:rPr lang="ja-JP" altLang="en-US" sz="1100" dirty="0"/>
              <a:t>の転写に影響を与えなかった。（</a:t>
            </a:r>
            <a:r>
              <a:rPr lang="en-US" altLang="ja-JP" sz="1100" dirty="0"/>
              <a:t>NRE</a:t>
            </a:r>
            <a:r>
              <a:rPr lang="ja-JP" altLang="en-US" sz="1100" dirty="0"/>
              <a:t>様配列を含む、あるいは欠失した</a:t>
            </a:r>
            <a:r>
              <a:rPr lang="en-US" altLang="ja-JP" sz="1100" dirty="0"/>
              <a:t>hid mRNA</a:t>
            </a:r>
            <a:r>
              <a:rPr lang="ja-JP" altLang="en-US" sz="1100" dirty="0"/>
              <a:t>を、</a:t>
            </a:r>
            <a:r>
              <a:rPr lang="en-US" altLang="ja-JP" sz="1100" dirty="0" err="1"/>
              <a:t>nos</a:t>
            </a:r>
            <a:r>
              <a:rPr lang="ja-JP" altLang="en-US" sz="1100" dirty="0"/>
              <a:t>プロモーターの制御下で極細胞で発現させた。</a:t>
            </a:r>
            <a:r>
              <a:rPr lang="en-US" altLang="ja-JP" sz="1100" dirty="0"/>
              <a:t>NRE</a:t>
            </a:r>
            <a:r>
              <a:rPr lang="ja-JP" altLang="en-US" sz="1100" dirty="0"/>
              <a:t>様配列の欠失は</a:t>
            </a:r>
            <a:r>
              <a:rPr lang="en-US" altLang="ja-JP" sz="1100" dirty="0"/>
              <a:t>hid mRNA</a:t>
            </a:r>
            <a:r>
              <a:rPr lang="ja-JP" altLang="en-US" sz="1100" dirty="0"/>
              <a:t>の転写に影響を与えなかった）。</a:t>
            </a:r>
            <a:endParaRPr lang="en-US" altLang="ja-JP" sz="1100" dirty="0"/>
          </a:p>
          <a:p>
            <a:r>
              <a:rPr lang="ja-JP" altLang="en-US" sz="1100" dirty="0"/>
              <a:t>無傷の </a:t>
            </a:r>
            <a:r>
              <a:rPr lang="en-US" altLang="ja-JP" sz="1100" dirty="0"/>
              <a:t>hid mRNA </a:t>
            </a:r>
            <a:r>
              <a:rPr lang="ja-JP" altLang="en-US" sz="1100" dirty="0"/>
              <a:t>を発現する極細胞では、アポトーシスはほとんど観察されなかった（表 </a:t>
            </a:r>
            <a:r>
              <a:rPr lang="en-US" altLang="ja-JP" sz="1100" dirty="0"/>
              <a:t>2</a:t>
            </a:r>
            <a:r>
              <a:rPr lang="ja-JP" altLang="en-US" sz="1100" dirty="0"/>
              <a:t>）。一方、</a:t>
            </a:r>
            <a:r>
              <a:rPr lang="en-US" altLang="ja-JP" sz="1100" dirty="0"/>
              <a:t>NRE</a:t>
            </a:r>
            <a:r>
              <a:rPr lang="ja-JP" altLang="en-US" sz="1100" dirty="0"/>
              <a:t>様配列を欠いた</a:t>
            </a:r>
            <a:r>
              <a:rPr lang="en-US" altLang="ja-JP" sz="1100" dirty="0"/>
              <a:t>hid mRNA</a:t>
            </a:r>
            <a:r>
              <a:rPr lang="ja-JP" altLang="en-US" sz="1100" dirty="0"/>
              <a:t>（</a:t>
            </a:r>
            <a:r>
              <a:rPr lang="en-US" altLang="ja-JP" sz="1100" dirty="0"/>
              <a:t>hid-NRE</a:t>
            </a:r>
            <a:r>
              <a:rPr lang="ja-JP" altLang="en-US" sz="1100" dirty="0"/>
              <a:t>）はアポトーシスを誘導した（表</a:t>
            </a:r>
            <a:r>
              <a:rPr lang="en-US" altLang="ja-JP" sz="1100" dirty="0"/>
              <a:t>2</a:t>
            </a:r>
            <a:r>
              <a:rPr lang="ja-JP" altLang="en-US" sz="1100" dirty="0"/>
              <a:t>）。さらに、母性</a:t>
            </a:r>
            <a:r>
              <a:rPr lang="en-US" altLang="ja-JP" sz="1100" dirty="0"/>
              <a:t>Nos</a:t>
            </a:r>
            <a:r>
              <a:rPr lang="ja-JP" altLang="en-US" sz="1100" dirty="0"/>
              <a:t>が存在しない場合、無傷の</a:t>
            </a:r>
            <a:r>
              <a:rPr lang="en-US" altLang="ja-JP" sz="1100" dirty="0"/>
              <a:t>hid</a:t>
            </a:r>
            <a:r>
              <a:rPr lang="ja-JP" altLang="en-US" sz="1100" dirty="0"/>
              <a:t>を発現させると、極細胞でのアポトーシスが有意に促進された（表</a:t>
            </a:r>
            <a:r>
              <a:rPr lang="en-US" altLang="ja-JP" sz="1100" dirty="0"/>
              <a:t>2</a:t>
            </a:r>
            <a:r>
              <a:rPr lang="ja-JP" altLang="en-US" sz="1100" dirty="0"/>
              <a:t>）。</a:t>
            </a:r>
            <a:endParaRPr lang="en-US" altLang="ja-JP" sz="1100" dirty="0"/>
          </a:p>
          <a:p>
            <a:endParaRPr lang="en-US" altLang="ja-JP" sz="1100" dirty="0"/>
          </a:p>
          <a:p>
            <a:r>
              <a:rPr lang="ja-JP" altLang="en-US" sz="1100" dirty="0"/>
              <a:t>従って、</a:t>
            </a:r>
            <a:r>
              <a:rPr lang="en-US" altLang="ja-JP" sz="1100" dirty="0"/>
              <a:t>Nos</a:t>
            </a:r>
            <a:r>
              <a:rPr lang="ja-JP" altLang="en-US" sz="1100" dirty="0"/>
              <a:t>は</a:t>
            </a:r>
            <a:r>
              <a:rPr lang="en-US" altLang="ja-JP" sz="1100" dirty="0"/>
              <a:t>NRE</a:t>
            </a:r>
            <a:r>
              <a:rPr lang="ja-JP" altLang="en-US" sz="1100" dirty="0"/>
              <a:t>様配列依存的に</a:t>
            </a:r>
            <a:r>
              <a:rPr lang="en-US" altLang="ja-JP" sz="1100" dirty="0"/>
              <a:t>hid</a:t>
            </a:r>
            <a:r>
              <a:rPr lang="ja-JP" altLang="en-US" sz="1100" dirty="0"/>
              <a:t>の活性を抑制していると結論した。</a:t>
            </a:r>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5</a:t>
            </a:fld>
            <a:endParaRPr kumimoji="1" lang="ja-JP" altLang="en-US"/>
          </a:p>
        </p:txBody>
      </p:sp>
    </p:spTree>
    <p:extLst>
      <p:ext uri="{BB962C8B-B14F-4D97-AF65-F5344CB8AC3E}">
        <p14:creationId xmlns:p14="http://schemas.microsoft.com/office/powerpoint/2010/main" val="45671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916238" y="738188"/>
            <a:ext cx="4113212" cy="2314575"/>
          </a:xfrm>
        </p:spPr>
      </p:sp>
      <p:sp>
        <p:nvSpPr>
          <p:cNvPr id="3" name="ノート プレースホルダー 2"/>
          <p:cNvSpPr>
            <a:spLocks noGrp="1"/>
          </p:cNvSpPr>
          <p:nvPr>
            <p:ph type="body" idx="1"/>
          </p:nvPr>
        </p:nvSpPr>
        <p:spPr/>
        <p:txBody>
          <a:bodyPr/>
          <a:lstStyle/>
          <a:p>
            <a:r>
              <a:rPr lang="en-US" altLang="ja-JP" sz="1100" dirty="0"/>
              <a:t>hid mRNA</a:t>
            </a:r>
            <a:r>
              <a:rPr lang="ja-JP" altLang="en-US" sz="1100" dirty="0"/>
              <a:t>の翻訳が</a:t>
            </a:r>
            <a:r>
              <a:rPr lang="en-US" altLang="ja-JP" sz="1100" dirty="0"/>
              <a:t>NRE</a:t>
            </a:r>
            <a:r>
              <a:rPr lang="ja-JP" altLang="en-US" sz="1100" dirty="0"/>
              <a:t>様配列依存的に極細胞で抑制されているかどうかを調べた。</a:t>
            </a:r>
            <a:endParaRPr lang="en-US" altLang="ja-JP" sz="1100" dirty="0"/>
          </a:p>
          <a:p>
            <a:endParaRPr lang="en-US" altLang="ja-JP" sz="1100" dirty="0"/>
          </a:p>
          <a:p>
            <a:r>
              <a:rPr lang="en-US" altLang="ja-JP" sz="1100" dirty="0"/>
              <a:t>hid mRNA</a:t>
            </a:r>
            <a:r>
              <a:rPr lang="ja-JP" altLang="en-US" sz="1100" dirty="0"/>
              <a:t>の</a:t>
            </a:r>
            <a:r>
              <a:rPr lang="en-US" altLang="ja-JP" sz="1100" dirty="0"/>
              <a:t>ORF</a:t>
            </a:r>
            <a:r>
              <a:rPr lang="ja-JP" altLang="en-US" sz="1100" dirty="0"/>
              <a:t>を</a:t>
            </a:r>
            <a:r>
              <a:rPr lang="en-US" altLang="ja-JP" sz="1100" dirty="0" err="1"/>
              <a:t>egfp</a:t>
            </a:r>
            <a:r>
              <a:rPr lang="ja-JP" altLang="en-US" sz="1100" dirty="0"/>
              <a:t>に置換したトランスジェニックフライ（</a:t>
            </a:r>
            <a:r>
              <a:rPr lang="en-US" altLang="ja-JP" sz="1100" dirty="0" err="1"/>
              <a:t>egfp</a:t>
            </a:r>
            <a:r>
              <a:rPr lang="en-US" altLang="ja-JP" sz="1100" dirty="0"/>
              <a:t>-hid 3-UTR</a:t>
            </a:r>
            <a:r>
              <a:rPr lang="ja-JP" altLang="en-US" sz="1100" dirty="0"/>
              <a:t>）を作成し、極細胞で</a:t>
            </a:r>
            <a:r>
              <a:rPr lang="en-US" altLang="ja-JP" sz="1100" dirty="0" err="1"/>
              <a:t>nos</a:t>
            </a:r>
            <a:r>
              <a:rPr lang="ja-JP" altLang="en-US" sz="1100" dirty="0"/>
              <a:t>プロモーター制御下に発現させて調べた。得られた</a:t>
            </a:r>
            <a:r>
              <a:rPr lang="en-US" altLang="ja-JP" sz="1100" dirty="0"/>
              <a:t>RNA</a:t>
            </a:r>
            <a:r>
              <a:rPr lang="ja-JP" altLang="en-US" sz="1100" dirty="0"/>
              <a:t>の翻訳は</a:t>
            </a:r>
            <a:r>
              <a:rPr lang="en-US" altLang="ja-JP" sz="1100" dirty="0"/>
              <a:t>GFP</a:t>
            </a:r>
            <a:r>
              <a:rPr lang="ja-JP" altLang="en-US" sz="1100" dirty="0"/>
              <a:t>の産生によってモニターすることができる。</a:t>
            </a:r>
            <a:r>
              <a:rPr lang="en-US" altLang="ja-JP" sz="1100" dirty="0"/>
              <a:t>egfp-hid3- UTR RNA</a:t>
            </a:r>
            <a:r>
              <a:rPr lang="ja-JP" altLang="en-US" sz="1100" dirty="0"/>
              <a:t>を発現させた正常な極細胞では、胚発生中に</a:t>
            </a:r>
            <a:r>
              <a:rPr lang="en-US" altLang="ja-JP" sz="1100" dirty="0"/>
              <a:t>GFP</a:t>
            </a:r>
            <a:r>
              <a:rPr lang="ja-JP" altLang="en-US" sz="1100" dirty="0"/>
              <a:t>はほとんど検出されなかった（</a:t>
            </a:r>
            <a:r>
              <a:rPr lang="en-US" altLang="ja-JP" sz="1100" dirty="0"/>
              <a:t>SI Fig.3 A, B</a:t>
            </a:r>
            <a:r>
              <a:rPr lang="ja-JP" altLang="en-US" sz="1100" dirty="0"/>
              <a:t>および</a:t>
            </a:r>
            <a:r>
              <a:rPr lang="en-US" altLang="ja-JP" sz="1100" dirty="0"/>
              <a:t>Table 3</a:t>
            </a:r>
            <a:r>
              <a:rPr lang="ja-JP" altLang="en-US" sz="1100" dirty="0"/>
              <a:t>）。一方、</a:t>
            </a:r>
            <a:r>
              <a:rPr lang="en-US" altLang="ja-JP" sz="1100" dirty="0"/>
              <a:t>egfp-hid3- UTR RNA</a:t>
            </a:r>
            <a:r>
              <a:rPr lang="ja-JP" altLang="en-US" sz="1100" dirty="0"/>
              <a:t>から</a:t>
            </a:r>
            <a:r>
              <a:rPr lang="en-US" altLang="ja-JP" sz="1100" dirty="0"/>
              <a:t>NRE</a:t>
            </a:r>
            <a:r>
              <a:rPr lang="ja-JP" altLang="en-US" sz="1100" dirty="0"/>
              <a:t>様配列を欠失させた場合［</a:t>
            </a:r>
            <a:r>
              <a:rPr lang="en-US" altLang="ja-JP" sz="1100" dirty="0"/>
              <a:t>egfp-hid3- UTR(NRE) </a:t>
            </a:r>
            <a:r>
              <a:rPr lang="ja-JP" altLang="en-US" sz="1100" dirty="0"/>
              <a:t>］、対応する</a:t>
            </a:r>
            <a:r>
              <a:rPr lang="en-US" altLang="ja-JP" sz="1100" dirty="0"/>
              <a:t>GFP</a:t>
            </a:r>
            <a:r>
              <a:rPr lang="ja-JP" altLang="en-US" sz="1100" dirty="0"/>
              <a:t>の産生が強固になった（</a:t>
            </a:r>
            <a:r>
              <a:rPr lang="en-US" altLang="ja-JP" sz="1100" dirty="0"/>
              <a:t>SI</a:t>
            </a:r>
            <a:r>
              <a:rPr lang="ja-JP" altLang="en-US" sz="1100" dirty="0"/>
              <a:t>図</a:t>
            </a:r>
            <a:r>
              <a:rPr lang="en-US" altLang="ja-JP" sz="1100" dirty="0"/>
              <a:t>3C</a:t>
            </a:r>
            <a:r>
              <a:rPr lang="ja-JP" altLang="en-US" sz="1100" dirty="0"/>
              <a:t>、表</a:t>
            </a:r>
            <a:r>
              <a:rPr lang="en-US" altLang="ja-JP" sz="1100" dirty="0"/>
              <a:t>3</a:t>
            </a:r>
            <a:r>
              <a:rPr lang="ja-JP" altLang="en-US" sz="1100" dirty="0"/>
              <a:t>）。また、</a:t>
            </a:r>
            <a:r>
              <a:rPr lang="en-US" altLang="ja-JP" sz="1100" dirty="0" err="1"/>
              <a:t>nos</a:t>
            </a:r>
            <a:r>
              <a:rPr lang="ja-JP" altLang="en-US" sz="1100" dirty="0"/>
              <a:t>極細胞では、</a:t>
            </a:r>
            <a:r>
              <a:rPr lang="en-US" altLang="ja-JP" sz="1100" dirty="0"/>
              <a:t>egfp-hid3- UTR RNA</a:t>
            </a:r>
            <a:r>
              <a:rPr lang="ja-JP" altLang="en-US" sz="1100" dirty="0"/>
              <a:t>からの</a:t>
            </a:r>
            <a:r>
              <a:rPr lang="en-US" altLang="ja-JP" sz="1100" dirty="0"/>
              <a:t>GFP</a:t>
            </a:r>
            <a:r>
              <a:rPr lang="ja-JP" altLang="en-US" sz="1100" dirty="0"/>
              <a:t>の発現が抑制されていた（</a:t>
            </a:r>
            <a:r>
              <a:rPr lang="en-US" altLang="ja-JP" sz="1100" dirty="0"/>
              <a:t>SI</a:t>
            </a:r>
            <a:r>
              <a:rPr lang="ja-JP" altLang="en-US" sz="1100" dirty="0"/>
              <a:t>図</a:t>
            </a:r>
            <a:r>
              <a:rPr lang="en-US" altLang="ja-JP" sz="1100" dirty="0"/>
              <a:t>3D</a:t>
            </a:r>
            <a:r>
              <a:rPr lang="ja-JP" altLang="en-US" sz="1100" dirty="0"/>
              <a:t>、表</a:t>
            </a:r>
            <a:r>
              <a:rPr lang="en-US" altLang="ja-JP" sz="1100" dirty="0"/>
              <a:t>3</a:t>
            </a:r>
            <a:r>
              <a:rPr lang="ja-JP" altLang="en-US" sz="1100" dirty="0"/>
              <a:t>）。</a:t>
            </a:r>
            <a:endParaRPr lang="en-US" altLang="ja-JP" sz="1100" dirty="0"/>
          </a:p>
          <a:p>
            <a:endParaRPr lang="en-US" altLang="ja-JP" sz="1100" dirty="0"/>
          </a:p>
          <a:p>
            <a:r>
              <a:rPr lang="en-US" altLang="ja-JP" sz="1100" dirty="0"/>
              <a:t>Nos</a:t>
            </a:r>
            <a:r>
              <a:rPr lang="ja-JP" altLang="en-US" sz="1100" dirty="0"/>
              <a:t>は、</a:t>
            </a:r>
            <a:r>
              <a:rPr lang="en-US" altLang="ja-JP" sz="1100" dirty="0"/>
              <a:t>NRE</a:t>
            </a:r>
            <a:r>
              <a:rPr lang="ja-JP" altLang="en-US" sz="1100" dirty="0"/>
              <a:t>様配列依存的に</a:t>
            </a:r>
            <a:r>
              <a:rPr lang="en-US" altLang="ja-JP" sz="1100" dirty="0"/>
              <a:t>hid</a:t>
            </a:r>
            <a:r>
              <a:rPr lang="ja-JP" altLang="en-US" sz="1100" dirty="0"/>
              <a:t>の翻訳を抑制している。</a:t>
            </a:r>
            <a:r>
              <a:rPr lang="en-US" altLang="ja-JP" sz="1100" dirty="0"/>
              <a:t>nosGal4:VP16/nosGal4:VP16 (A-C) </a:t>
            </a:r>
            <a:r>
              <a:rPr lang="ja-JP" altLang="en-US" sz="1100" dirty="0"/>
              <a:t>と</a:t>
            </a:r>
            <a:r>
              <a:rPr lang="en-US" altLang="ja-JP" sz="1100" dirty="0"/>
              <a:t>nosGal4.VP16-nosBN/ </a:t>
            </a:r>
            <a:r>
              <a:rPr lang="en-US" altLang="ja-JP" sz="1100" dirty="0" err="1"/>
              <a:t>nosBN</a:t>
            </a:r>
            <a:r>
              <a:rPr lang="en-US" altLang="ja-JP" sz="1100" dirty="0"/>
              <a:t> (D) </a:t>
            </a:r>
            <a:r>
              <a:rPr lang="ja-JP" altLang="en-US" sz="1100" dirty="0"/>
              <a:t>のメスに由来するステージ</a:t>
            </a:r>
            <a:r>
              <a:rPr lang="en-US" altLang="ja-JP" sz="1100" dirty="0"/>
              <a:t>11/12</a:t>
            </a:r>
            <a:r>
              <a:rPr lang="ja-JP" altLang="en-US" sz="1100" dirty="0"/>
              <a:t>胚。 </a:t>
            </a:r>
            <a:r>
              <a:rPr lang="en-US" altLang="ja-JP" sz="1100" dirty="0"/>
              <a:t>VP16-nosBN/ </a:t>
            </a:r>
            <a:r>
              <a:rPr lang="en-US" altLang="ja-JP" sz="1100" dirty="0" err="1"/>
              <a:t>nosBN</a:t>
            </a:r>
            <a:r>
              <a:rPr lang="en-US" altLang="ja-JP" sz="1100" dirty="0"/>
              <a:t> (D) </a:t>
            </a:r>
            <a:r>
              <a:rPr lang="ja-JP" altLang="en-US" sz="1100" dirty="0"/>
              <a:t>雌と</a:t>
            </a:r>
            <a:r>
              <a:rPr lang="en-US" altLang="ja-JP" sz="1100" dirty="0"/>
              <a:t>UAS-egfp-hid3'UTR (A, B, D) </a:t>
            </a:r>
            <a:r>
              <a:rPr lang="ja-JP" altLang="en-US" sz="1100" dirty="0"/>
              <a:t>および </a:t>
            </a:r>
            <a:r>
              <a:rPr lang="en-US" altLang="ja-JP" sz="1100" dirty="0"/>
              <a:t>UAS-egfp-hid3'UTR(DNRE) (C) </a:t>
            </a:r>
            <a:r>
              <a:rPr lang="ja-JP" altLang="en-US" sz="1100" dirty="0"/>
              <a:t>ホモ接合体雄を交配させた後、</a:t>
            </a:r>
            <a:r>
              <a:rPr lang="en-US" altLang="ja-JP" sz="1100" dirty="0"/>
              <a:t>Vas (A, C, D</a:t>
            </a:r>
            <a:r>
              <a:rPr lang="ja-JP" altLang="en-US" sz="1100" dirty="0"/>
              <a:t>ではマゼンタ、</a:t>
            </a:r>
            <a:r>
              <a:rPr lang="en-US" altLang="ja-JP" sz="1100" dirty="0"/>
              <a:t>B</a:t>
            </a:r>
            <a:r>
              <a:rPr lang="ja-JP" altLang="en-US" sz="1100" dirty="0"/>
              <a:t>ではグリーン</a:t>
            </a:r>
            <a:r>
              <a:rPr lang="en-US" altLang="ja-JP" sz="1100" dirty="0"/>
              <a:t>) </a:t>
            </a:r>
            <a:r>
              <a:rPr lang="ja-JP" altLang="en-US" sz="1100" dirty="0"/>
              <a:t>と</a:t>
            </a:r>
            <a:r>
              <a:rPr lang="en-US" altLang="ja-JP" sz="1100" dirty="0"/>
              <a:t>GFP (A, C, D</a:t>
            </a:r>
            <a:r>
              <a:rPr lang="ja-JP" altLang="en-US" sz="1100" dirty="0"/>
              <a:t>ではグリーン</a:t>
            </a:r>
            <a:r>
              <a:rPr lang="en-US" altLang="ja-JP" sz="1100" dirty="0"/>
              <a:t>) </a:t>
            </a:r>
            <a:r>
              <a:rPr lang="ja-JP" altLang="en-US" sz="1100" dirty="0"/>
              <a:t>または </a:t>
            </a:r>
            <a:r>
              <a:rPr lang="en-US" altLang="ja-JP" sz="1100" dirty="0" err="1"/>
              <a:t>egfp</a:t>
            </a:r>
            <a:r>
              <a:rPr lang="en-US" altLang="ja-JP" sz="1100" dirty="0"/>
              <a:t>-hid mRNA (B </a:t>
            </a:r>
            <a:r>
              <a:rPr lang="ja-JP" altLang="en-US" sz="1100" dirty="0"/>
              <a:t>ではマゼンタ</a:t>
            </a:r>
            <a:r>
              <a:rPr lang="en-US" altLang="ja-JP" sz="1100" dirty="0"/>
              <a:t>) </a:t>
            </a:r>
            <a:r>
              <a:rPr lang="ja-JP" altLang="en-US" sz="1100" dirty="0"/>
              <a:t>を二重に染色した。</a:t>
            </a:r>
            <a:r>
              <a:rPr lang="en-US" altLang="ja-JP" sz="1100" dirty="0"/>
              <a:t>(</a:t>
            </a:r>
            <a:r>
              <a:rPr lang="ja-JP" altLang="en-US" sz="1100" dirty="0"/>
              <a:t>スケールバー、</a:t>
            </a:r>
            <a:r>
              <a:rPr lang="en-US" altLang="ja-JP" sz="1100" dirty="0"/>
              <a:t>10mm</a:t>
            </a:r>
            <a:r>
              <a:rPr lang="ja-JP" altLang="en-US" sz="1100" dirty="0"/>
              <a:t>）</a:t>
            </a:r>
            <a:endParaRPr lang="en-US" altLang="ja-JP" sz="1100" dirty="0"/>
          </a:p>
          <a:p>
            <a:endParaRPr lang="en-US" altLang="ja-JP" sz="1100" dirty="0"/>
          </a:p>
          <a:p>
            <a:r>
              <a:rPr lang="ja-JP" altLang="en-US" sz="1100" dirty="0"/>
              <a:t>これらの結果から、</a:t>
            </a:r>
            <a:r>
              <a:rPr lang="en-US" altLang="ja-JP" sz="1100" dirty="0"/>
              <a:t>Nos</a:t>
            </a:r>
            <a:r>
              <a:rPr lang="ja-JP" altLang="en-US" sz="1100" dirty="0"/>
              <a:t>は</a:t>
            </a:r>
            <a:r>
              <a:rPr lang="en-US" altLang="ja-JP" sz="1100" dirty="0"/>
              <a:t>NRE</a:t>
            </a:r>
            <a:r>
              <a:rPr lang="ja-JP" altLang="en-US" sz="1100" dirty="0"/>
              <a:t>様配列依存的に</a:t>
            </a:r>
            <a:r>
              <a:rPr lang="en-US" altLang="ja-JP" sz="1100" dirty="0"/>
              <a:t>hid</a:t>
            </a:r>
            <a:r>
              <a:rPr lang="ja-JP" altLang="en-US" sz="1100" dirty="0"/>
              <a:t>の翻訳を抑制していると結論づけた。</a:t>
            </a:r>
            <a:endParaRPr lang="en-US" altLang="ja-JP" sz="1100" dirty="0"/>
          </a:p>
          <a:p>
            <a:endParaRPr lang="en-US" altLang="ja-JP" sz="1100" dirty="0"/>
          </a:p>
          <a:p>
            <a:r>
              <a:rPr lang="ja-JP" altLang="en-US" sz="1100" dirty="0"/>
              <a:t>我々は、</a:t>
            </a:r>
            <a:r>
              <a:rPr lang="en-US" altLang="ja-JP" sz="1100" dirty="0"/>
              <a:t>hid</a:t>
            </a:r>
            <a:r>
              <a:rPr lang="ja-JP" altLang="en-US" sz="1100" dirty="0"/>
              <a:t>が極細胞における母性</a:t>
            </a:r>
            <a:r>
              <a:rPr lang="en-US" altLang="ja-JP" sz="1100" dirty="0"/>
              <a:t>Nos</a:t>
            </a:r>
            <a:r>
              <a:rPr lang="ja-JP" altLang="en-US" sz="1100" dirty="0"/>
              <a:t>のアポトーシスを抑制する調節標的であると結論づけた。</a:t>
            </a:r>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6</a:t>
            </a:fld>
            <a:endParaRPr kumimoji="1" lang="ja-JP" altLang="en-US"/>
          </a:p>
        </p:txBody>
      </p:sp>
    </p:spTree>
    <p:extLst>
      <p:ext uri="{BB962C8B-B14F-4D97-AF65-F5344CB8AC3E}">
        <p14:creationId xmlns:p14="http://schemas.microsoft.com/office/powerpoint/2010/main" val="403845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r>
              <a:rPr lang="en-US" altLang="ja-JP" sz="1100" dirty="0" err="1"/>
              <a:t>nos</a:t>
            </a:r>
            <a:r>
              <a:rPr lang="ja-JP" altLang="en-US" sz="1100" dirty="0"/>
              <a:t>極細胞におけるアポトーシスには母方の</a:t>
            </a:r>
            <a:r>
              <a:rPr lang="en-US" altLang="ja-JP" sz="1100" dirty="0"/>
              <a:t>tao-1</a:t>
            </a:r>
            <a:r>
              <a:rPr lang="ja-JP" altLang="en-US" sz="1100" dirty="0"/>
              <a:t>が必要である。アポトーシスに至る経路に関与する遺伝子は、</a:t>
            </a:r>
            <a:r>
              <a:rPr lang="en-US" altLang="ja-JP" sz="1100" dirty="0"/>
              <a:t>Nos</a:t>
            </a:r>
            <a:r>
              <a:rPr lang="ja-JP" altLang="en-US" sz="1100" dirty="0"/>
              <a:t>活性の有無にかかわらず極細胞で活性化されているようである。しかし、</a:t>
            </a:r>
            <a:r>
              <a:rPr lang="en-US" altLang="ja-JP" sz="1100" dirty="0"/>
              <a:t>Hid</a:t>
            </a:r>
            <a:r>
              <a:rPr lang="ja-JP" altLang="en-US" sz="1100" dirty="0"/>
              <a:t>は極細胞において</a:t>
            </a:r>
            <a:r>
              <a:rPr lang="en-US" altLang="ja-JP" sz="1100" dirty="0"/>
              <a:t>Nos</a:t>
            </a:r>
            <a:r>
              <a:rPr lang="ja-JP" altLang="en-US" sz="1100" dirty="0"/>
              <a:t>によって抑制され、アポトーシスを防いでいる。極細胞はどのようにしてアポトーシス遺伝子を発現しているのだろうか？</a:t>
            </a:r>
          </a:p>
          <a:p>
            <a:endParaRPr lang="en-US" altLang="ja-JP" sz="1100" dirty="0">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ja-JP" altLang="ja-JP" sz="1100" dirty="0">
                <a:ea typeface="游明朝" panose="02020400000000000000" pitchFamily="18" charset="-128"/>
                <a:cs typeface="Times New Roman" panose="02020603050405020304" pitchFamily="18" charset="0"/>
              </a:rPr>
              <a:t>我々は、母性</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の分布を解析する過程で、生殖質および極細胞に濃縮された母性</a:t>
            </a:r>
            <a:r>
              <a:rPr lang="en-US" altLang="ja-JP" sz="1100" dirty="0">
                <a:ea typeface="游明朝" panose="02020400000000000000" pitchFamily="18" charset="-128"/>
                <a:cs typeface="Times New Roman" panose="02020603050405020304" pitchFamily="18" charset="0"/>
              </a:rPr>
              <a:t>RNA</a:t>
            </a:r>
            <a:r>
              <a:rPr lang="ja-JP" altLang="ja-JP" sz="1100" dirty="0">
                <a:ea typeface="游明朝" panose="02020400000000000000" pitchFamily="18" charset="-128"/>
                <a:cs typeface="Times New Roman" panose="02020603050405020304" pitchFamily="18" charset="0"/>
              </a:rPr>
              <a:t>をコードする遺伝子として</a:t>
            </a:r>
            <a:r>
              <a:rPr lang="en-US" altLang="ja-JP" sz="1100" dirty="0">
                <a:ea typeface="游明朝" panose="02020400000000000000" pitchFamily="18" charset="-128"/>
                <a:cs typeface="Times New Roman" panose="02020603050405020304" pitchFamily="18" charset="0"/>
              </a:rPr>
              <a:t>tao-1</a:t>
            </a:r>
            <a:r>
              <a:rPr lang="ja-JP" altLang="ja-JP" sz="1100" dirty="0">
                <a:ea typeface="游明朝" panose="02020400000000000000" pitchFamily="18" charset="-128"/>
                <a:cs typeface="Times New Roman" panose="02020603050405020304" pitchFamily="18" charset="0"/>
              </a:rPr>
              <a:t>を同定した。</a:t>
            </a:r>
            <a:r>
              <a:rPr lang="en-US" altLang="ja-JP" sz="1100" dirty="0">
                <a:ea typeface="游明朝" panose="02020400000000000000" pitchFamily="18" charset="-128"/>
                <a:cs typeface="Times New Roman" panose="02020603050405020304" pitchFamily="18" charset="0"/>
              </a:rPr>
              <a:t>Tao-1</a:t>
            </a:r>
            <a:r>
              <a:rPr lang="ja-JP" altLang="ja-JP" sz="1100" dirty="0">
                <a:ea typeface="游明朝" panose="02020400000000000000" pitchFamily="18" charset="-128"/>
                <a:cs typeface="Times New Roman" panose="02020603050405020304" pitchFamily="18" charset="0"/>
              </a:rPr>
              <a:t>は、少なくとも</a:t>
            </a:r>
            <a:r>
              <a:rPr lang="en-US" altLang="ja-JP" sz="1100" dirty="0">
                <a:ea typeface="游明朝" panose="02020400000000000000" pitchFamily="18" charset="-128"/>
                <a:cs typeface="Times New Roman" panose="02020603050405020304" pitchFamily="18" charset="0"/>
              </a:rPr>
              <a:t>2</a:t>
            </a:r>
            <a:r>
              <a:rPr lang="ja-JP" altLang="ja-JP" sz="1100" dirty="0">
                <a:ea typeface="游明朝" panose="02020400000000000000" pitchFamily="18" charset="-128"/>
                <a:cs typeface="Times New Roman" panose="02020603050405020304" pitchFamily="18" charset="0"/>
              </a:rPr>
              <a:t>つの</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をコードしており、それぞれ</a:t>
            </a:r>
            <a:r>
              <a:rPr lang="en-US" altLang="ja-JP" sz="1100" dirty="0">
                <a:ea typeface="游明朝" panose="02020400000000000000" pitchFamily="18" charset="-128"/>
                <a:cs typeface="Times New Roman" panose="02020603050405020304" pitchFamily="18" charset="0"/>
              </a:rPr>
              <a:t>4.8 kb</a:t>
            </a:r>
            <a:r>
              <a:rPr lang="ja-JP" altLang="ja-JP" sz="1100" dirty="0">
                <a:ea typeface="游明朝" panose="02020400000000000000" pitchFamily="18" charset="-128"/>
                <a:cs typeface="Times New Roman" panose="02020603050405020304" pitchFamily="18" charset="0"/>
              </a:rPr>
              <a:t>と</a:t>
            </a:r>
            <a:r>
              <a:rPr lang="en-US" altLang="ja-JP" sz="1100" dirty="0">
                <a:ea typeface="游明朝" panose="02020400000000000000" pitchFamily="18" charset="-128"/>
                <a:cs typeface="Times New Roman" panose="02020603050405020304" pitchFamily="18" charset="0"/>
              </a:rPr>
              <a:t>2.5 kb</a:t>
            </a:r>
            <a:r>
              <a:rPr lang="ja-JP" altLang="ja-JP" sz="1100" dirty="0">
                <a:ea typeface="游明朝" panose="02020400000000000000" pitchFamily="18" charset="-128"/>
                <a:cs typeface="Times New Roman" panose="02020603050405020304" pitchFamily="18" charset="0"/>
              </a:rPr>
              <a:t>の長さである（</a:t>
            </a:r>
            <a:r>
              <a:rPr lang="en-US" altLang="ja-JP" sz="1100" dirty="0">
                <a:ea typeface="游明朝" panose="02020400000000000000" pitchFamily="18" charset="-128"/>
                <a:cs typeface="Times New Roman" panose="02020603050405020304" pitchFamily="18" charset="0"/>
              </a:rPr>
              <a:t>SI Fig. 4A)</a:t>
            </a:r>
            <a:r>
              <a:rPr lang="ja-JP" altLang="ja-JP" sz="1100" dirty="0">
                <a:ea typeface="游明朝" panose="02020400000000000000" pitchFamily="18" charset="-128"/>
                <a:cs typeface="Times New Roman" panose="02020603050405020304" pitchFamily="18" charset="0"/>
              </a:rPr>
              <a:t>。</a:t>
            </a:r>
            <a:endParaRPr lang="en-US" altLang="ja-JP" sz="1100" dirty="0">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ja-JP" altLang="ja-JP" sz="1100" dirty="0">
                <a:ea typeface="游明朝" panose="02020400000000000000" pitchFamily="18" charset="-128"/>
                <a:cs typeface="Times New Roman" panose="02020603050405020304" pitchFamily="18" charset="0"/>
              </a:rPr>
              <a:t>どちらの</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も母方で転写され、生殖質中に濃縮されていた（</a:t>
            </a:r>
            <a:r>
              <a:rPr lang="en-US" altLang="ja-JP" sz="1100" dirty="0">
                <a:ea typeface="游明朝" panose="02020400000000000000" pitchFamily="18" charset="-128"/>
                <a:cs typeface="Times New Roman" panose="02020603050405020304" pitchFamily="18" charset="0"/>
              </a:rPr>
              <a:t>SI</a:t>
            </a:r>
            <a:r>
              <a:rPr lang="ja-JP" altLang="ja-JP" sz="1100" dirty="0">
                <a:ea typeface="游明朝" panose="02020400000000000000" pitchFamily="18" charset="-128"/>
                <a:cs typeface="Times New Roman" panose="02020603050405020304" pitchFamily="18" charset="0"/>
              </a:rPr>
              <a:t>図</a:t>
            </a:r>
            <a:r>
              <a:rPr lang="en-US" altLang="ja-JP" sz="1100" dirty="0">
                <a:ea typeface="游明朝" panose="02020400000000000000" pitchFamily="18" charset="-128"/>
                <a:cs typeface="Times New Roman" panose="02020603050405020304" pitchFamily="18" charset="0"/>
              </a:rPr>
              <a:t>4B</a:t>
            </a:r>
            <a:r>
              <a:rPr lang="ja-JP" altLang="ja-JP" sz="1100" dirty="0">
                <a:ea typeface="游明朝" panose="02020400000000000000" pitchFamily="18" charset="-128"/>
                <a:cs typeface="Times New Roman" panose="02020603050405020304" pitchFamily="18" charset="0"/>
              </a:rPr>
              <a:t>および</a:t>
            </a:r>
            <a:r>
              <a:rPr lang="en-US" altLang="ja-JP" sz="1100" dirty="0">
                <a:ea typeface="游明朝" panose="02020400000000000000" pitchFamily="18" charset="-128"/>
                <a:cs typeface="Times New Roman" panose="02020603050405020304" pitchFamily="18" charset="0"/>
              </a:rPr>
              <a:t>G</a:t>
            </a:r>
            <a:r>
              <a:rPr lang="ja-JP" altLang="ja-JP" sz="1100" dirty="0">
                <a:ea typeface="游明朝" panose="02020400000000000000" pitchFamily="18" charset="-128"/>
                <a:cs typeface="Times New Roman" panose="02020603050405020304" pitchFamily="18" charset="0"/>
              </a:rPr>
              <a:t>）。</a:t>
            </a:r>
            <a:r>
              <a:rPr lang="en-US" altLang="ja-JP" sz="1100" dirty="0">
                <a:ea typeface="游明朝" panose="02020400000000000000" pitchFamily="18" charset="-128"/>
                <a:cs typeface="Times New Roman" panose="02020603050405020304" pitchFamily="18" charset="0"/>
              </a:rPr>
              <a:t>2.5-kb RNA</a:t>
            </a:r>
            <a:r>
              <a:rPr lang="ja-JP" altLang="ja-JP" sz="1100" dirty="0">
                <a:ea typeface="游明朝" panose="02020400000000000000" pitchFamily="18" charset="-128"/>
                <a:cs typeface="Times New Roman" panose="02020603050405020304" pitchFamily="18" charset="0"/>
              </a:rPr>
              <a:t>は極細胞形成直後に分解されたが、より長い</a:t>
            </a:r>
            <a:r>
              <a:rPr lang="en-US" altLang="ja-JP" sz="1100" dirty="0">
                <a:ea typeface="游明朝" panose="02020400000000000000" pitchFamily="18" charset="-128"/>
                <a:cs typeface="Times New Roman" panose="02020603050405020304" pitchFamily="18" charset="0"/>
              </a:rPr>
              <a:t>RNA</a:t>
            </a:r>
            <a:r>
              <a:rPr lang="ja-JP" altLang="ja-JP" sz="1100" dirty="0">
                <a:ea typeface="游明朝" panose="02020400000000000000" pitchFamily="18" charset="-128"/>
                <a:cs typeface="Times New Roman" panose="02020603050405020304" pitchFamily="18" charset="0"/>
              </a:rPr>
              <a:t>は極細胞に分配され、極細胞が中腸上皮を通り、その上の中胚葉に移動する（</a:t>
            </a:r>
            <a:r>
              <a:rPr lang="en-US" altLang="ja-JP" sz="1100" dirty="0">
                <a:ea typeface="游明朝" panose="02020400000000000000" pitchFamily="18" charset="-128"/>
                <a:cs typeface="Times New Roman" panose="02020603050405020304" pitchFamily="18" charset="0"/>
              </a:rPr>
              <a:t>12/13</a:t>
            </a:r>
            <a:r>
              <a:rPr lang="ja-JP" altLang="ja-JP" sz="1100" dirty="0">
                <a:ea typeface="游明朝" panose="02020400000000000000" pitchFamily="18" charset="-128"/>
                <a:cs typeface="Times New Roman" panose="02020603050405020304" pitchFamily="18" charset="0"/>
              </a:rPr>
              <a:t>期）まで検出可能なままだった（</a:t>
            </a:r>
            <a:r>
              <a:rPr lang="en-US" altLang="ja-JP" sz="1100" dirty="0">
                <a:ea typeface="游明朝" panose="02020400000000000000" pitchFamily="18" charset="-128"/>
                <a:cs typeface="Times New Roman" panose="02020603050405020304" pitchFamily="18" charset="0"/>
              </a:rPr>
              <a:t>SI</a:t>
            </a:r>
            <a:r>
              <a:rPr lang="ja-JP" altLang="ja-JP" sz="1100" dirty="0">
                <a:ea typeface="游明朝" panose="02020400000000000000" pitchFamily="18" charset="-128"/>
                <a:cs typeface="Times New Roman" panose="02020603050405020304" pitchFamily="18" charset="0"/>
              </a:rPr>
              <a:t>図</a:t>
            </a:r>
            <a:r>
              <a:rPr lang="en-US" altLang="ja-JP" sz="1100" dirty="0">
                <a:ea typeface="游明朝" panose="02020400000000000000" pitchFamily="18" charset="-128"/>
                <a:cs typeface="Times New Roman" panose="02020603050405020304" pitchFamily="18" charset="0"/>
              </a:rPr>
              <a:t>4B-I</a:t>
            </a:r>
            <a:r>
              <a:rPr lang="ja-JP" altLang="ja-JP" sz="1100" dirty="0">
                <a:ea typeface="游明朝" panose="02020400000000000000" pitchFamily="18" charset="-128"/>
                <a:cs typeface="Times New Roman" panose="02020603050405020304" pitchFamily="18" charset="0"/>
              </a:rPr>
              <a:t>）。これらの</a:t>
            </a:r>
            <a:r>
              <a:rPr lang="en-US" altLang="ja-JP" sz="1100" dirty="0">
                <a:ea typeface="游明朝" panose="02020400000000000000" pitchFamily="18" charset="-128"/>
                <a:cs typeface="Times New Roman" panose="02020603050405020304" pitchFamily="18" charset="0"/>
              </a:rPr>
              <a:t>2</a:t>
            </a:r>
            <a:r>
              <a:rPr lang="ja-JP" altLang="ja-JP" sz="1100" dirty="0">
                <a:ea typeface="游明朝" panose="02020400000000000000" pitchFamily="18" charset="-128"/>
                <a:cs typeface="Times New Roman" panose="02020603050405020304" pitchFamily="18" charset="0"/>
              </a:rPr>
              <a:t>つの</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に対応する</a:t>
            </a:r>
            <a:r>
              <a:rPr lang="en-US" altLang="ja-JP" sz="1100" dirty="0">
                <a:ea typeface="游明朝" panose="02020400000000000000" pitchFamily="18" charset="-128"/>
                <a:cs typeface="Times New Roman" panose="02020603050405020304" pitchFamily="18" charset="0"/>
              </a:rPr>
              <a:t>cDNA</a:t>
            </a:r>
            <a:r>
              <a:rPr lang="ja-JP" altLang="ja-JP" sz="1100" dirty="0">
                <a:ea typeface="游明朝" panose="02020400000000000000" pitchFamily="18" charset="-128"/>
                <a:cs typeface="Times New Roman" panose="02020603050405020304" pitchFamily="18" charset="0"/>
              </a:rPr>
              <a:t>の配列を決定したところ、</a:t>
            </a:r>
            <a:r>
              <a:rPr lang="en-US" altLang="ja-JP" sz="1100" dirty="0">
                <a:ea typeface="游明朝" panose="02020400000000000000" pitchFamily="18" charset="-128"/>
                <a:cs typeface="Times New Roman" panose="02020603050405020304" pitchFamily="18" charset="0"/>
              </a:rPr>
              <a:t>4.8kb</a:t>
            </a:r>
            <a:r>
              <a:rPr lang="ja-JP" altLang="ja-JP" sz="1100" dirty="0">
                <a:ea typeface="游明朝" panose="02020400000000000000" pitchFamily="18" charset="-128"/>
                <a:cs typeface="Times New Roman" panose="02020603050405020304" pitchFamily="18" charset="0"/>
              </a:rPr>
              <a:t>の転写産物は</a:t>
            </a:r>
            <a:r>
              <a:rPr lang="en-US" altLang="ja-JP" sz="1100" dirty="0">
                <a:ea typeface="游明朝" panose="02020400000000000000" pitchFamily="18" charset="-128"/>
                <a:cs typeface="Times New Roman" panose="02020603050405020304" pitchFamily="18" charset="0"/>
              </a:rPr>
              <a:t>ste20</a:t>
            </a:r>
            <a:r>
              <a:rPr lang="ja-JP" altLang="ja-JP" sz="1100" dirty="0">
                <a:ea typeface="游明朝" panose="02020400000000000000" pitchFamily="18" charset="-128"/>
                <a:cs typeface="Times New Roman" panose="02020603050405020304" pitchFamily="18" charset="0"/>
              </a:rPr>
              <a:t>と相同なキナーゼドメインを含むタンパク質をコードしており、一方、</a:t>
            </a:r>
            <a:r>
              <a:rPr lang="en-US" altLang="ja-JP" sz="1100" dirty="0">
                <a:ea typeface="游明朝" panose="02020400000000000000" pitchFamily="18" charset="-128"/>
                <a:cs typeface="Times New Roman" panose="02020603050405020304" pitchFamily="18" charset="0"/>
              </a:rPr>
              <a:t>2.5kb</a:t>
            </a:r>
            <a:r>
              <a:rPr lang="ja-JP" altLang="ja-JP" sz="1100" dirty="0">
                <a:ea typeface="游明朝" panose="02020400000000000000" pitchFamily="18" charset="-128"/>
                <a:cs typeface="Times New Roman" panose="02020603050405020304" pitchFamily="18" charset="0"/>
              </a:rPr>
              <a:t>の</a:t>
            </a:r>
            <a:r>
              <a:rPr lang="en-US" altLang="ja-JP" sz="1100" dirty="0">
                <a:ea typeface="游明朝" panose="02020400000000000000" pitchFamily="18" charset="-128"/>
                <a:cs typeface="Times New Roman" panose="02020603050405020304" pitchFamily="18" charset="0"/>
              </a:rPr>
              <a:t>mRNA</a:t>
            </a:r>
            <a:r>
              <a:rPr lang="ja-JP" altLang="ja-JP" sz="1100" dirty="0">
                <a:ea typeface="游明朝" panose="02020400000000000000" pitchFamily="18" charset="-128"/>
                <a:cs typeface="Times New Roman" panose="02020603050405020304" pitchFamily="18" charset="0"/>
              </a:rPr>
              <a:t>はこのキナーゼドメインを欠いた切断型タンパク質を生成すると予測された（</a:t>
            </a:r>
            <a:r>
              <a:rPr lang="en-US" altLang="ja-JP" sz="1100" dirty="0">
                <a:ea typeface="游明朝" panose="02020400000000000000" pitchFamily="18" charset="-128"/>
                <a:cs typeface="Times New Roman" panose="02020603050405020304" pitchFamily="18" charset="0"/>
              </a:rPr>
              <a:t>SI</a:t>
            </a:r>
            <a:r>
              <a:rPr lang="ja-JP" altLang="ja-JP" sz="1100" dirty="0">
                <a:ea typeface="游明朝" panose="02020400000000000000" pitchFamily="18" charset="-128"/>
                <a:cs typeface="Times New Roman" panose="02020603050405020304" pitchFamily="18" charset="0"/>
              </a:rPr>
              <a:t>図</a:t>
            </a:r>
            <a:r>
              <a:rPr lang="en-US" altLang="ja-JP" sz="1100" dirty="0">
                <a:ea typeface="游明朝" panose="02020400000000000000" pitchFamily="18" charset="-128"/>
                <a:cs typeface="Times New Roman" panose="02020603050405020304" pitchFamily="18" charset="0"/>
              </a:rPr>
              <a:t>4A</a:t>
            </a:r>
            <a:r>
              <a:rPr lang="ja-JP" altLang="ja-JP" sz="1100" dirty="0">
                <a:ea typeface="游明朝" panose="02020400000000000000" pitchFamily="18" charset="-128"/>
                <a:cs typeface="Times New Roman" panose="02020603050405020304" pitchFamily="18" charset="0"/>
              </a:rPr>
              <a:t>）。したがって、より長い転写産物は、機能的なキナーゼである</a:t>
            </a:r>
            <a:r>
              <a:rPr lang="en-US" altLang="ja-JP" sz="1100" dirty="0">
                <a:ea typeface="游明朝" panose="02020400000000000000" pitchFamily="18" charset="-128"/>
                <a:cs typeface="Times New Roman" panose="02020603050405020304" pitchFamily="18" charset="0"/>
              </a:rPr>
              <a:t>Tao-1</a:t>
            </a:r>
            <a:r>
              <a:rPr lang="ja-JP" altLang="ja-JP" sz="1100" dirty="0">
                <a:ea typeface="游明朝" panose="02020400000000000000" pitchFamily="18" charset="-128"/>
                <a:cs typeface="Times New Roman" panose="02020603050405020304" pitchFamily="18" charset="0"/>
              </a:rPr>
              <a:t>をコードしている。</a:t>
            </a:r>
            <a:endParaRPr lang="en-US" altLang="ja-JP" sz="1100" dirty="0">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endParaRPr lang="en-US" altLang="ja-JP" sz="1100" dirty="0">
              <a:ea typeface="游明朝" panose="02020400000000000000" pitchFamily="18" charset="-128"/>
              <a:cs typeface="Times New Roman" panose="02020603050405020304" pitchFamily="18" charset="0"/>
            </a:endParaRPr>
          </a:p>
          <a:p>
            <a:r>
              <a:rPr lang="ja-JP" altLang="en-US" sz="1100" dirty="0"/>
              <a:t>極細胞における </a:t>
            </a:r>
            <a:r>
              <a:rPr lang="en-US" altLang="ja-JP" sz="1100" dirty="0"/>
              <a:t>tao-1 RNA </a:t>
            </a:r>
            <a:r>
              <a:rPr lang="ja-JP" altLang="en-US" sz="1100" dirty="0"/>
              <a:t>の </a:t>
            </a:r>
            <a:r>
              <a:rPr lang="en-US" altLang="ja-JP" sz="1100" dirty="0" err="1"/>
              <a:t>xpression</a:t>
            </a:r>
            <a:r>
              <a:rPr lang="ja-JP" altLang="en-US" sz="1100" dirty="0"/>
              <a:t>。</a:t>
            </a:r>
            <a:r>
              <a:rPr lang="en-US" altLang="ja-JP" sz="1100" dirty="0"/>
              <a:t>(A) 4.8kb</a:t>
            </a:r>
            <a:r>
              <a:rPr lang="ja-JP" altLang="en-US" sz="1100" dirty="0"/>
              <a:t>および</a:t>
            </a:r>
            <a:r>
              <a:rPr lang="en-US" altLang="ja-JP" sz="1100" dirty="0"/>
              <a:t>2.5kb</a:t>
            </a:r>
            <a:r>
              <a:rPr lang="ja-JP" altLang="en-US" sz="1100" dirty="0"/>
              <a:t>の</a:t>
            </a:r>
            <a:r>
              <a:rPr lang="en-US" altLang="ja-JP" sz="1100" dirty="0"/>
              <a:t>tao-1 mRNA</a:t>
            </a:r>
            <a:r>
              <a:rPr lang="ja-JP" altLang="en-US" sz="1100" dirty="0"/>
              <a:t>は、</a:t>
            </a:r>
            <a:r>
              <a:rPr lang="en-US" altLang="ja-JP" sz="1100" dirty="0"/>
              <a:t>X</a:t>
            </a:r>
            <a:r>
              <a:rPr lang="ja-JP" altLang="en-US" sz="1100" dirty="0"/>
              <a:t>染色体上の</a:t>
            </a:r>
            <a:r>
              <a:rPr lang="en-US" altLang="ja-JP" sz="1100" dirty="0"/>
              <a:t>18D</a:t>
            </a:r>
            <a:r>
              <a:rPr lang="ja-JP" altLang="en-US" sz="1100" dirty="0"/>
              <a:t>のゲノム領域にマッピングされた。ボックスはエクソンを表す。グレーのボックスはキナーゼドメインをコードする領域を示す。開始コドンはヌクレオチド</a:t>
            </a:r>
            <a:r>
              <a:rPr lang="en-US" altLang="ja-JP" sz="1100" dirty="0"/>
              <a:t>(</a:t>
            </a:r>
            <a:r>
              <a:rPr lang="en-US" altLang="ja-JP" sz="1100" dirty="0" err="1"/>
              <a:t>nt</a:t>
            </a:r>
            <a:r>
              <a:rPr lang="en-US" altLang="ja-JP" sz="1100" dirty="0"/>
              <a:t>)483</a:t>
            </a:r>
            <a:r>
              <a:rPr lang="ja-JP" altLang="en-US" sz="1100" dirty="0"/>
              <a:t>と</a:t>
            </a:r>
            <a:r>
              <a:rPr lang="en-US" altLang="ja-JP" sz="1100" dirty="0"/>
              <a:t>135</a:t>
            </a:r>
            <a:r>
              <a:rPr lang="ja-JP" altLang="en-US" sz="1100" dirty="0"/>
              <a:t>にある。終止コドンは</a:t>
            </a:r>
            <a:r>
              <a:rPr lang="en-US" altLang="ja-JP" sz="1100" dirty="0"/>
              <a:t>4.8kb RNA (GenBank accession no. AB277547) </a:t>
            </a:r>
            <a:r>
              <a:rPr lang="ja-JP" altLang="en-US" sz="1100" dirty="0"/>
              <a:t>と</a:t>
            </a:r>
            <a:r>
              <a:rPr lang="en-US" altLang="ja-JP" sz="1100" dirty="0"/>
              <a:t>2.5kb RNA (GenBank accession no. AB277548) </a:t>
            </a:r>
            <a:r>
              <a:rPr lang="ja-JP" altLang="en-US" sz="1100" dirty="0"/>
              <a:t>のそれぞれ</a:t>
            </a:r>
            <a:r>
              <a:rPr lang="en-US" altLang="ja-JP" sz="1100" dirty="0" err="1"/>
              <a:t>nt</a:t>
            </a:r>
            <a:r>
              <a:rPr lang="en-US" altLang="ja-JP" sz="1100" dirty="0"/>
              <a:t> 3600</a:t>
            </a:r>
            <a:r>
              <a:rPr lang="ja-JP" altLang="en-US" sz="1100" dirty="0"/>
              <a:t>と</a:t>
            </a:r>
            <a:r>
              <a:rPr lang="en-US" altLang="ja-JP" sz="1100" dirty="0"/>
              <a:t>1611</a:t>
            </a:r>
            <a:r>
              <a:rPr lang="ja-JP" altLang="en-US" sz="1100" dirty="0"/>
              <a:t>に存在する。棒グラフは、</a:t>
            </a:r>
            <a:r>
              <a:rPr lang="en-US" altLang="ja-JP" sz="1100" dirty="0"/>
              <a:t>4.8kb</a:t>
            </a:r>
            <a:r>
              <a:rPr lang="ja-JP" altLang="en-US" sz="1100" dirty="0"/>
              <a:t>および</a:t>
            </a:r>
            <a:r>
              <a:rPr lang="en-US" altLang="ja-JP" sz="1100" dirty="0"/>
              <a:t>2.5kb</a:t>
            </a:r>
            <a:r>
              <a:rPr lang="ja-JP" altLang="en-US" sz="1100" dirty="0"/>
              <a:t>の</a:t>
            </a:r>
            <a:r>
              <a:rPr lang="en-US" altLang="ja-JP" sz="1100" dirty="0"/>
              <a:t>tao-1 mRNA</a:t>
            </a:r>
            <a:r>
              <a:rPr lang="ja-JP" altLang="en-US" sz="1100" dirty="0"/>
              <a:t>を検出するための</a:t>
            </a:r>
            <a:r>
              <a:rPr lang="en-US" altLang="ja-JP" sz="1100" dirty="0"/>
              <a:t>in situ</a:t>
            </a:r>
            <a:r>
              <a:rPr lang="ja-JP" altLang="en-US" sz="1100" dirty="0"/>
              <a:t>ハイブリダイゼーションでプローブとして使用した領域を示している。</a:t>
            </a:r>
            <a:endParaRPr lang="en-US" altLang="ja-JP" sz="1100" dirty="0"/>
          </a:p>
          <a:p>
            <a:endParaRPr lang="en-US" altLang="ja-JP" sz="1100" dirty="0"/>
          </a:p>
          <a:p>
            <a:r>
              <a:rPr lang="en-US" altLang="ja-JP" sz="1100" dirty="0"/>
              <a:t>(B-I) 1</a:t>
            </a:r>
            <a:r>
              <a:rPr lang="ja-JP" altLang="en-US" sz="1100" dirty="0"/>
              <a:t>期 </a:t>
            </a:r>
            <a:r>
              <a:rPr lang="en-US" altLang="ja-JP" sz="1100" dirty="0"/>
              <a:t>(B </a:t>
            </a:r>
            <a:r>
              <a:rPr lang="ja-JP" altLang="en-US" sz="1100" dirty="0"/>
              <a:t>と </a:t>
            </a:r>
            <a:r>
              <a:rPr lang="en-US" altLang="ja-JP" sz="1100" dirty="0"/>
              <a:t>G), 3</a:t>
            </a:r>
            <a:r>
              <a:rPr lang="ja-JP" altLang="en-US" sz="1100" dirty="0"/>
              <a:t>期 </a:t>
            </a:r>
            <a:r>
              <a:rPr lang="en-US" altLang="ja-JP" sz="1100" dirty="0"/>
              <a:t>(C </a:t>
            </a:r>
            <a:r>
              <a:rPr lang="ja-JP" altLang="en-US" sz="1100" dirty="0"/>
              <a:t>と </a:t>
            </a:r>
            <a:r>
              <a:rPr lang="en-US" altLang="ja-JP" sz="1100" dirty="0"/>
              <a:t>H), 4</a:t>
            </a:r>
            <a:r>
              <a:rPr lang="ja-JP" altLang="en-US" sz="1100" dirty="0"/>
              <a:t>期 </a:t>
            </a:r>
            <a:r>
              <a:rPr lang="en-US" altLang="ja-JP" sz="1100" dirty="0"/>
              <a:t>(I), 5</a:t>
            </a:r>
            <a:r>
              <a:rPr lang="ja-JP" altLang="en-US" sz="1100" dirty="0"/>
              <a:t>期 </a:t>
            </a:r>
            <a:r>
              <a:rPr lang="en-US" altLang="ja-JP" sz="1100" dirty="0"/>
              <a:t>(D), 8</a:t>
            </a:r>
            <a:r>
              <a:rPr lang="ja-JP" altLang="en-US" sz="1100" dirty="0"/>
              <a:t>期 </a:t>
            </a:r>
            <a:r>
              <a:rPr lang="en-US" altLang="ja-JP" sz="1100" dirty="0"/>
              <a:t>(E), 12</a:t>
            </a:r>
            <a:r>
              <a:rPr lang="ja-JP" altLang="en-US" sz="1100" dirty="0"/>
              <a:t>期 </a:t>
            </a:r>
            <a:r>
              <a:rPr lang="en-US" altLang="ja-JP" sz="1100" dirty="0"/>
              <a:t>(F) </a:t>
            </a:r>
            <a:r>
              <a:rPr lang="ja-JP" altLang="en-US" sz="1100" dirty="0"/>
              <a:t>の胚における</a:t>
            </a:r>
            <a:r>
              <a:rPr lang="en-US" altLang="ja-JP" sz="1100" dirty="0"/>
              <a:t>4.8kb (B-F) </a:t>
            </a:r>
            <a:r>
              <a:rPr lang="ja-JP" altLang="en-US" sz="1100" dirty="0"/>
              <a:t>および </a:t>
            </a:r>
            <a:r>
              <a:rPr lang="en-US" altLang="ja-JP" sz="1100" dirty="0"/>
              <a:t>2.5kb (G-I) tao-1 mRNA</a:t>
            </a:r>
            <a:r>
              <a:rPr lang="ja-JP" altLang="en-US" sz="1100" dirty="0"/>
              <a:t>の発現。発現は免疫組織化学染色で検出した（</a:t>
            </a:r>
            <a:r>
              <a:rPr lang="en-US" altLang="ja-JP" sz="1100" dirty="0"/>
              <a:t>B-E</a:t>
            </a:r>
            <a:r>
              <a:rPr lang="ja-JP" altLang="en-US" sz="1100" dirty="0"/>
              <a:t>および</a:t>
            </a:r>
            <a:r>
              <a:rPr lang="en-US" altLang="ja-JP" sz="1100" dirty="0"/>
              <a:t>G-I</a:t>
            </a:r>
            <a:r>
              <a:rPr lang="ja-JP" altLang="en-US" sz="1100" dirty="0"/>
              <a:t>）。</a:t>
            </a:r>
            <a:endParaRPr lang="en-US" altLang="ja-JP" sz="1100" dirty="0"/>
          </a:p>
          <a:p>
            <a:r>
              <a:rPr lang="ja-JP" altLang="en-US" sz="1100" dirty="0"/>
              <a:t>極細胞は</a:t>
            </a:r>
            <a:r>
              <a:rPr lang="en-US" altLang="ja-JP" sz="1100" dirty="0"/>
              <a:t>Vas</a:t>
            </a:r>
            <a:r>
              <a:rPr lang="ja-JP" altLang="en-US" sz="1100" dirty="0"/>
              <a:t>（緑）と</a:t>
            </a:r>
            <a:r>
              <a:rPr lang="en-US" altLang="ja-JP" sz="1100" dirty="0"/>
              <a:t>4.8kb</a:t>
            </a:r>
            <a:r>
              <a:rPr lang="ja-JP" altLang="en-US" sz="1100" dirty="0"/>
              <a:t>の</a:t>
            </a:r>
            <a:r>
              <a:rPr lang="en-US" altLang="ja-JP" sz="1100" dirty="0"/>
              <a:t>tao-1 mRNA</a:t>
            </a:r>
            <a:r>
              <a:rPr lang="ja-JP" altLang="en-US" sz="1100" dirty="0"/>
              <a:t>（赤）の二重染色を行った（</a:t>
            </a:r>
            <a:r>
              <a:rPr lang="en-US" altLang="ja-JP" sz="1100" dirty="0"/>
              <a:t>F</a:t>
            </a:r>
            <a:r>
              <a:rPr lang="ja-JP" altLang="en-US" sz="1100" dirty="0"/>
              <a:t>）。矢印は</a:t>
            </a:r>
            <a:r>
              <a:rPr lang="en-US" altLang="ja-JP" sz="1100" dirty="0"/>
              <a:t>tao-1 mRNA</a:t>
            </a:r>
            <a:r>
              <a:rPr lang="ja-JP" altLang="en-US" sz="1100" dirty="0"/>
              <a:t>を発現しているポールセルを示す。どちらの</a:t>
            </a:r>
            <a:r>
              <a:rPr lang="en-US" altLang="ja-JP" sz="1100" dirty="0"/>
              <a:t>mRNA</a:t>
            </a:r>
            <a:r>
              <a:rPr lang="ja-JP" altLang="en-US" sz="1100" dirty="0"/>
              <a:t>も胚に母方から供給され、生殖質中に濃縮されていた（</a:t>
            </a:r>
            <a:r>
              <a:rPr lang="en-US" altLang="ja-JP" sz="1100" dirty="0"/>
              <a:t>B</a:t>
            </a:r>
            <a:r>
              <a:rPr lang="ja-JP" altLang="en-US" sz="1100" dirty="0"/>
              <a:t>および</a:t>
            </a:r>
            <a:r>
              <a:rPr lang="en-US" altLang="ja-JP" sz="1100" dirty="0"/>
              <a:t>G</a:t>
            </a:r>
            <a:r>
              <a:rPr lang="ja-JP" altLang="en-US" sz="1100" dirty="0"/>
              <a:t>）。</a:t>
            </a:r>
            <a:endParaRPr lang="en-US" altLang="ja-JP" sz="1100" dirty="0"/>
          </a:p>
          <a:p>
            <a:endParaRPr lang="en-US" altLang="ja-JP" sz="1100" dirty="0"/>
          </a:p>
          <a:p>
            <a:r>
              <a:rPr lang="en-US" altLang="ja-JP" sz="1100" dirty="0"/>
              <a:t>4.8-kb mRNA</a:t>
            </a:r>
            <a:r>
              <a:rPr lang="ja-JP" altLang="en-US" sz="1100" dirty="0"/>
              <a:t>は極細胞に分配され、少なくとも極細胞が生殖腺内に組み込まれる第</a:t>
            </a:r>
            <a:r>
              <a:rPr lang="en-US" altLang="ja-JP" sz="1100" dirty="0"/>
              <a:t>12</a:t>
            </a:r>
            <a:r>
              <a:rPr lang="ja-JP" altLang="en-US" sz="1100" dirty="0"/>
              <a:t>期まで、極細胞の移動を通して検出可能であった（</a:t>
            </a:r>
            <a:r>
              <a:rPr lang="en-US" altLang="ja-JP" sz="1100" dirty="0"/>
              <a:t>C-F</a:t>
            </a:r>
            <a:r>
              <a:rPr lang="ja-JP" altLang="en-US" sz="1100" dirty="0"/>
              <a:t>）。一方、</a:t>
            </a:r>
            <a:r>
              <a:rPr lang="en-US" altLang="ja-JP" sz="1100" dirty="0"/>
              <a:t>2.5kb</a:t>
            </a:r>
            <a:r>
              <a:rPr lang="ja-JP" altLang="en-US" sz="1100" dirty="0"/>
              <a:t>の</a:t>
            </a:r>
            <a:r>
              <a:rPr lang="en-US" altLang="ja-JP" sz="1100" dirty="0"/>
              <a:t>mRNA</a:t>
            </a:r>
            <a:r>
              <a:rPr lang="ja-JP" altLang="en-US" sz="1100" dirty="0"/>
              <a:t>は、極細胞形成直後に分解された（</a:t>
            </a:r>
            <a:r>
              <a:rPr lang="en-US" altLang="ja-JP" sz="1100" dirty="0"/>
              <a:t>H</a:t>
            </a:r>
            <a:r>
              <a:rPr lang="ja-JP" altLang="en-US" sz="1100" dirty="0"/>
              <a:t>および</a:t>
            </a:r>
            <a:r>
              <a:rPr lang="en-US" altLang="ja-JP" sz="1100" dirty="0"/>
              <a:t>I</a:t>
            </a:r>
            <a:r>
              <a:rPr lang="ja-JP" altLang="en-US" sz="1100" dirty="0"/>
              <a:t>）。</a:t>
            </a:r>
            <a:r>
              <a:rPr lang="en-US" altLang="ja-JP" sz="1100" dirty="0"/>
              <a:t>(J and K) Tao-1(D168A)</a:t>
            </a:r>
            <a:r>
              <a:rPr lang="ja-JP" altLang="en-US" sz="1100" dirty="0"/>
              <a:t>の発現は、</a:t>
            </a:r>
            <a:r>
              <a:rPr lang="en-US" altLang="ja-JP" sz="1100" dirty="0"/>
              <a:t>FLAG</a:t>
            </a:r>
            <a:r>
              <a:rPr lang="ja-JP" altLang="en-US" sz="1100" dirty="0"/>
              <a:t>タグに対する抗体で極細胞において検出された。</a:t>
            </a:r>
            <a:r>
              <a:rPr lang="en-US" altLang="ja-JP" sz="1100" dirty="0"/>
              <a:t>UAS-tao-1(D168A)</a:t>
            </a:r>
            <a:r>
              <a:rPr lang="ja-JP" altLang="en-US" sz="1100" dirty="0"/>
              <a:t>を</a:t>
            </a:r>
            <a:r>
              <a:rPr lang="en-US" altLang="ja-JP" sz="1100" dirty="0"/>
              <a:t>1</a:t>
            </a:r>
            <a:r>
              <a:rPr lang="ja-JP" altLang="en-US" sz="1100" dirty="0"/>
              <a:t>コピー持つ</a:t>
            </a:r>
            <a:r>
              <a:rPr lang="en-US" altLang="ja-JP" sz="1100" dirty="0"/>
              <a:t>nosGal4:VP16</a:t>
            </a:r>
            <a:r>
              <a:rPr lang="ja-JP" altLang="en-US" sz="1100" dirty="0"/>
              <a:t>ホモ接合体雌由来のステージ</a:t>
            </a:r>
            <a:r>
              <a:rPr lang="en-US" altLang="ja-JP" sz="1100" dirty="0"/>
              <a:t>5 (J) </a:t>
            </a:r>
            <a:r>
              <a:rPr lang="ja-JP" altLang="en-US" sz="1100" dirty="0"/>
              <a:t>とステージ</a:t>
            </a:r>
            <a:r>
              <a:rPr lang="en-US" altLang="ja-JP" sz="1100" dirty="0"/>
              <a:t>8 (K) </a:t>
            </a:r>
            <a:r>
              <a:rPr lang="ja-JP" altLang="en-US" sz="1100" dirty="0"/>
              <a:t>の胚を</a:t>
            </a:r>
            <a:r>
              <a:rPr lang="en-US" altLang="ja-JP" sz="1100" dirty="0"/>
              <a:t>FLAG</a:t>
            </a:r>
            <a:r>
              <a:rPr lang="ja-JP" altLang="en-US" sz="1100" dirty="0"/>
              <a:t>で染色した。矢印と括弧は</a:t>
            </a:r>
            <a:r>
              <a:rPr lang="en-US" altLang="ja-JP" sz="1100" dirty="0"/>
              <a:t>FLAG</a:t>
            </a:r>
            <a:r>
              <a:rPr lang="ja-JP" altLang="en-US" sz="1100" dirty="0"/>
              <a:t>シグナルを持つ極細胞を示す。</a:t>
            </a:r>
            <a:r>
              <a:rPr lang="en-US" altLang="ja-JP" sz="1100" dirty="0"/>
              <a:t>(</a:t>
            </a:r>
            <a:r>
              <a:rPr lang="ja-JP" altLang="en-US" sz="1100" dirty="0"/>
              <a:t>スケールバーは</a:t>
            </a:r>
            <a:r>
              <a:rPr lang="en-US" altLang="ja-JP" sz="1100" dirty="0"/>
              <a:t>20mm</a:t>
            </a:r>
            <a:r>
              <a:rPr lang="ja-JP" altLang="en-US" sz="1100" dirty="0"/>
              <a:t>。）</a:t>
            </a:r>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7</a:t>
            </a:fld>
            <a:endParaRPr kumimoji="1" lang="ja-JP" altLang="en-US"/>
          </a:p>
        </p:txBody>
      </p:sp>
    </p:spTree>
    <p:extLst>
      <p:ext uri="{BB962C8B-B14F-4D97-AF65-F5344CB8AC3E}">
        <p14:creationId xmlns:p14="http://schemas.microsoft.com/office/powerpoint/2010/main" val="295534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r>
              <a:rPr lang="ja-JP" altLang="ja-JP" sz="1100" dirty="0"/>
              <a:t>次に、母方の</a:t>
            </a:r>
            <a:r>
              <a:rPr lang="en-US" altLang="ja-JP" sz="1100" dirty="0"/>
              <a:t> tao-1 </a:t>
            </a:r>
            <a:r>
              <a:rPr lang="ja-JP" altLang="ja-JP" sz="1100" dirty="0"/>
              <a:t>活性が</a:t>
            </a:r>
            <a:r>
              <a:rPr lang="en-US" altLang="ja-JP" sz="1100" dirty="0"/>
              <a:t> </a:t>
            </a:r>
            <a:r>
              <a:rPr lang="en-US" altLang="ja-JP" sz="1100" dirty="0" err="1"/>
              <a:t>nos</a:t>
            </a:r>
            <a:r>
              <a:rPr lang="en-US" altLang="ja-JP" sz="1100" dirty="0"/>
              <a:t> </a:t>
            </a:r>
            <a:r>
              <a:rPr lang="ja-JP" altLang="ja-JP" sz="1100" dirty="0"/>
              <a:t>極細胞のアポトーシスに必要であるかどうかを検討した。</a:t>
            </a:r>
            <a:endParaRPr lang="en-US" altLang="ja-JP" sz="1100" dirty="0"/>
          </a:p>
          <a:p>
            <a:pPr defTabSz="914274">
              <a:defRPr/>
            </a:pPr>
            <a:endParaRPr lang="en-US" altLang="ja-JP" sz="1100" dirty="0"/>
          </a:p>
          <a:p>
            <a:pPr defTabSz="914274">
              <a:defRPr/>
            </a:pPr>
            <a:r>
              <a:rPr lang="en-US" altLang="ja-JP" sz="1100" dirty="0"/>
              <a:t>tao-1</a:t>
            </a:r>
            <a:r>
              <a:rPr lang="ja-JP" altLang="ja-JP" sz="1100" dirty="0"/>
              <a:t>遺伝子座を欠失させたヌル突然変異体が同定されているが、これは雌性不妊を引き起こすため、</a:t>
            </a:r>
            <a:r>
              <a:rPr lang="en-US" altLang="ja-JP" sz="1100" dirty="0"/>
              <a:t>tao-1</a:t>
            </a:r>
            <a:r>
              <a:rPr lang="ja-JP" altLang="ja-JP" sz="1100" dirty="0"/>
              <a:t>突然変異体の母性表現型を調べることができなかった（データは示していない）。</a:t>
            </a:r>
            <a:endParaRPr lang="en-US" altLang="ja-JP" sz="1100" dirty="0"/>
          </a:p>
          <a:p>
            <a:pPr defTabSz="914274">
              <a:defRPr/>
            </a:pPr>
            <a:r>
              <a:rPr lang="ja-JP" altLang="ja-JP" sz="1100" dirty="0"/>
              <a:t>この問題を克服するために、</a:t>
            </a:r>
            <a:r>
              <a:rPr lang="en-US" altLang="ja-JP" sz="1100" dirty="0"/>
              <a:t>Tao-1</a:t>
            </a:r>
            <a:r>
              <a:rPr lang="ja-JP" altLang="ja-JP" sz="1100" dirty="0"/>
              <a:t>のドミナントネガティブ型（</a:t>
            </a:r>
            <a:r>
              <a:rPr lang="en-US" altLang="ja-JP" sz="1100" dirty="0"/>
              <a:t>D168A</a:t>
            </a:r>
            <a:r>
              <a:rPr lang="ja-JP" altLang="ja-JP" sz="1100" dirty="0"/>
              <a:t>）をコードする</a:t>
            </a:r>
            <a:r>
              <a:rPr lang="en-US" altLang="ja-JP" sz="1100" dirty="0"/>
              <a:t>RNA</a:t>
            </a:r>
            <a:r>
              <a:rPr lang="ja-JP" altLang="ja-JP" sz="1100" dirty="0"/>
              <a:t>を、卵生時に</a:t>
            </a:r>
            <a:r>
              <a:rPr lang="en-US" altLang="ja-JP" sz="1100" dirty="0" err="1"/>
              <a:t>nos</a:t>
            </a:r>
            <a:r>
              <a:rPr lang="ja-JP" altLang="ja-JP" sz="1100" dirty="0"/>
              <a:t>プロモーターの制御下で発現させるトランスジェニックフライを作製した。得られた</a:t>
            </a:r>
            <a:r>
              <a:rPr lang="en-US" altLang="ja-JP" sz="1100" dirty="0"/>
              <a:t>RNA</a:t>
            </a:r>
            <a:r>
              <a:rPr lang="ja-JP" altLang="ja-JP" sz="1100" dirty="0"/>
              <a:t>は生殖質に蓄積し、そのタンパク質産物は極細胞に濃縮された</a:t>
            </a:r>
            <a:r>
              <a:rPr lang="en-US" altLang="ja-JP" sz="1100" dirty="0"/>
              <a:t>(SI Fig. 4 J and K)</a:t>
            </a:r>
            <a:r>
              <a:rPr lang="ja-JP" altLang="ja-JP" sz="1100" dirty="0"/>
              <a:t>。</a:t>
            </a:r>
            <a:r>
              <a:rPr lang="en-US" altLang="ja-JP" sz="1100" dirty="0"/>
              <a:t>Tao-1</a:t>
            </a:r>
            <a:r>
              <a:rPr lang="ja-JP" altLang="ja-JP" sz="1100" dirty="0"/>
              <a:t>（</a:t>
            </a:r>
            <a:r>
              <a:rPr lang="en-US" altLang="ja-JP" sz="1100" dirty="0"/>
              <a:t>D168A</a:t>
            </a:r>
            <a:r>
              <a:rPr lang="ja-JP" altLang="ja-JP" sz="1100" dirty="0"/>
              <a:t>）タンパク質では、アスパラギン酸</a:t>
            </a:r>
            <a:r>
              <a:rPr lang="en-US" altLang="ja-JP" sz="1100" dirty="0"/>
              <a:t>168</a:t>
            </a:r>
            <a:r>
              <a:rPr lang="ja-JP" altLang="ja-JP" sz="1100" dirty="0"/>
              <a:t>がアラニンに置換されている。このアミノ酸置換により、キナーゼドメインは機能しなくなり</a:t>
            </a:r>
            <a:r>
              <a:rPr lang="en-US" altLang="ja-JP" sz="1100" dirty="0"/>
              <a:t>(53)</a:t>
            </a:r>
            <a:r>
              <a:rPr lang="ja-JP" altLang="ja-JP" sz="1100" dirty="0"/>
              <a:t>、結果としてキナーゼ欠損タンパク質はドミナントネガティブとして働くことが予測される</a:t>
            </a:r>
            <a:r>
              <a:rPr lang="en-US" altLang="ja-JP" sz="1100" dirty="0"/>
              <a:t>(54)</a:t>
            </a:r>
            <a:r>
              <a:rPr lang="ja-JP" altLang="ja-JP" sz="1100" dirty="0"/>
              <a:t>。幸い、</a:t>
            </a:r>
            <a:r>
              <a:rPr lang="en-US" altLang="ja-JP" sz="1100" dirty="0"/>
              <a:t>tao-1(D168A)</a:t>
            </a:r>
            <a:r>
              <a:rPr lang="ja-JP" altLang="ja-JP" sz="1100" dirty="0"/>
              <a:t>を持つ雌は卵を産むことができた。ドミナントネガティブ型の発現により、ヌル突然変異体の不妊を表現するほど深刻ではない</a:t>
            </a:r>
            <a:r>
              <a:rPr lang="en-US" altLang="ja-JP" sz="1100" dirty="0"/>
              <a:t>tao-1 hypomorph</a:t>
            </a:r>
            <a:r>
              <a:rPr lang="ja-JP" altLang="ja-JP" sz="1100" dirty="0"/>
              <a:t>が生じたと推測される。</a:t>
            </a:r>
            <a:endParaRPr lang="en-US" altLang="ja-JP" sz="1100" dirty="0"/>
          </a:p>
          <a:p>
            <a:pPr defTabSz="914274">
              <a:defRPr/>
            </a:pPr>
            <a:endParaRPr lang="en-US" altLang="ja-JP" sz="1100" dirty="0"/>
          </a:p>
          <a:p>
            <a:pPr defTabSz="914274">
              <a:defRPr/>
            </a:pPr>
            <a:r>
              <a:rPr lang="en-US" altLang="ja-JP" sz="1800" dirty="0">
                <a:ea typeface="游明朝" panose="02020400000000000000" pitchFamily="18" charset="-128"/>
                <a:cs typeface="Times New Roman" panose="02020603050405020304" pitchFamily="18" charset="0"/>
              </a:rPr>
              <a:t>tao-1(D168A) </a:t>
            </a:r>
            <a:r>
              <a:rPr lang="ja-JP" altLang="ja-JP" sz="1800" dirty="0">
                <a:ea typeface="游明朝" panose="02020400000000000000" pitchFamily="18" charset="-128"/>
                <a:cs typeface="Times New Roman" panose="02020603050405020304" pitchFamily="18" charset="0"/>
              </a:rPr>
              <a:t>を導入した</a:t>
            </a:r>
            <a:r>
              <a:rPr lang="en-US" altLang="ja-JP" sz="1800" dirty="0">
                <a:ea typeface="游明朝" panose="02020400000000000000" pitchFamily="18" charset="-128"/>
                <a:cs typeface="Times New Roman" panose="02020603050405020304" pitchFamily="18" charset="0"/>
              </a:rPr>
              <a:t> </a:t>
            </a:r>
            <a:r>
              <a:rPr lang="en-US" altLang="ja-JP" sz="1800" dirty="0" err="1">
                <a:ea typeface="游明朝" panose="02020400000000000000" pitchFamily="18" charset="-128"/>
                <a:cs typeface="Times New Roman" panose="02020603050405020304" pitchFamily="18" charset="0"/>
              </a:rPr>
              <a:t>nos</a:t>
            </a:r>
            <a:r>
              <a:rPr lang="en-US" altLang="ja-JP" sz="1800" dirty="0">
                <a:ea typeface="游明朝" panose="02020400000000000000" pitchFamily="18" charset="-128"/>
                <a:cs typeface="Times New Roman" panose="02020603050405020304" pitchFamily="18" charset="0"/>
              </a:rPr>
              <a:t>-homozygous </a:t>
            </a:r>
            <a:r>
              <a:rPr lang="ja-JP" altLang="ja-JP" sz="1800" dirty="0">
                <a:ea typeface="游明朝" panose="02020400000000000000" pitchFamily="18" charset="-128"/>
                <a:cs typeface="Times New Roman" panose="02020603050405020304" pitchFamily="18" charset="0"/>
              </a:rPr>
              <a:t>雌由来の胚では、アポトーシス極細胞の割合が</a:t>
            </a:r>
            <a:r>
              <a:rPr lang="en-US" altLang="ja-JP" sz="1800" dirty="0">
                <a:ea typeface="游明朝" panose="02020400000000000000" pitchFamily="18" charset="-128"/>
                <a:cs typeface="Times New Roman" panose="02020603050405020304" pitchFamily="18" charset="0"/>
              </a:rPr>
              <a:t> </a:t>
            </a:r>
            <a:r>
              <a:rPr lang="en-US" altLang="ja-JP" sz="1800" dirty="0" err="1">
                <a:ea typeface="游明朝" panose="02020400000000000000" pitchFamily="18" charset="-128"/>
                <a:cs typeface="Times New Roman" panose="02020603050405020304" pitchFamily="18" charset="0"/>
              </a:rPr>
              <a:t>nos</a:t>
            </a:r>
            <a:r>
              <a:rPr lang="en-US" altLang="ja-JP" sz="1800" dirty="0">
                <a:ea typeface="游明朝" panose="02020400000000000000" pitchFamily="18" charset="-128"/>
                <a:cs typeface="Times New Roman" panose="02020603050405020304" pitchFamily="18" charset="0"/>
              </a:rPr>
              <a:t> </a:t>
            </a:r>
            <a:r>
              <a:rPr lang="ja-JP" altLang="ja-JP" sz="1800" dirty="0">
                <a:ea typeface="游明朝" panose="02020400000000000000" pitchFamily="18" charset="-128"/>
                <a:cs typeface="Times New Roman" panose="02020603050405020304" pitchFamily="18" charset="0"/>
              </a:rPr>
              <a:t>胚と比較して有意に減少した</a:t>
            </a:r>
            <a:r>
              <a:rPr lang="en-US" altLang="ja-JP" sz="1800" dirty="0">
                <a:ea typeface="游明朝" panose="02020400000000000000" pitchFamily="18" charset="-128"/>
                <a:cs typeface="Times New Roman" panose="02020603050405020304" pitchFamily="18" charset="0"/>
              </a:rPr>
              <a:t> (Table 4)</a:t>
            </a:r>
            <a:r>
              <a:rPr lang="ja-JP" altLang="ja-JP" sz="1800" dirty="0">
                <a:ea typeface="游明朝" panose="02020400000000000000" pitchFamily="18" charset="-128"/>
                <a:cs typeface="Times New Roman" panose="02020603050405020304" pitchFamily="18" charset="0"/>
              </a:rPr>
              <a:t>。さらに、</a:t>
            </a:r>
            <a:r>
              <a:rPr lang="en-US" altLang="ja-JP" sz="1800" dirty="0">
                <a:ea typeface="游明朝" panose="02020400000000000000" pitchFamily="18" charset="-128"/>
                <a:cs typeface="Times New Roman" panose="02020603050405020304" pitchFamily="18" charset="0"/>
              </a:rPr>
              <a:t>tao-1</a:t>
            </a:r>
            <a:r>
              <a:rPr lang="ja-JP" altLang="ja-JP" sz="1800" dirty="0">
                <a:ea typeface="游明朝" panose="02020400000000000000" pitchFamily="18" charset="-128"/>
                <a:cs typeface="Times New Roman" panose="02020603050405020304" pitchFamily="18" charset="0"/>
              </a:rPr>
              <a:t>に特異的な二本鎖</a:t>
            </a:r>
            <a:r>
              <a:rPr lang="en-US" altLang="ja-JP" sz="1800" dirty="0">
                <a:ea typeface="游明朝" panose="02020400000000000000" pitchFamily="18" charset="-128"/>
                <a:cs typeface="Times New Roman" panose="02020603050405020304" pitchFamily="18" charset="0"/>
              </a:rPr>
              <a:t>RNA</a:t>
            </a:r>
            <a:r>
              <a:rPr lang="ja-JP" altLang="ja-JP" sz="1800" dirty="0">
                <a:ea typeface="游明朝" panose="02020400000000000000" pitchFamily="18" charset="-128"/>
                <a:cs typeface="Times New Roman" panose="02020603050405020304" pitchFamily="18" charset="0"/>
              </a:rPr>
              <a:t>を</a:t>
            </a:r>
            <a:r>
              <a:rPr lang="en-US" altLang="ja-JP" sz="1800" dirty="0" err="1">
                <a:ea typeface="游明朝" panose="02020400000000000000" pitchFamily="18" charset="-128"/>
                <a:cs typeface="Times New Roman" panose="02020603050405020304" pitchFamily="18" charset="0"/>
              </a:rPr>
              <a:t>nos</a:t>
            </a:r>
            <a:r>
              <a:rPr lang="ja-JP" altLang="ja-JP" sz="1800" dirty="0">
                <a:ea typeface="游明朝" panose="02020400000000000000" pitchFamily="18" charset="-128"/>
                <a:cs typeface="Times New Roman" panose="02020603050405020304" pitchFamily="18" charset="0"/>
              </a:rPr>
              <a:t>胚に注入すると、アポトーシス極細胞の割合がわずかではあるが統計的に有意に減少した（</a:t>
            </a:r>
            <a:r>
              <a:rPr lang="en-US" altLang="ja-JP" sz="1800" dirty="0">
                <a:ea typeface="游明朝" panose="02020400000000000000" pitchFamily="18" charset="-128"/>
                <a:cs typeface="Times New Roman" panose="02020603050405020304" pitchFamily="18" charset="0"/>
              </a:rPr>
              <a:t>SI Table 7</a:t>
            </a:r>
            <a:r>
              <a:rPr lang="ja-JP" altLang="ja-JP" sz="1800" dirty="0">
                <a:ea typeface="游明朝" panose="02020400000000000000" pitchFamily="18" charset="-128"/>
                <a:cs typeface="Times New Roman" panose="02020603050405020304" pitchFamily="18" charset="0"/>
              </a:rPr>
              <a:t>）。</a:t>
            </a:r>
            <a:r>
              <a:rPr lang="en-US" altLang="ja-JP" sz="1800" dirty="0" err="1">
                <a:ea typeface="游明朝" panose="02020400000000000000" pitchFamily="18" charset="-128"/>
                <a:cs typeface="Times New Roman" panose="02020603050405020304" pitchFamily="18" charset="0"/>
              </a:rPr>
              <a:t>Df</a:t>
            </a:r>
            <a:r>
              <a:rPr lang="en-US" altLang="ja-JP" sz="1800" dirty="0">
                <a:ea typeface="游明朝" panose="02020400000000000000" pitchFamily="18" charset="-128"/>
                <a:cs typeface="Times New Roman" panose="02020603050405020304" pitchFamily="18" charset="0"/>
              </a:rPr>
              <a:t>(3L)H99?nos- </a:t>
            </a:r>
            <a:r>
              <a:rPr lang="ja-JP" altLang="en-US" sz="1800" dirty="0">
                <a:ea typeface="游明朝" panose="02020400000000000000" pitchFamily="18" charset="-128"/>
                <a:cs typeface="Times New Roman" panose="02020603050405020304" pitchFamily="18" charset="0"/>
              </a:rPr>
              <a:t>メスと </a:t>
            </a:r>
            <a:r>
              <a:rPr lang="en-US" altLang="ja-JP" sz="1800" dirty="0" err="1">
                <a:ea typeface="游明朝" panose="02020400000000000000" pitchFamily="18" charset="-128"/>
                <a:cs typeface="Times New Roman" panose="02020603050405020304" pitchFamily="18" charset="0"/>
              </a:rPr>
              <a:t>yw</a:t>
            </a:r>
            <a:r>
              <a:rPr lang="en-US" altLang="ja-JP" sz="1800" dirty="0">
                <a:ea typeface="游明朝" panose="02020400000000000000" pitchFamily="18" charset="-128"/>
                <a:cs typeface="Times New Roman" panose="02020603050405020304" pitchFamily="18" charset="0"/>
              </a:rPr>
              <a:t> </a:t>
            </a:r>
            <a:r>
              <a:rPr lang="ja-JP" altLang="en-US" sz="1800" dirty="0">
                <a:ea typeface="游明朝" panose="02020400000000000000" pitchFamily="18" charset="-128"/>
                <a:cs typeface="Times New Roman" panose="02020603050405020304" pitchFamily="18" charset="0"/>
              </a:rPr>
              <a:t>オスの交配で得られた胚に、</a:t>
            </a:r>
            <a:r>
              <a:rPr lang="en-US" altLang="ja-JP" sz="1800" dirty="0">
                <a:ea typeface="游明朝" panose="02020400000000000000" pitchFamily="18" charset="-128"/>
                <a:cs typeface="Times New Roman" panose="02020603050405020304" pitchFamily="18" charset="0"/>
              </a:rPr>
              <a:t>tao-1 RNA </a:t>
            </a:r>
            <a:r>
              <a:rPr lang="ja-JP" altLang="en-US" sz="1800" dirty="0">
                <a:ea typeface="游明朝" panose="02020400000000000000" pitchFamily="18" charset="-128"/>
                <a:cs typeface="Times New Roman" panose="02020603050405020304" pitchFamily="18" charset="0"/>
              </a:rPr>
              <a:t>に対する二本鎖 </a:t>
            </a:r>
            <a:r>
              <a:rPr lang="en-US" altLang="ja-JP" sz="1800" dirty="0">
                <a:ea typeface="游明朝" panose="02020400000000000000" pitchFamily="18" charset="-128"/>
                <a:cs typeface="Times New Roman" panose="02020603050405020304" pitchFamily="18" charset="0"/>
              </a:rPr>
              <a:t>RNA (tao-1 dsRNA) </a:t>
            </a:r>
            <a:r>
              <a:rPr lang="ja-JP" altLang="en-US" sz="1800" dirty="0">
                <a:ea typeface="游明朝" panose="02020400000000000000" pitchFamily="18" charset="-128"/>
                <a:cs typeface="Times New Roman" panose="02020603050405020304" pitchFamily="18" charset="0"/>
              </a:rPr>
              <a:t>または蒸留水 </a:t>
            </a:r>
            <a:r>
              <a:rPr lang="en-US" altLang="ja-JP" sz="1800" dirty="0">
                <a:ea typeface="游明朝" panose="02020400000000000000" pitchFamily="18" charset="-128"/>
                <a:cs typeface="Times New Roman" panose="02020603050405020304" pitchFamily="18" charset="0"/>
              </a:rPr>
              <a:t>(DW) </a:t>
            </a:r>
            <a:r>
              <a:rPr lang="ja-JP" altLang="en-US" sz="1800" dirty="0">
                <a:ea typeface="游明朝" panose="02020400000000000000" pitchFamily="18" charset="-128"/>
                <a:cs typeface="Times New Roman" panose="02020603050405020304" pitchFamily="18" charset="0"/>
              </a:rPr>
              <a:t>を切断期で注射した。</a:t>
            </a:r>
            <a:endParaRPr lang="en-US" altLang="ja-JP" sz="1100" dirty="0"/>
          </a:p>
          <a:p>
            <a:pPr defTabSz="914274">
              <a:defRPr/>
            </a:pPr>
            <a:endParaRPr lang="en-US" altLang="ja-JP" sz="1100" kern="100" dirty="0">
              <a:latin typeface="游明朝" panose="02020400000000000000" pitchFamily="18" charset="-128"/>
              <a:ea typeface="游明朝" panose="02020400000000000000" pitchFamily="18" charset="-128"/>
              <a:cs typeface="Times New Roman" panose="02020603050405020304" pitchFamily="18" charset="0"/>
            </a:endParaRPr>
          </a:p>
          <a:p>
            <a:pPr defTabSz="914274">
              <a:defRPr/>
            </a:pP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tao-1(D168A)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を導入した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-homozygous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雌由来の胚では、アポトーシス極細胞の割合が</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胚と比較して有意に減少した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 (Table 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。さらに、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に特異的な二本鎖</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RNA</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胚に注入すると、アポトーシス極細胞の割合がわずかではあるが統計的に有意に減少した（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SI Table 7</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）。このように、</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活性を低下させると、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極細胞のアポトーシスを防ぐことができる。逆に、野生型</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tao-1(D168D)</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を過剰発現させると、</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極細胞のアポトーシスが促進された</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(Table 4)</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。このことから、母性型</a:t>
            </a:r>
            <a:r>
              <a:rPr lang="en-US" altLang="ja-JP" sz="1100" kern="100" dirty="0">
                <a:latin typeface="游明朝" panose="02020400000000000000" pitchFamily="18" charset="-128"/>
                <a:ea typeface="游明朝" panose="02020400000000000000" pitchFamily="18" charset="-128"/>
                <a:cs typeface="Times New Roman" panose="02020603050405020304" pitchFamily="18" charset="0"/>
              </a:rPr>
              <a:t>tao-1</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が</a:t>
            </a:r>
            <a:r>
              <a:rPr lang="en-US" altLang="ja-JP" sz="1100" kern="100" dirty="0" err="1">
                <a:latin typeface="游明朝" panose="02020400000000000000" pitchFamily="18" charset="-128"/>
                <a:ea typeface="游明朝" panose="02020400000000000000" pitchFamily="18" charset="-128"/>
                <a:cs typeface="Times New Roman" panose="02020603050405020304" pitchFamily="18" charset="0"/>
              </a:rPr>
              <a:t>nos</a:t>
            </a:r>
            <a:r>
              <a:rPr lang="ja-JP" altLang="ja-JP" sz="1100" kern="100" dirty="0">
                <a:latin typeface="游明朝" panose="02020400000000000000" pitchFamily="18" charset="-128"/>
                <a:ea typeface="游明朝" panose="02020400000000000000" pitchFamily="18" charset="-128"/>
                <a:cs typeface="Times New Roman" panose="02020603050405020304" pitchFamily="18" charset="0"/>
              </a:rPr>
              <a:t>極細胞のアポトーシスに関与していると結論づけた。</a:t>
            </a:r>
          </a:p>
          <a:p>
            <a:endParaRPr kumimoji="1" lang="en-US" altLang="ja-JP" dirty="0"/>
          </a:p>
          <a:p>
            <a:r>
              <a:rPr kumimoji="1" lang="en-US" altLang="ja-JP" dirty="0"/>
              <a:t>(J </a:t>
            </a:r>
            <a:r>
              <a:rPr kumimoji="1" lang="ja-JP" altLang="en-US" dirty="0"/>
              <a:t>と </a:t>
            </a:r>
            <a:r>
              <a:rPr kumimoji="1" lang="en-US" altLang="ja-JP" dirty="0"/>
              <a:t>K) Tao-1(D168A) </a:t>
            </a:r>
            <a:r>
              <a:rPr kumimoji="1" lang="ja-JP" altLang="en-US" dirty="0"/>
              <a:t>の発現は、</a:t>
            </a:r>
            <a:r>
              <a:rPr kumimoji="1" lang="en-US" altLang="ja-JP" dirty="0"/>
              <a:t>FLAG </a:t>
            </a:r>
            <a:r>
              <a:rPr kumimoji="1" lang="ja-JP" altLang="en-US" dirty="0"/>
              <a:t>タグに対する抗体を用いて極細胞で検出された。</a:t>
            </a:r>
            <a:r>
              <a:rPr kumimoji="1" lang="en-US" altLang="ja-JP" dirty="0"/>
              <a:t>UAS-tao-1(D168A)</a:t>
            </a:r>
            <a:r>
              <a:rPr kumimoji="1" lang="ja-JP" altLang="en-US" dirty="0"/>
              <a:t>を</a:t>
            </a:r>
            <a:r>
              <a:rPr kumimoji="1" lang="en-US" altLang="ja-JP" dirty="0"/>
              <a:t>1</a:t>
            </a:r>
            <a:r>
              <a:rPr kumimoji="1" lang="ja-JP" altLang="en-US" dirty="0"/>
              <a:t>コピー持つ</a:t>
            </a:r>
            <a:r>
              <a:rPr kumimoji="1" lang="en-US" altLang="ja-JP" dirty="0"/>
              <a:t>nosGal4:VP16</a:t>
            </a:r>
            <a:r>
              <a:rPr kumimoji="1" lang="ja-JP" altLang="en-US" dirty="0"/>
              <a:t>ホモ接合体雌由来のステージ</a:t>
            </a:r>
            <a:r>
              <a:rPr kumimoji="1" lang="en-US" altLang="ja-JP" dirty="0"/>
              <a:t>5 (J) </a:t>
            </a:r>
            <a:r>
              <a:rPr kumimoji="1" lang="ja-JP" altLang="en-US" dirty="0"/>
              <a:t>およびステージ</a:t>
            </a:r>
            <a:r>
              <a:rPr kumimoji="1" lang="en-US" altLang="ja-JP" dirty="0"/>
              <a:t>8 (K) </a:t>
            </a:r>
            <a:r>
              <a:rPr kumimoji="1" lang="ja-JP" altLang="en-US" dirty="0"/>
              <a:t>の胚を</a:t>
            </a:r>
            <a:r>
              <a:rPr kumimoji="1" lang="en-US" altLang="ja-JP" dirty="0"/>
              <a:t>FLAG</a:t>
            </a:r>
            <a:r>
              <a:rPr kumimoji="1" lang="ja-JP" altLang="en-US" dirty="0"/>
              <a:t>で染色した。矢印と括弧は</a:t>
            </a:r>
            <a:r>
              <a:rPr kumimoji="1" lang="en-US" altLang="ja-JP" dirty="0"/>
              <a:t>FLAG</a:t>
            </a:r>
            <a:r>
              <a:rPr kumimoji="1" lang="ja-JP" altLang="en-US" dirty="0"/>
              <a:t>シグナルを持つ極細胞を示す。</a:t>
            </a:r>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8</a:t>
            </a:fld>
            <a:endParaRPr kumimoji="1" lang="ja-JP" altLang="en-US"/>
          </a:p>
        </p:txBody>
      </p:sp>
    </p:spTree>
    <p:extLst>
      <p:ext uri="{BB962C8B-B14F-4D97-AF65-F5344CB8AC3E}">
        <p14:creationId xmlns:p14="http://schemas.microsoft.com/office/powerpoint/2010/main" val="12819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4274">
              <a:defRPr/>
            </a:pPr>
            <a:endParaRPr lang="en-US" altLang="ja-JP" sz="1100" dirty="0"/>
          </a:p>
          <a:p>
            <a:pPr defTabSz="914274">
              <a:defRPr/>
            </a:pPr>
            <a:r>
              <a:rPr lang="en-US" altLang="ja-JP" sz="1100" dirty="0"/>
              <a:t>tao-1(D168A) </a:t>
            </a:r>
            <a:r>
              <a:rPr lang="ja-JP" altLang="ja-JP" sz="1100" dirty="0"/>
              <a:t>を導入した</a:t>
            </a:r>
            <a:r>
              <a:rPr lang="en-US" altLang="ja-JP" sz="1100" dirty="0"/>
              <a:t> </a:t>
            </a:r>
            <a:r>
              <a:rPr lang="en-US" altLang="ja-JP" sz="1100" dirty="0" err="1"/>
              <a:t>nos</a:t>
            </a:r>
            <a:r>
              <a:rPr lang="en-US" altLang="ja-JP" sz="1100" dirty="0"/>
              <a:t>-homozygous </a:t>
            </a:r>
            <a:r>
              <a:rPr lang="ja-JP" altLang="ja-JP" sz="1100" dirty="0"/>
              <a:t>雌由来の胚では、アポトーシス極細胞の割合が</a:t>
            </a:r>
            <a:r>
              <a:rPr lang="en-US" altLang="ja-JP" sz="1100" dirty="0"/>
              <a:t> </a:t>
            </a:r>
            <a:r>
              <a:rPr lang="en-US" altLang="ja-JP" sz="1100" dirty="0" err="1"/>
              <a:t>nos</a:t>
            </a:r>
            <a:r>
              <a:rPr lang="en-US" altLang="ja-JP" sz="1100" dirty="0"/>
              <a:t> </a:t>
            </a:r>
            <a:r>
              <a:rPr lang="ja-JP" altLang="ja-JP" sz="1100" dirty="0"/>
              <a:t>胚と比較して有意に減少した</a:t>
            </a:r>
            <a:r>
              <a:rPr lang="en-US" altLang="ja-JP" sz="1100" dirty="0"/>
              <a:t> (Table 4)</a:t>
            </a:r>
            <a:r>
              <a:rPr lang="ja-JP" altLang="ja-JP" sz="1100" dirty="0"/>
              <a:t>。</a:t>
            </a:r>
            <a:endParaRPr lang="en-US" altLang="ja-JP" sz="1100" dirty="0"/>
          </a:p>
          <a:p>
            <a:pPr defTabSz="914274">
              <a:defRPr/>
            </a:pPr>
            <a:endParaRPr lang="en-US" altLang="ja-JP" sz="1100" dirty="0"/>
          </a:p>
          <a:p>
            <a:pPr defTabSz="914274">
              <a:defRPr/>
            </a:pPr>
            <a:r>
              <a:rPr lang="ja-JP" altLang="ja-JP" sz="1100" dirty="0"/>
              <a:t>このように、</a:t>
            </a:r>
            <a:r>
              <a:rPr lang="en-US" altLang="ja-JP" sz="1100" dirty="0"/>
              <a:t>tao-1</a:t>
            </a:r>
            <a:r>
              <a:rPr lang="ja-JP" altLang="ja-JP" sz="1100" dirty="0"/>
              <a:t>活性を低下させると、</a:t>
            </a:r>
            <a:r>
              <a:rPr lang="en-US" altLang="ja-JP" sz="1100" dirty="0" err="1"/>
              <a:t>nos</a:t>
            </a:r>
            <a:r>
              <a:rPr lang="ja-JP" altLang="ja-JP" sz="1100" dirty="0"/>
              <a:t>極細胞のアポトーシスを防ぐことができる。逆に、野生型</a:t>
            </a:r>
            <a:r>
              <a:rPr lang="en-US" altLang="ja-JP" sz="1100" dirty="0"/>
              <a:t>tao-1(D168D)</a:t>
            </a:r>
            <a:r>
              <a:rPr lang="ja-JP" altLang="ja-JP" sz="1100" dirty="0"/>
              <a:t>を過剰発現させると、</a:t>
            </a:r>
            <a:r>
              <a:rPr lang="en-US" altLang="ja-JP" sz="1100" dirty="0" err="1"/>
              <a:t>nos</a:t>
            </a:r>
            <a:r>
              <a:rPr lang="ja-JP" altLang="ja-JP" sz="1100" dirty="0"/>
              <a:t>極細胞のアポトーシスが促進された</a:t>
            </a:r>
            <a:r>
              <a:rPr lang="en-US" altLang="ja-JP" sz="1100" dirty="0"/>
              <a:t>(Table 4)</a:t>
            </a:r>
            <a:r>
              <a:rPr lang="ja-JP" altLang="ja-JP" sz="1100" dirty="0"/>
              <a:t>。このことから、母性型</a:t>
            </a:r>
            <a:r>
              <a:rPr lang="en-US" altLang="ja-JP" sz="1100" dirty="0"/>
              <a:t>tao-1</a:t>
            </a:r>
            <a:r>
              <a:rPr lang="ja-JP" altLang="ja-JP" sz="1100" dirty="0"/>
              <a:t>が</a:t>
            </a:r>
            <a:r>
              <a:rPr lang="en-US" altLang="ja-JP" sz="1100" dirty="0" err="1"/>
              <a:t>nos</a:t>
            </a:r>
            <a:r>
              <a:rPr lang="ja-JP" altLang="ja-JP" sz="1100" dirty="0"/>
              <a:t>極細胞のアポトーシスに関与していると結論づけた。</a:t>
            </a:r>
          </a:p>
          <a:p>
            <a:endParaRPr kumimoji="1" lang="ja-JP" altLang="en-US" dirty="0"/>
          </a:p>
        </p:txBody>
      </p:sp>
      <p:sp>
        <p:nvSpPr>
          <p:cNvPr id="4" name="スライド番号プレースホルダー 3"/>
          <p:cNvSpPr>
            <a:spLocks noGrp="1"/>
          </p:cNvSpPr>
          <p:nvPr>
            <p:ph type="sldNum" sz="quarter" idx="5"/>
          </p:nvPr>
        </p:nvSpPr>
        <p:spPr/>
        <p:txBody>
          <a:bodyPr/>
          <a:lstStyle/>
          <a:p>
            <a:fld id="{0B249395-159F-4EF9-A168-6DA8599CD8C1}" type="slidenum">
              <a:rPr kumimoji="1" lang="ja-JP" altLang="en-US" smtClean="0"/>
              <a:t>9</a:t>
            </a:fld>
            <a:endParaRPr kumimoji="1" lang="ja-JP" altLang="en-US"/>
          </a:p>
        </p:txBody>
      </p:sp>
    </p:spTree>
    <p:extLst>
      <p:ext uri="{BB962C8B-B14F-4D97-AF65-F5344CB8AC3E}">
        <p14:creationId xmlns:p14="http://schemas.microsoft.com/office/powerpoint/2010/main" val="152589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B939B-E96B-4385-A13F-4C29B7BDCE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9E17694-FF2F-C992-65B1-07FB1D1C1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FCEAF1-2AD6-D6D3-0D72-D8086FB95686}"/>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674122EB-D5D7-00BD-951E-5FBA9204F3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65BF73-5086-3CB4-FEB5-E70308C9DC6F}"/>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424558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01C79-0851-D22E-ED55-31418040C1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00F062-CF3A-264B-9BAA-6ECBFBE0DE2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0F4B7A-6555-50D3-9014-7B6CFC141FEA}"/>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DDAEA457-6AA1-3F18-0B8D-34E08CA252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33A391-6272-D492-F6DF-A6070F21EF11}"/>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22945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31F610-264B-438F-A0BC-CE49E7DBB61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816721-4914-7ABD-AED0-4DC857774E3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1DE533-C731-F0A0-7A01-6D2CD423AE02}"/>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0EAD39E5-BB36-75FC-2917-D52373027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6BE7DB-87EC-D2F6-D51E-AC58AF530994}"/>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57664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E143E-A3B7-C9D9-E4DC-0E2A94454B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73D750-82D1-B3C2-4333-8C9C3E49363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A17C71-0DBD-12BB-10E8-98CE596B0D86}"/>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AF2F5713-C888-C551-B458-A9B0553CE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D13F44-97C0-32BF-D3B3-C31734C402A9}"/>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53980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020CF-A285-6F0E-1777-A24052CF121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0D1027-8CFF-A452-CA9D-3ECADE824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9E2822-7397-2AEE-9314-DF04453004D2}"/>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C5DF9288-BDCF-C3DE-374F-39730EB756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B96514-E351-5E1F-5DD3-CD1305495770}"/>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316571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D5FB2-6A19-578E-2212-E7B7790517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701496-DDAD-4E64-3DCB-C6B0781804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3B1A58-0F4E-2717-50C1-246317B55B9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92E0FB3-96E2-174C-7E5B-FD7332F6D45B}"/>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0747FDC0-FFF4-F217-3CC6-C8DB25FCDD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BEDC2C-905E-B24F-30E3-DB4CD39CD107}"/>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198683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1CB55-E912-41F0-1B9C-D5D95CC902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5F723F-068C-0F57-8E88-30F7CAA9B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733126-5D25-FAE8-93DF-70B43C3042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6602FFD-EF6A-13DE-4105-E254FB431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0A3F2A-9615-A4BE-7B1E-0E89015A28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7A1C709-18C5-25F2-F8D8-81BA9ADDF939}"/>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8" name="フッター プレースホルダー 7">
            <a:extLst>
              <a:ext uri="{FF2B5EF4-FFF2-40B4-BE49-F238E27FC236}">
                <a16:creationId xmlns:a16="http://schemas.microsoft.com/office/drawing/2014/main" id="{D368FB06-1855-3ABC-15DD-3129615E4A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7C7AAE-A1C6-FEE9-23CF-257F731378F5}"/>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195245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3ABEE6-24C6-014C-8B40-D34D671F01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C00DCD-3922-715B-104D-98651E709645}"/>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4" name="フッター プレースホルダー 3">
            <a:extLst>
              <a:ext uri="{FF2B5EF4-FFF2-40B4-BE49-F238E27FC236}">
                <a16:creationId xmlns:a16="http://schemas.microsoft.com/office/drawing/2014/main" id="{DC40B5DF-0B0A-B4E5-1733-DE01F2B98DA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B2CB91-B3E7-629F-E7AB-CCCFF4D668D2}"/>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371008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077A3CE-CA73-D9D7-28CC-B84480595562}"/>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3" name="フッター プレースホルダー 2">
            <a:extLst>
              <a:ext uri="{FF2B5EF4-FFF2-40B4-BE49-F238E27FC236}">
                <a16:creationId xmlns:a16="http://schemas.microsoft.com/office/drawing/2014/main" id="{BE508036-951A-4BA6-5600-2326ADE868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631FAF3-FD34-FB47-C162-E19F6CB2398E}"/>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162371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59A8D-0B23-83B8-43ED-F874D2990D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A7ADD0-3633-8BFC-022A-EFA8330A5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BD678D-60EA-CB1B-65E6-06D65E02E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BC5C34-22C9-EDC1-E6B2-447D8FF6BC24}"/>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CEEE95D3-7BCD-48BA-1AA9-0BFB81885F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DC7CFE-7957-7D26-DF2B-ACCEC776911D}"/>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33524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5783-E635-B8C5-D971-4ED8A1FEB9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83E1F8-20B5-6C17-A231-8A7EA3685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FECF10-BAE1-E545-D400-CB183DC55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AC51D2-FB19-A8B9-66B8-CB3743FCEA0A}"/>
              </a:ext>
            </a:extLst>
          </p:cNvPr>
          <p:cNvSpPr>
            <a:spLocks noGrp="1"/>
          </p:cNvSpPr>
          <p:nvPr>
            <p:ph type="dt" sz="half" idx="10"/>
          </p:nvPr>
        </p:nvSpPr>
        <p:spPr/>
        <p:txBody>
          <a:bodyPr/>
          <a:lstStyle/>
          <a:p>
            <a:fld id="{B739C1A6-ECC8-4697-BE46-AD18DC00EAEE}" type="datetimeFigureOut">
              <a:rPr kumimoji="1" lang="ja-JP" altLang="en-US" smtClean="0"/>
              <a:t>2022/9/27</a:t>
            </a:fld>
            <a:endParaRPr kumimoji="1" lang="ja-JP" altLang="en-US"/>
          </a:p>
        </p:txBody>
      </p:sp>
      <p:sp>
        <p:nvSpPr>
          <p:cNvPr id="6" name="フッター プレースホルダー 5">
            <a:extLst>
              <a:ext uri="{FF2B5EF4-FFF2-40B4-BE49-F238E27FC236}">
                <a16:creationId xmlns:a16="http://schemas.microsoft.com/office/drawing/2014/main" id="{147F6799-FF03-439E-E259-9C3305701E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DBCCB7-5A22-A9DB-DCD6-13881187DC1F}"/>
              </a:ext>
            </a:extLst>
          </p:cNvPr>
          <p:cNvSpPr>
            <a:spLocks noGrp="1"/>
          </p:cNvSpPr>
          <p:nvPr>
            <p:ph type="sldNum" sz="quarter" idx="12"/>
          </p:nvPr>
        </p:nvSpPr>
        <p:spPr/>
        <p:txBody>
          <a:body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254236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FE031B-57BE-BAAE-87F4-04171E0A7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931864-A4EC-3615-4646-199CE3BB8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440D8C-D48F-2DFE-9CC7-5F64DA5B1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9C1A6-ECC8-4697-BE46-AD18DC00EAEE}" type="datetimeFigureOut">
              <a:rPr kumimoji="1" lang="ja-JP" altLang="en-US" smtClean="0"/>
              <a:t>2022/9/27</a:t>
            </a:fld>
            <a:endParaRPr kumimoji="1" lang="ja-JP" altLang="en-US"/>
          </a:p>
        </p:txBody>
      </p:sp>
      <p:sp>
        <p:nvSpPr>
          <p:cNvPr id="5" name="フッター プレースホルダー 4">
            <a:extLst>
              <a:ext uri="{FF2B5EF4-FFF2-40B4-BE49-F238E27FC236}">
                <a16:creationId xmlns:a16="http://schemas.microsoft.com/office/drawing/2014/main" id="{1A894544-D967-ACF2-7EB6-C8FE30525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006B3F-A446-0F19-2954-8BBB50656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29A6D-E0C2-4147-96FE-87BA45A0E18A}" type="slidenum">
              <a:rPr kumimoji="1" lang="ja-JP" altLang="en-US" smtClean="0"/>
              <a:t>‹#›</a:t>
            </a:fld>
            <a:endParaRPr kumimoji="1" lang="ja-JP" altLang="en-US"/>
          </a:p>
        </p:txBody>
      </p:sp>
    </p:spTree>
    <p:extLst>
      <p:ext uri="{BB962C8B-B14F-4D97-AF65-F5344CB8AC3E}">
        <p14:creationId xmlns:p14="http://schemas.microsoft.com/office/powerpoint/2010/main" val="3898655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E5C7D-753D-7A33-DFD3-36E354E7C68A}"/>
              </a:ext>
            </a:extLst>
          </p:cNvPr>
          <p:cNvSpPr>
            <a:spLocks noGrp="1"/>
          </p:cNvSpPr>
          <p:nvPr>
            <p:ph type="ctrTitle"/>
          </p:nvPr>
        </p:nvSpPr>
        <p:spPr>
          <a:xfrm>
            <a:off x="1524000" y="566822"/>
            <a:ext cx="9144000" cy="1649079"/>
          </a:xfrm>
        </p:spPr>
        <p:txBody>
          <a:bodyPr>
            <a:noAutofit/>
          </a:bodyPr>
          <a:lstStyle/>
          <a:p>
            <a:r>
              <a:rPr lang="en-US" altLang="ja-JP" sz="3600" dirty="0"/>
              <a:t>Maternal Nanos represses hid/</a:t>
            </a:r>
            <a:r>
              <a:rPr lang="en-US" altLang="ja-JP" sz="3600" dirty="0" err="1"/>
              <a:t>skl</a:t>
            </a:r>
            <a:r>
              <a:rPr lang="en-US" altLang="ja-JP" sz="3600" dirty="0"/>
              <a:t>-dependent apoptosis to maintain the germ line in Drosophila embryos</a:t>
            </a:r>
            <a:endParaRPr kumimoji="1" lang="ja-JP" altLang="en-US" sz="3600" dirty="0"/>
          </a:p>
        </p:txBody>
      </p:sp>
      <p:sp>
        <p:nvSpPr>
          <p:cNvPr id="3" name="字幕 2">
            <a:extLst>
              <a:ext uri="{FF2B5EF4-FFF2-40B4-BE49-F238E27FC236}">
                <a16:creationId xmlns:a16="http://schemas.microsoft.com/office/drawing/2014/main" id="{3291F23A-18C0-4941-6FC5-199CEDCDCFCF}"/>
              </a:ext>
            </a:extLst>
          </p:cNvPr>
          <p:cNvSpPr>
            <a:spLocks noGrp="1"/>
          </p:cNvSpPr>
          <p:nvPr>
            <p:ph type="subTitle" idx="1"/>
          </p:nvPr>
        </p:nvSpPr>
        <p:spPr>
          <a:xfrm>
            <a:off x="1524000" y="2406316"/>
            <a:ext cx="9144000" cy="4138863"/>
          </a:xfrm>
        </p:spPr>
        <p:txBody>
          <a:bodyPr>
            <a:normAutofit fontScale="85000" lnSpcReduction="10000"/>
          </a:bodyPr>
          <a:lstStyle/>
          <a:p>
            <a:r>
              <a:rPr lang="en-US" altLang="ja-JP" dirty="0" err="1"/>
              <a:t>Kimihiro</a:t>
            </a:r>
            <a:r>
              <a:rPr lang="en-US" altLang="ja-JP" dirty="0"/>
              <a:t> Sato*, </a:t>
            </a:r>
            <a:r>
              <a:rPr lang="en-US" altLang="ja-JP" dirty="0" err="1"/>
              <a:t>Yoshiki</a:t>
            </a:r>
            <a:r>
              <a:rPr lang="en-US" altLang="ja-JP" dirty="0"/>
              <a:t> Hayashi*†, Yuichi Ninomiya‡, Shuji Shigenobu*, Kayo </a:t>
            </a:r>
            <a:r>
              <a:rPr lang="en-US" altLang="ja-JP" dirty="0" err="1"/>
              <a:t>Arita</a:t>
            </a:r>
            <a:r>
              <a:rPr lang="en-US" altLang="ja-JP" dirty="0"/>
              <a:t>*, Masanori Mukai*, and Satoru Kobayashi</a:t>
            </a:r>
          </a:p>
          <a:p>
            <a:endParaRPr kumimoji="1" lang="en-US" altLang="ja-JP" dirty="0"/>
          </a:p>
          <a:p>
            <a:r>
              <a:rPr lang="en-US" altLang="ja-JP" dirty="0"/>
              <a:t>Okazaki Institute for Integrative Bioscience, National Institute for Basic Biology, National Institutes of Natural Sciences, Higashiyama, </a:t>
            </a:r>
            <a:r>
              <a:rPr lang="en-US" altLang="ja-JP" dirty="0" err="1"/>
              <a:t>Myodaiji</a:t>
            </a:r>
            <a:r>
              <a:rPr lang="en-US" altLang="ja-JP" dirty="0"/>
              <a:t>, Okazaki 444-8787, Japan; ‡Division of Translational Research, Research Center for Genomic Medicine, Saitama Medical University, 1397-1 Yamane, Hidaka, Saitama 350-1241, Japan; and §Core Research for Evolutional Science and Technology (CREST), Japan Science and Technology Agency, Honcho, Kawaguchi 332-0012, Japan</a:t>
            </a:r>
          </a:p>
          <a:p>
            <a:endParaRPr kumimoji="1" lang="en-US" altLang="ja-JP" dirty="0"/>
          </a:p>
          <a:p>
            <a:r>
              <a:rPr lang="en-US" altLang="ja-JP" dirty="0"/>
              <a:t>Edited by Allan C. </a:t>
            </a:r>
            <a:r>
              <a:rPr lang="en-US" altLang="ja-JP" dirty="0" err="1"/>
              <a:t>Spradling</a:t>
            </a:r>
            <a:r>
              <a:rPr lang="en-US" altLang="ja-JP" dirty="0"/>
              <a:t>, Carnegie Institution of Washington, Baltimore, MD, and approved March 11, 2007 (received for review November 13, 2006)</a:t>
            </a:r>
            <a:endParaRPr kumimoji="1" lang="ja-JP" altLang="en-US" dirty="0"/>
          </a:p>
        </p:txBody>
      </p:sp>
    </p:spTree>
    <p:extLst>
      <p:ext uri="{BB962C8B-B14F-4D97-AF65-F5344CB8AC3E}">
        <p14:creationId xmlns:p14="http://schemas.microsoft.com/office/powerpoint/2010/main" val="74215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A957A-F628-AB2F-00D1-E9CC54E8AF01}"/>
              </a:ext>
            </a:extLst>
          </p:cNvPr>
          <p:cNvSpPr>
            <a:spLocks noGrp="1"/>
          </p:cNvSpPr>
          <p:nvPr>
            <p:ph type="title"/>
          </p:nvPr>
        </p:nvSpPr>
        <p:spPr/>
        <p:txBody>
          <a:bodyPr/>
          <a:lstStyle/>
          <a:p>
            <a:endParaRPr kumimoji="1" lang="ja-JP" altLang="en-US" dirty="0"/>
          </a:p>
        </p:txBody>
      </p:sp>
      <p:pic>
        <p:nvPicPr>
          <p:cNvPr id="5" name="コンテンツ プレースホルダー 4">
            <a:extLst>
              <a:ext uri="{FF2B5EF4-FFF2-40B4-BE49-F238E27FC236}">
                <a16:creationId xmlns:a16="http://schemas.microsoft.com/office/drawing/2014/main" id="{CF4CBCBB-634D-0AA9-AC5A-09A891F41C15}"/>
              </a:ext>
            </a:extLst>
          </p:cNvPr>
          <p:cNvPicPr>
            <a:picLocks noGrp="1" noChangeAspect="1"/>
          </p:cNvPicPr>
          <p:nvPr>
            <p:ph idx="1"/>
          </p:nvPr>
        </p:nvPicPr>
        <p:blipFill>
          <a:blip r:embed="rId3"/>
          <a:stretch>
            <a:fillRect/>
          </a:stretch>
        </p:blipFill>
        <p:spPr>
          <a:xfrm>
            <a:off x="457200" y="1824164"/>
            <a:ext cx="5416296" cy="3619461"/>
          </a:xfrm>
        </p:spPr>
      </p:pic>
      <p:pic>
        <p:nvPicPr>
          <p:cNvPr id="4" name="図 3">
            <a:extLst>
              <a:ext uri="{FF2B5EF4-FFF2-40B4-BE49-F238E27FC236}">
                <a16:creationId xmlns:a16="http://schemas.microsoft.com/office/drawing/2014/main" id="{042BEBFA-466D-E3A2-97C6-D14A14964087}"/>
              </a:ext>
            </a:extLst>
          </p:cNvPr>
          <p:cNvPicPr>
            <a:picLocks noChangeAspect="1"/>
          </p:cNvPicPr>
          <p:nvPr/>
        </p:nvPicPr>
        <p:blipFill>
          <a:blip r:embed="rId4"/>
          <a:stretch>
            <a:fillRect/>
          </a:stretch>
        </p:blipFill>
        <p:spPr>
          <a:xfrm>
            <a:off x="6096000" y="1904868"/>
            <a:ext cx="5608806" cy="3048264"/>
          </a:xfrm>
          <a:prstGeom prst="rect">
            <a:avLst/>
          </a:prstGeom>
        </p:spPr>
      </p:pic>
    </p:spTree>
    <p:extLst>
      <p:ext uri="{BB962C8B-B14F-4D97-AF65-F5344CB8AC3E}">
        <p14:creationId xmlns:p14="http://schemas.microsoft.com/office/powerpoint/2010/main" val="135398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35D84612-B7D5-BD38-F911-2516C62EE002}"/>
              </a:ext>
            </a:extLst>
          </p:cNvPr>
          <p:cNvPicPr>
            <a:picLocks noGrp="1" noChangeAspect="1"/>
          </p:cNvPicPr>
          <p:nvPr>
            <p:ph idx="1"/>
          </p:nvPr>
        </p:nvPicPr>
        <p:blipFill>
          <a:blip r:embed="rId3"/>
          <a:stretch>
            <a:fillRect/>
          </a:stretch>
        </p:blipFill>
        <p:spPr>
          <a:xfrm>
            <a:off x="838199" y="2074098"/>
            <a:ext cx="9066435" cy="2947081"/>
          </a:xfrm>
          <a:prstGeom prst="rect">
            <a:avLst/>
          </a:prstGeom>
        </p:spPr>
      </p:pic>
    </p:spTree>
    <p:extLst>
      <p:ext uri="{BB962C8B-B14F-4D97-AF65-F5344CB8AC3E}">
        <p14:creationId xmlns:p14="http://schemas.microsoft.com/office/powerpoint/2010/main" val="352937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E5D73-3314-C851-2DC3-DC83FC869334}"/>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7114D0EF-77F3-C71D-4F17-3C248BB0A4F0}"/>
              </a:ext>
            </a:extLst>
          </p:cNvPr>
          <p:cNvPicPr>
            <a:picLocks noGrp="1" noChangeAspect="1"/>
          </p:cNvPicPr>
          <p:nvPr>
            <p:ph idx="1"/>
          </p:nvPr>
        </p:nvPicPr>
        <p:blipFill>
          <a:blip r:embed="rId3"/>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42649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5BB748-831B-9641-D05E-B6C40BD76035}"/>
              </a:ext>
            </a:extLst>
          </p:cNvPr>
          <p:cNvSpPr>
            <a:spLocks noGrp="1"/>
          </p:cNvSpPr>
          <p:nvPr>
            <p:ph idx="1"/>
          </p:nvPr>
        </p:nvSpPr>
        <p:spPr>
          <a:xfrm>
            <a:off x="838200" y="524656"/>
            <a:ext cx="10515600" cy="5652307"/>
          </a:xfrm>
        </p:spPr>
        <p:txBody>
          <a:bodyPr>
            <a:normAutofit/>
          </a:bodyPr>
          <a:lstStyle/>
          <a:p>
            <a:pPr marL="0" indent="0">
              <a:buNone/>
            </a:pPr>
            <a:r>
              <a:rPr kumimoji="1" lang="en-US" altLang="ja-JP" sz="3200" b="1" dirty="0"/>
              <a:t>Nanos</a:t>
            </a:r>
            <a:r>
              <a:rPr kumimoji="1" lang="ja-JP" altLang="en-US" sz="3200" b="1" dirty="0"/>
              <a:t>（</a:t>
            </a:r>
            <a:r>
              <a:rPr kumimoji="1" lang="en-US" altLang="ja-JP" sz="3200" b="1" dirty="0"/>
              <a:t>Nos</a:t>
            </a:r>
            <a:r>
              <a:rPr kumimoji="1" lang="ja-JP" altLang="en-US" sz="3200" b="1" dirty="0"/>
              <a:t>）</a:t>
            </a:r>
            <a:endParaRPr lang="en-US" altLang="ja-JP" sz="2000" dirty="0"/>
          </a:p>
          <a:p>
            <a:r>
              <a:rPr kumimoji="1" lang="en-US" altLang="ja-JP" sz="2000" dirty="0"/>
              <a:t>Nanos (Nos) </a:t>
            </a:r>
            <a:r>
              <a:rPr kumimoji="1" lang="ja-JP" altLang="en-US" sz="2000" dirty="0"/>
              <a:t>は、細胞の生存に不可欠なタンパク質である。ショウジョウバエでは、</a:t>
            </a:r>
            <a:r>
              <a:rPr kumimoji="1" lang="en-US" altLang="ja-JP" sz="2000" dirty="0"/>
              <a:t>Nos</a:t>
            </a:r>
            <a:r>
              <a:rPr kumimoji="1" lang="ja-JP" altLang="en-US" sz="2000" dirty="0"/>
              <a:t>が極細胞に分配され、アポトーシスを抑制することで、生殖細胞の正常な発生を可能にしている。</a:t>
            </a:r>
            <a:endParaRPr kumimoji="1" lang="en-US" altLang="ja-JP" sz="2000" dirty="0"/>
          </a:p>
          <a:p>
            <a:pPr marL="0" indent="0">
              <a:buNone/>
            </a:pPr>
            <a:endParaRPr kumimoji="1" lang="en-US" altLang="ja-JP" sz="2000" dirty="0"/>
          </a:p>
          <a:p>
            <a:r>
              <a:rPr kumimoji="1" lang="en-US" altLang="ja-JP" sz="2000" dirty="0"/>
              <a:t>Nos</a:t>
            </a:r>
            <a:r>
              <a:rPr kumimoji="1" lang="ja-JP" altLang="en-US" sz="2000" dirty="0"/>
              <a:t>が存在しない場合、極細胞は</a:t>
            </a:r>
            <a:r>
              <a:rPr lang="ja-JP" altLang="en-US" sz="2000" dirty="0"/>
              <a:t>生殖腺</a:t>
            </a:r>
            <a:r>
              <a:rPr kumimoji="1" lang="ja-JP" altLang="en-US" sz="2000" dirty="0"/>
              <a:t>への移動中にアポトーシスを起こす。</a:t>
            </a:r>
            <a:endParaRPr kumimoji="1" lang="en-US" altLang="ja-JP" sz="2000" dirty="0"/>
          </a:p>
          <a:p>
            <a:pPr marL="0" indent="0">
              <a:buNone/>
            </a:pPr>
            <a:endParaRPr lang="en-US" altLang="ja-JP" sz="2000" dirty="0"/>
          </a:p>
          <a:p>
            <a:r>
              <a:rPr kumimoji="1" lang="en-US" altLang="ja-JP" sz="2000" dirty="0"/>
              <a:t>Nos</a:t>
            </a:r>
            <a:r>
              <a:rPr kumimoji="1" lang="ja-JP" altLang="en-US" sz="2000" dirty="0"/>
              <a:t>は、</a:t>
            </a:r>
            <a:r>
              <a:rPr kumimoji="1" lang="en-US" altLang="ja-JP" sz="2000" dirty="0"/>
              <a:t>Nos response element (NRE)</a:t>
            </a:r>
            <a:r>
              <a:rPr kumimoji="1" lang="ja-JP" altLang="en-US" sz="2000" dirty="0"/>
              <a:t>と呼ばれる配列を持つ特定の</a:t>
            </a:r>
            <a:r>
              <a:rPr kumimoji="1" lang="en-US" altLang="ja-JP" sz="2000" dirty="0"/>
              <a:t>RNA</a:t>
            </a:r>
            <a:r>
              <a:rPr kumimoji="1" lang="ja-JP" altLang="en-US" sz="2000" dirty="0"/>
              <a:t>の翻訳を抑制することが知られており腹部パターン形成において、</a:t>
            </a:r>
            <a:r>
              <a:rPr kumimoji="1" lang="en-US" altLang="ja-JP" sz="2000" dirty="0"/>
              <a:t>Nos</a:t>
            </a:r>
            <a:r>
              <a:rPr kumimoji="1" lang="ja-JP" altLang="en-US" sz="2000" dirty="0"/>
              <a:t>は</a:t>
            </a:r>
            <a:r>
              <a:rPr kumimoji="1" lang="en-US" altLang="ja-JP" sz="2000" dirty="0"/>
              <a:t>hunchback</a:t>
            </a:r>
            <a:r>
              <a:rPr kumimoji="1" lang="ja-JP" altLang="en-US" sz="2000" dirty="0"/>
              <a:t>（</a:t>
            </a:r>
            <a:r>
              <a:rPr kumimoji="1" lang="en-US" altLang="ja-JP" sz="2000" dirty="0" err="1"/>
              <a:t>hb</a:t>
            </a:r>
            <a:r>
              <a:rPr kumimoji="1" lang="ja-JP" altLang="en-US" sz="2000" dirty="0"/>
              <a:t>）</a:t>
            </a:r>
            <a:r>
              <a:rPr kumimoji="1" lang="en-US" altLang="ja-JP" sz="2000" dirty="0"/>
              <a:t>RNA</a:t>
            </a:r>
            <a:r>
              <a:rPr kumimoji="1" lang="ja-JP" altLang="en-US" sz="2000" dirty="0"/>
              <a:t>の翻訳を抑制している。この抑制には</a:t>
            </a:r>
            <a:r>
              <a:rPr kumimoji="1" lang="en-US" altLang="ja-JP" sz="2000" dirty="0"/>
              <a:t>NRE</a:t>
            </a:r>
            <a:r>
              <a:rPr kumimoji="1" lang="ja-JP" altLang="en-US" sz="2000" dirty="0"/>
              <a:t>の配列が必要である。</a:t>
            </a:r>
            <a:endParaRPr kumimoji="1" lang="en-US" altLang="ja-JP" sz="2000" dirty="0"/>
          </a:p>
          <a:p>
            <a:endParaRPr lang="en-US" altLang="ja-JP" sz="2000" dirty="0"/>
          </a:p>
          <a:p>
            <a:endParaRPr kumimoji="1" lang="en-US" altLang="ja-JP" sz="2000" dirty="0"/>
          </a:p>
        </p:txBody>
      </p:sp>
      <p:sp>
        <p:nvSpPr>
          <p:cNvPr id="2" name="矢印: 下 1">
            <a:extLst>
              <a:ext uri="{FF2B5EF4-FFF2-40B4-BE49-F238E27FC236}">
                <a16:creationId xmlns:a16="http://schemas.microsoft.com/office/drawing/2014/main" id="{564C0B18-BE0E-5CD1-CB57-B1B7C32FD679}"/>
              </a:ext>
            </a:extLst>
          </p:cNvPr>
          <p:cNvSpPr/>
          <p:nvPr/>
        </p:nvSpPr>
        <p:spPr>
          <a:xfrm>
            <a:off x="4553712" y="4311587"/>
            <a:ext cx="2505456"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61963C0-B0B8-2FF8-572B-3A19EF0EE6D8}"/>
              </a:ext>
            </a:extLst>
          </p:cNvPr>
          <p:cNvSpPr txBox="1"/>
          <p:nvPr/>
        </p:nvSpPr>
        <p:spPr>
          <a:xfrm>
            <a:off x="1024128" y="5244275"/>
            <a:ext cx="10515600" cy="830997"/>
          </a:xfrm>
          <a:prstGeom prst="rect">
            <a:avLst/>
          </a:prstGeom>
          <a:noFill/>
        </p:spPr>
        <p:txBody>
          <a:bodyPr wrap="square" rtlCol="0">
            <a:spAutoFit/>
          </a:bodyPr>
          <a:lstStyle/>
          <a:p>
            <a:r>
              <a:rPr kumimoji="1" lang="ja-JP" altLang="en-US" sz="2800" b="1" dirty="0"/>
              <a:t>目的</a:t>
            </a:r>
            <a:endParaRPr lang="en-US" altLang="ja-JP" sz="2800" dirty="0"/>
          </a:p>
          <a:p>
            <a:r>
              <a:rPr kumimoji="1" lang="ja-JP" altLang="en-US" sz="2000" dirty="0"/>
              <a:t>アポトーシスが</a:t>
            </a:r>
            <a:r>
              <a:rPr kumimoji="1" lang="en-US" altLang="ja-JP" sz="2000" dirty="0"/>
              <a:t>Nos</a:t>
            </a:r>
            <a:r>
              <a:rPr kumimoji="1" lang="ja-JP" altLang="en-US" sz="2000" dirty="0"/>
              <a:t>によってどのように制御されているのかを解明する。</a:t>
            </a:r>
          </a:p>
        </p:txBody>
      </p:sp>
    </p:spTree>
    <p:extLst>
      <p:ext uri="{BB962C8B-B14F-4D97-AF65-F5344CB8AC3E}">
        <p14:creationId xmlns:p14="http://schemas.microsoft.com/office/powerpoint/2010/main" val="26921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392AF2C1-04B0-2B9E-EBB2-12E0355B2284}"/>
              </a:ext>
            </a:extLst>
          </p:cNvPr>
          <p:cNvSpPr/>
          <p:nvPr/>
        </p:nvSpPr>
        <p:spPr>
          <a:xfrm>
            <a:off x="3623318" y="1377454"/>
            <a:ext cx="5996169" cy="317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77B8177-9099-02FF-38F3-A213959F3B97}"/>
              </a:ext>
            </a:extLst>
          </p:cNvPr>
          <p:cNvSpPr>
            <a:spLocks noGrp="1"/>
          </p:cNvSpPr>
          <p:nvPr>
            <p:ph type="title"/>
          </p:nvPr>
        </p:nvSpPr>
        <p:spPr/>
        <p:txBody>
          <a:bodyPr>
            <a:normAutofit/>
          </a:bodyPr>
          <a:lstStyle/>
          <a:p>
            <a:r>
              <a:rPr kumimoji="1" lang="ja-JP" altLang="en-US" sz="3200" b="1" dirty="0">
                <a:latin typeface="+mn-lt"/>
              </a:rPr>
              <a:t>アポトーシス</a:t>
            </a:r>
          </a:p>
        </p:txBody>
      </p:sp>
      <p:sp>
        <p:nvSpPr>
          <p:cNvPr id="7" name="テキスト ボックス 6">
            <a:extLst>
              <a:ext uri="{FF2B5EF4-FFF2-40B4-BE49-F238E27FC236}">
                <a16:creationId xmlns:a16="http://schemas.microsoft.com/office/drawing/2014/main" id="{CD11E7DE-EA52-59D5-2D48-8979FF212860}"/>
              </a:ext>
            </a:extLst>
          </p:cNvPr>
          <p:cNvSpPr txBox="1"/>
          <p:nvPr/>
        </p:nvSpPr>
        <p:spPr>
          <a:xfrm>
            <a:off x="5727270" y="1541786"/>
            <a:ext cx="2548615" cy="523220"/>
          </a:xfrm>
          <a:prstGeom prst="rect">
            <a:avLst/>
          </a:prstGeom>
          <a:noFill/>
        </p:spPr>
        <p:txBody>
          <a:bodyPr wrap="square" rtlCol="0">
            <a:spAutoFit/>
          </a:bodyPr>
          <a:lstStyle/>
          <a:p>
            <a:r>
              <a:rPr kumimoji="1" lang="en-US" altLang="ja-JP" sz="2800" dirty="0"/>
              <a:t>RHG</a:t>
            </a:r>
            <a:r>
              <a:rPr kumimoji="1" lang="ja-JP" altLang="en-US" sz="2800" dirty="0"/>
              <a:t>遺伝子</a:t>
            </a:r>
          </a:p>
        </p:txBody>
      </p:sp>
      <p:sp>
        <p:nvSpPr>
          <p:cNvPr id="10" name="正方形/長方形 9">
            <a:extLst>
              <a:ext uri="{FF2B5EF4-FFF2-40B4-BE49-F238E27FC236}">
                <a16:creationId xmlns:a16="http://schemas.microsoft.com/office/drawing/2014/main" id="{F18E5702-A19E-1855-2E4B-F8E85256B030}"/>
              </a:ext>
            </a:extLst>
          </p:cNvPr>
          <p:cNvSpPr/>
          <p:nvPr/>
        </p:nvSpPr>
        <p:spPr>
          <a:xfrm>
            <a:off x="3853687" y="2785552"/>
            <a:ext cx="2548615" cy="9860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4F3F29F-2995-DB2B-996B-AA12A429234E}"/>
              </a:ext>
            </a:extLst>
          </p:cNvPr>
          <p:cNvSpPr txBox="1"/>
          <p:nvPr/>
        </p:nvSpPr>
        <p:spPr>
          <a:xfrm>
            <a:off x="3973735" y="3119370"/>
            <a:ext cx="1225296" cy="461665"/>
          </a:xfrm>
          <a:prstGeom prst="rect">
            <a:avLst/>
          </a:prstGeom>
          <a:noFill/>
        </p:spPr>
        <p:txBody>
          <a:bodyPr wrap="square" rtlCol="0">
            <a:spAutoFit/>
          </a:bodyPr>
          <a:lstStyle/>
          <a:p>
            <a:r>
              <a:rPr kumimoji="1" lang="en-US" altLang="ja-JP" sz="2400" dirty="0" err="1"/>
              <a:t>rpr</a:t>
            </a:r>
            <a:endParaRPr kumimoji="1" lang="ja-JP" altLang="en-US" sz="2400" dirty="0"/>
          </a:p>
        </p:txBody>
      </p:sp>
      <p:sp>
        <p:nvSpPr>
          <p:cNvPr id="5" name="テキスト ボックス 4">
            <a:extLst>
              <a:ext uri="{FF2B5EF4-FFF2-40B4-BE49-F238E27FC236}">
                <a16:creationId xmlns:a16="http://schemas.microsoft.com/office/drawing/2014/main" id="{4410A013-2EC9-B19C-5CD9-013A933A5B42}"/>
              </a:ext>
            </a:extLst>
          </p:cNvPr>
          <p:cNvSpPr txBox="1"/>
          <p:nvPr/>
        </p:nvSpPr>
        <p:spPr>
          <a:xfrm>
            <a:off x="4706431" y="3119370"/>
            <a:ext cx="1225296" cy="461665"/>
          </a:xfrm>
          <a:prstGeom prst="rect">
            <a:avLst/>
          </a:prstGeom>
          <a:noFill/>
        </p:spPr>
        <p:txBody>
          <a:bodyPr wrap="square" rtlCol="0">
            <a:spAutoFit/>
          </a:bodyPr>
          <a:lstStyle/>
          <a:p>
            <a:r>
              <a:rPr lang="en-US" altLang="ja-JP" sz="2400" dirty="0"/>
              <a:t>grim</a:t>
            </a:r>
            <a:endParaRPr kumimoji="1" lang="ja-JP" altLang="en-US" dirty="0"/>
          </a:p>
        </p:txBody>
      </p:sp>
      <p:sp>
        <p:nvSpPr>
          <p:cNvPr id="6" name="テキスト ボックス 5">
            <a:extLst>
              <a:ext uri="{FF2B5EF4-FFF2-40B4-BE49-F238E27FC236}">
                <a16:creationId xmlns:a16="http://schemas.microsoft.com/office/drawing/2014/main" id="{42B81A2E-C353-F682-D930-B5C655C31906}"/>
              </a:ext>
            </a:extLst>
          </p:cNvPr>
          <p:cNvSpPr txBox="1"/>
          <p:nvPr/>
        </p:nvSpPr>
        <p:spPr>
          <a:xfrm>
            <a:off x="7441567" y="3047748"/>
            <a:ext cx="1225296" cy="461665"/>
          </a:xfrm>
          <a:prstGeom prst="rect">
            <a:avLst/>
          </a:prstGeom>
          <a:noFill/>
        </p:spPr>
        <p:txBody>
          <a:bodyPr wrap="square" rtlCol="0">
            <a:spAutoFit/>
          </a:bodyPr>
          <a:lstStyle/>
          <a:p>
            <a:r>
              <a:rPr lang="en-US" altLang="ja-JP" sz="2400" dirty="0" err="1"/>
              <a:t>skl</a:t>
            </a:r>
            <a:endParaRPr kumimoji="1" lang="ja-JP" altLang="en-US" dirty="0"/>
          </a:p>
        </p:txBody>
      </p:sp>
      <p:sp>
        <p:nvSpPr>
          <p:cNvPr id="4" name="テキスト ボックス 3">
            <a:extLst>
              <a:ext uri="{FF2B5EF4-FFF2-40B4-BE49-F238E27FC236}">
                <a16:creationId xmlns:a16="http://schemas.microsoft.com/office/drawing/2014/main" id="{07FAD624-4B0C-A7E3-CC30-90F072568B84}"/>
              </a:ext>
            </a:extLst>
          </p:cNvPr>
          <p:cNvSpPr txBox="1"/>
          <p:nvPr/>
        </p:nvSpPr>
        <p:spPr>
          <a:xfrm>
            <a:off x="5647627" y="3128357"/>
            <a:ext cx="1225296" cy="461665"/>
          </a:xfrm>
          <a:prstGeom prst="rect">
            <a:avLst/>
          </a:prstGeom>
          <a:noFill/>
        </p:spPr>
        <p:txBody>
          <a:bodyPr wrap="square" rtlCol="0">
            <a:spAutoFit/>
          </a:bodyPr>
          <a:lstStyle/>
          <a:p>
            <a:r>
              <a:rPr lang="en-US" altLang="ja-JP" sz="2400" dirty="0"/>
              <a:t>hid</a:t>
            </a:r>
            <a:endParaRPr lang="en-US" altLang="ja-JP" dirty="0"/>
          </a:p>
        </p:txBody>
      </p:sp>
      <p:sp>
        <p:nvSpPr>
          <p:cNvPr id="8" name="テキスト ボックス 7">
            <a:extLst>
              <a:ext uri="{FF2B5EF4-FFF2-40B4-BE49-F238E27FC236}">
                <a16:creationId xmlns:a16="http://schemas.microsoft.com/office/drawing/2014/main" id="{10516F2A-5124-D802-A0D6-D293790A752D}"/>
              </a:ext>
            </a:extLst>
          </p:cNvPr>
          <p:cNvSpPr txBox="1"/>
          <p:nvPr/>
        </p:nvSpPr>
        <p:spPr>
          <a:xfrm>
            <a:off x="4472813" y="2512875"/>
            <a:ext cx="1225296"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2400" dirty="0"/>
              <a:t>H99</a:t>
            </a:r>
            <a:endParaRPr kumimoji="1" lang="ja-JP" altLang="en-US" sz="2400" dirty="0"/>
          </a:p>
        </p:txBody>
      </p:sp>
      <p:sp>
        <p:nvSpPr>
          <p:cNvPr id="12" name="テキスト ボックス 11">
            <a:extLst>
              <a:ext uri="{FF2B5EF4-FFF2-40B4-BE49-F238E27FC236}">
                <a16:creationId xmlns:a16="http://schemas.microsoft.com/office/drawing/2014/main" id="{7D768E58-DC76-6325-3E14-48CAD4C5769A}"/>
              </a:ext>
            </a:extLst>
          </p:cNvPr>
          <p:cNvSpPr txBox="1"/>
          <p:nvPr/>
        </p:nvSpPr>
        <p:spPr>
          <a:xfrm>
            <a:off x="493776" y="5212080"/>
            <a:ext cx="1086002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kern="100" dirty="0">
                <a:effectLst/>
                <a:ea typeface="游明朝" panose="02020400000000000000" pitchFamily="18" charset="-128"/>
                <a:cs typeface="Times New Roman" panose="02020603050405020304" pitchFamily="18" charset="0"/>
              </a:rPr>
              <a:t>H99</a:t>
            </a:r>
            <a:r>
              <a:rPr lang="ja-JP" altLang="ja-JP" sz="2000" kern="100" dirty="0">
                <a:effectLst/>
                <a:ea typeface="游明朝" panose="02020400000000000000" pitchFamily="18" charset="-128"/>
                <a:cs typeface="Times New Roman" panose="02020603050405020304" pitchFamily="18" charset="0"/>
              </a:rPr>
              <a:t>領域の欠失、</a:t>
            </a:r>
            <a:r>
              <a:rPr lang="en-US" altLang="ja-JP" sz="2000" kern="100" dirty="0" err="1">
                <a:effectLst/>
                <a:ea typeface="游明朝" panose="02020400000000000000" pitchFamily="18" charset="-128"/>
                <a:cs typeface="Times New Roman" panose="02020603050405020304" pitchFamily="18" charset="0"/>
              </a:rPr>
              <a:t>Df</a:t>
            </a:r>
            <a:r>
              <a:rPr lang="en-US" altLang="ja-JP" sz="2000" kern="100" dirty="0">
                <a:effectLst/>
                <a:ea typeface="游明朝" panose="02020400000000000000" pitchFamily="18" charset="-128"/>
                <a:cs typeface="Times New Roman" panose="02020603050405020304" pitchFamily="18" charset="0"/>
              </a:rPr>
              <a:t>(3L)H99</a:t>
            </a:r>
            <a:r>
              <a:rPr lang="ja-JP" altLang="ja-JP" sz="2000" kern="100" dirty="0">
                <a:effectLst/>
                <a:ea typeface="游明朝" panose="02020400000000000000" pitchFamily="18" charset="-128"/>
                <a:cs typeface="Times New Roman" panose="02020603050405020304" pitchFamily="18" charset="0"/>
              </a:rPr>
              <a:t>が</a:t>
            </a:r>
            <a:r>
              <a:rPr lang="en-US" altLang="ja-JP" sz="2000" kern="100" dirty="0">
                <a:effectLst/>
                <a:ea typeface="游明朝" panose="02020400000000000000" pitchFamily="18" charset="-128"/>
                <a:cs typeface="Times New Roman" panose="02020603050405020304" pitchFamily="18" charset="0"/>
              </a:rPr>
              <a:t>Nos</a:t>
            </a:r>
            <a:r>
              <a:rPr lang="ja-JP" altLang="ja-JP" sz="2000" kern="100" dirty="0">
                <a:effectLst/>
                <a:ea typeface="游明朝" panose="02020400000000000000" pitchFamily="18" charset="-128"/>
                <a:cs typeface="Times New Roman" panose="02020603050405020304" pitchFamily="18" charset="0"/>
              </a:rPr>
              <a:t>を欠く極細胞のアポトーシスを抑制</a:t>
            </a:r>
            <a:endParaRPr lang="en-US" altLang="ja-JP" sz="2000" kern="1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kern="100" dirty="0">
                <a:effectLst/>
                <a:ea typeface="游明朝" panose="02020400000000000000" pitchFamily="18" charset="-128"/>
                <a:cs typeface="Times New Roman" panose="02020603050405020304" pitchFamily="18" charset="0"/>
              </a:rPr>
              <a:t>H99</a:t>
            </a:r>
            <a:r>
              <a:rPr lang="ja-JP" altLang="ja-JP" sz="2000" kern="100" dirty="0">
                <a:effectLst/>
                <a:ea typeface="游明朝" panose="02020400000000000000" pitchFamily="18" charset="-128"/>
                <a:cs typeface="Times New Roman" panose="02020603050405020304" pitchFamily="18" charset="0"/>
              </a:rPr>
              <a:t>領域の</a:t>
            </a:r>
            <a:r>
              <a:rPr lang="en-US" altLang="ja-JP" sz="2000" kern="100" dirty="0">
                <a:effectLst/>
                <a:ea typeface="游明朝" panose="02020400000000000000" pitchFamily="18" charset="-128"/>
                <a:cs typeface="Times New Roman" panose="02020603050405020304" pitchFamily="18" charset="0"/>
              </a:rPr>
              <a:t>RHG</a:t>
            </a:r>
            <a:r>
              <a:rPr lang="ja-JP" altLang="ja-JP" sz="2000" kern="100" dirty="0">
                <a:effectLst/>
                <a:ea typeface="游明朝" panose="02020400000000000000" pitchFamily="18" charset="-128"/>
                <a:cs typeface="Times New Roman" panose="02020603050405020304" pitchFamily="18" charset="0"/>
              </a:rPr>
              <a:t>遺伝子が関与するアポトーシス経路において</a:t>
            </a:r>
            <a:r>
              <a:rPr lang="en-US" altLang="ja-JP" sz="2000" kern="100" dirty="0">
                <a:effectLst/>
                <a:ea typeface="游明朝" panose="02020400000000000000" pitchFamily="18" charset="-128"/>
                <a:cs typeface="Times New Roman" panose="02020603050405020304" pitchFamily="18" charset="0"/>
              </a:rPr>
              <a:t>Nos</a:t>
            </a:r>
            <a:r>
              <a:rPr lang="ja-JP" altLang="ja-JP" sz="2000" kern="100" dirty="0">
                <a:effectLst/>
                <a:ea typeface="游明朝" panose="02020400000000000000" pitchFamily="18" charset="-128"/>
                <a:cs typeface="Times New Roman" panose="02020603050405020304" pitchFamily="18" charset="0"/>
              </a:rPr>
              <a:t>が役割を果たす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41653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A4359A5-B435-B00F-73B6-5A58D08C5711}"/>
              </a:ext>
            </a:extLst>
          </p:cNvPr>
          <p:cNvPicPr>
            <a:picLocks noGrp="1" noChangeAspect="1"/>
          </p:cNvPicPr>
          <p:nvPr>
            <p:ph idx="1"/>
          </p:nvPr>
        </p:nvPicPr>
        <p:blipFill>
          <a:blip r:embed="rId3"/>
          <a:stretch>
            <a:fillRect/>
          </a:stretch>
        </p:blipFill>
        <p:spPr>
          <a:xfrm>
            <a:off x="823451" y="1124662"/>
            <a:ext cx="5835316" cy="3303543"/>
          </a:xfrm>
        </p:spPr>
      </p:pic>
      <p:pic>
        <p:nvPicPr>
          <p:cNvPr id="7" name="図 6">
            <a:extLst>
              <a:ext uri="{FF2B5EF4-FFF2-40B4-BE49-F238E27FC236}">
                <a16:creationId xmlns:a16="http://schemas.microsoft.com/office/drawing/2014/main" id="{81DF0BA5-7C73-CBC1-4A2C-37445C90C625}"/>
              </a:ext>
            </a:extLst>
          </p:cNvPr>
          <p:cNvPicPr>
            <a:picLocks noChangeAspect="1"/>
          </p:cNvPicPr>
          <p:nvPr/>
        </p:nvPicPr>
        <p:blipFill>
          <a:blip r:embed="rId4"/>
          <a:stretch>
            <a:fillRect/>
          </a:stretch>
        </p:blipFill>
        <p:spPr>
          <a:xfrm>
            <a:off x="1056164" y="4428205"/>
            <a:ext cx="7173435" cy="2341647"/>
          </a:xfrm>
          <a:prstGeom prst="rect">
            <a:avLst/>
          </a:prstGeom>
        </p:spPr>
      </p:pic>
      <p:pic>
        <p:nvPicPr>
          <p:cNvPr id="3" name="図 2">
            <a:extLst>
              <a:ext uri="{FF2B5EF4-FFF2-40B4-BE49-F238E27FC236}">
                <a16:creationId xmlns:a16="http://schemas.microsoft.com/office/drawing/2014/main" id="{DDBD0EC0-38B2-D9C1-BFFA-880DF989BD06}"/>
              </a:ext>
            </a:extLst>
          </p:cNvPr>
          <p:cNvPicPr>
            <a:picLocks noChangeAspect="1"/>
          </p:cNvPicPr>
          <p:nvPr/>
        </p:nvPicPr>
        <p:blipFill>
          <a:blip r:embed="rId5"/>
          <a:stretch>
            <a:fillRect/>
          </a:stretch>
        </p:blipFill>
        <p:spPr>
          <a:xfrm>
            <a:off x="782197" y="469211"/>
            <a:ext cx="10627605" cy="345735"/>
          </a:xfrm>
          <a:prstGeom prst="rect">
            <a:avLst/>
          </a:prstGeom>
        </p:spPr>
      </p:pic>
    </p:spTree>
    <p:extLst>
      <p:ext uri="{BB962C8B-B14F-4D97-AF65-F5344CB8AC3E}">
        <p14:creationId xmlns:p14="http://schemas.microsoft.com/office/powerpoint/2010/main" val="323039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3D2835E-2C3F-6222-5E6F-97208F5E6EA5}"/>
              </a:ext>
            </a:extLst>
          </p:cNvPr>
          <p:cNvPicPr>
            <a:picLocks noGrp="1" noChangeAspect="1"/>
          </p:cNvPicPr>
          <p:nvPr>
            <p:ph idx="1"/>
          </p:nvPr>
        </p:nvPicPr>
        <p:blipFill>
          <a:blip r:embed="rId3"/>
          <a:stretch>
            <a:fillRect/>
          </a:stretch>
        </p:blipFill>
        <p:spPr>
          <a:xfrm>
            <a:off x="838200" y="365125"/>
            <a:ext cx="6597027" cy="2037013"/>
          </a:xfrm>
        </p:spPr>
      </p:pic>
      <p:pic>
        <p:nvPicPr>
          <p:cNvPr id="7" name="図 6">
            <a:extLst>
              <a:ext uri="{FF2B5EF4-FFF2-40B4-BE49-F238E27FC236}">
                <a16:creationId xmlns:a16="http://schemas.microsoft.com/office/drawing/2014/main" id="{9CA201E1-0AD9-D9C1-BBEB-A893A91EEF22}"/>
              </a:ext>
            </a:extLst>
          </p:cNvPr>
          <p:cNvPicPr>
            <a:picLocks noChangeAspect="1"/>
          </p:cNvPicPr>
          <p:nvPr/>
        </p:nvPicPr>
        <p:blipFill>
          <a:blip r:embed="rId4"/>
          <a:stretch>
            <a:fillRect/>
          </a:stretch>
        </p:blipFill>
        <p:spPr>
          <a:xfrm>
            <a:off x="838200" y="2635818"/>
            <a:ext cx="9509863" cy="3640089"/>
          </a:xfrm>
          <a:prstGeom prst="rect">
            <a:avLst/>
          </a:prstGeom>
        </p:spPr>
      </p:pic>
    </p:spTree>
    <p:extLst>
      <p:ext uri="{BB962C8B-B14F-4D97-AF65-F5344CB8AC3E}">
        <p14:creationId xmlns:p14="http://schemas.microsoft.com/office/powerpoint/2010/main" val="116956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テーブル&#10;&#10;自動的に生成された説明">
            <a:extLst>
              <a:ext uri="{FF2B5EF4-FFF2-40B4-BE49-F238E27FC236}">
                <a16:creationId xmlns:a16="http://schemas.microsoft.com/office/drawing/2014/main" id="{903CECE9-CA44-960B-344E-D35DC48DF209}"/>
              </a:ext>
            </a:extLst>
          </p:cNvPr>
          <p:cNvPicPr>
            <a:picLocks noGrp="1" noChangeAspect="1"/>
          </p:cNvPicPr>
          <p:nvPr>
            <p:ph idx="1"/>
          </p:nvPr>
        </p:nvPicPr>
        <p:blipFill>
          <a:blip r:embed="rId3"/>
          <a:stretch>
            <a:fillRect/>
          </a:stretch>
        </p:blipFill>
        <p:spPr>
          <a:xfrm>
            <a:off x="959101" y="588801"/>
            <a:ext cx="7732566" cy="2687067"/>
          </a:xfrm>
          <a:prstGeom prst="rect">
            <a:avLst/>
          </a:prstGeom>
        </p:spPr>
      </p:pic>
      <p:pic>
        <p:nvPicPr>
          <p:cNvPr id="3" name="図 2">
            <a:extLst>
              <a:ext uri="{FF2B5EF4-FFF2-40B4-BE49-F238E27FC236}">
                <a16:creationId xmlns:a16="http://schemas.microsoft.com/office/drawing/2014/main" id="{961B9FDB-64B2-1531-150B-988BF24CF753}"/>
              </a:ext>
            </a:extLst>
          </p:cNvPr>
          <p:cNvPicPr>
            <a:picLocks noChangeAspect="1"/>
          </p:cNvPicPr>
          <p:nvPr/>
        </p:nvPicPr>
        <p:blipFill>
          <a:blip r:embed="rId4"/>
          <a:stretch>
            <a:fillRect/>
          </a:stretch>
        </p:blipFill>
        <p:spPr>
          <a:xfrm>
            <a:off x="959101" y="3429000"/>
            <a:ext cx="6209795" cy="3151470"/>
          </a:xfrm>
          <a:prstGeom prst="rect">
            <a:avLst/>
          </a:prstGeom>
        </p:spPr>
      </p:pic>
    </p:spTree>
    <p:extLst>
      <p:ext uri="{BB962C8B-B14F-4D97-AF65-F5344CB8AC3E}">
        <p14:creationId xmlns:p14="http://schemas.microsoft.com/office/powerpoint/2010/main" val="78762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ADAC25D-B369-C9A9-7574-BBAAE157F351}"/>
              </a:ext>
            </a:extLst>
          </p:cNvPr>
          <p:cNvSpPr>
            <a:spLocks noGrp="1"/>
          </p:cNvSpPr>
          <p:nvPr>
            <p:ph idx="1"/>
          </p:nvPr>
        </p:nvSpPr>
        <p:spPr/>
        <p:txBody>
          <a:bodyPr/>
          <a:lstStyle/>
          <a:p>
            <a:endParaRPr kumimoji="1" lang="ja-JP" altLang="en-US" dirty="0"/>
          </a:p>
        </p:txBody>
      </p:sp>
      <p:pic>
        <p:nvPicPr>
          <p:cNvPr id="5" name="図 4">
            <a:extLst>
              <a:ext uri="{FF2B5EF4-FFF2-40B4-BE49-F238E27FC236}">
                <a16:creationId xmlns:a16="http://schemas.microsoft.com/office/drawing/2014/main" id="{EC2BF6C7-589C-FDEF-CDCC-3A7C26E2A6C0}"/>
              </a:ext>
            </a:extLst>
          </p:cNvPr>
          <p:cNvPicPr>
            <a:picLocks noChangeAspect="1"/>
          </p:cNvPicPr>
          <p:nvPr/>
        </p:nvPicPr>
        <p:blipFill>
          <a:blip r:embed="rId3"/>
          <a:stretch>
            <a:fillRect/>
          </a:stretch>
        </p:blipFill>
        <p:spPr>
          <a:xfrm>
            <a:off x="799641" y="434080"/>
            <a:ext cx="5296359" cy="5989839"/>
          </a:xfrm>
          <a:prstGeom prst="rect">
            <a:avLst/>
          </a:prstGeom>
        </p:spPr>
      </p:pic>
    </p:spTree>
    <p:extLst>
      <p:ext uri="{BB962C8B-B14F-4D97-AF65-F5344CB8AC3E}">
        <p14:creationId xmlns:p14="http://schemas.microsoft.com/office/powerpoint/2010/main" val="422707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3999EF2D-3530-9723-5F18-D33DF671C3D5}"/>
              </a:ext>
            </a:extLst>
          </p:cNvPr>
          <p:cNvPicPr>
            <a:picLocks noGrp="1" noChangeAspect="1"/>
          </p:cNvPicPr>
          <p:nvPr>
            <p:ph idx="1"/>
          </p:nvPr>
        </p:nvPicPr>
        <p:blipFill>
          <a:blip r:embed="rId3"/>
          <a:stretch>
            <a:fillRect/>
          </a:stretch>
        </p:blipFill>
        <p:spPr>
          <a:xfrm>
            <a:off x="1062083" y="585176"/>
            <a:ext cx="4448089" cy="2183423"/>
          </a:xfrm>
          <a:prstGeom prst="rect">
            <a:avLst/>
          </a:prstGeom>
        </p:spPr>
      </p:pic>
      <p:pic>
        <p:nvPicPr>
          <p:cNvPr id="6" name="図 5">
            <a:extLst>
              <a:ext uri="{FF2B5EF4-FFF2-40B4-BE49-F238E27FC236}">
                <a16:creationId xmlns:a16="http://schemas.microsoft.com/office/drawing/2014/main" id="{2326C639-DD08-56A9-0ACF-B81B93FDCF23}"/>
              </a:ext>
            </a:extLst>
          </p:cNvPr>
          <p:cNvPicPr>
            <a:picLocks noChangeAspect="1"/>
          </p:cNvPicPr>
          <p:nvPr/>
        </p:nvPicPr>
        <p:blipFill>
          <a:blip r:embed="rId4"/>
          <a:stretch>
            <a:fillRect/>
          </a:stretch>
        </p:blipFill>
        <p:spPr>
          <a:xfrm>
            <a:off x="1195260" y="3165520"/>
            <a:ext cx="6409343" cy="3107303"/>
          </a:xfrm>
          <a:prstGeom prst="rect">
            <a:avLst/>
          </a:prstGeom>
        </p:spPr>
      </p:pic>
    </p:spTree>
    <p:extLst>
      <p:ext uri="{BB962C8B-B14F-4D97-AF65-F5344CB8AC3E}">
        <p14:creationId xmlns:p14="http://schemas.microsoft.com/office/powerpoint/2010/main" val="40058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D32BA50D-5C24-A09E-D82C-AEDE9685D004}"/>
              </a:ext>
            </a:extLst>
          </p:cNvPr>
          <p:cNvPicPr>
            <a:picLocks noGrp="1" noChangeAspect="1"/>
          </p:cNvPicPr>
          <p:nvPr>
            <p:ph idx="1"/>
          </p:nvPr>
        </p:nvPicPr>
        <p:blipFill>
          <a:blip r:embed="rId3"/>
          <a:stretch>
            <a:fillRect/>
          </a:stretch>
        </p:blipFill>
        <p:spPr>
          <a:xfrm>
            <a:off x="838200" y="1295469"/>
            <a:ext cx="9554055" cy="4267062"/>
          </a:xfrm>
        </p:spPr>
      </p:pic>
    </p:spTree>
    <p:extLst>
      <p:ext uri="{BB962C8B-B14F-4D97-AF65-F5344CB8AC3E}">
        <p14:creationId xmlns:p14="http://schemas.microsoft.com/office/powerpoint/2010/main" val="8002046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6118</TotalTime>
  <Words>4043</Words>
  <Application>Microsoft Office PowerPoint</Application>
  <PresentationFormat>ワイド画面</PresentationFormat>
  <Paragraphs>129</Paragraphs>
  <Slides>12</Slides>
  <Notes>12</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游明朝</vt:lpstr>
      <vt:lpstr>Arial</vt:lpstr>
      <vt:lpstr>Office テーマ</vt:lpstr>
      <vt:lpstr>Maternal Nanos represses hid/skl-dependent apoptosis to maintain the germ line in Drosophila embryos</vt:lpstr>
      <vt:lpstr>PowerPoint プレゼンテーション</vt:lpstr>
      <vt:lpstr>アポトーシス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Nanos represses hid/skl-dependent apoptosis to maintain the germ line in Drosophila embryos</dc:title>
  <dc:creator>浦川 七海</dc:creator>
  <cp:lastModifiedBy>浦川 七海</cp:lastModifiedBy>
  <cp:revision>18</cp:revision>
  <cp:lastPrinted>2022-09-27T00:40:11Z</cp:lastPrinted>
  <dcterms:created xsi:type="dcterms:W3CDTF">2022-08-09T04:58:04Z</dcterms:created>
  <dcterms:modified xsi:type="dcterms:W3CDTF">2022-09-27T00:48:44Z</dcterms:modified>
</cp:coreProperties>
</file>