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58" r:id="rId5"/>
    <p:sldId id="259" r:id="rId6"/>
    <p:sldId id="260" r:id="rId7"/>
    <p:sldId id="261"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59" autoAdjust="0"/>
    <p:restoredTop sz="94660"/>
  </p:normalViewPr>
  <p:slideViewPr>
    <p:cSldViewPr snapToGrid="0">
      <p:cViewPr varScale="1">
        <p:scale>
          <a:sx n="46" d="100"/>
          <a:sy n="46" d="100"/>
        </p:scale>
        <p:origin x="58" y="994"/>
      </p:cViewPr>
      <p:guideLst/>
    </p:cSldViewPr>
  </p:slideViewPr>
  <p:notesTextViewPr>
    <p:cViewPr>
      <p:scale>
        <a:sx n="1" d="1"/>
        <a:sy n="1" d="1"/>
      </p:scale>
      <p:origin x="0" y="0"/>
    </p:cViewPr>
  </p:notesTextViewPr>
  <p:notesViewPr>
    <p:cSldViewPr snapToGrid="0">
      <p:cViewPr varScale="1">
        <p:scale>
          <a:sx n="67" d="100"/>
          <a:sy n="67" d="100"/>
        </p:scale>
        <p:origin x="845"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C0DED-9E92-4613-BC4F-594D2AFA1D5C}" type="datetimeFigureOut">
              <a:rPr kumimoji="1" lang="ja-JP" altLang="en-US" smtClean="0"/>
              <a:t>2022/7/8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06CB9-1437-4C31-966D-C7DA5B6BD014}" type="slidenum">
              <a:rPr kumimoji="1" lang="ja-JP" altLang="en-US" smtClean="0"/>
              <a:t>‹#›</a:t>
            </a:fld>
            <a:endParaRPr kumimoji="1" lang="ja-JP" altLang="en-US"/>
          </a:p>
        </p:txBody>
      </p:sp>
    </p:spTree>
    <p:extLst>
      <p:ext uri="{BB962C8B-B14F-4D97-AF65-F5344CB8AC3E}">
        <p14:creationId xmlns:p14="http://schemas.microsoft.com/office/powerpoint/2010/main" val="11590979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a:xfrm>
            <a:off x="685800" y="3635534"/>
            <a:ext cx="5486400" cy="5049678"/>
          </a:xfrm>
        </p:spPr>
        <p:txBody>
          <a:bodyPr/>
          <a:lstStyle/>
          <a:p>
            <a:r>
              <a:rPr kumimoji="1" lang="ja-JP" altLang="en-US" dirty="0"/>
              <a:t>目的：</a:t>
            </a:r>
            <a:r>
              <a:rPr lang="en-US" altLang="ja-JP" sz="1200" dirty="0" err="1">
                <a:effectLst/>
                <a:latin typeface="游明朝" panose="02020400000000000000" pitchFamily="18" charset="-128"/>
                <a:cs typeface="Times New Roman" panose="02020603050405020304" pitchFamily="18" charset="0"/>
              </a:rPr>
              <a:t>Pum</a:t>
            </a:r>
            <a:r>
              <a:rPr lang="ja-JP" altLang="ja-JP" sz="1200" dirty="0">
                <a:effectLst/>
                <a:ea typeface="游明朝" panose="02020400000000000000" pitchFamily="18" charset="-128"/>
                <a:cs typeface="Times New Roman" panose="02020603050405020304" pitchFamily="18" charset="0"/>
              </a:rPr>
              <a:t>が</a:t>
            </a:r>
            <a:r>
              <a:rPr lang="en-US" altLang="ja-JP" sz="1200" dirty="0">
                <a:effectLst/>
                <a:ea typeface="游明朝" panose="02020400000000000000" pitchFamily="18" charset="-128"/>
                <a:cs typeface="Times New Roman" panose="02020603050405020304" pitchFamily="18" charset="0"/>
              </a:rPr>
              <a:t>Nos</a:t>
            </a:r>
            <a:r>
              <a:rPr lang="ja-JP" altLang="ja-JP" sz="1200" dirty="0">
                <a:effectLst/>
                <a:ea typeface="游明朝" panose="02020400000000000000" pitchFamily="18" charset="-128"/>
                <a:cs typeface="Times New Roman" panose="02020603050405020304" pitchFamily="18" charset="0"/>
              </a:rPr>
              <a:t>と同様に胚発生中の生殖細胞の発達に作用しているかどうかを調べるために、母方の</a:t>
            </a:r>
            <a:r>
              <a:rPr lang="en-US" altLang="ja-JP" sz="1200" dirty="0" err="1">
                <a:effectLst/>
                <a:ea typeface="游明朝" panose="02020400000000000000" pitchFamily="18" charset="-128"/>
                <a:cs typeface="Times New Roman" panose="02020603050405020304" pitchFamily="18" charset="0"/>
              </a:rPr>
              <a:t>pum</a:t>
            </a:r>
            <a:r>
              <a:rPr lang="ja-JP" altLang="ja-JP" sz="1200" dirty="0">
                <a:effectLst/>
                <a:ea typeface="游明朝" panose="02020400000000000000" pitchFamily="18" charset="-128"/>
                <a:cs typeface="Times New Roman" panose="02020603050405020304" pitchFamily="18" charset="0"/>
              </a:rPr>
              <a:t>変異が以下の</a:t>
            </a:r>
            <a:r>
              <a:rPr lang="en-US" altLang="ja-JP" sz="1200" dirty="0">
                <a:effectLst/>
                <a:ea typeface="游明朝" panose="02020400000000000000" pitchFamily="18" charset="-128"/>
                <a:cs typeface="Times New Roman" panose="02020603050405020304" pitchFamily="18" charset="0"/>
              </a:rPr>
              <a:t>3</a:t>
            </a:r>
            <a:r>
              <a:rPr lang="ja-JP" altLang="ja-JP" sz="1200" dirty="0">
                <a:effectLst/>
                <a:ea typeface="游明朝" panose="02020400000000000000" pitchFamily="18" charset="-128"/>
                <a:cs typeface="Times New Roman" panose="02020603050405020304" pitchFamily="18" charset="0"/>
              </a:rPr>
              <a:t>つの生殖細胞特異的な細胞事象に及ぼす影響を調べた。</a:t>
            </a:r>
            <a:endParaRPr lang="en-US" altLang="ja-JP" sz="1200" dirty="0">
              <a:effectLst/>
              <a:ea typeface="游明朝" panose="02020400000000000000" pitchFamily="18" charset="-128"/>
              <a:cs typeface="Times New Roman" panose="02020603050405020304" pitchFamily="18" charset="0"/>
            </a:endParaRPr>
          </a:p>
          <a:p>
            <a:endParaRPr kumimoji="1" lang="en-US" altLang="ja-JP" dirty="0">
              <a:ea typeface="游明朝" panose="02020400000000000000" pitchFamily="18" charset="-128"/>
              <a:cs typeface="Times New Roman" panose="02020603050405020304" pitchFamily="18" charset="0"/>
            </a:endParaRPr>
          </a:p>
          <a:p>
            <a:r>
              <a:rPr lang="ja-JP" altLang="en-US" dirty="0">
                <a:ea typeface="游明朝" panose="02020400000000000000" pitchFamily="18" charset="-128"/>
                <a:cs typeface="Times New Roman" panose="02020603050405020304" pitchFamily="18" charset="0"/>
              </a:rPr>
              <a:t>データには示されていないが</a:t>
            </a:r>
            <a:r>
              <a:rPr lang="en-US" altLang="ja-JP" sz="1200" dirty="0" err="1">
                <a:effectLst/>
                <a:latin typeface="游明朝" panose="02020400000000000000" pitchFamily="18" charset="-128"/>
                <a:cs typeface="Times New Roman" panose="02020603050405020304" pitchFamily="18" charset="0"/>
              </a:rPr>
              <a:t>Pum</a:t>
            </a:r>
            <a:r>
              <a:rPr lang="ja-JP" altLang="ja-JP" sz="1200" dirty="0">
                <a:effectLst/>
                <a:ea typeface="游明朝" panose="02020400000000000000" pitchFamily="18" charset="-128"/>
                <a:cs typeface="Times New Roman" panose="02020603050405020304" pitchFamily="18" charset="0"/>
              </a:rPr>
              <a:t>を欠損した胚で形成された極細胞は、中腸上皮を通過して血球内に正常に移動した</a:t>
            </a:r>
            <a:r>
              <a:rPr lang="ja-JP" altLang="en-US" sz="1200" dirty="0">
                <a:effectLst/>
                <a:ea typeface="游明朝" panose="02020400000000000000" pitchFamily="18" charset="-128"/>
                <a:cs typeface="Times New Roman" panose="02020603050405020304" pitchFamily="18" charset="0"/>
              </a:rPr>
              <a:t>。</a:t>
            </a:r>
            <a:endParaRPr lang="en-US" altLang="ja-JP" sz="1200" dirty="0">
              <a:effectLst/>
              <a:ea typeface="游明朝" panose="02020400000000000000" pitchFamily="18" charset="-128"/>
              <a:cs typeface="Times New Roman" panose="02020603050405020304" pitchFamily="18" charset="0"/>
            </a:endParaRPr>
          </a:p>
          <a:p>
            <a:endParaRPr kumimoji="1" lang="en-US" altLang="ja-JP" dirty="0">
              <a:ea typeface="游明朝" panose="02020400000000000000" pitchFamily="18" charset="-128"/>
              <a:cs typeface="Times New Roman" panose="02020603050405020304" pitchFamily="18" charset="0"/>
            </a:endParaRPr>
          </a:p>
          <a:p>
            <a:r>
              <a:rPr kumimoji="1" lang="ja-JP" altLang="en-US" dirty="0"/>
              <a:t>図ｂ変異体：</a:t>
            </a:r>
            <a:r>
              <a:rPr lang="ja-JP" altLang="ja-JP" sz="1200" dirty="0">
                <a:effectLst/>
                <a:ea typeface="游明朝" panose="02020400000000000000" pitchFamily="18" charset="-128"/>
                <a:cs typeface="Times New Roman" panose="02020603050405020304" pitchFamily="18" charset="0"/>
              </a:rPr>
              <a:t>移植された</a:t>
            </a:r>
            <a:r>
              <a:rPr lang="en-US" altLang="ja-JP" sz="1200" dirty="0" err="1">
                <a:effectLst/>
                <a:ea typeface="游明朝" panose="02020400000000000000" pitchFamily="18" charset="-128"/>
                <a:cs typeface="Times New Roman" panose="02020603050405020304" pitchFamily="18" charset="0"/>
              </a:rPr>
              <a:t>Pum</a:t>
            </a:r>
            <a:r>
              <a:rPr lang="ja-JP" altLang="ja-JP" sz="1200" dirty="0">
                <a:effectLst/>
                <a:ea typeface="游明朝" panose="02020400000000000000" pitchFamily="18" charset="-128"/>
                <a:cs typeface="Times New Roman" panose="02020603050405020304" pitchFamily="18" charset="0"/>
              </a:rPr>
              <a:t>極細胞はいずれも宿主の生殖腺内に取り込まれなかった</a:t>
            </a:r>
            <a:endParaRPr kumimoji="1" lang="en-US" altLang="ja-JP" dirty="0"/>
          </a:p>
          <a:p>
            <a:r>
              <a:rPr lang="ja-JP" altLang="en-US" dirty="0"/>
              <a:t>図</a:t>
            </a:r>
            <a:r>
              <a:rPr lang="en-US" altLang="ja-JP" dirty="0"/>
              <a:t>a</a:t>
            </a:r>
            <a:r>
              <a:rPr lang="ja-JP" altLang="en-US" dirty="0"/>
              <a:t>　正常：</a:t>
            </a:r>
            <a:r>
              <a:rPr lang="ja-JP" altLang="ja-JP" sz="1200" dirty="0">
                <a:effectLst/>
                <a:ea typeface="游明朝" panose="02020400000000000000" pitchFamily="18" charset="-128"/>
                <a:cs typeface="Times New Roman" panose="02020603050405020304" pitchFamily="18" charset="0"/>
              </a:rPr>
              <a:t>胚から採取した正常な極細胞は生殖腺内に観察された</a:t>
            </a:r>
            <a:endParaRPr lang="en-US" altLang="ja-JP" sz="1200" dirty="0">
              <a:effectLst/>
              <a:ea typeface="游明朝" panose="02020400000000000000" pitchFamily="18" charset="-128"/>
              <a:cs typeface="Times New Roman" panose="02020603050405020304" pitchFamily="18" charset="0"/>
            </a:endParaRPr>
          </a:p>
          <a:p>
            <a:endParaRPr kumimoji="1" lang="en-US" altLang="ja-JP" dirty="0">
              <a:ea typeface="游明朝" panose="02020400000000000000" pitchFamily="18" charset="-128"/>
              <a:cs typeface="Times New Roman" panose="02020603050405020304" pitchFamily="18" charset="0"/>
            </a:endParaRPr>
          </a:p>
          <a:p>
            <a:r>
              <a:rPr lang="ja-JP" altLang="ja-JP" sz="1200" dirty="0">
                <a:effectLst/>
                <a:ea typeface="游明朝" panose="02020400000000000000" pitchFamily="18" charset="-128"/>
                <a:cs typeface="Times New Roman" panose="02020603050405020304" pitchFamily="18" charset="0"/>
              </a:rPr>
              <a:t>移植された</a:t>
            </a:r>
            <a:r>
              <a:rPr lang="en-US" altLang="ja-JP" sz="1200" dirty="0" err="1">
                <a:effectLst/>
                <a:ea typeface="游明朝" panose="02020400000000000000" pitchFamily="18" charset="-128"/>
                <a:cs typeface="Times New Roman" panose="02020603050405020304" pitchFamily="18" charset="0"/>
              </a:rPr>
              <a:t>Pum</a:t>
            </a:r>
            <a:r>
              <a:rPr lang="ja-JP" altLang="ja-JP" sz="1200" dirty="0">
                <a:effectLst/>
                <a:ea typeface="游明朝" panose="02020400000000000000" pitchFamily="18" charset="-128"/>
                <a:cs typeface="Times New Roman" panose="02020603050405020304" pitchFamily="18" charset="0"/>
              </a:rPr>
              <a:t>の極細胞は、すべて血球と腸管内腔にとどまっていた</a:t>
            </a:r>
            <a:endParaRPr lang="en-US" altLang="ja-JP" sz="1200" dirty="0">
              <a:effectLst/>
              <a:ea typeface="游明朝" panose="02020400000000000000" pitchFamily="18" charset="-128"/>
              <a:cs typeface="Times New Roman" panose="02020603050405020304" pitchFamily="18" charset="0"/>
            </a:endParaRPr>
          </a:p>
          <a:p>
            <a:endParaRPr kumimoji="1" lang="en-US" altLang="ja-JP" dirty="0">
              <a:ea typeface="游明朝" panose="02020400000000000000" pitchFamily="18" charset="-128"/>
              <a:cs typeface="Times New Roman" panose="02020603050405020304" pitchFamily="18" charset="0"/>
            </a:endParaRPr>
          </a:p>
          <a:p>
            <a:r>
              <a:rPr lang="ja-JP" altLang="en-US" sz="1600" dirty="0">
                <a:solidFill>
                  <a:srgbClr val="FF0000"/>
                </a:solidFill>
                <a:ea typeface="游明朝" panose="02020400000000000000" pitchFamily="18" charset="-128"/>
                <a:cs typeface="Times New Roman" panose="02020603050405020304" pitchFamily="18" charset="0"/>
              </a:rPr>
              <a:t>結果</a:t>
            </a:r>
            <a:endParaRPr lang="en-US" altLang="ja-JP" sz="1600" dirty="0">
              <a:solidFill>
                <a:srgbClr val="FF0000"/>
              </a:solidFill>
              <a:ea typeface="游明朝" panose="02020400000000000000" pitchFamily="18" charset="-128"/>
              <a:cs typeface="Times New Roman" panose="02020603050405020304" pitchFamily="18" charset="0"/>
            </a:endParaRPr>
          </a:p>
          <a:p>
            <a:r>
              <a:rPr lang="en-US" altLang="ja-JP" dirty="0" err="1">
                <a:effectLst/>
                <a:latin typeface="游明朝" panose="02020400000000000000" pitchFamily="18" charset="-128"/>
                <a:cs typeface="Times New Roman" panose="02020603050405020304" pitchFamily="18" charset="0"/>
              </a:rPr>
              <a:t>Pum</a:t>
            </a:r>
            <a:r>
              <a:rPr lang="ja-JP" altLang="ja-JP" dirty="0">
                <a:effectLst/>
                <a:ea typeface="游明朝" panose="02020400000000000000" pitchFamily="18" charset="-128"/>
                <a:cs typeface="Times New Roman" panose="02020603050405020304" pitchFamily="18" charset="0"/>
              </a:rPr>
              <a:t>が生殖腺への移動のために極細胞において自律的に必要である</a:t>
            </a:r>
            <a:endParaRPr lang="en-US" altLang="ja-JP" dirty="0">
              <a:effectLst/>
              <a:ea typeface="游明朝" panose="02020400000000000000" pitchFamily="18" charset="-128"/>
              <a:cs typeface="Times New Roman" panose="02020603050405020304" pitchFamily="18" charset="0"/>
            </a:endParaRPr>
          </a:p>
          <a:p>
            <a:endParaRPr lang="en-US" altLang="ja-JP" sz="1100" dirty="0">
              <a:solidFill>
                <a:srgbClr val="FF0000"/>
              </a:solidFill>
              <a:ea typeface="游明朝" panose="02020400000000000000" pitchFamily="18" charset="-128"/>
              <a:cs typeface="Times New Roman" panose="02020603050405020304" pitchFamily="18" charset="0"/>
            </a:endParaRPr>
          </a:p>
          <a:p>
            <a:r>
              <a:rPr lang="ja-JP" altLang="en-US" sz="1100" dirty="0">
                <a:ea typeface="游明朝" panose="02020400000000000000" pitchFamily="18" charset="-128"/>
                <a:cs typeface="Times New Roman" panose="02020603050405020304" pitchFamily="18" charset="0"/>
              </a:rPr>
              <a:t>目的：</a:t>
            </a:r>
            <a:r>
              <a:rPr lang="ja-JP" altLang="ja-JP" sz="1100" dirty="0">
                <a:effectLst/>
                <a:ea typeface="游明朝" panose="02020400000000000000" pitchFamily="18" charset="-128"/>
                <a:cs typeface="Times New Roman" panose="02020603050405020304" pitchFamily="18" charset="0"/>
              </a:rPr>
              <a:t>エンハンサートラップマーカーである</a:t>
            </a:r>
            <a:r>
              <a:rPr lang="en-US" altLang="ja-JP" sz="1100" dirty="0">
                <a:effectLst/>
                <a:ea typeface="游明朝" panose="02020400000000000000" pitchFamily="18" charset="-128"/>
                <a:cs typeface="Times New Roman" panose="02020603050405020304" pitchFamily="18" charset="0"/>
              </a:rPr>
              <a:t>PZ198</a:t>
            </a:r>
            <a:r>
              <a:rPr lang="ja-JP" altLang="ja-JP" sz="1100" dirty="0">
                <a:effectLst/>
                <a:ea typeface="游明朝" panose="02020400000000000000" pitchFamily="18" charset="-128"/>
                <a:cs typeface="Times New Roman" panose="02020603050405020304" pitchFamily="18" charset="0"/>
              </a:rPr>
              <a:t>の</a:t>
            </a:r>
            <a:r>
              <a:rPr lang="en-US" altLang="ja-JP" sz="1100" dirty="0" err="1">
                <a:effectLst/>
                <a:ea typeface="游明朝" panose="02020400000000000000" pitchFamily="18" charset="-128"/>
                <a:cs typeface="Times New Roman" panose="02020603050405020304" pitchFamily="18" charset="0"/>
              </a:rPr>
              <a:t>pum</a:t>
            </a:r>
            <a:r>
              <a:rPr lang="ja-JP" altLang="ja-JP" sz="1100" dirty="0">
                <a:effectLst/>
                <a:ea typeface="游明朝" panose="02020400000000000000" pitchFamily="18" charset="-128"/>
                <a:cs typeface="Times New Roman" panose="02020603050405020304" pitchFamily="18" charset="0"/>
              </a:rPr>
              <a:t>極細胞における発現を</a:t>
            </a:r>
            <a:r>
              <a:rPr lang="ja-JP" altLang="en-US" sz="1100" dirty="0">
                <a:effectLst/>
                <a:ea typeface="游明朝" panose="02020400000000000000" pitchFamily="18" charset="-128"/>
                <a:cs typeface="Times New Roman" panose="02020603050405020304" pitchFamily="18" charset="0"/>
              </a:rPr>
              <a:t>調べた。</a:t>
            </a:r>
            <a:endParaRPr lang="en-US" altLang="ja-JP" sz="1100" dirty="0">
              <a:effectLst/>
              <a:ea typeface="游明朝" panose="02020400000000000000" pitchFamily="18" charset="-128"/>
              <a:cs typeface="Times New Roman" panose="02020603050405020304" pitchFamily="18" charset="0"/>
            </a:endParaRPr>
          </a:p>
          <a:p>
            <a:endParaRPr lang="en-US" altLang="ja-JP" sz="1100" dirty="0">
              <a:ea typeface="游明朝" panose="02020400000000000000" pitchFamily="18" charset="-128"/>
              <a:cs typeface="Times New Roman" panose="02020603050405020304" pitchFamily="18" charset="0"/>
            </a:endParaRPr>
          </a:p>
          <a:p>
            <a:r>
              <a:rPr lang="en-US" altLang="ja-JP" sz="1100" dirty="0">
                <a:effectLst/>
                <a:latin typeface="游明朝" panose="02020400000000000000" pitchFamily="18" charset="-128"/>
                <a:cs typeface="Times New Roman" panose="02020603050405020304" pitchFamily="18" charset="0"/>
              </a:rPr>
              <a:t>PZ198</a:t>
            </a:r>
            <a:r>
              <a:rPr lang="ja-JP" altLang="ja-JP" sz="1100" dirty="0">
                <a:effectLst/>
                <a:ea typeface="游明朝" panose="02020400000000000000" pitchFamily="18" charset="-128"/>
                <a:cs typeface="Times New Roman" panose="02020603050405020304" pitchFamily="18" charset="0"/>
              </a:rPr>
              <a:t>の発現は、通常生殖腺内の極細胞で開始されるが、</a:t>
            </a:r>
            <a:r>
              <a:rPr lang="en-US" altLang="ja-JP" sz="1100" dirty="0">
                <a:effectLst/>
                <a:ea typeface="游明朝" panose="02020400000000000000" pitchFamily="18" charset="-128"/>
                <a:cs typeface="Times New Roman" panose="02020603050405020304" pitchFamily="18" charset="0"/>
              </a:rPr>
              <a:t>Nos</a:t>
            </a:r>
            <a:r>
              <a:rPr lang="ja-JP" altLang="ja-JP" sz="1100" dirty="0">
                <a:effectLst/>
                <a:ea typeface="游明朝" panose="02020400000000000000" pitchFamily="18" charset="-128"/>
                <a:cs typeface="Times New Roman" panose="02020603050405020304" pitchFamily="18" charset="0"/>
              </a:rPr>
              <a:t>欠損胚（</a:t>
            </a:r>
            <a:r>
              <a:rPr lang="en-US" altLang="ja-JP" sz="1100" dirty="0" err="1">
                <a:effectLst/>
                <a:ea typeface="游明朝" panose="02020400000000000000" pitchFamily="18" charset="-128"/>
                <a:cs typeface="Times New Roman" panose="02020603050405020304" pitchFamily="18" charset="0"/>
              </a:rPr>
              <a:t>nos</a:t>
            </a:r>
            <a:r>
              <a:rPr lang="ja-JP" altLang="ja-JP" sz="1100" dirty="0">
                <a:effectLst/>
                <a:ea typeface="游明朝" panose="02020400000000000000" pitchFamily="18" charset="-128"/>
                <a:cs typeface="Times New Roman" panose="02020603050405020304" pitchFamily="18" charset="0"/>
              </a:rPr>
              <a:t>胚）では極細胞の移動中に早期に開始される</a:t>
            </a:r>
            <a:r>
              <a:rPr lang="ja-JP" altLang="en-US" sz="1100" dirty="0">
                <a:effectLst/>
                <a:ea typeface="游明朝" panose="02020400000000000000" pitchFamily="18" charset="-128"/>
                <a:cs typeface="Times New Roman" panose="02020603050405020304" pitchFamily="18" charset="0"/>
              </a:rPr>
              <a:t>。</a:t>
            </a:r>
            <a:endParaRPr lang="en-US" altLang="ja-JP" sz="1100" dirty="0">
              <a:effectLst/>
              <a:ea typeface="游明朝" panose="02020400000000000000" pitchFamily="18" charset="-128"/>
              <a:cs typeface="Times New Roman" panose="02020603050405020304" pitchFamily="18" charset="0"/>
            </a:endParaRPr>
          </a:p>
          <a:p>
            <a:endParaRPr lang="en-US" altLang="ja-JP" sz="1100" dirty="0">
              <a:ea typeface="游明朝" panose="02020400000000000000" pitchFamily="18" charset="-128"/>
              <a:cs typeface="Times New Roman" panose="02020603050405020304" pitchFamily="18" charset="0"/>
            </a:endParaRPr>
          </a:p>
          <a:p>
            <a:r>
              <a:rPr lang="en-US" altLang="ja-JP" sz="1100" dirty="0">
                <a:effectLst/>
                <a:latin typeface="游明朝" panose="02020400000000000000" pitchFamily="18" charset="-128"/>
                <a:cs typeface="Times New Roman" panose="02020603050405020304" pitchFamily="18" charset="0"/>
              </a:rPr>
              <a:t>PZ198</a:t>
            </a:r>
            <a:r>
              <a:rPr lang="ja-JP" altLang="ja-JP" sz="1100" dirty="0">
                <a:effectLst/>
                <a:ea typeface="游明朝" panose="02020400000000000000" pitchFamily="18" charset="-128"/>
                <a:cs typeface="Times New Roman" panose="02020603050405020304" pitchFamily="18" charset="0"/>
              </a:rPr>
              <a:t>の発現は、対照胚の</a:t>
            </a:r>
            <a:r>
              <a:rPr lang="en-US" altLang="ja-JP" sz="1100" dirty="0">
                <a:effectLst/>
                <a:ea typeface="游明朝" panose="02020400000000000000" pitchFamily="18" charset="-128"/>
                <a:cs typeface="Times New Roman" panose="02020603050405020304" pitchFamily="18" charset="0"/>
              </a:rPr>
              <a:t>13</a:t>
            </a:r>
            <a:r>
              <a:rPr lang="ja-JP" altLang="ja-JP" sz="1100" dirty="0">
                <a:effectLst/>
                <a:ea typeface="游明朝" panose="02020400000000000000" pitchFamily="18" charset="-128"/>
                <a:cs typeface="Times New Roman" panose="02020603050405020304" pitchFamily="18" charset="0"/>
              </a:rPr>
              <a:t>期と比較して、</a:t>
            </a:r>
            <a:r>
              <a:rPr lang="en-US" altLang="ja-JP" sz="1100" dirty="0" err="1">
                <a:effectLst/>
                <a:ea typeface="游明朝" panose="02020400000000000000" pitchFamily="18" charset="-128"/>
                <a:cs typeface="Times New Roman" panose="02020603050405020304" pitchFamily="18" charset="0"/>
              </a:rPr>
              <a:t>pum</a:t>
            </a:r>
            <a:r>
              <a:rPr lang="ja-JP" altLang="ja-JP" sz="1100" dirty="0">
                <a:effectLst/>
                <a:ea typeface="游明朝" panose="02020400000000000000" pitchFamily="18" charset="-128"/>
                <a:cs typeface="Times New Roman" panose="02020603050405020304" pitchFamily="18" charset="0"/>
              </a:rPr>
              <a:t>変異体極細胞では</a:t>
            </a:r>
            <a:r>
              <a:rPr lang="en-US" altLang="ja-JP" sz="1100" dirty="0">
                <a:effectLst/>
                <a:ea typeface="游明朝" panose="02020400000000000000" pitchFamily="18" charset="-128"/>
                <a:cs typeface="Times New Roman" panose="02020603050405020304" pitchFamily="18" charset="0"/>
              </a:rPr>
              <a:t>7</a:t>
            </a:r>
            <a:r>
              <a:rPr lang="ja-JP" altLang="ja-JP" sz="1100" dirty="0">
                <a:effectLst/>
                <a:ea typeface="游明朝" panose="02020400000000000000" pitchFamily="18" charset="-128"/>
                <a:cs typeface="Times New Roman" panose="02020603050405020304" pitchFamily="18" charset="0"/>
              </a:rPr>
              <a:t>期と早期に始まった</a:t>
            </a:r>
            <a:r>
              <a:rPr lang="ja-JP" altLang="en-US" sz="1100" dirty="0">
                <a:effectLst/>
                <a:ea typeface="游明朝" panose="02020400000000000000" pitchFamily="18" charset="-128"/>
                <a:cs typeface="Times New Roman" panose="02020603050405020304" pitchFamily="18" charset="0"/>
              </a:rPr>
              <a:t>。</a:t>
            </a:r>
            <a:endParaRPr lang="en-US" altLang="ja-JP" sz="1100" dirty="0">
              <a:effectLst/>
              <a:ea typeface="游明朝" panose="02020400000000000000" pitchFamily="18" charset="-128"/>
              <a:cs typeface="Times New Roman" panose="02020603050405020304" pitchFamily="18" charset="0"/>
            </a:endParaRPr>
          </a:p>
          <a:p>
            <a:endParaRPr lang="en-US" altLang="ja-JP" sz="1100" dirty="0">
              <a:ea typeface="游明朝" panose="02020400000000000000" pitchFamily="18" charset="-128"/>
              <a:cs typeface="Times New Roman" panose="02020603050405020304" pitchFamily="18" charset="0"/>
            </a:endParaRPr>
          </a:p>
          <a:p>
            <a:r>
              <a:rPr lang="ja-JP" altLang="en-US" sz="1600" dirty="0">
                <a:solidFill>
                  <a:srgbClr val="FF0000"/>
                </a:solidFill>
                <a:ea typeface="游明朝" panose="02020400000000000000" pitchFamily="18" charset="-128"/>
                <a:cs typeface="Times New Roman" panose="02020603050405020304" pitchFamily="18" charset="0"/>
              </a:rPr>
              <a:t>結果</a:t>
            </a:r>
            <a:endParaRPr lang="en-US" altLang="ja-JP" sz="1600" dirty="0">
              <a:solidFill>
                <a:srgbClr val="FF0000"/>
              </a:solidFill>
              <a:ea typeface="游明朝" panose="02020400000000000000" pitchFamily="18" charset="-128"/>
              <a:cs typeface="Times New Roman" panose="02020603050405020304" pitchFamily="18" charset="0"/>
            </a:endParaRPr>
          </a:p>
          <a:p>
            <a:r>
              <a:rPr lang="en-US" altLang="ja-JP" sz="1100" dirty="0" err="1">
                <a:effectLst/>
                <a:latin typeface="游明朝" panose="02020400000000000000" pitchFamily="18" charset="-128"/>
                <a:cs typeface="Times New Roman" panose="02020603050405020304" pitchFamily="18" charset="0"/>
              </a:rPr>
              <a:t>Pum</a:t>
            </a:r>
            <a:r>
              <a:rPr lang="ja-JP" altLang="ja-JP" sz="1100" dirty="0">
                <a:effectLst/>
                <a:ea typeface="游明朝" panose="02020400000000000000" pitchFamily="18" charset="-128"/>
                <a:cs typeface="Times New Roman" panose="02020603050405020304" pitchFamily="18" charset="0"/>
              </a:rPr>
              <a:t>は極細胞におけるエンハンサートラップマーカーの早すぎる発現を抑制するためにも必要である。</a:t>
            </a:r>
            <a:endParaRPr lang="en-US" altLang="ja-JP" sz="1100" dirty="0">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3E06CB9-1437-4C31-966D-C7DA5B6BD014}" type="slidenum">
              <a:rPr kumimoji="1" lang="ja-JP" altLang="en-US" smtClean="0"/>
              <a:t>2</a:t>
            </a:fld>
            <a:endParaRPr kumimoji="1" lang="ja-JP" altLang="en-US"/>
          </a:p>
        </p:txBody>
      </p:sp>
    </p:spTree>
    <p:extLst>
      <p:ext uri="{BB962C8B-B14F-4D97-AF65-F5344CB8AC3E}">
        <p14:creationId xmlns:p14="http://schemas.microsoft.com/office/powerpoint/2010/main" val="68077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630238"/>
            <a:ext cx="5486400" cy="3086100"/>
          </a:xfrm>
        </p:spPr>
      </p:sp>
      <p:sp>
        <p:nvSpPr>
          <p:cNvPr id="3" name="ノート プレースホルダー 2"/>
          <p:cNvSpPr>
            <a:spLocks noGrp="1"/>
          </p:cNvSpPr>
          <p:nvPr>
            <p:ph type="body" idx="1"/>
          </p:nvPr>
        </p:nvSpPr>
        <p:spPr>
          <a:xfrm>
            <a:off x="685800" y="3886200"/>
            <a:ext cx="5486400" cy="4627562"/>
          </a:xfrm>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3E06CB9-1437-4C31-966D-C7DA5B6BD014}" type="slidenum">
              <a:rPr kumimoji="1" lang="ja-JP" altLang="en-US" smtClean="0"/>
              <a:t>3</a:t>
            </a:fld>
            <a:endParaRPr kumimoji="1" lang="ja-JP" altLang="en-US"/>
          </a:p>
        </p:txBody>
      </p:sp>
    </p:spTree>
    <p:extLst>
      <p:ext uri="{BB962C8B-B14F-4D97-AF65-F5344CB8AC3E}">
        <p14:creationId xmlns:p14="http://schemas.microsoft.com/office/powerpoint/2010/main" val="59347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514350"/>
            <a:ext cx="5486400" cy="3086100"/>
          </a:xfrm>
        </p:spPr>
      </p:sp>
      <p:sp>
        <p:nvSpPr>
          <p:cNvPr id="3" name="ノート プレースホルダー 2"/>
          <p:cNvSpPr>
            <a:spLocks noGrp="1"/>
          </p:cNvSpPr>
          <p:nvPr>
            <p:ph type="body" idx="1"/>
          </p:nvPr>
        </p:nvSpPr>
        <p:spPr>
          <a:xfrm>
            <a:off x="685800" y="3794760"/>
            <a:ext cx="5486400" cy="4834890"/>
          </a:xfrm>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3E06CB9-1437-4C31-966D-C7DA5B6BD014}" type="slidenum">
              <a:rPr kumimoji="1" lang="ja-JP" altLang="en-US" smtClean="0"/>
              <a:t>4</a:t>
            </a:fld>
            <a:endParaRPr kumimoji="1" lang="ja-JP" altLang="en-US"/>
          </a:p>
        </p:txBody>
      </p:sp>
    </p:spTree>
    <p:extLst>
      <p:ext uri="{BB962C8B-B14F-4D97-AF65-F5344CB8AC3E}">
        <p14:creationId xmlns:p14="http://schemas.microsoft.com/office/powerpoint/2010/main" val="13743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3E06CB9-1437-4C31-966D-C7DA5B6BD014}" type="slidenum">
              <a:rPr kumimoji="1" lang="ja-JP" altLang="en-US" smtClean="0"/>
              <a:t>5</a:t>
            </a:fld>
            <a:endParaRPr kumimoji="1" lang="ja-JP" altLang="en-US"/>
          </a:p>
        </p:txBody>
      </p:sp>
    </p:spTree>
    <p:extLst>
      <p:ext uri="{BB962C8B-B14F-4D97-AF65-F5344CB8AC3E}">
        <p14:creationId xmlns:p14="http://schemas.microsoft.com/office/powerpoint/2010/main" val="1170915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3E06CB9-1437-4C31-966D-C7DA5B6BD014}" type="slidenum">
              <a:rPr kumimoji="1" lang="ja-JP" altLang="en-US" smtClean="0"/>
              <a:t>6</a:t>
            </a:fld>
            <a:endParaRPr kumimoji="1" lang="ja-JP" altLang="en-US"/>
          </a:p>
        </p:txBody>
      </p:sp>
    </p:spTree>
    <p:extLst>
      <p:ext uri="{BB962C8B-B14F-4D97-AF65-F5344CB8AC3E}">
        <p14:creationId xmlns:p14="http://schemas.microsoft.com/office/powerpoint/2010/main" val="285172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C8DE7-1E11-B769-4A7C-E23303C5916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0523EEE-C739-F45B-A687-FC21657B58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72DC784-F854-089B-EE46-C3144A1C5B2B}"/>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886E61B7-648C-6112-9DC0-5F64CB7897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574DE8-8084-352C-8027-75FDB3EB2DB2}"/>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97798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408243-DCD7-87A9-D749-F4615135F8B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D24041-F494-33B4-0638-5E3C72B4C20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DD3604-ED51-3E05-2E13-0F637049B104}"/>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91E40E43-2D9B-B05D-1E8F-CCDDB6CE96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2D98C1-B5EA-831C-4A7F-52C0BFC1DB0D}"/>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421472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DF790F8-3FDE-7FFC-54C4-7CD07C1F8DD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02CACD-C95B-0F5C-DEFB-ADEE4764222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39F7E5-B04C-1595-ADF5-5F75D5058CEA}"/>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D6999E29-90C1-3568-ABD4-C6DD1CDEA2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4F13A2-D78C-5119-AC0E-79C040BBA856}"/>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143549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CE717-E7CE-BAF1-8CF7-F55DC67AAA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0CCC56-AA15-8290-4A7E-3BD8A7C60A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CE391F-647A-0F32-AFAF-6472F81443F3}"/>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8CF38F0B-8F04-90BD-695B-CC10FD237F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79EAD8-2389-C313-55D5-2AD351AFF676}"/>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30568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223E0-59A1-E994-2C62-CB7F0B603E6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85162CD-8058-7808-B594-8B6C9E6F6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66AD53-1884-37B6-454E-F423AD77A8A1}"/>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78A465B6-3A06-1A39-7A0F-D70A484234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AB9B16-E0EC-DEA7-B05E-722D715703E0}"/>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234189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08A73B-B63D-968A-4875-0FCD82E92F0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3D0605-766E-9BBB-54EA-B36BA3CF9E7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5493E4-7528-54F6-8A43-8E251D7415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0E65DC-2CA1-6061-4908-6F6B90007A93}"/>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6" name="フッター プレースホルダー 5">
            <a:extLst>
              <a:ext uri="{FF2B5EF4-FFF2-40B4-BE49-F238E27FC236}">
                <a16:creationId xmlns:a16="http://schemas.microsoft.com/office/drawing/2014/main" id="{84F48DCC-E3F3-918E-8C2A-3C79BBBA88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B40B5F-0CC4-0223-0A0F-3C8FE88AE9EE}"/>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311066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B52A0-3F4A-2304-6AC1-7B40C3D502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677562-CEE8-CCC5-810F-FF389C413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36AFD98-552B-882D-43EC-96AFAC69D1B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ED314D-D2D2-3357-6FC7-85082D243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65D8290-B58D-A9B6-0873-9A6A4255A0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14E313-5C36-C374-3435-80068BDB98D3}"/>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8" name="フッター プレースホルダー 7">
            <a:extLst>
              <a:ext uri="{FF2B5EF4-FFF2-40B4-BE49-F238E27FC236}">
                <a16:creationId xmlns:a16="http://schemas.microsoft.com/office/drawing/2014/main" id="{08D87E7B-D18F-D38D-4A9D-704DBECA58E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2815B8A-F1BB-883C-D5B7-31C4731F98D3}"/>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279853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C7E2DB-9DF4-CEC8-5DCC-77D842B4AFD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D0435A6-67A1-C344-D1E7-07FA129554F7}"/>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4" name="フッター プレースホルダー 3">
            <a:extLst>
              <a:ext uri="{FF2B5EF4-FFF2-40B4-BE49-F238E27FC236}">
                <a16:creationId xmlns:a16="http://schemas.microsoft.com/office/drawing/2014/main" id="{B28D70C6-C3BA-5713-5224-55284171033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7679252-4D06-0772-505A-97977C24C0ED}"/>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351824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F65F8E-54C9-3F10-1003-ADDD3C51F4CC}"/>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3" name="フッター プレースホルダー 2">
            <a:extLst>
              <a:ext uri="{FF2B5EF4-FFF2-40B4-BE49-F238E27FC236}">
                <a16:creationId xmlns:a16="http://schemas.microsoft.com/office/drawing/2014/main" id="{F5396D64-C408-FF64-2B1E-0F74FE786F1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006024C-B7A6-809E-D508-E3DBD38D136C}"/>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145559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A7E8D-9A65-EAC2-4D00-DB10E82C39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0E7128-6CE3-000B-F091-D2A2C35024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8EB2819-A9C9-10D8-A5D7-4372BCFF6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8B8D09-EF41-70D9-22ED-1DB32F1A7CA1}"/>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6" name="フッター プレースホルダー 5">
            <a:extLst>
              <a:ext uri="{FF2B5EF4-FFF2-40B4-BE49-F238E27FC236}">
                <a16:creationId xmlns:a16="http://schemas.microsoft.com/office/drawing/2014/main" id="{C368A5CC-BF9A-903C-FC96-00CA80F5C8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2F8A99-B7E5-B069-E921-8CF9477B92A0}"/>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291814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FAFF9-FA23-C9D6-77B2-F2C515C7C5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02748C6-BB78-0936-3950-AD9D31323A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07C451-E07A-9FF8-79DF-79032A296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4690D61-FF6D-0D6B-A5B8-DE2034FECAA6}"/>
              </a:ext>
            </a:extLst>
          </p:cNvPr>
          <p:cNvSpPr>
            <a:spLocks noGrp="1"/>
          </p:cNvSpPr>
          <p:nvPr>
            <p:ph type="dt" sz="half" idx="10"/>
          </p:nvPr>
        </p:nvSpPr>
        <p:spPr/>
        <p:txBody>
          <a:bodyPr/>
          <a:lstStyle/>
          <a:p>
            <a:fld id="{75EE99C4-CF76-41E2-B7DD-9215D0B0D499}" type="datetimeFigureOut">
              <a:rPr kumimoji="1" lang="ja-JP" altLang="en-US" smtClean="0"/>
              <a:t>2022/7/8</a:t>
            </a:fld>
            <a:endParaRPr kumimoji="1" lang="ja-JP" altLang="en-US"/>
          </a:p>
        </p:txBody>
      </p:sp>
      <p:sp>
        <p:nvSpPr>
          <p:cNvPr id="6" name="フッター プレースホルダー 5">
            <a:extLst>
              <a:ext uri="{FF2B5EF4-FFF2-40B4-BE49-F238E27FC236}">
                <a16:creationId xmlns:a16="http://schemas.microsoft.com/office/drawing/2014/main" id="{E093355E-EBC0-B379-9077-00F996E27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0DBFDB1-E2AE-5DD6-6204-C209C12C0AE5}"/>
              </a:ext>
            </a:extLst>
          </p:cNvPr>
          <p:cNvSpPr>
            <a:spLocks noGrp="1"/>
          </p:cNvSpPr>
          <p:nvPr>
            <p:ph type="sldNum" sz="quarter" idx="12"/>
          </p:nvPr>
        </p:nvSpPr>
        <p:spPr/>
        <p:txBody>
          <a:body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131825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6514F0-F240-A359-5EFE-B8E31E191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0573AF-2DB8-7CFF-88CF-7EC38BEE8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F97F78-7C80-CCAC-1F94-CF7BBD84B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E99C4-CF76-41E2-B7DD-9215D0B0D499}"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7BCA38A7-B13B-005C-8A33-262893C50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0774629-DDF0-5D9D-8BDB-16FD976FD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6C223-7838-45DA-AD09-0E003E1671C2}" type="slidenum">
              <a:rPr kumimoji="1" lang="ja-JP" altLang="en-US" smtClean="0"/>
              <a:t>‹#›</a:t>
            </a:fld>
            <a:endParaRPr kumimoji="1" lang="ja-JP" altLang="en-US"/>
          </a:p>
        </p:txBody>
      </p:sp>
    </p:spTree>
    <p:extLst>
      <p:ext uri="{BB962C8B-B14F-4D97-AF65-F5344CB8AC3E}">
        <p14:creationId xmlns:p14="http://schemas.microsoft.com/office/powerpoint/2010/main" val="3987470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1A1AAC-D861-DBFC-B288-7FB728691BDD}"/>
              </a:ext>
            </a:extLst>
          </p:cNvPr>
          <p:cNvSpPr>
            <a:spLocks noGrp="1"/>
          </p:cNvSpPr>
          <p:nvPr>
            <p:ph type="ctrTitle"/>
          </p:nvPr>
        </p:nvSpPr>
        <p:spPr/>
        <p:txBody>
          <a:bodyPr>
            <a:normAutofit fontScale="90000"/>
          </a:bodyPr>
          <a:lstStyle/>
          <a:p>
            <a:r>
              <a:rPr lang="en-US" altLang="ja-JP" dirty="0"/>
              <a:t>Maternal </a:t>
            </a:r>
            <a:r>
              <a:rPr lang="en-US" altLang="ja-JP" dirty="0" err="1"/>
              <a:t>Pumilio</a:t>
            </a:r>
            <a:r>
              <a:rPr lang="en-US" altLang="ja-JP" dirty="0"/>
              <a:t> acts together with Nanos in germline development in Drosophila embryos</a:t>
            </a:r>
            <a:endParaRPr kumimoji="1" lang="ja-JP" altLang="en-US" dirty="0"/>
          </a:p>
        </p:txBody>
      </p:sp>
      <p:sp>
        <p:nvSpPr>
          <p:cNvPr id="3" name="字幕 2">
            <a:extLst>
              <a:ext uri="{FF2B5EF4-FFF2-40B4-BE49-F238E27FC236}">
                <a16:creationId xmlns:a16="http://schemas.microsoft.com/office/drawing/2014/main" id="{41D92A36-56E6-1D8D-E12A-AB69B94F6B83}"/>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89545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1191D-5315-D272-F3B1-0638926C74DB}"/>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558A704C-AFDC-4D28-CDCA-94A96013D466}"/>
              </a:ext>
            </a:extLst>
          </p:cNvPr>
          <p:cNvPicPr>
            <a:picLocks noGrp="1" noChangeAspect="1"/>
          </p:cNvPicPr>
          <p:nvPr>
            <p:ph idx="1"/>
          </p:nvPr>
        </p:nvPicPr>
        <p:blipFill>
          <a:blip r:embed="rId3"/>
          <a:stretch>
            <a:fillRect/>
          </a:stretch>
        </p:blipFill>
        <p:spPr>
          <a:xfrm>
            <a:off x="823454" y="1105661"/>
            <a:ext cx="4587638" cy="2667231"/>
          </a:xfrm>
        </p:spPr>
      </p:pic>
      <p:pic>
        <p:nvPicPr>
          <p:cNvPr id="9" name="図 8">
            <a:extLst>
              <a:ext uri="{FF2B5EF4-FFF2-40B4-BE49-F238E27FC236}">
                <a16:creationId xmlns:a16="http://schemas.microsoft.com/office/drawing/2014/main" id="{12E549F2-CE61-30C3-7369-71458A935068}"/>
              </a:ext>
            </a:extLst>
          </p:cNvPr>
          <p:cNvPicPr>
            <a:picLocks noChangeAspect="1"/>
          </p:cNvPicPr>
          <p:nvPr/>
        </p:nvPicPr>
        <p:blipFill>
          <a:blip r:embed="rId4"/>
          <a:stretch>
            <a:fillRect/>
          </a:stretch>
        </p:blipFill>
        <p:spPr>
          <a:xfrm>
            <a:off x="6096000" y="888350"/>
            <a:ext cx="5586017" cy="3101851"/>
          </a:xfrm>
          <a:prstGeom prst="rect">
            <a:avLst/>
          </a:prstGeom>
        </p:spPr>
      </p:pic>
      <p:sp>
        <p:nvSpPr>
          <p:cNvPr id="10" name="テキスト ボックス 9">
            <a:extLst>
              <a:ext uri="{FF2B5EF4-FFF2-40B4-BE49-F238E27FC236}">
                <a16:creationId xmlns:a16="http://schemas.microsoft.com/office/drawing/2014/main" id="{363BEFC4-9914-D1E2-1B3C-E5C444D76193}"/>
              </a:ext>
            </a:extLst>
          </p:cNvPr>
          <p:cNvSpPr txBox="1"/>
          <p:nvPr/>
        </p:nvSpPr>
        <p:spPr>
          <a:xfrm>
            <a:off x="996461" y="4190262"/>
            <a:ext cx="2546839" cy="646331"/>
          </a:xfrm>
          <a:prstGeom prst="rect">
            <a:avLst/>
          </a:prstGeom>
          <a:noFill/>
          <a:ln>
            <a:solidFill>
              <a:schemeClr val="tx1"/>
            </a:solidFill>
          </a:ln>
        </p:spPr>
        <p:txBody>
          <a:bodyPr wrap="square" rtlCol="0">
            <a:spAutoFit/>
          </a:bodyPr>
          <a:lstStyle/>
          <a:p>
            <a:r>
              <a:rPr kumimoji="1" lang="en-US" altLang="ja-JP" dirty="0"/>
              <a:t>a:pumMsc/TM3</a:t>
            </a:r>
          </a:p>
          <a:p>
            <a:r>
              <a:rPr lang="en-US" altLang="ja-JP" dirty="0"/>
              <a:t>b:pumMsc/pumFC8 </a:t>
            </a:r>
            <a:endParaRPr kumimoji="1" lang="ja-JP" altLang="en-US" dirty="0"/>
          </a:p>
        </p:txBody>
      </p:sp>
      <p:sp>
        <p:nvSpPr>
          <p:cNvPr id="11" name="テキスト ボックス 10">
            <a:extLst>
              <a:ext uri="{FF2B5EF4-FFF2-40B4-BE49-F238E27FC236}">
                <a16:creationId xmlns:a16="http://schemas.microsoft.com/office/drawing/2014/main" id="{5174AC54-8334-31EE-7B0C-0EF80895C753}"/>
              </a:ext>
            </a:extLst>
          </p:cNvPr>
          <p:cNvSpPr txBox="1"/>
          <p:nvPr/>
        </p:nvSpPr>
        <p:spPr>
          <a:xfrm>
            <a:off x="6096000" y="4190262"/>
            <a:ext cx="2546839" cy="646331"/>
          </a:xfrm>
          <a:prstGeom prst="rect">
            <a:avLst/>
          </a:prstGeom>
          <a:noFill/>
          <a:ln>
            <a:solidFill>
              <a:schemeClr val="tx1"/>
            </a:solidFill>
          </a:ln>
        </p:spPr>
        <p:txBody>
          <a:bodyPr wrap="square" rtlCol="0">
            <a:spAutoFit/>
          </a:bodyPr>
          <a:lstStyle/>
          <a:p>
            <a:r>
              <a:rPr lang="ja-JP" altLang="en-US" dirty="0"/>
              <a:t>■</a:t>
            </a:r>
            <a:r>
              <a:rPr lang="en-US" altLang="ja-JP" dirty="0"/>
              <a:t>:</a:t>
            </a:r>
            <a:r>
              <a:rPr lang="en-US" altLang="ja-JP" dirty="0" err="1"/>
              <a:t>pumMsc</a:t>
            </a:r>
            <a:r>
              <a:rPr lang="en-US" altLang="ja-JP" dirty="0"/>
              <a:t>/pumFC8</a:t>
            </a:r>
          </a:p>
          <a:p>
            <a:r>
              <a:rPr kumimoji="1" lang="ja-JP" altLang="en-US" dirty="0"/>
              <a:t>□</a:t>
            </a:r>
            <a:r>
              <a:rPr kumimoji="1" lang="en-US" altLang="ja-JP" dirty="0"/>
              <a:t>:</a:t>
            </a:r>
            <a:r>
              <a:rPr kumimoji="1" lang="en-US" altLang="ja-JP" dirty="0" err="1"/>
              <a:t>pumMsc</a:t>
            </a:r>
            <a:r>
              <a:rPr kumimoji="1" lang="en-US" altLang="ja-JP" dirty="0"/>
              <a:t>/TM3</a:t>
            </a:r>
          </a:p>
        </p:txBody>
      </p:sp>
    </p:spTree>
    <p:extLst>
      <p:ext uri="{BB962C8B-B14F-4D97-AF65-F5344CB8AC3E}">
        <p14:creationId xmlns:p14="http://schemas.microsoft.com/office/powerpoint/2010/main" val="279564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AE548-6661-C73B-C76C-CFCD32669B3B}"/>
              </a:ext>
            </a:extLst>
          </p:cNvPr>
          <p:cNvSpPr>
            <a:spLocks noGrp="1"/>
          </p:cNvSpPr>
          <p:nvPr>
            <p:ph type="title"/>
          </p:nvPr>
        </p:nvSpPr>
        <p:spPr/>
        <p:txBody>
          <a:bodyPr/>
          <a:lstStyle/>
          <a:p>
            <a:endParaRPr kumimoji="1" lang="ja-JP" altLang="en-US"/>
          </a:p>
        </p:txBody>
      </p:sp>
      <p:pic>
        <p:nvPicPr>
          <p:cNvPr id="4" name="コンテンツ プレースホルダー 3">
            <a:extLst>
              <a:ext uri="{FF2B5EF4-FFF2-40B4-BE49-F238E27FC236}">
                <a16:creationId xmlns:a16="http://schemas.microsoft.com/office/drawing/2014/main" id="{B68AAF5F-026E-494A-77C9-CBC396D131E5}"/>
              </a:ext>
            </a:extLst>
          </p:cNvPr>
          <p:cNvPicPr>
            <a:picLocks noGrp="1" noChangeAspect="1"/>
          </p:cNvPicPr>
          <p:nvPr>
            <p:ph idx="1"/>
          </p:nvPr>
        </p:nvPicPr>
        <p:blipFill>
          <a:blip r:embed="rId3"/>
          <a:stretch>
            <a:fillRect/>
          </a:stretch>
        </p:blipFill>
        <p:spPr>
          <a:xfrm>
            <a:off x="838200" y="2747535"/>
            <a:ext cx="10515600" cy="2507518"/>
          </a:xfrm>
          <a:prstGeom prst="rect">
            <a:avLst/>
          </a:prstGeom>
        </p:spPr>
      </p:pic>
    </p:spTree>
    <p:extLst>
      <p:ext uri="{BB962C8B-B14F-4D97-AF65-F5344CB8AC3E}">
        <p14:creationId xmlns:p14="http://schemas.microsoft.com/office/powerpoint/2010/main" val="227405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3975ED-D50D-00B9-7516-A3758FF56E92}"/>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64BB6BA0-541A-6644-A738-DE8331178626}"/>
              </a:ext>
            </a:extLst>
          </p:cNvPr>
          <p:cNvPicPr>
            <a:picLocks noGrp="1" noChangeAspect="1"/>
          </p:cNvPicPr>
          <p:nvPr>
            <p:ph idx="1"/>
          </p:nvPr>
        </p:nvPicPr>
        <p:blipFill>
          <a:blip r:embed="rId3"/>
          <a:stretch>
            <a:fillRect/>
          </a:stretch>
        </p:blipFill>
        <p:spPr>
          <a:xfrm flipH="1">
            <a:off x="883484" y="504879"/>
            <a:ext cx="1985682" cy="5848242"/>
          </a:xfrm>
        </p:spPr>
      </p:pic>
      <p:pic>
        <p:nvPicPr>
          <p:cNvPr id="7" name="図 6">
            <a:extLst>
              <a:ext uri="{FF2B5EF4-FFF2-40B4-BE49-F238E27FC236}">
                <a16:creationId xmlns:a16="http://schemas.microsoft.com/office/drawing/2014/main" id="{8B94D936-845B-C0C0-E48D-0BB3BB928316}"/>
              </a:ext>
            </a:extLst>
          </p:cNvPr>
          <p:cNvPicPr>
            <a:picLocks noChangeAspect="1"/>
          </p:cNvPicPr>
          <p:nvPr/>
        </p:nvPicPr>
        <p:blipFill>
          <a:blip r:embed="rId4"/>
          <a:stretch>
            <a:fillRect/>
          </a:stretch>
        </p:blipFill>
        <p:spPr>
          <a:xfrm>
            <a:off x="5222631" y="274897"/>
            <a:ext cx="3398451" cy="3116627"/>
          </a:xfrm>
          <a:prstGeom prst="rect">
            <a:avLst/>
          </a:prstGeom>
        </p:spPr>
      </p:pic>
      <p:pic>
        <p:nvPicPr>
          <p:cNvPr id="9" name="図 8">
            <a:extLst>
              <a:ext uri="{FF2B5EF4-FFF2-40B4-BE49-F238E27FC236}">
                <a16:creationId xmlns:a16="http://schemas.microsoft.com/office/drawing/2014/main" id="{7F9662A3-6BFF-D7A4-B9E9-07A079621ED5}"/>
              </a:ext>
            </a:extLst>
          </p:cNvPr>
          <p:cNvPicPr>
            <a:picLocks noChangeAspect="1"/>
          </p:cNvPicPr>
          <p:nvPr/>
        </p:nvPicPr>
        <p:blipFill>
          <a:blip r:embed="rId5"/>
          <a:stretch>
            <a:fillRect/>
          </a:stretch>
        </p:blipFill>
        <p:spPr>
          <a:xfrm>
            <a:off x="5267915" y="3391524"/>
            <a:ext cx="3701119" cy="3147999"/>
          </a:xfrm>
          <a:prstGeom prst="rect">
            <a:avLst/>
          </a:prstGeom>
        </p:spPr>
      </p:pic>
      <p:sp>
        <p:nvSpPr>
          <p:cNvPr id="10" name="テキスト ボックス 9">
            <a:extLst>
              <a:ext uri="{FF2B5EF4-FFF2-40B4-BE49-F238E27FC236}">
                <a16:creationId xmlns:a16="http://schemas.microsoft.com/office/drawing/2014/main" id="{4ED82162-F562-6E0F-1967-750F83228E19}"/>
              </a:ext>
            </a:extLst>
          </p:cNvPr>
          <p:cNvSpPr txBox="1"/>
          <p:nvPr/>
        </p:nvSpPr>
        <p:spPr>
          <a:xfrm>
            <a:off x="2914450" y="4875793"/>
            <a:ext cx="2308181" cy="1477328"/>
          </a:xfrm>
          <a:prstGeom prst="rect">
            <a:avLst/>
          </a:prstGeom>
          <a:noFill/>
          <a:ln>
            <a:solidFill>
              <a:schemeClr val="tx1"/>
            </a:solidFill>
          </a:ln>
        </p:spPr>
        <p:txBody>
          <a:bodyPr wrap="square" rtlCol="0">
            <a:spAutoFit/>
          </a:bodyPr>
          <a:lstStyle/>
          <a:p>
            <a:r>
              <a:rPr kumimoji="1" lang="en-US" altLang="ja-JP" dirty="0"/>
              <a:t>a:</a:t>
            </a:r>
            <a:r>
              <a:rPr lang="en-US" altLang="ja-JP" dirty="0">
                <a:effectLst/>
                <a:latin typeface="游明朝" panose="02020400000000000000" pitchFamily="18" charset="-128"/>
                <a:cs typeface="Times New Roman" panose="02020603050405020304" pitchFamily="18" charset="0"/>
              </a:rPr>
              <a:t>nosBN/TM3</a:t>
            </a:r>
            <a:endParaRPr kumimoji="1" lang="en-US" altLang="ja-JP" dirty="0"/>
          </a:p>
          <a:p>
            <a:r>
              <a:rPr lang="en-US" altLang="ja-JP" dirty="0"/>
              <a:t>b:</a:t>
            </a:r>
            <a:r>
              <a:rPr lang="en-US" altLang="ja-JP" dirty="0">
                <a:effectLst/>
                <a:latin typeface="游明朝" panose="02020400000000000000" pitchFamily="18" charset="-128"/>
                <a:cs typeface="Times New Roman" panose="02020603050405020304" pitchFamily="18" charset="0"/>
              </a:rPr>
              <a:t>nosBN/nosBN</a:t>
            </a:r>
            <a:endParaRPr lang="en-US" altLang="ja-JP" dirty="0"/>
          </a:p>
          <a:p>
            <a:r>
              <a:rPr kumimoji="1" lang="en-US" altLang="ja-JP" dirty="0"/>
              <a:t>c</a:t>
            </a:r>
            <a:r>
              <a:rPr lang="en-US" altLang="ja-JP" dirty="0"/>
              <a:t>:</a:t>
            </a:r>
            <a:r>
              <a:rPr lang="en-US" altLang="ja-JP" dirty="0">
                <a:effectLst/>
                <a:latin typeface="游明朝" panose="02020400000000000000" pitchFamily="18" charset="-128"/>
                <a:cs typeface="Times New Roman" panose="02020603050405020304" pitchFamily="18" charset="0"/>
              </a:rPr>
              <a:t>pumMsc/pumFC8</a:t>
            </a:r>
          </a:p>
          <a:p>
            <a:r>
              <a:rPr lang="ja-JP" altLang="en-US" dirty="0">
                <a:latin typeface="游明朝" panose="02020400000000000000" pitchFamily="18" charset="-128"/>
                <a:cs typeface="Times New Roman" panose="02020603050405020304" pitchFamily="18" charset="0"/>
              </a:rPr>
              <a:t>赤</a:t>
            </a:r>
            <a:r>
              <a:rPr lang="en-US" altLang="ja-JP" dirty="0">
                <a:latin typeface="游明朝" panose="02020400000000000000" pitchFamily="18" charset="-128"/>
                <a:cs typeface="Times New Roman" panose="02020603050405020304" pitchFamily="18" charset="0"/>
              </a:rPr>
              <a:t>:PH3</a:t>
            </a:r>
          </a:p>
          <a:p>
            <a:r>
              <a:rPr lang="ja-JP" altLang="en-US" dirty="0">
                <a:effectLst/>
                <a:latin typeface="游明朝" panose="02020400000000000000" pitchFamily="18" charset="-128"/>
                <a:cs typeface="Times New Roman" panose="02020603050405020304" pitchFamily="18" charset="0"/>
              </a:rPr>
              <a:t>緑</a:t>
            </a:r>
            <a:r>
              <a:rPr lang="en-US" altLang="ja-JP" dirty="0">
                <a:effectLst/>
                <a:latin typeface="游明朝" panose="02020400000000000000" pitchFamily="18" charset="-128"/>
                <a:cs typeface="Times New Roman" panose="02020603050405020304" pitchFamily="18" charset="0"/>
              </a:rPr>
              <a:t>:Vasa</a:t>
            </a:r>
            <a:endParaRPr lang="en-US" altLang="ja-JP" sz="2400" dirty="0">
              <a:effectLst/>
              <a:latin typeface="游明朝" panose="02020400000000000000" pitchFamily="18"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C4624188-1131-976A-B26F-8B1803377248}"/>
              </a:ext>
            </a:extLst>
          </p:cNvPr>
          <p:cNvSpPr txBox="1"/>
          <p:nvPr/>
        </p:nvSpPr>
        <p:spPr>
          <a:xfrm>
            <a:off x="9135208" y="4875793"/>
            <a:ext cx="2561492" cy="1477328"/>
          </a:xfrm>
          <a:prstGeom prst="rect">
            <a:avLst/>
          </a:prstGeom>
          <a:noFill/>
          <a:ln>
            <a:solidFill>
              <a:schemeClr val="tx1"/>
            </a:solidFill>
          </a:ln>
        </p:spPr>
        <p:txBody>
          <a:bodyPr wrap="square" rtlCol="0">
            <a:spAutoFit/>
          </a:bodyPr>
          <a:lstStyle/>
          <a:p>
            <a:r>
              <a:rPr lang="ja-JP" altLang="en-US" dirty="0"/>
              <a:t>〇</a:t>
            </a:r>
            <a:r>
              <a:rPr lang="en-US" altLang="ja-JP" dirty="0"/>
              <a:t>:</a:t>
            </a:r>
            <a:r>
              <a:rPr lang="en-US" altLang="ja-JP" sz="1800" dirty="0" err="1">
                <a:effectLst/>
                <a:latin typeface="游明朝" panose="02020400000000000000" pitchFamily="18" charset="-128"/>
                <a:cs typeface="Times New Roman" panose="02020603050405020304" pitchFamily="18" charset="0"/>
              </a:rPr>
              <a:t>nosBN</a:t>
            </a:r>
            <a:r>
              <a:rPr lang="en-US" altLang="ja-JP" sz="1800" dirty="0">
                <a:effectLst/>
                <a:latin typeface="游明朝" panose="02020400000000000000" pitchFamily="18" charset="-128"/>
                <a:cs typeface="Times New Roman" panose="02020603050405020304" pitchFamily="18" charset="0"/>
              </a:rPr>
              <a:t>/TM3</a:t>
            </a:r>
            <a:endParaRPr kumimoji="1" lang="en-US" altLang="ja-JP" dirty="0"/>
          </a:p>
          <a:p>
            <a:r>
              <a:rPr kumimoji="1" lang="ja-JP" altLang="en-US" dirty="0"/>
              <a:t>●</a:t>
            </a:r>
            <a:r>
              <a:rPr kumimoji="1" lang="en-US" altLang="ja-JP" dirty="0"/>
              <a:t>:</a:t>
            </a:r>
            <a:r>
              <a:rPr lang="en-US" altLang="ja-JP" sz="1800" dirty="0" err="1">
                <a:effectLst/>
                <a:latin typeface="游明朝" panose="02020400000000000000" pitchFamily="18" charset="-128"/>
                <a:cs typeface="Times New Roman" panose="02020603050405020304" pitchFamily="18" charset="0"/>
              </a:rPr>
              <a:t>nosBN</a:t>
            </a:r>
            <a:r>
              <a:rPr lang="en-US" altLang="ja-JP" sz="1800" dirty="0">
                <a:effectLst/>
                <a:latin typeface="游明朝" panose="02020400000000000000" pitchFamily="18" charset="-128"/>
                <a:cs typeface="Times New Roman" panose="02020603050405020304" pitchFamily="18" charset="0"/>
              </a:rPr>
              <a:t>/</a:t>
            </a:r>
            <a:r>
              <a:rPr lang="en-US" altLang="ja-JP" sz="1800" dirty="0" err="1">
                <a:effectLst/>
                <a:latin typeface="游明朝" panose="02020400000000000000" pitchFamily="18" charset="-128"/>
                <a:cs typeface="Times New Roman" panose="02020603050405020304" pitchFamily="18" charset="0"/>
              </a:rPr>
              <a:t>nosBN</a:t>
            </a:r>
            <a:endParaRPr lang="en-US" altLang="ja-JP" sz="1800" dirty="0">
              <a:effectLst/>
              <a:latin typeface="游明朝" panose="02020400000000000000" pitchFamily="18" charset="-128"/>
              <a:cs typeface="Times New Roman" panose="02020603050405020304" pitchFamily="18" charset="0"/>
            </a:endParaRPr>
          </a:p>
          <a:p>
            <a:r>
              <a:rPr kumimoji="1" lang="ja-JP" altLang="en-US" dirty="0">
                <a:latin typeface="游明朝" panose="02020400000000000000" pitchFamily="18" charset="-128"/>
                <a:cs typeface="Times New Roman" panose="02020603050405020304" pitchFamily="18" charset="0"/>
              </a:rPr>
              <a:t>□</a:t>
            </a:r>
            <a:r>
              <a:rPr kumimoji="1" lang="en-US" altLang="ja-JP" dirty="0">
                <a:latin typeface="游明朝" panose="02020400000000000000" pitchFamily="18" charset="-128"/>
                <a:cs typeface="Times New Roman" panose="02020603050405020304" pitchFamily="18" charset="0"/>
              </a:rPr>
              <a:t>:</a:t>
            </a:r>
            <a:r>
              <a:rPr lang="en-US" altLang="ja-JP" sz="1800" dirty="0" err="1">
                <a:effectLst/>
                <a:latin typeface="游明朝" panose="02020400000000000000" pitchFamily="18" charset="-128"/>
                <a:cs typeface="Times New Roman" panose="02020603050405020304" pitchFamily="18" charset="0"/>
              </a:rPr>
              <a:t>pumMsc</a:t>
            </a:r>
            <a:r>
              <a:rPr lang="en-US" altLang="ja-JP" sz="1800" dirty="0">
                <a:effectLst/>
                <a:latin typeface="游明朝" panose="02020400000000000000" pitchFamily="18" charset="-128"/>
                <a:cs typeface="Times New Roman" panose="02020603050405020304" pitchFamily="18" charset="0"/>
              </a:rPr>
              <a:t>/TM3 </a:t>
            </a:r>
            <a:endParaRPr lang="en-US" altLang="ja-JP" dirty="0">
              <a:latin typeface="游明朝" panose="02020400000000000000" pitchFamily="18" charset="-128"/>
              <a:cs typeface="Times New Roman" panose="02020603050405020304" pitchFamily="18" charset="0"/>
            </a:endParaRPr>
          </a:p>
          <a:p>
            <a:r>
              <a:rPr kumimoji="1" lang="ja-JP" altLang="en-US" dirty="0">
                <a:latin typeface="游明朝" panose="02020400000000000000" pitchFamily="18" charset="-128"/>
                <a:cs typeface="Times New Roman" panose="02020603050405020304" pitchFamily="18" charset="0"/>
              </a:rPr>
              <a:t>■</a:t>
            </a:r>
            <a:r>
              <a:rPr kumimoji="1" lang="en-US" altLang="ja-JP" dirty="0">
                <a:latin typeface="游明朝" panose="02020400000000000000" pitchFamily="18" charset="-128"/>
                <a:cs typeface="Times New Roman" panose="02020603050405020304" pitchFamily="18" charset="0"/>
              </a:rPr>
              <a:t>:</a:t>
            </a:r>
            <a:r>
              <a:rPr lang="en-US" altLang="ja-JP" sz="1800" dirty="0" err="1">
                <a:effectLst/>
                <a:latin typeface="游明朝" panose="02020400000000000000" pitchFamily="18" charset="-128"/>
                <a:cs typeface="Times New Roman" panose="02020603050405020304" pitchFamily="18" charset="0"/>
              </a:rPr>
              <a:t>pumMsc</a:t>
            </a:r>
            <a:r>
              <a:rPr lang="en-US" altLang="ja-JP" sz="1800" dirty="0">
                <a:effectLst/>
                <a:latin typeface="游明朝" panose="02020400000000000000" pitchFamily="18" charset="-128"/>
                <a:cs typeface="Times New Roman" panose="02020603050405020304" pitchFamily="18" charset="0"/>
              </a:rPr>
              <a:t>/pumFC8 </a:t>
            </a:r>
            <a:endParaRPr kumimoji="1" lang="en-US" altLang="ja-JP" dirty="0">
              <a:latin typeface="游明朝" panose="02020400000000000000" pitchFamily="18" charset="-128"/>
              <a:cs typeface="Times New Roman" panose="02020603050405020304" pitchFamily="18" charset="0"/>
            </a:endParaRPr>
          </a:p>
          <a:p>
            <a:r>
              <a:rPr lang="ja-JP" altLang="en-US" dirty="0">
                <a:latin typeface="游明朝" panose="02020400000000000000" pitchFamily="18" charset="-128"/>
                <a:cs typeface="Times New Roman" panose="02020603050405020304" pitchFamily="18" charset="0"/>
              </a:rPr>
              <a:t>△</a:t>
            </a:r>
            <a:r>
              <a:rPr lang="en-US" altLang="ja-JP" dirty="0">
                <a:latin typeface="游明朝" panose="02020400000000000000" pitchFamily="18" charset="-128"/>
                <a:cs typeface="Times New Roman" panose="02020603050405020304" pitchFamily="18" charset="0"/>
              </a:rPr>
              <a:t>:</a:t>
            </a:r>
            <a:r>
              <a:rPr lang="en-US" altLang="ja-JP" sz="1800" dirty="0">
                <a:effectLst/>
                <a:latin typeface="游明朝" panose="02020400000000000000" pitchFamily="18" charset="-128"/>
                <a:cs typeface="Times New Roman" panose="02020603050405020304" pitchFamily="18" charset="0"/>
              </a:rPr>
              <a:t>pumFC8/TM3</a:t>
            </a:r>
            <a:endParaRPr kumimoji="1" lang="ja-JP" altLang="en-US" dirty="0"/>
          </a:p>
        </p:txBody>
      </p:sp>
    </p:spTree>
    <p:extLst>
      <p:ext uri="{BB962C8B-B14F-4D97-AF65-F5344CB8AC3E}">
        <p14:creationId xmlns:p14="http://schemas.microsoft.com/office/powerpoint/2010/main" val="217568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F1309E7-4103-9923-5092-A63C00A67B3E}"/>
              </a:ext>
            </a:extLst>
          </p:cNvPr>
          <p:cNvPicPr>
            <a:picLocks noChangeAspect="1"/>
          </p:cNvPicPr>
          <p:nvPr/>
        </p:nvPicPr>
        <p:blipFill>
          <a:blip r:embed="rId3"/>
          <a:stretch>
            <a:fillRect/>
          </a:stretch>
        </p:blipFill>
        <p:spPr>
          <a:xfrm>
            <a:off x="6682815" y="1113970"/>
            <a:ext cx="4483455" cy="4049302"/>
          </a:xfrm>
          <a:prstGeom prst="rect">
            <a:avLst/>
          </a:prstGeom>
        </p:spPr>
      </p:pic>
      <p:sp>
        <p:nvSpPr>
          <p:cNvPr id="3" name="テキスト ボックス 2">
            <a:extLst>
              <a:ext uri="{FF2B5EF4-FFF2-40B4-BE49-F238E27FC236}">
                <a16:creationId xmlns:a16="http://schemas.microsoft.com/office/drawing/2014/main" id="{8012F133-F5EB-2EA4-099B-0A7EA736F762}"/>
              </a:ext>
            </a:extLst>
          </p:cNvPr>
          <p:cNvSpPr txBox="1"/>
          <p:nvPr/>
        </p:nvSpPr>
        <p:spPr>
          <a:xfrm>
            <a:off x="1726570" y="744638"/>
            <a:ext cx="5231618" cy="369332"/>
          </a:xfrm>
          <a:prstGeom prst="rect">
            <a:avLst/>
          </a:prstGeom>
          <a:noFill/>
        </p:spPr>
        <p:txBody>
          <a:bodyPr wrap="square" rtlCol="0">
            <a:spAutoFit/>
          </a:bodyPr>
          <a:lstStyle/>
          <a:p>
            <a:r>
              <a:rPr kumimoji="1" lang="en-US" altLang="ja-JP" dirty="0"/>
              <a:t>Stage5               Stage9               Stage15</a:t>
            </a:r>
          </a:p>
        </p:txBody>
      </p:sp>
      <p:pic>
        <p:nvPicPr>
          <p:cNvPr id="10" name="図 9">
            <a:extLst>
              <a:ext uri="{FF2B5EF4-FFF2-40B4-BE49-F238E27FC236}">
                <a16:creationId xmlns:a16="http://schemas.microsoft.com/office/drawing/2014/main" id="{580174D0-1F6C-B242-FCB6-A931363DDB7B}"/>
              </a:ext>
            </a:extLst>
          </p:cNvPr>
          <p:cNvPicPr>
            <a:picLocks noChangeAspect="1"/>
          </p:cNvPicPr>
          <p:nvPr/>
        </p:nvPicPr>
        <p:blipFill>
          <a:blip r:embed="rId4"/>
          <a:stretch>
            <a:fillRect/>
          </a:stretch>
        </p:blipFill>
        <p:spPr>
          <a:xfrm>
            <a:off x="1025730" y="1205913"/>
            <a:ext cx="5231618" cy="4414720"/>
          </a:xfrm>
          <a:prstGeom prst="rect">
            <a:avLst/>
          </a:prstGeom>
        </p:spPr>
      </p:pic>
    </p:spTree>
    <p:extLst>
      <p:ext uri="{BB962C8B-B14F-4D97-AF65-F5344CB8AC3E}">
        <p14:creationId xmlns:p14="http://schemas.microsoft.com/office/powerpoint/2010/main" val="66535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31111FF1-CAE9-5500-271A-DE7D67A4CF18}"/>
              </a:ext>
            </a:extLst>
          </p:cNvPr>
          <p:cNvPicPr>
            <a:picLocks noGrp="1" noChangeAspect="1"/>
          </p:cNvPicPr>
          <p:nvPr>
            <p:ph idx="1"/>
          </p:nvPr>
        </p:nvPicPr>
        <p:blipFill>
          <a:blip r:embed="rId3"/>
          <a:stretch>
            <a:fillRect/>
          </a:stretch>
        </p:blipFill>
        <p:spPr>
          <a:xfrm>
            <a:off x="838200" y="365124"/>
            <a:ext cx="5257800" cy="5521970"/>
          </a:xfrm>
        </p:spPr>
      </p:pic>
      <p:pic>
        <p:nvPicPr>
          <p:cNvPr id="7" name="図 6">
            <a:extLst>
              <a:ext uri="{FF2B5EF4-FFF2-40B4-BE49-F238E27FC236}">
                <a16:creationId xmlns:a16="http://schemas.microsoft.com/office/drawing/2014/main" id="{D3BB9278-5A6C-795D-EB09-E21040F679AF}"/>
              </a:ext>
            </a:extLst>
          </p:cNvPr>
          <p:cNvPicPr>
            <a:picLocks noChangeAspect="1"/>
          </p:cNvPicPr>
          <p:nvPr/>
        </p:nvPicPr>
        <p:blipFill>
          <a:blip r:embed="rId4"/>
          <a:stretch>
            <a:fillRect/>
          </a:stretch>
        </p:blipFill>
        <p:spPr>
          <a:xfrm>
            <a:off x="6447470" y="365124"/>
            <a:ext cx="4906330" cy="1859916"/>
          </a:xfrm>
          <a:prstGeom prst="rect">
            <a:avLst/>
          </a:prstGeom>
        </p:spPr>
      </p:pic>
    </p:spTree>
    <p:extLst>
      <p:ext uri="{BB962C8B-B14F-4D97-AF65-F5344CB8AC3E}">
        <p14:creationId xmlns:p14="http://schemas.microsoft.com/office/powerpoint/2010/main" val="145407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964E2-22C9-9ABE-11DF-047A46795EA4}"/>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992618C6-23C6-3560-41D0-3F250E88D6E4}"/>
              </a:ext>
            </a:extLst>
          </p:cNvPr>
          <p:cNvPicPr>
            <a:picLocks noGrp="1" noChangeAspect="1"/>
          </p:cNvPicPr>
          <p:nvPr>
            <p:ph idx="1"/>
          </p:nvPr>
        </p:nvPicPr>
        <p:blipFill>
          <a:blip r:embed="rId2"/>
          <a:stretch>
            <a:fillRect/>
          </a:stretch>
        </p:blipFill>
        <p:spPr>
          <a:xfrm>
            <a:off x="5455920" y="365125"/>
            <a:ext cx="5897880" cy="5460640"/>
          </a:xfrm>
        </p:spPr>
      </p:pic>
      <p:pic>
        <p:nvPicPr>
          <p:cNvPr id="7" name="図 6">
            <a:extLst>
              <a:ext uri="{FF2B5EF4-FFF2-40B4-BE49-F238E27FC236}">
                <a16:creationId xmlns:a16="http://schemas.microsoft.com/office/drawing/2014/main" id="{2449639E-BB8A-A5FC-1C36-33EAD5FDB2D4}"/>
              </a:ext>
            </a:extLst>
          </p:cNvPr>
          <p:cNvPicPr>
            <a:picLocks noChangeAspect="1"/>
          </p:cNvPicPr>
          <p:nvPr/>
        </p:nvPicPr>
        <p:blipFill>
          <a:blip r:embed="rId3"/>
          <a:stretch>
            <a:fillRect/>
          </a:stretch>
        </p:blipFill>
        <p:spPr>
          <a:xfrm>
            <a:off x="632042" y="380736"/>
            <a:ext cx="4823878" cy="3048264"/>
          </a:xfrm>
          <a:prstGeom prst="rect">
            <a:avLst/>
          </a:prstGeom>
        </p:spPr>
      </p:pic>
    </p:spTree>
    <p:extLst>
      <p:ext uri="{BB962C8B-B14F-4D97-AF65-F5344CB8AC3E}">
        <p14:creationId xmlns:p14="http://schemas.microsoft.com/office/powerpoint/2010/main" val="35839282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335</Words>
  <Application>Microsoft Office PowerPoint</Application>
  <PresentationFormat>ワイド画面</PresentationFormat>
  <Paragraphs>41</Paragraphs>
  <Slides>7</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游明朝</vt:lpstr>
      <vt:lpstr>Arial</vt:lpstr>
      <vt:lpstr>Office テーマ</vt:lpstr>
      <vt:lpstr>Maternal Pumilio acts together with Nanos in germline development in Drosophila embryos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Maternal Pumilio acts together with Nanos in germline development in Drosophila embryos</dc:title>
  <dc:creator>浦川 七海</dc:creator>
  <cp:lastModifiedBy>浦川 七海</cp:lastModifiedBy>
  <cp:revision>4</cp:revision>
  <dcterms:created xsi:type="dcterms:W3CDTF">2022-07-07T03:14:00Z</dcterms:created>
  <dcterms:modified xsi:type="dcterms:W3CDTF">2022-07-08T06:51:30Z</dcterms:modified>
</cp:coreProperties>
</file>