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30"/>
  </p:handoutMasterIdLst>
  <p:sldIdLst>
    <p:sldId id="258" r:id="rId5"/>
    <p:sldId id="281" r:id="rId6"/>
    <p:sldId id="280" r:id="rId7"/>
    <p:sldId id="271" r:id="rId8"/>
    <p:sldId id="272" r:id="rId9"/>
    <p:sldId id="273" r:id="rId10"/>
    <p:sldId id="285" r:id="rId11"/>
    <p:sldId id="286" r:id="rId12"/>
    <p:sldId id="288" r:id="rId13"/>
    <p:sldId id="289" r:id="rId14"/>
    <p:sldId id="290" r:id="rId15"/>
    <p:sldId id="291" r:id="rId16"/>
    <p:sldId id="294" r:id="rId17"/>
    <p:sldId id="292" r:id="rId18"/>
    <p:sldId id="293" r:id="rId19"/>
    <p:sldId id="287" r:id="rId20"/>
    <p:sldId id="279" r:id="rId21"/>
    <p:sldId id="276" r:id="rId22"/>
    <p:sldId id="295" r:id="rId23"/>
    <p:sldId id="296" r:id="rId24"/>
    <p:sldId id="277" r:id="rId25"/>
    <p:sldId id="269"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A042"/>
    <a:srgbClr val="9EBD5F"/>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78" d="100"/>
          <a:sy n="78" d="100"/>
        </p:scale>
        <p:origin x="225" y="4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8/4/2024</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15128" y="1397977"/>
            <a:ext cx="8361229" cy="3007447"/>
          </a:xfrm>
        </p:spPr>
        <p:txBody>
          <a:bodyPr anchor="ctr" anchorCtr="0">
            <a:noAutofit/>
          </a:bodyPr>
          <a:lstStyle>
            <a:lvl1pPr algn="ctr">
              <a:defRPr sz="66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679906" y="4475023"/>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77EF04-6424-4B70-94D1-FC932CBBDD9B}" type="datetimeFigureOut">
              <a:rPr lang="en-US" noProof="0" smtClean="0"/>
              <a:t>8/4/2024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38049E5-7B53-4E85-8972-7D6C4BCE5BB9}" type="slidenum">
              <a:rPr lang="en-US" noProof="0" smtClean="0"/>
              <a:t>‹#›</a:t>
            </a:fld>
            <a:endParaRPr lang="en-US" noProof="0" dirty="0"/>
          </a:p>
        </p:txBody>
      </p:sp>
      <p:sp>
        <p:nvSpPr>
          <p:cNvPr id="13" name="L-Shape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L-Shape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1485900"/>
          </a:xfrm>
        </p:spPr>
        <p:txBody>
          <a:bodyPr>
            <a:normAutofit/>
          </a:bodyPr>
          <a:lstStyle>
            <a:lvl1pPr>
              <a:defRPr sz="48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26610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Second Option">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L-Shape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Rectangle 8" title="Side bar">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397977" y="1151796"/>
            <a:ext cx="9504485" cy="3007447"/>
          </a:xfrm>
        </p:spPr>
        <p:txBody>
          <a:bodyPr anchor="ctr" anchorCtr="0">
            <a:noAutofit/>
          </a:bodyPr>
          <a:lstStyle>
            <a:lvl1pPr algn="ctr">
              <a:defRPr sz="6600" cap="none" baseline="0">
                <a:solidFill>
                  <a:schemeClr val="bg1"/>
                </a:solidFill>
              </a:defRPr>
            </a:lvl1pPr>
          </a:lstStyle>
          <a:p>
            <a:r>
              <a:rPr lang="en-US" noProof="0"/>
              <a:t>Click To Edit Master Title Style</a:t>
            </a:r>
          </a:p>
        </p:txBody>
      </p:sp>
      <p:sp>
        <p:nvSpPr>
          <p:cNvPr id="3" name="Subtitle 2"/>
          <p:cNvSpPr>
            <a:spLocks noGrp="1"/>
          </p:cNvSpPr>
          <p:nvPr>
            <p:ph type="subTitle" idx="1"/>
          </p:nvPr>
        </p:nvSpPr>
        <p:spPr>
          <a:xfrm>
            <a:off x="1397977" y="4897053"/>
            <a:ext cx="9504485" cy="1086237"/>
          </a:xfrm>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bg1"/>
                </a:solidFill>
              </a:defRPr>
            </a:lvl1pPr>
          </a:lstStyle>
          <a:p>
            <a:fld id="{3B77EF04-6424-4B70-94D1-FC932CBBDD9B}" type="datetimeFigureOut">
              <a:rPr lang="en-US" noProof="0" smtClean="0"/>
              <a:pPr/>
              <a:t>8/4/2024</a:t>
            </a:fld>
            <a:endParaRPr lang="en-US"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bg1"/>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bg1"/>
                </a:solidFill>
              </a:defRPr>
            </a:lvl1pPr>
          </a:lstStyle>
          <a:p>
            <a:fld id="{B38049E5-7B53-4E85-8972-7D6C4BCE5BB9}" type="slidenum">
              <a:rPr lang="en-US" noProof="0" smtClean="0"/>
              <a:pPr/>
              <a:t>‹#›</a:t>
            </a:fld>
            <a:endParaRPr lang="en-US" noProof="0" dirty="0"/>
          </a:p>
        </p:txBody>
      </p:sp>
      <p:sp>
        <p:nvSpPr>
          <p:cNvPr id="11" name="L-Shape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685800"/>
            <a:ext cx="9601200" cy="720213"/>
          </a:xfrm>
        </p:spPr>
        <p:txBody>
          <a:bodyPr>
            <a:noAutofit/>
          </a:bodyPr>
          <a:lstStyle>
            <a:lvl1pPr>
              <a:defRPr sz="4800"/>
            </a:lvl1pPr>
          </a:lstStyle>
          <a:p>
            <a:r>
              <a:rPr lang="en-US" noProof="0"/>
              <a:t>Click To Edit Master Title Style</a:t>
            </a:r>
          </a:p>
        </p:txBody>
      </p:sp>
      <p:sp>
        <p:nvSpPr>
          <p:cNvPr id="3" name="Content Placeholder 2"/>
          <p:cNvSpPr>
            <a:spLocks noGrp="1"/>
          </p:cNvSpPr>
          <p:nvPr>
            <p:ph idx="1"/>
          </p:nvPr>
        </p:nvSpPr>
        <p:spPr>
          <a:xfrm>
            <a:off x="1371600" y="1484671"/>
            <a:ext cx="9601200" cy="438272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8/4/2024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8/4/2024</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8/4/2024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8/4/2024</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5025" y="1301360"/>
            <a:ext cx="9612971" cy="2852737"/>
          </a:xfrm>
        </p:spPr>
        <p:txBody>
          <a:bodyPr anchor="b">
            <a:normAutofit/>
          </a:bodyPr>
          <a:lstStyle>
            <a:lvl1pPr algn="r">
              <a:defRPr sz="7200" cap="none" baseline="0">
                <a:solidFill>
                  <a:schemeClr val="tx1"/>
                </a:solidFill>
              </a:defRPr>
            </a:lvl1pPr>
          </a:lstStyle>
          <a:p>
            <a:r>
              <a:rPr lang="en-US" noProof="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77EF04-6424-4B70-94D1-FC932CBBDD9B}" type="datetimeFigureOut">
              <a:rPr lang="en-US" noProof="0" smtClean="0"/>
              <a:t>8/4/2024</a:t>
            </a:fld>
            <a:endParaRPr lang="en-US"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L-Shape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solidFill>
                  <a:schemeClr val="tx2"/>
                </a:solidFill>
              </a:defRPr>
            </a:lvl1pPr>
          </a:lstStyle>
          <a:p>
            <a:r>
              <a:rPr lang="en-US" noProof="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3B77EF04-6424-4B70-94D1-FC932CBBDD9B}" type="datetimeFigureOut">
              <a:rPr lang="en-US" noProof="0" smtClean="0"/>
              <a:t>8/4/2024</a:t>
            </a:fld>
            <a:endParaRPr lang="en-US" noProof="0" dirty="0"/>
          </a:p>
        </p:txBody>
      </p:sp>
      <p:sp>
        <p:nvSpPr>
          <p:cNvPr id="6" name="Footer Placeholder 5"/>
          <p:cNvSpPr>
            <a:spLocks noGrp="1"/>
          </p:cNvSpPr>
          <p:nvPr>
            <p:ph type="ftr" sz="quarter" idx="11"/>
          </p:nvPr>
        </p:nvSpPr>
        <p:spPr/>
        <p:txBody>
          <a:bodyPr/>
          <a:lstStyle/>
          <a:p>
            <a:r>
              <a:rPr lang="en-US" noProof="0" dirty="0"/>
              <a:t>Add a footer </a:t>
            </a:r>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angle 7" title="Side bar">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77EF04-6424-4B70-94D1-FC932CBBDD9B}" type="datetimeFigureOut">
              <a:rPr lang="en-US" noProof="0" smtClean="0"/>
              <a:t>8/4/2024</a:t>
            </a:fld>
            <a:endParaRPr lang="en-US" noProof="0"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noProof="0" dirty="0"/>
              <a:t>Add a footer </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38049E5-7B53-4E85-8972-7D6C4BCE5BB9}" type="slidenum">
              <a:rPr lang="en-US" noProof="0" smtClean="0"/>
              <a:t>‹#›</a:t>
            </a:fld>
            <a:endParaRPr lang="en-US" noProof="0" dirty="0"/>
          </a:p>
        </p:txBody>
      </p:sp>
      <p:sp>
        <p:nvSpPr>
          <p:cNvPr id="9" name="Rectangle 8" title="Side bar"/>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73" r:id="rId12"/>
    <p:sldLayoutId id="2147483667"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1889FE-7B85-40C7-8441-909223A9B382}"/>
              </a:ext>
            </a:extLst>
          </p:cNvPr>
          <p:cNvSpPr txBox="1">
            <a:spLocks/>
          </p:cNvSpPr>
          <p:nvPr/>
        </p:nvSpPr>
        <p:spPr>
          <a:xfrm>
            <a:off x="1316718" y="2095223"/>
            <a:ext cx="9504485" cy="3007447"/>
          </a:xfrm>
          <a:prstGeom prst="rect">
            <a:avLst/>
          </a:prstGeom>
        </p:spPr>
        <p:txBody>
          <a:bodyPr vert="horz" lIns="91440" tIns="45720" rIns="91440" bIns="45720" rtlCol="0" anchor="ctr" anchorCtr="0">
            <a:noAutofit/>
          </a:bodyPr>
          <a:lstStyle>
            <a:lvl1pPr algn="ctr" defTabSz="914400" rtl="0" eaLnBrk="1" latinLnBrk="0" hangingPunct="1">
              <a:lnSpc>
                <a:spcPct val="89000"/>
              </a:lnSpc>
              <a:spcBef>
                <a:spcPct val="0"/>
              </a:spcBef>
              <a:buNone/>
              <a:defRPr sz="6600" kern="1200" cap="none" baseline="0">
                <a:solidFill>
                  <a:schemeClr val="tx2"/>
                </a:solidFill>
                <a:latin typeface="+mj-lt"/>
                <a:ea typeface="+mj-ea"/>
                <a:cs typeface="+mj-cs"/>
              </a:defRPr>
            </a:lvl1pPr>
          </a:lstStyle>
          <a:p>
            <a:pPr algn="l">
              <a:lnSpc>
                <a:spcPct val="150000"/>
              </a:lnSpc>
            </a:pPr>
            <a:r>
              <a:rPr lang="en-US" sz="2400" b="1" u="sng" dirty="0">
                <a:latin typeface="Times New Roman" panose="02020603050405020304" pitchFamily="18" charset="0"/>
                <a:cs typeface="Times New Roman" panose="02020603050405020304" pitchFamily="18" charset="0"/>
              </a:rPr>
              <a:t>Article Title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The effect of the Internet on international trade</a:t>
            </a:r>
            <a:br>
              <a:rPr lang="en-US" sz="2400" b="1" i="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Authors</a:t>
            </a:r>
            <a:r>
              <a:rPr lang="en-US" sz="2400" b="1" dirty="0">
                <a:latin typeface="Times New Roman" panose="02020603050405020304" pitchFamily="18" charset="0"/>
                <a:ea typeface="Calibri" panose="020F0502020204030204" pitchFamily="34" charset="0"/>
                <a:cs typeface="Times New Roman" panose="02020603050405020304" pitchFamily="18" charset="0"/>
              </a:rPr>
              <a:t> : Caroline L. Freund and Diana </a:t>
            </a:r>
            <a:r>
              <a:rPr lang="en-US" sz="2400" b="1" dirty="0" err="1">
                <a:latin typeface="Times New Roman" panose="02020603050405020304" pitchFamily="18" charset="0"/>
                <a:ea typeface="Calibri" panose="020F0502020204030204" pitchFamily="34" charset="0"/>
                <a:cs typeface="Times New Roman" panose="02020603050405020304" pitchFamily="18" charset="0"/>
              </a:rPr>
              <a:t>Weinhold</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br>
              <a:rPr lang="en-US" sz="2400" b="1" i="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Published</a:t>
            </a:r>
            <a:r>
              <a:rPr lang="en-US" sz="2400" b="1" dirty="0">
                <a:latin typeface="Times New Roman" panose="02020603050405020304" pitchFamily="18" charset="0"/>
                <a:ea typeface="Calibri" panose="020F0502020204030204" pitchFamily="34" charset="0"/>
                <a:cs typeface="Times New Roman" panose="02020603050405020304" pitchFamily="18" charset="0"/>
              </a:rPr>
              <a:t>: Journal of International Economics 62 (2004) 171-189</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r>
              <a:rPr lang="en-US" sz="2400" b="1" u="sng" dirty="0">
                <a:latin typeface="Times New Roman" panose="02020603050405020304" pitchFamily="18" charset="0"/>
                <a:ea typeface="Calibri" panose="020F0502020204030204" pitchFamily="34" charset="0"/>
                <a:cs typeface="Times New Roman" panose="02020603050405020304" pitchFamily="18" charset="0"/>
              </a:rPr>
              <a:t>Link</a:t>
            </a:r>
            <a:r>
              <a:rPr lang="en-US" sz="2400" b="1" dirty="0">
                <a:latin typeface="Times New Roman" panose="02020603050405020304" pitchFamily="18" charset="0"/>
                <a:ea typeface="Calibri" panose="020F0502020204030204" pitchFamily="34" charset="0"/>
                <a:cs typeface="Times New Roman" panose="02020603050405020304" pitchFamily="18" charset="0"/>
              </a:rPr>
              <a:t>: www.elsevier.com/econbase</a:t>
            </a:r>
          </a:p>
        </p:txBody>
      </p:sp>
      <p:sp>
        <p:nvSpPr>
          <p:cNvPr id="6" name="Title 5"/>
          <p:cNvSpPr>
            <a:spLocks noGrp="1"/>
          </p:cNvSpPr>
          <p:nvPr>
            <p:ph type="ctrTitle"/>
          </p:nvPr>
        </p:nvSpPr>
        <p:spPr>
          <a:xfrm>
            <a:off x="3703010" y="1017581"/>
            <a:ext cx="4731900" cy="1077642"/>
          </a:xfrm>
        </p:spPr>
        <p:txBody>
          <a:bodyPr/>
          <a:lstStyle/>
          <a:p>
            <a:r>
              <a:rPr lang="en-US" sz="4800" u="sng" dirty="0"/>
              <a:t>Literature Review  </a:t>
            </a:r>
          </a:p>
        </p:txBody>
      </p:sp>
    </p:spTree>
    <p:extLst>
      <p:ext uri="{BB962C8B-B14F-4D97-AF65-F5344CB8AC3E}">
        <p14:creationId xmlns:p14="http://schemas.microsoft.com/office/powerpoint/2010/main" val="268254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5D61-72CE-454D-9789-8427F05C3F2C}"/>
              </a:ext>
            </a:extLst>
          </p:cNvPr>
          <p:cNvSpPr>
            <a:spLocks noGrp="1"/>
          </p:cNvSpPr>
          <p:nvPr>
            <p:ph type="title"/>
          </p:nvPr>
        </p:nvSpPr>
        <p:spPr>
          <a:xfrm>
            <a:off x="1604803" y="434185"/>
            <a:ext cx="9601200" cy="750239"/>
          </a:xfrm>
        </p:spPr>
        <p:txBody>
          <a:bodyPr/>
          <a:lstStyle/>
          <a:p>
            <a:r>
              <a:rPr lang="en-GB" dirty="0"/>
              <a:t>METHODOLOGY</a:t>
            </a:r>
          </a:p>
        </p:txBody>
      </p:sp>
      <p:sp>
        <p:nvSpPr>
          <p:cNvPr id="3" name="Text Placeholder 2">
            <a:extLst>
              <a:ext uri="{FF2B5EF4-FFF2-40B4-BE49-F238E27FC236}">
                <a16:creationId xmlns:a16="http://schemas.microsoft.com/office/drawing/2014/main" id="{46237722-3BBE-4E94-B5FF-273CE622D332}"/>
              </a:ext>
            </a:extLst>
          </p:cNvPr>
          <p:cNvSpPr>
            <a:spLocks noGrp="1"/>
          </p:cNvSpPr>
          <p:nvPr>
            <p:ph type="body" sz="quarter" idx="13"/>
          </p:nvPr>
        </p:nvSpPr>
        <p:spPr>
          <a:xfrm>
            <a:off x="1604803" y="3868745"/>
            <a:ext cx="9071059" cy="2767600"/>
          </a:xfrm>
        </p:spPr>
        <p:txBody>
          <a:bodyPr/>
          <a:lstStyle/>
          <a:p>
            <a:pPr algn="just"/>
            <a:endParaRPr lang="en-GB" sz="1800" b="1"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Key Variables:</a:t>
            </a: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HOST</a:t>
            </a:r>
            <a:r>
              <a:rPr lang="en-GB" sz="1800" dirty="0">
                <a:latin typeface="Times New Roman" panose="02020603050405020304" pitchFamily="18" charset="0"/>
                <a:cs typeface="Times New Roman" panose="02020603050405020304" pitchFamily="18" charset="0"/>
              </a:rPr>
              <a:t>: Represents the number of Internet hosts and serves as a proxy for Internet development.</a:t>
            </a: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Growth of GDP</a:t>
            </a:r>
            <a:r>
              <a:rPr lang="en-GB" sz="1800" dirty="0">
                <a:latin typeface="Times New Roman" panose="02020603050405020304" pitchFamily="18" charset="0"/>
                <a:cs typeface="Times New Roman" panose="02020603050405020304" pitchFamily="18" charset="0"/>
              </a:rPr>
              <a:t>: Measures economic growth in the importing country.</a:t>
            </a: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Distance</a:t>
            </a:r>
            <a:r>
              <a:rPr lang="en-GB" sz="1800" dirty="0">
                <a:latin typeface="Times New Roman" panose="02020603050405020304" pitchFamily="18" charset="0"/>
                <a:cs typeface="Times New Roman" panose="02020603050405020304" pitchFamily="18" charset="0"/>
              </a:rPr>
              <a:t>: Geographical distance between trading countries.</a:t>
            </a:r>
          </a:p>
          <a:p>
            <a:pPr marL="285750" indent="-285750" algn="just">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Control Variables</a:t>
            </a:r>
            <a:r>
              <a:rPr lang="en-GB" sz="1800" dirty="0">
                <a:latin typeface="Times New Roman" panose="02020603050405020304" pitchFamily="18" charset="0"/>
                <a:cs typeface="Times New Roman" panose="02020603050405020304" pitchFamily="18" charset="0"/>
              </a:rPr>
              <a:t>: Include population, real exchange rates, and initial trade levels.</a:t>
            </a:r>
          </a:p>
          <a:p>
            <a:endParaRPr lang="en-GB" dirty="0"/>
          </a:p>
        </p:txBody>
      </p:sp>
      <p:pic>
        <p:nvPicPr>
          <p:cNvPr id="5" name="Picture 4">
            <a:extLst>
              <a:ext uri="{FF2B5EF4-FFF2-40B4-BE49-F238E27FC236}">
                <a16:creationId xmlns:a16="http://schemas.microsoft.com/office/drawing/2014/main" id="{A37FEA11-DE39-480C-AD6D-21E4D668AD86}"/>
              </a:ext>
            </a:extLst>
          </p:cNvPr>
          <p:cNvPicPr>
            <a:picLocks noChangeAspect="1"/>
          </p:cNvPicPr>
          <p:nvPr/>
        </p:nvPicPr>
        <p:blipFill>
          <a:blip r:embed="rId2"/>
          <a:stretch>
            <a:fillRect/>
          </a:stretch>
        </p:blipFill>
        <p:spPr>
          <a:xfrm>
            <a:off x="2232288" y="1638091"/>
            <a:ext cx="8715965" cy="1790909"/>
          </a:xfrm>
          <a:prstGeom prst="rect">
            <a:avLst/>
          </a:prstGeom>
        </p:spPr>
      </p:pic>
    </p:spTree>
    <p:extLst>
      <p:ext uri="{BB962C8B-B14F-4D97-AF65-F5344CB8AC3E}">
        <p14:creationId xmlns:p14="http://schemas.microsoft.com/office/powerpoint/2010/main" val="140874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81D55-4FA9-40A0-B214-4A6CC3DD1850}"/>
              </a:ext>
            </a:extLst>
          </p:cNvPr>
          <p:cNvPicPr>
            <a:picLocks noChangeAspect="1"/>
          </p:cNvPicPr>
          <p:nvPr/>
        </p:nvPicPr>
        <p:blipFill>
          <a:blip r:embed="rId2"/>
          <a:stretch>
            <a:fillRect/>
          </a:stretch>
        </p:blipFill>
        <p:spPr>
          <a:xfrm>
            <a:off x="1853348" y="349804"/>
            <a:ext cx="9033536" cy="6406938"/>
          </a:xfrm>
          <a:prstGeom prst="rect">
            <a:avLst/>
          </a:prstGeom>
        </p:spPr>
      </p:pic>
    </p:spTree>
    <p:extLst>
      <p:ext uri="{BB962C8B-B14F-4D97-AF65-F5344CB8AC3E}">
        <p14:creationId xmlns:p14="http://schemas.microsoft.com/office/powerpoint/2010/main" val="213243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E8E2BA-37F2-44A2-88F4-1F5799DFCBFC}"/>
              </a:ext>
            </a:extLst>
          </p:cNvPr>
          <p:cNvPicPr>
            <a:picLocks noChangeAspect="1"/>
          </p:cNvPicPr>
          <p:nvPr/>
        </p:nvPicPr>
        <p:blipFill>
          <a:blip r:embed="rId2"/>
          <a:stretch>
            <a:fillRect/>
          </a:stretch>
        </p:blipFill>
        <p:spPr>
          <a:xfrm>
            <a:off x="1712198" y="540047"/>
            <a:ext cx="9598132" cy="6100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3750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4C24F3-B2BA-4317-A8DE-59539885D347}"/>
              </a:ext>
            </a:extLst>
          </p:cNvPr>
          <p:cNvPicPr>
            <a:picLocks noChangeAspect="1"/>
          </p:cNvPicPr>
          <p:nvPr/>
        </p:nvPicPr>
        <p:blipFill>
          <a:blip r:embed="rId2"/>
          <a:stretch>
            <a:fillRect/>
          </a:stretch>
        </p:blipFill>
        <p:spPr>
          <a:xfrm>
            <a:off x="1681515" y="479209"/>
            <a:ext cx="9591993" cy="6181880"/>
          </a:xfrm>
          <a:prstGeom prst="rect">
            <a:avLst/>
          </a:prstGeom>
        </p:spPr>
      </p:pic>
    </p:spTree>
    <p:extLst>
      <p:ext uri="{BB962C8B-B14F-4D97-AF65-F5344CB8AC3E}">
        <p14:creationId xmlns:p14="http://schemas.microsoft.com/office/powerpoint/2010/main" val="21592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30801F-B01D-47A6-A1DE-B2DAB61439E0}"/>
              </a:ext>
            </a:extLst>
          </p:cNvPr>
          <p:cNvPicPr>
            <a:picLocks noChangeAspect="1"/>
          </p:cNvPicPr>
          <p:nvPr/>
        </p:nvPicPr>
        <p:blipFill>
          <a:blip r:embed="rId2"/>
          <a:stretch>
            <a:fillRect/>
          </a:stretch>
        </p:blipFill>
        <p:spPr>
          <a:xfrm>
            <a:off x="1764363" y="1129095"/>
            <a:ext cx="9324975" cy="1285875"/>
          </a:xfrm>
          <a:prstGeom prst="rect">
            <a:avLst/>
          </a:prstGeom>
        </p:spPr>
      </p:pic>
      <p:sp>
        <p:nvSpPr>
          <p:cNvPr id="6" name="Text Placeholder 2">
            <a:extLst>
              <a:ext uri="{FF2B5EF4-FFF2-40B4-BE49-F238E27FC236}">
                <a16:creationId xmlns:a16="http://schemas.microsoft.com/office/drawing/2014/main" id="{77835B99-888C-4B80-B1BD-F058879EDC9D}"/>
              </a:ext>
            </a:extLst>
          </p:cNvPr>
          <p:cNvSpPr>
            <a:spLocks noGrp="1"/>
          </p:cNvSpPr>
          <p:nvPr>
            <p:ph type="body" sz="quarter" idx="13"/>
          </p:nvPr>
        </p:nvSpPr>
        <p:spPr>
          <a:xfrm>
            <a:off x="1764363" y="3113905"/>
            <a:ext cx="9524123" cy="2767600"/>
          </a:xfrm>
        </p:spPr>
        <p:txBody>
          <a:bodyPr/>
          <a:lstStyle/>
          <a:p>
            <a:pPr algn="just"/>
            <a:endParaRPr lang="en-GB" sz="2400" b="1" dirty="0">
              <a:latin typeface="Times New Roman" panose="02020603050405020304" pitchFamily="18" charset="0"/>
              <a:cs typeface="Times New Roman" panose="02020603050405020304" pitchFamily="18" charset="0"/>
            </a:endParaRPr>
          </a:p>
          <a:p>
            <a:pPr algn="just"/>
            <a:r>
              <a:rPr lang="en-GB" sz="2400" b="1" dirty="0">
                <a:latin typeface="Times New Roman" panose="02020603050405020304" pitchFamily="18" charset="0"/>
                <a:cs typeface="Times New Roman" panose="02020603050405020304" pitchFamily="18" charset="0"/>
              </a:rPr>
              <a:t>Key Variables:</a:t>
            </a:r>
          </a:p>
          <a:p>
            <a:pPr marL="285750" indent="-28575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ADJ</a:t>
            </a:r>
            <a:r>
              <a:rPr lang="en-GB" sz="2400" dirty="0">
                <a:latin typeface="Times New Roman" panose="02020603050405020304" pitchFamily="18" charset="0"/>
                <a:cs typeface="Times New Roman" panose="02020603050405020304" pitchFamily="18" charset="0"/>
              </a:rPr>
              <a:t>: Represents the dummy variable for adjacent countries</a:t>
            </a:r>
          </a:p>
          <a:p>
            <a:pPr marL="285750" indent="-28575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LANG</a:t>
            </a:r>
            <a:r>
              <a:rPr lang="en-GB" sz="2400" dirty="0">
                <a:latin typeface="Times New Roman" panose="02020603050405020304" pitchFamily="18" charset="0"/>
                <a:cs typeface="Times New Roman" panose="02020603050405020304" pitchFamily="18" charset="0"/>
              </a:rPr>
              <a:t>: A dummy for countries that speak the same language.</a:t>
            </a:r>
          </a:p>
          <a:p>
            <a:pPr marL="285750" indent="-285750" algn="just">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FTA</a:t>
            </a:r>
            <a:r>
              <a:rPr lang="en-GB" sz="2400" dirty="0">
                <a:latin typeface="Times New Roman" panose="02020603050405020304" pitchFamily="18" charset="0"/>
                <a:cs typeface="Times New Roman" panose="02020603050405020304" pitchFamily="18" charset="0"/>
              </a:rPr>
              <a:t>: A dummy for countries that are part of a free trade agreement.</a:t>
            </a:r>
          </a:p>
          <a:p>
            <a:endParaRPr lang="en-GB" sz="2400" dirty="0"/>
          </a:p>
        </p:txBody>
      </p:sp>
    </p:spTree>
    <p:extLst>
      <p:ext uri="{BB962C8B-B14F-4D97-AF65-F5344CB8AC3E}">
        <p14:creationId xmlns:p14="http://schemas.microsoft.com/office/powerpoint/2010/main" val="261435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98406-08F7-4116-82BE-C4061609F108}"/>
              </a:ext>
            </a:extLst>
          </p:cNvPr>
          <p:cNvPicPr>
            <a:picLocks noChangeAspect="1"/>
          </p:cNvPicPr>
          <p:nvPr/>
        </p:nvPicPr>
        <p:blipFill>
          <a:blip r:embed="rId2"/>
          <a:stretch>
            <a:fillRect/>
          </a:stretch>
        </p:blipFill>
        <p:spPr>
          <a:xfrm>
            <a:off x="1695535" y="925286"/>
            <a:ext cx="9745351" cy="5544768"/>
          </a:xfrm>
          <a:prstGeom prst="rect">
            <a:avLst/>
          </a:prstGeom>
        </p:spPr>
      </p:pic>
    </p:spTree>
    <p:extLst>
      <p:ext uri="{BB962C8B-B14F-4D97-AF65-F5344CB8AC3E}">
        <p14:creationId xmlns:p14="http://schemas.microsoft.com/office/powerpoint/2010/main" val="243224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844826" y="89452"/>
            <a:ext cx="11347173" cy="6768548"/>
          </a:xfrm>
        </p:spPr>
        <p:txBody>
          <a:bodyPr/>
          <a:lstStyle/>
          <a:p>
            <a:pPr algn="l"/>
            <a:r>
              <a:rPr lang="en-US" sz="2400" b="1" dirty="0"/>
              <a:t>Empirical Estimation Strategy</a:t>
            </a:r>
          </a:p>
          <a:p>
            <a:pPr algn="just"/>
            <a:r>
              <a:rPr lang="en-US" sz="2400" dirty="0"/>
              <a:t>On the empirical estimation strategy, the authors provided a comprehensive overview of the regression analysis performed, including the decision to use panel data analysis to control for unobserved heterogeneity and the rationale for the selection of specific independent variables. They also justified the use of certain interaction terms, lagged variables, and control variables in the regressions.</a:t>
            </a:r>
          </a:p>
          <a:p>
            <a:pPr algn="l"/>
            <a:r>
              <a:rPr lang="en-US" sz="2400" b="1" dirty="0"/>
              <a:t>Results</a:t>
            </a:r>
          </a:p>
          <a:p>
            <a:pPr algn="just"/>
            <a:r>
              <a:rPr lang="en-US" sz="2400" dirty="0"/>
              <a:t>In this section the authors presented the findings from the empirical analysis, highlighting the key effects of Internet growth on trade growth. They discussed the significance of the results, the robustness checks performed, and how these findings aligned with existing literature. Charts and tables summarizing the regression outputs were included to provide clear, visual representations of the findings.</a:t>
            </a:r>
          </a:p>
          <a:p>
            <a:endParaRPr lang="en-US" sz="2400" dirty="0"/>
          </a:p>
        </p:txBody>
      </p:sp>
    </p:spTree>
    <p:extLst>
      <p:ext uri="{BB962C8B-B14F-4D97-AF65-F5344CB8AC3E}">
        <p14:creationId xmlns:p14="http://schemas.microsoft.com/office/powerpoint/2010/main" val="176633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86114" y="921658"/>
            <a:ext cx="9601200" cy="587828"/>
          </a:xfrm>
        </p:spPr>
        <p:txBody>
          <a:bodyPr/>
          <a:lstStyle/>
          <a:p>
            <a:r>
              <a:rPr lang="en-US" sz="3200" b="1" dirty="0">
                <a:latin typeface="Times New Roman" panose="02020603050405020304" pitchFamily="18" charset="0"/>
                <a:cs typeface="Times New Roman" panose="02020603050405020304" pitchFamily="18" charset="0"/>
              </a:rPr>
              <a:t>Opinion on the Literature </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092721" y="1769423"/>
            <a:ext cx="10842172" cy="4622801"/>
          </a:xfrm>
        </p:spPr>
        <p:txBody>
          <a:bodyPr/>
          <a:lstStyle/>
          <a:p>
            <a:pPr marL="0" indent="0" algn="just">
              <a:lnSpc>
                <a:spcPct val="150000"/>
              </a:lnSpc>
              <a:buNone/>
            </a:pPr>
            <a:r>
              <a:rPr lang="en-GB" sz="2000" dirty="0"/>
              <a:t>The literature review in Freund and </a:t>
            </a:r>
            <a:r>
              <a:rPr lang="en-GB" sz="2000" dirty="0" err="1"/>
              <a:t>Weinhold's</a:t>
            </a:r>
            <a:r>
              <a:rPr lang="en-GB" sz="2000" dirty="0"/>
              <a:t> paper is comprehensive and well-integrated, providing a solid foundation for their investigation into the Internet's impact on international trade. It effectively highlights the role of fixed entry costs, the importance of networks, and the early influence of the Internet on trade dynamics. However, the identified gaps suggest several areas for further research:</a:t>
            </a:r>
          </a:p>
          <a:p>
            <a:pPr>
              <a:lnSpc>
                <a:spcPct val="150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Modern Digital Economy:</a:t>
            </a:r>
          </a:p>
          <a:p>
            <a:pPr marL="800100" lvl="1" algn="just">
              <a:lnSpc>
                <a:spcPct val="115000"/>
              </a:lnSpc>
              <a:spcAft>
                <a:spcPts val="1000"/>
              </a:spcAft>
              <a:buSzPts val="1000"/>
              <a:buFont typeface="Wingdings" panose="05000000000000000000" pitchFamily="2" charset="2"/>
              <a:buChar char="Ø"/>
              <a:tabLst>
                <a:tab pos="9144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As the digital economy has evolved significantly since the late 1990s, updating the literature to include more recent studies would provide a clearer picture of the current impact of the Internet on trade.</a:t>
            </a:r>
          </a:p>
          <a:p>
            <a:pPr marL="800100" lvl="1" algn="just">
              <a:lnSpc>
                <a:spcPct val="115000"/>
              </a:lnSpc>
              <a:spcAft>
                <a:spcPts val="1000"/>
              </a:spcAft>
              <a:buSzPts val="1000"/>
              <a:buFont typeface="Wingdings" panose="05000000000000000000" pitchFamily="2" charset="2"/>
              <a:buChar char="Ø"/>
              <a:tabLst>
                <a:tab pos="914400" algn="l"/>
              </a:tabLst>
            </a:pP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000" dirty="0"/>
          </a:p>
        </p:txBody>
      </p:sp>
    </p:spTree>
    <p:extLst>
      <p:ext uri="{BB962C8B-B14F-4D97-AF65-F5344CB8AC3E}">
        <p14:creationId xmlns:p14="http://schemas.microsoft.com/office/powerpoint/2010/main" val="341136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F5EA0F-5B3D-4470-84AA-E14771C1FCFE}"/>
              </a:ext>
            </a:extLst>
          </p:cNvPr>
          <p:cNvSpPr txBox="1"/>
          <p:nvPr/>
        </p:nvSpPr>
        <p:spPr>
          <a:xfrm>
            <a:off x="810073" y="221904"/>
            <a:ext cx="11040306" cy="6414192"/>
          </a:xfrm>
          <a:prstGeom prst="rect">
            <a:avLst/>
          </a:prstGeom>
          <a:noFill/>
        </p:spPr>
        <p:txBody>
          <a:bodyPr wrap="square">
            <a:spAutoFit/>
          </a:bodyPr>
          <a:lstStyle/>
          <a:p>
            <a:pPr marL="342900" lvl="0" indent="-342900" algn="just">
              <a:lnSpc>
                <a:spcPct val="115000"/>
              </a:lnSpc>
              <a:spcAft>
                <a:spcPts val="1000"/>
              </a:spcAft>
              <a:buSzPts val="1000"/>
              <a:buFont typeface="Wingdings" panose="05000000000000000000" pitchFamily="2" charset="2"/>
              <a:buChar char="q"/>
              <a:tabLst>
                <a:tab pos="457200" algn="l"/>
              </a:tabLs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S</a:t>
            </a:r>
            <a:r>
              <a:rPr lang="en-GB" sz="2200" b="1" dirty="0">
                <a:latin typeface="Times New Roman" panose="02020603050405020304" pitchFamily="18" charset="0"/>
                <a:cs typeface="Times New Roman" panose="02020603050405020304" pitchFamily="18" charset="0"/>
              </a:rPr>
              <a:t>ervices Trade: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Given the rise of digital services, more research focused on how the Internet affects trade in services is essential. This could include studies on e-commerce platforms, digital marketing, and remote service delivery.</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Detailed Internet Metrics</a:t>
            </a:r>
            <a:r>
              <a:rPr lang="en-GB" sz="2200" b="1"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Utilizing more detailed and nuanced measures of Internet development would enhance the understanding of its impact on trade. This includes factors like Internet speed, access quality, and usage patterns.</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Addressing the Digital Divide: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Exploring how differences in Internet access and quality affect trade can inform policies aimed at reducing inequality and ensuring that the benefits of digital trade are widely shared.</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Sector-Specific Impacts</a:t>
            </a:r>
            <a:r>
              <a:rPr lang="en-GB" sz="2200" b="1"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the impact of the Internet on specific sectors and SMEs can provide more targeted insights, helping to develop sector-specific strategies to enhance trade.</a:t>
            </a:r>
          </a:p>
          <a:p>
            <a:pPr marL="342900" lvl="0" indent="-342900" algn="just">
              <a:lnSpc>
                <a:spcPct val="115000"/>
              </a:lnSpc>
              <a:spcAft>
                <a:spcPts val="1000"/>
              </a:spcAft>
              <a:buSzPts val="1000"/>
              <a:buFont typeface="Wingdings" panose="05000000000000000000" pitchFamily="2" charset="2"/>
              <a:buChar char="q"/>
              <a:tabLst>
                <a:tab pos="457200" algn="l"/>
              </a:tabLst>
            </a:pPr>
            <a:r>
              <a:rPr lang="en-GB" sz="2200" b="1" dirty="0">
                <a:effectLst/>
                <a:latin typeface="Times New Roman" panose="02020603050405020304" pitchFamily="18" charset="0"/>
                <a:ea typeface="Calibri" panose="020F0502020204030204" pitchFamily="34" charset="0"/>
                <a:cs typeface="Times New Roman" panose="02020603050405020304" pitchFamily="18" charset="0"/>
              </a:rPr>
              <a:t>Regulatory Environment</a:t>
            </a:r>
            <a:r>
              <a:rPr lang="en-GB" sz="2200" b="1"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Understanding how different regulatory frameworks impact digital trade is crucial for creating supportive policies that maximize the benefits of the Internet for international trade.</a:t>
            </a:r>
          </a:p>
        </p:txBody>
      </p:sp>
    </p:spTree>
    <p:extLst>
      <p:ext uri="{BB962C8B-B14F-4D97-AF65-F5344CB8AC3E}">
        <p14:creationId xmlns:p14="http://schemas.microsoft.com/office/powerpoint/2010/main" val="332114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6891-DA23-43F8-9AC3-9C1FAC7F1D4B}"/>
              </a:ext>
            </a:extLst>
          </p:cNvPr>
          <p:cNvSpPr>
            <a:spLocks noGrp="1"/>
          </p:cNvSpPr>
          <p:nvPr>
            <p:ph type="title"/>
          </p:nvPr>
        </p:nvSpPr>
        <p:spPr>
          <a:xfrm>
            <a:off x="1030330" y="262353"/>
            <a:ext cx="9601200" cy="639773"/>
          </a:xfrm>
        </p:spPr>
        <p:txBody>
          <a:bodyPr>
            <a:normAutofit fontScale="90000"/>
          </a:bodyPr>
          <a:lstStyle/>
          <a:p>
            <a:pPr marL="0" marR="0" lvl="0" indent="0" defTabSz="457200" rtl="0" eaLnBrk="1" fontAlgn="auto" latinLnBrk="0" hangingPunct="1">
              <a:lnSpc>
                <a:spcPct val="100000"/>
              </a:lnSpc>
              <a:spcBef>
                <a:spcPts val="0"/>
              </a:spcBef>
              <a:spcAft>
                <a:spcPts val="0"/>
              </a:spcAft>
              <a:tabLst/>
              <a:defRPr/>
            </a:pPr>
            <a:r>
              <a:rPr kumimoji="0" lang="en-GB" sz="3200" b="1" i="0" u="sng" strike="noStrike" kern="1200" cap="none" spc="0" normalizeH="0" baseline="0" noProof="0" dirty="0">
                <a:ln>
                  <a:noFill/>
                </a:ln>
                <a:solidFill>
                  <a:srgbClr val="1F497D"/>
                </a:solidFill>
                <a:effectLst/>
                <a:uLnTx/>
                <a:uFillTx/>
                <a:latin typeface="Times New Roman" panose="02020603050405020304" pitchFamily="18" charset="0"/>
                <a:ea typeface="+mn-ea"/>
                <a:cs typeface="Times New Roman" panose="02020603050405020304" pitchFamily="18" charset="0"/>
              </a:rPr>
              <a:t>Identified Gaps</a:t>
            </a:r>
            <a:br>
              <a:rPr kumimoji="0" lang="en-GB" sz="3200" b="1" i="0" u="sng" strike="noStrike" kern="1200" cap="none" spc="0" normalizeH="0" baseline="0" noProof="0" dirty="0">
                <a:ln>
                  <a:noFill/>
                </a:ln>
                <a:solidFill>
                  <a:srgbClr val="1F497D"/>
                </a:solidFill>
                <a:effectLst/>
                <a:uLnTx/>
                <a:uFillTx/>
                <a:latin typeface="Times New Roman" panose="02020603050405020304" pitchFamily="18" charset="0"/>
                <a:ea typeface="+mn-ea"/>
                <a:cs typeface="Times New Roman" panose="02020603050405020304" pitchFamily="18" charset="0"/>
              </a:rPr>
            </a:br>
            <a:endParaRPr lang="en-GB" dirty="0"/>
          </a:p>
        </p:txBody>
      </p:sp>
      <p:sp>
        <p:nvSpPr>
          <p:cNvPr id="3" name="Text Placeholder 2">
            <a:extLst>
              <a:ext uri="{FF2B5EF4-FFF2-40B4-BE49-F238E27FC236}">
                <a16:creationId xmlns:a16="http://schemas.microsoft.com/office/drawing/2014/main" id="{7F690891-23A5-4BC1-98F2-CE60ECEA6112}"/>
              </a:ext>
            </a:extLst>
          </p:cNvPr>
          <p:cNvSpPr>
            <a:spLocks noGrp="1"/>
          </p:cNvSpPr>
          <p:nvPr>
            <p:ph type="body" sz="quarter" idx="13"/>
          </p:nvPr>
        </p:nvSpPr>
        <p:spPr>
          <a:xfrm>
            <a:off x="1030330" y="2921170"/>
            <a:ext cx="10642078" cy="2141782"/>
          </a:xfrm>
        </p:spPr>
        <p:txBody>
          <a:bodyPr/>
          <a:lstStyle/>
          <a:p>
            <a:pPr marL="34290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Focus on Early Digital Developments</a:t>
            </a:r>
          </a:p>
          <a:p>
            <a:pPr algn="just"/>
            <a:r>
              <a:rPr lang="en-GB" sz="2000" b="1" dirty="0">
                <a:solidFill>
                  <a:schemeClr val="tx1"/>
                </a:solidFill>
                <a:latin typeface="Times New Roman" panose="02020603050405020304" pitchFamily="18" charset="0"/>
                <a:cs typeface="Times New Roman" panose="02020603050405020304" pitchFamily="18" charset="0"/>
              </a:rPr>
              <a:t>Observation</a:t>
            </a:r>
            <a:r>
              <a:rPr lang="en-GB" sz="2000" dirty="0">
                <a:latin typeface="Times New Roman" panose="02020603050405020304" pitchFamily="18" charset="0"/>
                <a:cs typeface="Times New Roman" panose="02020603050405020304" pitchFamily="18" charset="0"/>
              </a:rPr>
              <a:t>: Literature primarily examines the early stages of e-commerce and Internet growth.</a:t>
            </a:r>
          </a:p>
          <a:p>
            <a:pPr algn="just"/>
            <a:r>
              <a:rPr lang="en-GB" sz="2000" b="1" dirty="0">
                <a:solidFill>
                  <a:schemeClr val="tx1"/>
                </a:solidFill>
                <a:latin typeface="Times New Roman" panose="02020603050405020304" pitchFamily="18" charset="0"/>
                <a:cs typeface="Times New Roman" panose="02020603050405020304" pitchFamily="18" charset="0"/>
              </a:rPr>
              <a:t>Gap</a:t>
            </a:r>
            <a:r>
              <a:rPr lang="en-GB" sz="2000" dirty="0">
                <a:latin typeface="Times New Roman" panose="02020603050405020304" pitchFamily="18" charset="0"/>
                <a:cs typeface="Times New Roman" panose="02020603050405020304" pitchFamily="18" charset="0"/>
              </a:rPr>
              <a:t>: Limited research on long-term impacts and the evolution of digital trade post-2000s.</a:t>
            </a:r>
          </a:p>
          <a:p>
            <a:pPr marL="342900" indent="-342900" algn="l">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Limited Scope on Services Trade</a:t>
            </a:r>
          </a:p>
          <a:p>
            <a:pPr algn="l"/>
            <a:r>
              <a:rPr lang="en-GB" sz="2000" b="1" dirty="0">
                <a:latin typeface="Times New Roman" panose="02020603050405020304" pitchFamily="18" charset="0"/>
                <a:cs typeface="Times New Roman" panose="02020603050405020304" pitchFamily="18" charset="0"/>
              </a:rPr>
              <a:t>Observation: </a:t>
            </a:r>
            <a:r>
              <a:rPr lang="en-GB" sz="2000" dirty="0">
                <a:latin typeface="Times New Roman" panose="02020603050405020304" pitchFamily="18" charset="0"/>
                <a:cs typeface="Times New Roman" panose="02020603050405020304" pitchFamily="18" charset="0"/>
              </a:rPr>
              <a:t>Existing studies focus on goods trade.</a:t>
            </a:r>
          </a:p>
          <a:p>
            <a:pPr algn="l"/>
            <a:r>
              <a:rPr lang="en-GB" sz="2000" b="1" dirty="0">
                <a:latin typeface="Times New Roman" panose="02020603050405020304" pitchFamily="18" charset="0"/>
                <a:cs typeface="Times New Roman" panose="02020603050405020304" pitchFamily="18" charset="0"/>
              </a:rPr>
              <a:t>Gap: </a:t>
            </a:r>
            <a:r>
              <a:rPr lang="en-GB" sz="2000" dirty="0">
                <a:latin typeface="Times New Roman" panose="02020603050405020304" pitchFamily="18" charset="0"/>
                <a:cs typeface="Times New Roman" panose="02020603050405020304" pitchFamily="18" charset="0"/>
              </a:rPr>
              <a:t>Insufficient analysis of the Internet's influence on the growing services sector.</a:t>
            </a:r>
          </a:p>
          <a:p>
            <a:pPr marL="34290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Lack of Detailed Analysis on Internet Quality</a:t>
            </a:r>
          </a:p>
          <a:p>
            <a:pPr algn="just"/>
            <a:r>
              <a:rPr lang="en-GB" sz="2000" b="1" dirty="0">
                <a:solidFill>
                  <a:schemeClr val="tx1"/>
                </a:solidFill>
                <a:latin typeface="Times New Roman" panose="02020603050405020304" pitchFamily="18" charset="0"/>
                <a:cs typeface="Times New Roman" panose="02020603050405020304" pitchFamily="18" charset="0"/>
              </a:rPr>
              <a:t>Observation</a:t>
            </a:r>
            <a:r>
              <a:rPr lang="en-GB" sz="2000" dirty="0">
                <a:latin typeface="Times New Roman" panose="02020603050405020304" pitchFamily="18" charset="0"/>
                <a:cs typeface="Times New Roman" panose="02020603050405020304" pitchFamily="18" charset="0"/>
              </a:rPr>
              <a:t>: Studies use broad measures like the number of web hosts or users.</a:t>
            </a:r>
          </a:p>
          <a:p>
            <a:pPr algn="just"/>
            <a:r>
              <a:rPr lang="en-GB" sz="2000" b="1" dirty="0">
                <a:solidFill>
                  <a:schemeClr val="tx1"/>
                </a:solidFill>
                <a:latin typeface="Times New Roman" panose="02020603050405020304" pitchFamily="18" charset="0"/>
                <a:cs typeface="Times New Roman" panose="02020603050405020304" pitchFamily="18" charset="0"/>
              </a:rPr>
              <a:t>Gap</a:t>
            </a:r>
            <a:r>
              <a:rPr lang="en-GB" sz="2000" dirty="0">
                <a:latin typeface="Times New Roman" panose="02020603050405020304" pitchFamily="18" charset="0"/>
                <a:cs typeface="Times New Roman" panose="02020603050405020304" pitchFamily="18" charset="0"/>
              </a:rPr>
              <a:t>: Need for specific metrics, such as broadband penetration and digital infrastructure quality, to better understand the Internet's impact on trade.</a:t>
            </a:r>
          </a:p>
          <a:p>
            <a:pPr marL="342900" indent="-342900" algn="just">
              <a:buFont typeface="Wingdings" panose="05000000000000000000" pitchFamily="2" charset="2"/>
              <a:buChar char="q"/>
            </a:pPr>
            <a:r>
              <a:rPr lang="en-GB" sz="2000" b="1" dirty="0">
                <a:latin typeface="Times New Roman" panose="02020603050405020304" pitchFamily="18" charset="0"/>
                <a:cs typeface="Times New Roman" panose="02020603050405020304" pitchFamily="18" charset="0"/>
              </a:rPr>
              <a:t>Digital Divide and Inequality</a:t>
            </a:r>
          </a:p>
          <a:p>
            <a:pPr algn="just"/>
            <a:r>
              <a:rPr lang="en-GB" sz="2000" b="1" dirty="0">
                <a:solidFill>
                  <a:schemeClr val="tx1"/>
                </a:solidFill>
                <a:latin typeface="Times New Roman" panose="02020603050405020304" pitchFamily="18" charset="0"/>
                <a:cs typeface="Times New Roman" panose="02020603050405020304" pitchFamily="18" charset="0"/>
              </a:rPr>
              <a:t>Observation</a:t>
            </a:r>
            <a:r>
              <a:rPr lang="en-GB" sz="2000" dirty="0">
                <a:latin typeface="Times New Roman" panose="02020603050405020304" pitchFamily="18" charset="0"/>
                <a:cs typeface="Times New Roman" panose="02020603050405020304" pitchFamily="18" charset="0"/>
              </a:rPr>
              <a:t>: Minimal exploration of disparities in Internet access.</a:t>
            </a:r>
          </a:p>
          <a:p>
            <a:pPr algn="just"/>
            <a:r>
              <a:rPr lang="en-GB" sz="2000" b="1" dirty="0">
                <a:solidFill>
                  <a:schemeClr val="tx1"/>
                </a:solidFill>
                <a:latin typeface="Times New Roman" panose="02020603050405020304" pitchFamily="18" charset="0"/>
                <a:cs typeface="Times New Roman" panose="02020603050405020304" pitchFamily="18" charset="0"/>
              </a:rPr>
              <a:t>Gap</a:t>
            </a:r>
            <a:r>
              <a:rPr lang="en-GB" sz="2000" dirty="0">
                <a:latin typeface="Times New Roman" panose="02020603050405020304" pitchFamily="18" charset="0"/>
                <a:cs typeface="Times New Roman" panose="02020603050405020304" pitchFamily="18" charset="0"/>
              </a:rPr>
              <a:t>: Lack of analysis on how the digital divide affects global trade dynamics and the importance of inclusive policies.</a:t>
            </a: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14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393372" y="1262743"/>
            <a:ext cx="9651999" cy="4400118"/>
          </a:xfrm>
        </p:spPr>
        <p:txBody>
          <a:bodyPr>
            <a:normAutofit/>
          </a:bodyPr>
          <a:lstStyle/>
          <a:p>
            <a:pPr marL="457200" indent="-457200" algn="l">
              <a:buFont typeface="+mj-lt"/>
              <a:buAutoNum type="arabicPeriod"/>
            </a:pPr>
            <a:r>
              <a:rPr lang="en-US" sz="2400" b="1" dirty="0"/>
              <a:t>Objective  of the Paper</a:t>
            </a:r>
          </a:p>
          <a:p>
            <a:pPr marL="457200" indent="-457200" algn="l">
              <a:buFont typeface="+mj-lt"/>
              <a:buAutoNum type="arabicPeriod"/>
            </a:pPr>
            <a:endParaRPr lang="en-US" sz="2400" b="1" dirty="0"/>
          </a:p>
          <a:p>
            <a:pPr marL="457200" indent="-457200" algn="l">
              <a:buFont typeface="+mj-lt"/>
              <a:buAutoNum type="arabicPeriod"/>
            </a:pPr>
            <a:r>
              <a:rPr lang="en-US" sz="2400" b="1" dirty="0"/>
              <a:t>Literature Review</a:t>
            </a:r>
          </a:p>
          <a:p>
            <a:pPr marL="457200" indent="-457200" algn="l">
              <a:buFont typeface="+mj-lt"/>
              <a:buAutoNum type="arabicPeriod"/>
            </a:pPr>
            <a:endParaRPr lang="en-US" sz="2400" b="1" dirty="0"/>
          </a:p>
          <a:p>
            <a:pPr marL="457200" indent="-457200" algn="l">
              <a:buFont typeface="+mj-lt"/>
              <a:buAutoNum type="arabicPeriod"/>
            </a:pPr>
            <a:r>
              <a:rPr lang="en-US" sz="2400" b="1" dirty="0"/>
              <a:t>Gaps</a:t>
            </a:r>
          </a:p>
          <a:p>
            <a:pPr marL="457200" indent="-457200" algn="l">
              <a:buFont typeface="+mj-lt"/>
              <a:buAutoNum type="arabicPeriod"/>
            </a:pPr>
            <a:endParaRPr lang="en-US" sz="2400" b="1" dirty="0"/>
          </a:p>
          <a:p>
            <a:pPr marL="457200" indent="-457200" algn="l">
              <a:buFont typeface="+mj-lt"/>
              <a:buAutoNum type="arabicPeriod"/>
            </a:pPr>
            <a:r>
              <a:rPr lang="en-US" sz="2400" b="1" dirty="0"/>
              <a:t>Opinion</a:t>
            </a:r>
          </a:p>
          <a:p>
            <a:pPr marL="457200" indent="-457200" algn="l">
              <a:buFont typeface="+mj-lt"/>
              <a:buAutoNum type="arabicPeriod"/>
            </a:pPr>
            <a:endParaRPr lang="en-US" sz="2400" b="1" dirty="0"/>
          </a:p>
          <a:p>
            <a:pPr marL="457200" indent="-457200" algn="l">
              <a:buFont typeface="+mj-lt"/>
              <a:buAutoNum type="arabicPeriod"/>
            </a:pPr>
            <a:r>
              <a:rPr lang="en-US" sz="2400" b="1" dirty="0"/>
              <a:t>Conclusion</a:t>
            </a:r>
          </a:p>
        </p:txBody>
      </p:sp>
      <p:sp>
        <p:nvSpPr>
          <p:cNvPr id="4" name="Title 1"/>
          <p:cNvSpPr>
            <a:spLocks noGrp="1"/>
          </p:cNvSpPr>
          <p:nvPr>
            <p:ph type="ctrTitle"/>
          </p:nvPr>
        </p:nvSpPr>
        <p:spPr>
          <a:xfrm>
            <a:off x="5557829" y="595086"/>
            <a:ext cx="2004113" cy="416889"/>
          </a:xfrm>
        </p:spPr>
        <p:txBody>
          <a:bodyPr/>
          <a:lstStyle/>
          <a:p>
            <a:r>
              <a:rPr lang="en-US" sz="4800" u="sng" dirty="0"/>
              <a:t>Outline</a:t>
            </a:r>
          </a:p>
        </p:txBody>
      </p:sp>
    </p:spTree>
    <p:extLst>
      <p:ext uri="{BB962C8B-B14F-4D97-AF65-F5344CB8AC3E}">
        <p14:creationId xmlns:p14="http://schemas.microsoft.com/office/powerpoint/2010/main" val="213644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53BC54-7843-4CEF-B4F5-7507E6DE3DA5}"/>
              </a:ext>
            </a:extLst>
          </p:cNvPr>
          <p:cNvSpPr>
            <a:spLocks noGrp="1"/>
          </p:cNvSpPr>
          <p:nvPr>
            <p:ph type="body" sz="quarter" idx="13"/>
          </p:nvPr>
        </p:nvSpPr>
        <p:spPr>
          <a:xfrm>
            <a:off x="1141466" y="732782"/>
            <a:ext cx="10352971" cy="3409634"/>
          </a:xfrm>
        </p:spPr>
        <p:txBody>
          <a:bodyPr/>
          <a:lstStyle/>
          <a:p>
            <a:pPr marL="342900" indent="-342900" algn="just">
              <a:buFont typeface="Wingdings" panose="05000000000000000000" pitchFamily="2" charset="2"/>
              <a:buChar char="q"/>
            </a:pPr>
            <a:r>
              <a:rPr lang="en-GB" sz="2200" b="1" dirty="0">
                <a:latin typeface="Times New Roman" panose="02020603050405020304" pitchFamily="18" charset="0"/>
                <a:cs typeface="Times New Roman" panose="02020603050405020304" pitchFamily="18" charset="0"/>
              </a:rPr>
              <a:t>Impact on SMEs and Specific Sectors</a:t>
            </a:r>
          </a:p>
          <a:p>
            <a:pPr algn="just"/>
            <a:r>
              <a:rPr lang="en-GB" sz="2200" b="1" dirty="0">
                <a:solidFill>
                  <a:schemeClr val="tx1"/>
                </a:solidFill>
                <a:latin typeface="Times New Roman" panose="02020603050405020304" pitchFamily="18" charset="0"/>
                <a:cs typeface="Times New Roman" panose="02020603050405020304" pitchFamily="18" charset="0"/>
              </a:rPr>
              <a:t>Observation</a:t>
            </a:r>
            <a:r>
              <a:rPr lang="en-GB" sz="2200" dirty="0">
                <a:latin typeface="Times New Roman" panose="02020603050405020304" pitchFamily="18" charset="0"/>
                <a:cs typeface="Times New Roman" panose="02020603050405020304" pitchFamily="18" charset="0"/>
              </a:rPr>
              <a:t>: General impact on reducing entry costs discussed.</a:t>
            </a:r>
          </a:p>
          <a:p>
            <a:pPr algn="just"/>
            <a:r>
              <a:rPr lang="en-GB" sz="2200" b="1" dirty="0">
                <a:solidFill>
                  <a:schemeClr val="tx1"/>
                </a:solidFill>
                <a:latin typeface="Times New Roman" panose="02020603050405020304" pitchFamily="18" charset="0"/>
                <a:cs typeface="Times New Roman" panose="02020603050405020304" pitchFamily="18" charset="0"/>
              </a:rPr>
              <a:t>Gap</a:t>
            </a:r>
            <a:r>
              <a:rPr lang="en-GB" sz="2200" dirty="0">
                <a:latin typeface="Times New Roman" panose="02020603050405020304" pitchFamily="18" charset="0"/>
                <a:cs typeface="Times New Roman" panose="02020603050405020304" pitchFamily="18" charset="0"/>
              </a:rPr>
              <a:t>: Limited insights into the specific effects on small and medium-sized enterprises (SMEs) and various industry sectors.</a:t>
            </a:r>
          </a:p>
          <a:p>
            <a:pPr marL="342900" indent="-342900" algn="just">
              <a:buFont typeface="Wingdings" panose="05000000000000000000" pitchFamily="2" charset="2"/>
              <a:buChar char="q"/>
            </a:pPr>
            <a:r>
              <a:rPr lang="en-GB" sz="2200" b="1" dirty="0">
                <a:latin typeface="Times New Roman" panose="02020603050405020304" pitchFamily="18" charset="0"/>
                <a:cs typeface="Times New Roman" panose="02020603050405020304" pitchFamily="18" charset="0"/>
              </a:rPr>
              <a:t>Regulatory and Policy Factors</a:t>
            </a:r>
          </a:p>
          <a:p>
            <a:pPr algn="just"/>
            <a:r>
              <a:rPr lang="en-GB" sz="2200" b="1" dirty="0">
                <a:solidFill>
                  <a:schemeClr val="tx1"/>
                </a:solidFill>
                <a:latin typeface="Times New Roman" panose="02020603050405020304" pitchFamily="18" charset="0"/>
                <a:cs typeface="Times New Roman" panose="02020603050405020304" pitchFamily="18" charset="0"/>
              </a:rPr>
              <a:t>Observation</a:t>
            </a:r>
            <a:r>
              <a:rPr lang="en-GB" sz="2200" dirty="0">
                <a:latin typeface="Times New Roman" panose="02020603050405020304" pitchFamily="18" charset="0"/>
                <a:cs typeface="Times New Roman" panose="02020603050405020304" pitchFamily="18" charset="0"/>
              </a:rPr>
              <a:t>: Regulatory environments' role in digital trade is underexplored.</a:t>
            </a:r>
          </a:p>
          <a:p>
            <a:pPr algn="just"/>
            <a:r>
              <a:rPr lang="en-GB" sz="2200" b="1" dirty="0">
                <a:solidFill>
                  <a:schemeClr val="tx1"/>
                </a:solidFill>
                <a:latin typeface="Times New Roman" panose="02020603050405020304" pitchFamily="18" charset="0"/>
                <a:cs typeface="Times New Roman" panose="02020603050405020304" pitchFamily="18" charset="0"/>
              </a:rPr>
              <a:t>Gap</a:t>
            </a:r>
            <a:r>
              <a:rPr lang="en-GB" sz="2200" dirty="0">
                <a:latin typeface="Times New Roman" panose="02020603050405020304" pitchFamily="18" charset="0"/>
                <a:cs typeface="Times New Roman" panose="02020603050405020304" pitchFamily="18" charset="0"/>
              </a:rPr>
              <a:t>: Need for comprehensive study on how varying Internet regulations across countries impact trade effectiveness.</a:t>
            </a:r>
          </a:p>
        </p:txBody>
      </p:sp>
    </p:spTree>
    <p:extLst>
      <p:ext uri="{BB962C8B-B14F-4D97-AF65-F5344CB8AC3E}">
        <p14:creationId xmlns:p14="http://schemas.microsoft.com/office/powerpoint/2010/main" val="45661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225797" y="1579396"/>
            <a:ext cx="9599221" cy="3876634"/>
          </a:xfrm>
        </p:spPr>
        <p:txBody>
          <a:bodyPr>
            <a:normAutofit/>
          </a:bodyPr>
          <a:lstStyle/>
          <a:p>
            <a:pPr algn="just"/>
            <a:r>
              <a:rPr lang="en-GB" sz="2400" dirty="0">
                <a:latin typeface="Calibri" panose="020F0502020204030204" pitchFamily="34" charset="0"/>
                <a:ea typeface="Calibri" panose="020F0502020204030204" pitchFamily="34" charset="0"/>
                <a:cs typeface="Times New Roman" panose="02020603050405020304" pitchFamily="18" charset="0"/>
              </a:rPr>
              <a:t>The literature review in Freund and </a:t>
            </a:r>
            <a:r>
              <a:rPr lang="en-GB" sz="2400" dirty="0" err="1">
                <a:latin typeface="Calibri" panose="020F0502020204030204" pitchFamily="34" charset="0"/>
                <a:ea typeface="Calibri" panose="020F0502020204030204" pitchFamily="34" charset="0"/>
                <a:cs typeface="Times New Roman" panose="02020603050405020304" pitchFamily="18" charset="0"/>
              </a:rPr>
              <a:t>Weinhold's</a:t>
            </a:r>
            <a:r>
              <a:rPr lang="en-GB" sz="2400" dirty="0">
                <a:latin typeface="Calibri" panose="020F0502020204030204" pitchFamily="34" charset="0"/>
                <a:ea typeface="Calibri" panose="020F0502020204030204" pitchFamily="34" charset="0"/>
                <a:cs typeface="Times New Roman" panose="02020603050405020304" pitchFamily="18" charset="0"/>
              </a:rPr>
              <a:t> paper effectively integrates key studies that emphasize the role of fixed entry costs, networks, and information in international trade. These studies collectively highlight the importance of reducing entry costs to facilitate market entry and trade growth. It </a:t>
            </a:r>
            <a:r>
              <a:rPr lang="en-GB" sz="2400" dirty="0">
                <a:effectLst/>
                <a:latin typeface="Calibri" panose="020F0502020204030204" pitchFamily="34" charset="0"/>
                <a:ea typeface="Calibri" panose="020F0502020204030204" pitchFamily="34" charset="0"/>
                <a:cs typeface="Times New Roman" panose="02020603050405020304" pitchFamily="18" charset="0"/>
              </a:rPr>
              <a:t>lays a strong foundation, addressing these gaps through future research will provide a more comprehensive understanding of the Internet's role in international trade. This will help policymakers and business men better navigate the digital landscape and leverage its potential for economic growth.</a:t>
            </a:r>
            <a:endParaRPr lang="en-US" sz="2400" dirty="0"/>
          </a:p>
        </p:txBody>
      </p:sp>
      <p:sp>
        <p:nvSpPr>
          <p:cNvPr id="2" name="Rectangle 1"/>
          <p:cNvSpPr/>
          <p:nvPr/>
        </p:nvSpPr>
        <p:spPr>
          <a:xfrm>
            <a:off x="1153886" y="994621"/>
            <a:ext cx="2145139" cy="584775"/>
          </a:xfrm>
          <a:prstGeom prst="rect">
            <a:avLst/>
          </a:prstGeom>
        </p:spPr>
        <p:txBody>
          <a:bodyPr wrap="none">
            <a:spAutoFit/>
          </a:bodyPr>
          <a:lstStyle/>
          <a:p>
            <a:r>
              <a:rPr lang="en-GB" sz="3200" b="1" u="sng" dirty="0">
                <a:solidFill>
                  <a:schemeClr val="tx2"/>
                </a:solidFill>
                <a:latin typeface="Times New Roman" panose="02020603050405020304" pitchFamily="18" charset="0"/>
                <a:ea typeface="+mj-ea"/>
                <a:cs typeface="Times New Roman" panose="02020603050405020304" pitchFamily="18" charset="0"/>
              </a:rPr>
              <a:t>Conclusion</a:t>
            </a:r>
          </a:p>
        </p:txBody>
      </p:sp>
    </p:spTree>
    <p:extLst>
      <p:ext uri="{BB962C8B-B14F-4D97-AF65-F5344CB8AC3E}">
        <p14:creationId xmlns:p14="http://schemas.microsoft.com/office/powerpoint/2010/main" val="62082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910948" y="1454572"/>
            <a:ext cx="8981839" cy="3770722"/>
          </a:xfrm>
        </p:spPr>
        <p:txBody>
          <a:bodyPr/>
          <a:lstStyle/>
          <a:p>
            <a:r>
              <a:rPr lang="en-US" b="1" u="sng" dirty="0"/>
              <a:t>THANK YOU</a:t>
            </a:r>
          </a:p>
        </p:txBody>
      </p:sp>
    </p:spTree>
    <p:extLst>
      <p:ext uri="{BB962C8B-B14F-4D97-AF65-F5344CB8AC3E}">
        <p14:creationId xmlns:p14="http://schemas.microsoft.com/office/powerpoint/2010/main" val="368415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027" y="1"/>
            <a:ext cx="9670774" cy="1282148"/>
          </a:xfrm>
        </p:spPr>
        <p:txBody>
          <a:bodyPr>
            <a:normAutofit/>
          </a:bodyPr>
          <a:lstStyle/>
          <a:p>
            <a:r>
              <a:rPr lang="en-US" sz="3600" dirty="0"/>
              <a:t>In my research, I tried to select 2 styles of citations depending on the major.</a:t>
            </a:r>
          </a:p>
        </p:txBody>
      </p:sp>
      <p:sp>
        <p:nvSpPr>
          <p:cNvPr id="3" name="Text Placeholder 2"/>
          <p:cNvSpPr>
            <a:spLocks noGrp="1"/>
          </p:cNvSpPr>
          <p:nvPr>
            <p:ph type="body" sz="quarter" idx="13"/>
          </p:nvPr>
        </p:nvSpPr>
        <p:spPr>
          <a:xfrm>
            <a:off x="795131" y="1381539"/>
            <a:ext cx="11396870" cy="4959625"/>
          </a:xfrm>
        </p:spPr>
        <p:txBody>
          <a:bodyPr/>
          <a:lstStyle/>
          <a:p>
            <a:r>
              <a:rPr lang="en-US" sz="2800" dirty="0"/>
              <a:t>APA, American Psychology Association (APA) ensures that the author will never be accused of plagiarism and allows others who read the article to understand where the person obtained their information. Second, APA style provides style and writing guidelines to ensure that the research paper is easy to read and contains all the necessary elements.</a:t>
            </a:r>
          </a:p>
          <a:p>
            <a:r>
              <a:rPr lang="en-US" sz="2800" dirty="0"/>
              <a:t>What is the advantage of APA?</a:t>
            </a:r>
          </a:p>
          <a:p>
            <a:r>
              <a:rPr lang="en-US" sz="2800" dirty="0"/>
              <a:t>APA style provides a standard, consistent system for giving credit to others for their ideas. Following these guidelines will help you to avoid plagiarism in your writing. APA Style is widely accepted and is commonly used in professional publications</a:t>
            </a:r>
          </a:p>
          <a:p>
            <a:endParaRPr lang="en-US" sz="1100" dirty="0"/>
          </a:p>
        </p:txBody>
      </p:sp>
    </p:spTree>
    <p:extLst>
      <p:ext uri="{BB962C8B-B14F-4D97-AF65-F5344CB8AC3E}">
        <p14:creationId xmlns:p14="http://schemas.microsoft.com/office/powerpoint/2010/main" val="1585375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590261"/>
          </a:xfrm>
        </p:spPr>
        <p:txBody>
          <a:bodyPr>
            <a:normAutofit/>
          </a:bodyPr>
          <a:lstStyle/>
          <a:p>
            <a:r>
              <a:rPr lang="en-US" sz="3600" dirty="0">
                <a:latin typeface="Arial Narrow" panose="020B0606020202030204" pitchFamily="34" charset="0"/>
              </a:rPr>
              <a:t>What is IEEE Style</a:t>
            </a:r>
            <a:r>
              <a:rPr lang="en-US" sz="1800" dirty="0">
                <a:latin typeface="Arial Narrow" panose="020B0606020202030204" pitchFamily="34" charset="0"/>
              </a:rPr>
              <a:t>?</a:t>
            </a:r>
          </a:p>
        </p:txBody>
      </p:sp>
      <p:sp>
        <p:nvSpPr>
          <p:cNvPr id="3" name="Text Placeholder 2"/>
          <p:cNvSpPr>
            <a:spLocks noGrp="1"/>
          </p:cNvSpPr>
          <p:nvPr>
            <p:ph type="body" sz="quarter" idx="13"/>
          </p:nvPr>
        </p:nvSpPr>
        <p:spPr>
          <a:xfrm>
            <a:off x="487017" y="546652"/>
            <a:ext cx="11704983" cy="6311348"/>
          </a:xfrm>
        </p:spPr>
        <p:txBody>
          <a:bodyPr/>
          <a:lstStyle/>
          <a:p>
            <a:r>
              <a:rPr lang="en-US" sz="2800" dirty="0"/>
              <a:t>The Institute for Electrical and Electronics Engineers (IEEE) is a professional organization supporting many branches of engineering, computer science, and information technology. In addition to publishing journals, magazines, and conference proceedings, IEEE also makes many standards for a wide variety of industries.</a:t>
            </a:r>
          </a:p>
          <a:p>
            <a:r>
              <a:rPr lang="en-US" sz="2800" dirty="0"/>
              <a:t>IEEE citation style includes in-text citations, numbered in square brackets, which refer to the full citation listed in the reference list at the end of the paper. The reference list is organized numerically, not alphabetically. For examples, see the IEEE Editorial Style Manual</a:t>
            </a:r>
          </a:p>
          <a:p>
            <a:endParaRPr lang="en-US" sz="1600" dirty="0"/>
          </a:p>
        </p:txBody>
      </p:sp>
    </p:spTree>
    <p:extLst>
      <p:ext uri="{BB962C8B-B14F-4D97-AF65-F5344CB8AC3E}">
        <p14:creationId xmlns:p14="http://schemas.microsoft.com/office/powerpoint/2010/main" val="295685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8540"/>
            <a:ext cx="9601200" cy="1073426"/>
          </a:xfrm>
        </p:spPr>
        <p:txBody>
          <a:bodyPr>
            <a:normAutofit/>
          </a:bodyPr>
          <a:lstStyle/>
          <a:p>
            <a:r>
              <a:rPr lang="en-US" sz="2800" dirty="0" err="1"/>
              <a:t>Cont</a:t>
            </a:r>
            <a:endParaRPr lang="en-US" sz="2800" dirty="0"/>
          </a:p>
        </p:txBody>
      </p:sp>
      <p:sp>
        <p:nvSpPr>
          <p:cNvPr id="3" name="Text Placeholder 2"/>
          <p:cNvSpPr>
            <a:spLocks noGrp="1"/>
          </p:cNvSpPr>
          <p:nvPr>
            <p:ph type="body" sz="quarter" idx="13"/>
          </p:nvPr>
        </p:nvSpPr>
        <p:spPr>
          <a:xfrm>
            <a:off x="1063487" y="755374"/>
            <a:ext cx="11042374" cy="5903843"/>
          </a:xfrm>
        </p:spPr>
        <p:txBody>
          <a:bodyPr/>
          <a:lstStyle/>
          <a:p>
            <a:r>
              <a:rPr lang="en-US" sz="2800" dirty="0"/>
              <a:t>IEEE Citation Guidelines</a:t>
            </a:r>
          </a:p>
          <a:p>
            <a:r>
              <a:rPr lang="en-US" sz="2800" dirty="0"/>
              <a:t>IEEE's publication on citation standards covers books, conference technical articles, online sources, periodicals, theses, and more.</a:t>
            </a:r>
          </a:p>
          <a:p>
            <a:r>
              <a:rPr lang="en-US" sz="2800" dirty="0"/>
              <a:t>IEEE Editorial Style Manual</a:t>
            </a:r>
          </a:p>
          <a:p>
            <a:r>
              <a:rPr lang="en-US" sz="2800" dirty="0"/>
              <a:t>This style manual provides editorial guidance for IEEE Transactions, Journals, and Letters. It outlines how to divide the parts of a paper, cite figures and tables, and give guidelines for specific grammar rules.</a:t>
            </a:r>
          </a:p>
          <a:p>
            <a:r>
              <a:rPr lang="en-US" sz="2800" dirty="0"/>
              <a:t>IEEE Article Templates</a:t>
            </a:r>
          </a:p>
          <a:p>
            <a:r>
              <a:rPr lang="en-US" sz="2800" dirty="0"/>
              <a:t>This site gives the nitty-gritty details on how to edit, format, and submit a paper for IEEE review and publication.</a:t>
            </a:r>
          </a:p>
          <a:p>
            <a:endParaRPr lang="en-US" sz="2800" dirty="0"/>
          </a:p>
        </p:txBody>
      </p:sp>
    </p:spTree>
    <p:extLst>
      <p:ext uri="{BB962C8B-B14F-4D97-AF65-F5344CB8AC3E}">
        <p14:creationId xmlns:p14="http://schemas.microsoft.com/office/powerpoint/2010/main" val="133886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1364343" y="1161143"/>
            <a:ext cx="9651999" cy="4400118"/>
          </a:xfrm>
        </p:spPr>
        <p:txBody>
          <a:bodyPr>
            <a:normAutofit/>
          </a:bodyPr>
          <a:lstStyle/>
          <a:p>
            <a:pPr algn="l">
              <a:lnSpc>
                <a:spcPct val="150000"/>
              </a:lnSpc>
            </a:pPr>
            <a:r>
              <a:rPr lang="en-US" sz="2400" b="1" dirty="0">
                <a:effectLst/>
                <a:latin typeface="Times New Roman" panose="02020603050405020304" pitchFamily="18" charset="0"/>
                <a:ea typeface="Calibri" panose="020F0502020204030204" pitchFamily="34" charset="0"/>
              </a:rPr>
              <a:t>Objective of the paper</a:t>
            </a:r>
          </a:p>
          <a:p>
            <a:pPr algn="l">
              <a:lnSpc>
                <a:spcPct val="150000"/>
              </a:lnSpc>
            </a:pPr>
            <a:r>
              <a:rPr lang="en-US" sz="2400" b="1" dirty="0">
                <a:latin typeface="Times New Roman" panose="02020603050405020304" pitchFamily="18" charset="0"/>
                <a:ea typeface="Calibri" panose="020F0502020204030204" pitchFamily="34" charset="0"/>
              </a:rPr>
              <a:t> </a:t>
            </a:r>
            <a:r>
              <a:rPr lang="en-US" dirty="0"/>
              <a:t>The objectives of this paper were;</a:t>
            </a:r>
          </a:p>
          <a:p>
            <a:pPr marL="342900" indent="-342900" algn="just">
              <a:lnSpc>
                <a:spcPct val="150000"/>
              </a:lnSpc>
              <a:buFont typeface="Wingdings" panose="05000000000000000000" pitchFamily="2" charset="2"/>
              <a:buChar char="§"/>
            </a:pPr>
            <a:r>
              <a:rPr lang="en-US" dirty="0"/>
              <a:t>To explore how Internet technology adoption and integration influences international trade patterns and volumes.</a:t>
            </a:r>
          </a:p>
          <a:p>
            <a:pPr marL="342900" indent="-342900" algn="just">
              <a:lnSpc>
                <a:spcPct val="150000"/>
              </a:lnSpc>
              <a:buFont typeface="Wingdings" panose="05000000000000000000" pitchFamily="2" charset="2"/>
              <a:buChar char="§"/>
            </a:pPr>
            <a:r>
              <a:rPr lang="en-US" dirty="0"/>
              <a:t>To assess various aspects such as the reduction in trade costs, the impact on small and medium enterprises, changes in consumer behavior, and the overall economic effects of globalization driven by digital communication and e-commerce platforms</a:t>
            </a:r>
          </a:p>
        </p:txBody>
      </p:sp>
    </p:spTree>
    <p:extLst>
      <p:ext uri="{BB962C8B-B14F-4D97-AF65-F5344CB8AC3E}">
        <p14:creationId xmlns:p14="http://schemas.microsoft.com/office/powerpoint/2010/main" val="324191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E8EC78E-135D-49AC-9E12-57A0CCE32CCB}"/>
              </a:ext>
            </a:extLst>
          </p:cNvPr>
          <p:cNvGraphicFramePr>
            <a:graphicFrameLocks noGrp="1"/>
          </p:cNvGraphicFramePr>
          <p:nvPr>
            <p:extLst>
              <p:ext uri="{D42A27DB-BD31-4B8C-83A1-F6EECF244321}">
                <p14:modId xmlns:p14="http://schemas.microsoft.com/office/powerpoint/2010/main" val="2195298202"/>
              </p:ext>
            </p:extLst>
          </p:nvPr>
        </p:nvGraphicFramePr>
        <p:xfrm>
          <a:off x="1012591" y="505245"/>
          <a:ext cx="10952343" cy="6355080"/>
        </p:xfrm>
        <a:graphic>
          <a:graphicData uri="http://schemas.openxmlformats.org/drawingml/2006/table">
            <a:tbl>
              <a:tblPr firstRow="1" bandRow="1">
                <a:tableStyleId>{5940675A-B579-460E-94D1-54222C63F5DA}</a:tableStyleId>
              </a:tblPr>
              <a:tblGrid>
                <a:gridCol w="377884">
                  <a:extLst>
                    <a:ext uri="{9D8B030D-6E8A-4147-A177-3AD203B41FA5}">
                      <a16:colId xmlns:a16="http://schemas.microsoft.com/office/drawing/2014/main" val="1129485146"/>
                    </a:ext>
                  </a:extLst>
                </a:gridCol>
                <a:gridCol w="1791978">
                  <a:extLst>
                    <a:ext uri="{9D8B030D-6E8A-4147-A177-3AD203B41FA5}">
                      <a16:colId xmlns:a16="http://schemas.microsoft.com/office/drawing/2014/main" val="2369725199"/>
                    </a:ext>
                  </a:extLst>
                </a:gridCol>
                <a:gridCol w="1800628">
                  <a:extLst>
                    <a:ext uri="{9D8B030D-6E8A-4147-A177-3AD203B41FA5}">
                      <a16:colId xmlns:a16="http://schemas.microsoft.com/office/drawing/2014/main" val="1094687541"/>
                    </a:ext>
                  </a:extLst>
                </a:gridCol>
                <a:gridCol w="1951630">
                  <a:extLst>
                    <a:ext uri="{9D8B030D-6E8A-4147-A177-3AD203B41FA5}">
                      <a16:colId xmlns:a16="http://schemas.microsoft.com/office/drawing/2014/main" val="659404907"/>
                    </a:ext>
                  </a:extLst>
                </a:gridCol>
                <a:gridCol w="5030223">
                  <a:extLst>
                    <a:ext uri="{9D8B030D-6E8A-4147-A177-3AD203B41FA5}">
                      <a16:colId xmlns:a16="http://schemas.microsoft.com/office/drawing/2014/main" val="3336074832"/>
                    </a:ext>
                  </a:extLst>
                </a:gridCol>
              </a:tblGrid>
              <a:tr h="485355">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No. </a:t>
                      </a:r>
                    </a:p>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Sr.</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Authors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Titles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Emphasis </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Findings</a:t>
                      </a:r>
                    </a:p>
                  </a:txBody>
                  <a:tcPr anchor="ctr">
                    <a:solidFill>
                      <a:srgbClr val="81A042"/>
                    </a:solidFill>
                  </a:tcPr>
                </a:tc>
                <a:extLst>
                  <a:ext uri="{0D108BD9-81ED-4DB2-BD59-A6C34878D82A}">
                    <a16:rowId xmlns:a16="http://schemas.microsoft.com/office/drawing/2014/main" val="2746900716"/>
                  </a:ext>
                </a:extLst>
              </a:tr>
              <a:tr h="370840">
                <a:tc>
                  <a:txBody>
                    <a:bodyPr/>
                    <a:lstStyle/>
                    <a:p>
                      <a:pPr algn="ctr"/>
                      <a:r>
                        <a:rPr lang="en-GB" sz="1600" b="1" dirty="0"/>
                        <a:t>1.</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Sanders (2000)</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E-commerce and International Trade: The Impact of the Internet on Global Business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focuses on the rise of e-commerce and its impact on global trade.</a:t>
                      </a: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effectLst/>
                        </a:rPr>
                        <a:t>The study estimates that global e-commerce cross-border trade was $44 billion in 2000, projected to grow to $1.4 trillion by 2004, accounting for 18 percent of total exports.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effectLst/>
                        </a:rPr>
                        <a:t>Highlights specific examples of industries and companies that have benefited from the Internet's ability to facilitate international trade.</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62719589"/>
                  </a:ext>
                </a:extLst>
              </a:tr>
              <a:tr h="370840">
                <a:tc>
                  <a:txBody>
                    <a:bodyPr/>
                    <a:lstStyle/>
                    <a:p>
                      <a:pPr algn="ctr"/>
                      <a:r>
                        <a:rPr lang="en-GB" sz="1600" b="1" dirty="0"/>
                        <a:t>2.</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Baldwin (1988)</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GB" sz="1600" dirty="0"/>
                        <a:t>Hysteresis in Import Prices: An Empirical </a:t>
                      </a:r>
                      <a:r>
                        <a:rPr lang="en-GB" sz="1600" dirty="0" err="1"/>
                        <a:t>Analysi</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Baldwin's seminal work emphasizes the importance of fixed entry costs in international trade.</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Introduces the concept of hysteresis in import prices, where fixed costs play a crucial role in determining trade flows.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Suggests that sunk costs can explain the persistence of trade patterns and market entry behaviours.</a:t>
                      </a:r>
                    </a:p>
                  </a:txBody>
                  <a:tcPr anchor="ctr"/>
                </a:tc>
                <a:extLst>
                  <a:ext uri="{0D108BD9-81ED-4DB2-BD59-A6C34878D82A}">
                    <a16:rowId xmlns:a16="http://schemas.microsoft.com/office/drawing/2014/main" val="1730237383"/>
                  </a:ext>
                </a:extLst>
              </a:tr>
              <a:tr h="370840">
                <a:tc>
                  <a:txBody>
                    <a:bodyPr/>
                    <a:lstStyle/>
                    <a:p>
                      <a:pPr algn="ctr"/>
                      <a:r>
                        <a:rPr lang="en-GB" sz="1600" b="1" dirty="0"/>
                        <a:t>3.</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err="1">
                          <a:effectLst/>
                        </a:rPr>
                        <a:t>Eichengreen</a:t>
                      </a:r>
                      <a:r>
                        <a:rPr lang="en-GB" sz="1600" kern="1200" dirty="0">
                          <a:effectLst/>
                        </a:rPr>
                        <a:t> and Irwin (1998))</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a:t>The Role of History in Bilateral Trade Flows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This study explores the historical persistence of trade patterns and the role of fixed costs.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Finds that historical trade relationships significantly influence current trade patterns, which the authors interpret as evidence of high entry costs.</a:t>
                      </a:r>
                    </a:p>
                    <a:p>
                      <a:pPr marL="285750" lvl="0" indent="-285750" algn="l" defTabSz="914400" rtl="0" eaLnBrk="1" latinLnBrk="0" hangingPunct="1">
                        <a:lnSpc>
                          <a:spcPct val="100000"/>
                        </a:lnSpc>
                        <a:spcAft>
                          <a:spcPts val="1000"/>
                        </a:spcAft>
                        <a:buSzPts val="1000"/>
                        <a:buFont typeface="Wingdings" panose="05000000000000000000" pitchFamily="2" charset="2"/>
                        <a:buChar char="§"/>
                        <a:tabLst>
                          <a:tab pos="457200" algn="l"/>
                        </a:tabLst>
                      </a:pPr>
                      <a:r>
                        <a:rPr lang="en-GB" sz="1600" kern="1200" dirty="0">
                          <a:solidFill>
                            <a:schemeClr val="tx1"/>
                          </a:solidFill>
                          <a:effectLst/>
                          <a:latin typeface="+mn-lt"/>
                          <a:ea typeface="+mn-ea"/>
                          <a:cs typeface="+mn-cs"/>
                        </a:rPr>
                        <a:t>Emphasizes the long-lasting impact of initial trade connections on future trade volumes.</a:t>
                      </a:r>
                    </a:p>
                  </a:txBody>
                  <a:tcPr anchor="ctr"/>
                </a:tc>
                <a:extLst>
                  <a:ext uri="{0D108BD9-81ED-4DB2-BD59-A6C34878D82A}">
                    <a16:rowId xmlns:a16="http://schemas.microsoft.com/office/drawing/2014/main" val="643997833"/>
                  </a:ext>
                </a:extLst>
              </a:tr>
            </a:tbl>
          </a:graphicData>
        </a:graphic>
      </p:graphicFrame>
      <p:sp>
        <p:nvSpPr>
          <p:cNvPr id="4" name="Title 5"/>
          <p:cNvSpPr txBox="1">
            <a:spLocks/>
          </p:cNvSpPr>
          <p:nvPr/>
        </p:nvSpPr>
        <p:spPr>
          <a:xfrm>
            <a:off x="4713156" y="-33576"/>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278424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72EAACE-64E4-475B-B230-80625160C4C0}"/>
              </a:ext>
            </a:extLst>
          </p:cNvPr>
          <p:cNvGraphicFramePr>
            <a:graphicFrameLocks noGrp="1"/>
          </p:cNvGraphicFramePr>
          <p:nvPr>
            <p:extLst>
              <p:ext uri="{D42A27DB-BD31-4B8C-83A1-F6EECF244321}">
                <p14:modId xmlns:p14="http://schemas.microsoft.com/office/powerpoint/2010/main" val="3800664072"/>
              </p:ext>
            </p:extLst>
          </p:nvPr>
        </p:nvGraphicFramePr>
        <p:xfrm>
          <a:off x="1004001" y="538821"/>
          <a:ext cx="10722431" cy="5693228"/>
        </p:xfrm>
        <a:graphic>
          <a:graphicData uri="http://schemas.openxmlformats.org/drawingml/2006/table">
            <a:tbl>
              <a:tblPr firstRow="1" bandRow="1">
                <a:tableStyleId>{5940675A-B579-460E-94D1-54222C63F5DA}</a:tableStyleId>
              </a:tblPr>
              <a:tblGrid>
                <a:gridCol w="642257">
                  <a:extLst>
                    <a:ext uri="{9D8B030D-6E8A-4147-A177-3AD203B41FA5}">
                      <a16:colId xmlns:a16="http://schemas.microsoft.com/office/drawing/2014/main" val="1388084561"/>
                    </a:ext>
                  </a:extLst>
                </a:gridCol>
                <a:gridCol w="1360830">
                  <a:extLst>
                    <a:ext uri="{9D8B030D-6E8A-4147-A177-3AD203B41FA5}">
                      <a16:colId xmlns:a16="http://schemas.microsoft.com/office/drawing/2014/main" val="4014844099"/>
                    </a:ext>
                  </a:extLst>
                </a:gridCol>
                <a:gridCol w="1945401">
                  <a:extLst>
                    <a:ext uri="{9D8B030D-6E8A-4147-A177-3AD203B41FA5}">
                      <a16:colId xmlns:a16="http://schemas.microsoft.com/office/drawing/2014/main" val="1791800728"/>
                    </a:ext>
                  </a:extLst>
                </a:gridCol>
                <a:gridCol w="2313616">
                  <a:extLst>
                    <a:ext uri="{9D8B030D-6E8A-4147-A177-3AD203B41FA5}">
                      <a16:colId xmlns:a16="http://schemas.microsoft.com/office/drawing/2014/main" val="2220880135"/>
                    </a:ext>
                  </a:extLst>
                </a:gridCol>
                <a:gridCol w="4460327">
                  <a:extLst>
                    <a:ext uri="{9D8B030D-6E8A-4147-A177-3AD203B41FA5}">
                      <a16:colId xmlns:a16="http://schemas.microsoft.com/office/drawing/2014/main" val="1166341923"/>
                    </a:ext>
                  </a:extLst>
                </a:gridCol>
              </a:tblGrid>
              <a:tr h="395407">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No. Sr.</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Authors</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Title</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Emphasis </a:t>
                      </a:r>
                    </a:p>
                  </a:txBody>
                  <a:tcPr anchor="ctr">
                    <a:solidFill>
                      <a:srgbClr val="81A042"/>
                    </a:solidFill>
                  </a:tcPr>
                </a:tc>
                <a:tc>
                  <a:txBody>
                    <a:bodyPr/>
                    <a:lstStyle/>
                    <a:p>
                      <a:pPr marL="0" algn="ctr" defTabSz="914400" rtl="0" eaLnBrk="1" latinLnBrk="0" hangingPunct="1"/>
                      <a:r>
                        <a:rPr lang="en-GB" sz="1600" b="1" kern="1200" dirty="0">
                          <a:solidFill>
                            <a:schemeClr val="lt1"/>
                          </a:solidFill>
                          <a:latin typeface="Times New Roman" panose="02020603050405020304" pitchFamily="18" charset="0"/>
                          <a:ea typeface="+mn-ea"/>
                          <a:cs typeface="Times New Roman" panose="02020603050405020304" pitchFamily="18" charset="0"/>
                        </a:rPr>
                        <a:t>Findings </a:t>
                      </a:r>
                    </a:p>
                  </a:txBody>
                  <a:tcPr anchor="ctr">
                    <a:solidFill>
                      <a:srgbClr val="81A042"/>
                    </a:solidFill>
                  </a:tcPr>
                </a:tc>
                <a:extLst>
                  <a:ext uri="{0D108BD9-81ED-4DB2-BD59-A6C34878D82A}">
                    <a16:rowId xmlns:a16="http://schemas.microsoft.com/office/drawing/2014/main" val="2070450848"/>
                  </a:ext>
                </a:extLst>
              </a:tr>
              <a:tr h="2005148">
                <a:tc>
                  <a:txBody>
                    <a:bodyPr/>
                    <a:lstStyle/>
                    <a:p>
                      <a:pPr algn="ctr"/>
                      <a:r>
                        <a:rPr lang="en-GB" sz="1600" b="1" dirty="0"/>
                        <a:t>4.</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Roberts and </a:t>
                      </a:r>
                      <a:r>
                        <a:rPr lang="en-GB" sz="1600" kern="1200" dirty="0" err="1">
                          <a:effectLst/>
                        </a:rPr>
                        <a:t>Tybout</a:t>
                      </a:r>
                      <a:r>
                        <a:rPr lang="en-GB" sz="1600" kern="1200" dirty="0">
                          <a:effectLst/>
                        </a:rPr>
                        <a:t> (1997)</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The Decision to Export in Colombia: An Empirical Model of Entry with Sunk Costs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lvl="0" indent="0" algn="ctr">
                        <a:lnSpc>
                          <a:spcPct val="115000"/>
                        </a:lnSpc>
                        <a:spcAft>
                          <a:spcPts val="1000"/>
                        </a:spcAft>
                        <a:buSzPts val="1000"/>
                        <a:buFont typeface="Symbol" panose="05050102010706020507" pitchFamily="18" charset="2"/>
                        <a:buNone/>
                        <a:tabLst>
                          <a:tab pos="457200" algn="l"/>
                        </a:tabLst>
                      </a:pPr>
                      <a:r>
                        <a:rPr lang="en-GB" sz="1600" dirty="0">
                          <a:effectLst/>
                        </a:rPr>
                        <a:t>They investigate the role of fixed entry costs at the firm level.</a:t>
                      </a:r>
                      <a:endParaRPr lang="en-GB"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285750" lvl="0" indent="-285750" algn="l">
                        <a:buFont typeface="Wingdings" panose="05000000000000000000" pitchFamily="2" charset="2"/>
                        <a:buChar char="§"/>
                      </a:pPr>
                      <a:r>
                        <a:rPr lang="en-GB" sz="1600" kern="1200" dirty="0">
                          <a:effectLst/>
                        </a:rPr>
                        <a:t>Using firm-level data, the study shows that sunk entry costs are significant determinants of export </a:t>
                      </a:r>
                      <a:r>
                        <a:rPr lang="en-GB" sz="1600" kern="1200" dirty="0" err="1">
                          <a:effectLst/>
                        </a:rPr>
                        <a:t>behaviors</a:t>
                      </a:r>
                      <a:r>
                        <a:rPr lang="en-GB" sz="1600" kern="1200" dirty="0">
                          <a:effectLst/>
                        </a:rPr>
                        <a:t> among Colombian firms.</a:t>
                      </a:r>
                    </a:p>
                    <a:p>
                      <a:pPr marL="285750" lvl="0" indent="-285750" algn="l">
                        <a:buFont typeface="Wingdings" panose="05000000000000000000" pitchFamily="2" charset="2"/>
                        <a:buChar char="§"/>
                      </a:pPr>
                      <a:r>
                        <a:rPr lang="en-GB" sz="1600" kern="1200" dirty="0">
                          <a:effectLst/>
                        </a:rPr>
                        <a:t>Firms with lower entry costs are more likely to engage in export activities, highlighting the barrier that high fixed costs represent.</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52983738"/>
                  </a:ext>
                </a:extLst>
              </a:tr>
              <a:tr h="395407">
                <a:tc>
                  <a:txBody>
                    <a:bodyPr/>
                    <a:lstStyle/>
                    <a:p>
                      <a:pPr algn="ctr"/>
                      <a:r>
                        <a:rPr lang="en-GB" sz="1600" b="1" dirty="0"/>
                        <a:t>5.</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Freund (2000)</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Different Paths to Free Trade: The Gains from Regionalism</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examines the persistence of trade links within the European Union.</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Finds that trade links between original EU members are highly persistent over time.</a:t>
                      </a:r>
                    </a:p>
                    <a:p>
                      <a:pPr marL="285750" lvl="0" indent="-285750" algn="l" defTabSz="914400" rtl="0" eaLnBrk="1" latinLnBrk="0" hangingPunct="1">
                        <a:buFont typeface="Wingdings" panose="05000000000000000000" pitchFamily="2" charset="2"/>
                        <a:buChar char="§"/>
                      </a:pPr>
                      <a:r>
                        <a:rPr lang="en-GB" sz="1600" kern="1200" dirty="0">
                          <a:effectLst/>
                        </a:rPr>
                        <a:t>Hypothesizes that fixed entry costs contribute to this persistence, maintaining long-standing trade relationships.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75165892"/>
                  </a:ext>
                </a:extLst>
              </a:tr>
              <a:tr h="395407">
                <a:tc>
                  <a:txBody>
                    <a:bodyPr/>
                    <a:lstStyle/>
                    <a:p>
                      <a:pPr algn="ctr"/>
                      <a:r>
                        <a:rPr lang="en-GB" sz="1600" b="1" dirty="0"/>
                        <a:t>6.</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Rauch (1996)</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Networks Versus Markets in International Trad</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kern="1200" dirty="0">
                          <a:effectLst/>
                        </a:rPr>
                        <a:t>He focus on the role of networks and information in reducing trade costs and expanding markets.</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Develops a search theory of trade where networks, such as family ties and business groups, help reduce entry costs and expand export markets.</a:t>
                      </a:r>
                    </a:p>
                    <a:p>
                      <a:pPr marL="285750" lvl="0" indent="-285750" algn="l" defTabSz="914400" rtl="0" eaLnBrk="1" latinLnBrk="0" hangingPunct="1">
                        <a:buFont typeface="Wingdings" panose="05000000000000000000" pitchFamily="2" charset="2"/>
                        <a:buChar char="§"/>
                      </a:pPr>
                      <a:r>
                        <a:rPr lang="en-GB" sz="1600" kern="1200" dirty="0">
                          <a:effectLst/>
                        </a:rPr>
                        <a:t>Networks are shown to play a critical role in overcoming information barriers in international trade.</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822860"/>
                  </a:ext>
                </a:extLst>
              </a:tr>
            </a:tbl>
          </a:graphicData>
        </a:graphic>
      </p:graphicFrame>
      <p:sp>
        <p:nvSpPr>
          <p:cNvPr id="5" name="Title 5"/>
          <p:cNvSpPr txBox="1">
            <a:spLocks/>
          </p:cNvSpPr>
          <p:nvPr/>
        </p:nvSpPr>
        <p:spPr>
          <a:xfrm>
            <a:off x="4713156" y="0"/>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321638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8DE9512-86AB-4310-A19E-FBC0DE4070E1}"/>
              </a:ext>
            </a:extLst>
          </p:cNvPr>
          <p:cNvGraphicFramePr>
            <a:graphicFrameLocks noGrp="1"/>
          </p:cNvGraphicFramePr>
          <p:nvPr>
            <p:extLst>
              <p:ext uri="{D42A27DB-BD31-4B8C-83A1-F6EECF244321}">
                <p14:modId xmlns:p14="http://schemas.microsoft.com/office/powerpoint/2010/main" val="721597270"/>
              </p:ext>
            </p:extLst>
          </p:nvPr>
        </p:nvGraphicFramePr>
        <p:xfrm>
          <a:off x="976528" y="673600"/>
          <a:ext cx="10951029" cy="5806387"/>
        </p:xfrm>
        <a:graphic>
          <a:graphicData uri="http://schemas.openxmlformats.org/drawingml/2006/table">
            <a:tbl>
              <a:tblPr firstRow="1" bandRow="1">
                <a:tableStyleId>{5940675A-B579-460E-94D1-54222C63F5DA}</a:tableStyleId>
              </a:tblPr>
              <a:tblGrid>
                <a:gridCol w="527015">
                  <a:extLst>
                    <a:ext uri="{9D8B030D-6E8A-4147-A177-3AD203B41FA5}">
                      <a16:colId xmlns:a16="http://schemas.microsoft.com/office/drawing/2014/main" val="1388084561"/>
                    </a:ext>
                  </a:extLst>
                </a:gridCol>
                <a:gridCol w="1638556">
                  <a:extLst>
                    <a:ext uri="{9D8B030D-6E8A-4147-A177-3AD203B41FA5}">
                      <a16:colId xmlns:a16="http://schemas.microsoft.com/office/drawing/2014/main" val="4014844099"/>
                    </a:ext>
                  </a:extLst>
                </a:gridCol>
                <a:gridCol w="1902443">
                  <a:extLst>
                    <a:ext uri="{9D8B030D-6E8A-4147-A177-3AD203B41FA5}">
                      <a16:colId xmlns:a16="http://schemas.microsoft.com/office/drawing/2014/main" val="819446985"/>
                    </a:ext>
                  </a:extLst>
                </a:gridCol>
                <a:gridCol w="2424081">
                  <a:extLst>
                    <a:ext uri="{9D8B030D-6E8A-4147-A177-3AD203B41FA5}">
                      <a16:colId xmlns:a16="http://schemas.microsoft.com/office/drawing/2014/main" val="2220880135"/>
                    </a:ext>
                  </a:extLst>
                </a:gridCol>
                <a:gridCol w="4458934">
                  <a:extLst>
                    <a:ext uri="{9D8B030D-6E8A-4147-A177-3AD203B41FA5}">
                      <a16:colId xmlns:a16="http://schemas.microsoft.com/office/drawing/2014/main" val="1166341923"/>
                    </a:ext>
                  </a:extLst>
                </a:gridCol>
              </a:tblGrid>
              <a:tr h="448208">
                <a:tc>
                  <a:txBody>
                    <a:bodyPr/>
                    <a:lstStyle/>
                    <a:p>
                      <a:pPr algn="ctr"/>
                      <a:r>
                        <a:rPr lang="en-GB" sz="1600" b="1" dirty="0"/>
                        <a:t>No. Sr.</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tc>
                  <a:txBody>
                    <a:bodyPr/>
                    <a:lstStyle/>
                    <a:p>
                      <a:pPr algn="ctr"/>
                      <a:r>
                        <a:rPr lang="en-GB" sz="1600" b="1" dirty="0"/>
                        <a:t>Authors</a:t>
                      </a:r>
                    </a:p>
                  </a:txBody>
                  <a:tcPr anchor="ctr">
                    <a:solidFill>
                      <a:srgbClr val="81A042"/>
                    </a:solidFill>
                  </a:tcPr>
                </a:tc>
                <a:tc>
                  <a:txBody>
                    <a:bodyPr/>
                    <a:lstStyle/>
                    <a:p>
                      <a:pPr algn="ctr"/>
                      <a:r>
                        <a:rPr lang="en-GB" sz="1600" b="1" dirty="0"/>
                        <a:t>Title</a:t>
                      </a:r>
                    </a:p>
                  </a:txBody>
                  <a:tcPr anchor="ctr">
                    <a:solidFill>
                      <a:srgbClr val="81A042"/>
                    </a:solidFill>
                  </a:tcPr>
                </a:tc>
                <a:tc>
                  <a:txBody>
                    <a:bodyPr/>
                    <a:lstStyle/>
                    <a:p>
                      <a:pPr algn="ctr"/>
                      <a:r>
                        <a:rPr lang="en-GB" sz="1600" b="1" dirty="0"/>
                        <a:t>Emphasis </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tc>
                  <a:txBody>
                    <a:bodyPr/>
                    <a:lstStyle/>
                    <a:p>
                      <a:pPr algn="ctr"/>
                      <a:r>
                        <a:rPr lang="en-GB" sz="1600" b="1" dirty="0"/>
                        <a:t>Findings </a:t>
                      </a:r>
                      <a:endParaRPr lang="en-GB" sz="1600" b="1" dirty="0">
                        <a:latin typeface="Times New Roman" panose="02020603050405020304" pitchFamily="18" charset="0"/>
                        <a:cs typeface="Times New Roman" panose="02020603050405020304" pitchFamily="18" charset="0"/>
                      </a:endParaRPr>
                    </a:p>
                  </a:txBody>
                  <a:tcPr anchor="ctr">
                    <a:solidFill>
                      <a:srgbClr val="81A042"/>
                    </a:solidFill>
                  </a:tcPr>
                </a:tc>
                <a:extLst>
                  <a:ext uri="{0D108BD9-81ED-4DB2-BD59-A6C34878D82A}">
                    <a16:rowId xmlns:a16="http://schemas.microsoft.com/office/drawing/2014/main" val="2070450848"/>
                  </a:ext>
                </a:extLst>
              </a:tr>
              <a:tr h="2946955">
                <a:tc>
                  <a:txBody>
                    <a:bodyPr/>
                    <a:lstStyle/>
                    <a:p>
                      <a:pPr algn="ctr"/>
                      <a:r>
                        <a:rPr lang="en-GB" sz="1600" b="1" dirty="0"/>
                        <a:t>7.</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Rauch (1999)</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dirty="0"/>
                        <a:t>Joint Ventures: Theoretical and Empirical Perspectives</a:t>
                      </a: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kern="1200" dirty="0">
                          <a:effectLst/>
                        </a:rPr>
                        <a:t>He focus on the role of networks and information in reducing trade costs and expanding markets.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lvl="0" indent="-285750" algn="l" defTabSz="914400" rtl="0" eaLnBrk="1" latinLnBrk="0" hangingPunct="1">
                        <a:lnSpc>
                          <a:spcPct val="115000"/>
                        </a:lnSpc>
                        <a:spcAft>
                          <a:spcPts val="1000"/>
                        </a:spcAft>
                        <a:buSzPts val="1000"/>
                        <a:buFont typeface="Wingdings" panose="05000000000000000000" pitchFamily="2" charset="2"/>
                        <a:buChar char="§"/>
                        <a:tabLst>
                          <a:tab pos="457200" algn="l"/>
                        </a:tabLst>
                      </a:pPr>
                      <a:r>
                        <a:rPr lang="en-GB" sz="1600" kern="1200" dirty="0">
                          <a:effectLst/>
                        </a:rPr>
                        <a:t>Further explores the importance of networks and market familiarity, such as common language and colonial ties, in establishing trade links.</a:t>
                      </a:r>
                    </a:p>
                    <a:p>
                      <a:pPr marL="285750" lvl="0" indent="-285750" algn="l" defTabSz="914400" rtl="0" eaLnBrk="1" latinLnBrk="0" hangingPunct="1">
                        <a:lnSpc>
                          <a:spcPct val="115000"/>
                        </a:lnSpc>
                        <a:spcAft>
                          <a:spcPts val="1000"/>
                        </a:spcAft>
                        <a:buSzPts val="1000"/>
                        <a:buFont typeface="Wingdings" panose="05000000000000000000" pitchFamily="2" charset="2"/>
                        <a:buChar char="§"/>
                        <a:tabLst>
                          <a:tab pos="457200" algn="l"/>
                        </a:tabLst>
                      </a:pPr>
                      <a:r>
                        <a:rPr lang="en-GB" sz="1600" kern="1200" dirty="0">
                          <a:effectLst/>
                        </a:rPr>
                        <a:t>Demonstrates that networks are particularly crucial for goods that do not trade on organized exchanges or have reference prices.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52983738"/>
                  </a:ext>
                </a:extLst>
              </a:tr>
              <a:tr h="2280312">
                <a:tc>
                  <a:txBody>
                    <a:bodyPr/>
                    <a:lstStyle/>
                    <a:p>
                      <a:pPr algn="ctr"/>
                      <a:r>
                        <a:rPr lang="en-GB" sz="1600" b="1" dirty="0"/>
                        <a:t>8.</a:t>
                      </a:r>
                      <a:endParaRPr lang="en-GB"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1600" kern="1200" dirty="0">
                          <a:effectLst/>
                        </a:rPr>
                        <a:t>Goldberg and </a:t>
                      </a:r>
                      <a:r>
                        <a:rPr lang="en-GB" sz="1600" kern="1200" dirty="0" err="1">
                          <a:effectLst/>
                        </a:rPr>
                        <a:t>Knetter</a:t>
                      </a:r>
                      <a:r>
                        <a:rPr lang="en-GB" sz="1600" kern="1200" dirty="0">
                          <a:effectLst/>
                        </a:rPr>
                        <a:t> (1997)</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GB" sz="1600" dirty="0"/>
                        <a:t>Determinants of Export Orientation of Foreign Production by U.S. Multinationals: An Inter-Country Analysis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lvl="0" indent="0" algn="ctr">
                        <a:lnSpc>
                          <a:spcPct val="115000"/>
                        </a:lnSpc>
                        <a:spcAft>
                          <a:spcPts val="1000"/>
                        </a:spcAft>
                        <a:buSzPts val="1000"/>
                        <a:buFont typeface="Symbol" panose="05050102010706020507" pitchFamily="18" charset="2"/>
                        <a:buNone/>
                        <a:tabLst>
                          <a:tab pos="457200" algn="l"/>
                        </a:tabLst>
                      </a:pPr>
                      <a:r>
                        <a:rPr lang="en-GB" sz="1600" dirty="0">
                          <a:effectLst/>
                        </a:rPr>
                        <a:t>They investigate the relationship between exchange rates and goods prices in international trade.</a:t>
                      </a:r>
                    </a:p>
                    <a:p>
                      <a:pPr algn="ctr"/>
                      <a:endParaRPr lang="en-GB" sz="1600" dirty="0">
                        <a:latin typeface="Times New Roman" panose="02020603050405020304" pitchFamily="18" charset="0"/>
                        <a:cs typeface="Times New Roman" panose="02020603050405020304" pitchFamily="18" charset="0"/>
                      </a:endParaRPr>
                    </a:p>
                  </a:txBody>
                  <a:tcPr anchor="ctr"/>
                </a:tc>
                <a:tc>
                  <a:txBody>
                    <a:bodyPr/>
                    <a:lstStyle/>
                    <a:p>
                      <a:pPr marL="285750" lvl="0" indent="-285750" algn="l" defTabSz="914400" rtl="0" eaLnBrk="1" latinLnBrk="0" hangingPunct="1">
                        <a:buFont typeface="Wingdings" panose="05000000000000000000" pitchFamily="2" charset="2"/>
                        <a:buChar char="§"/>
                      </a:pPr>
                      <a:r>
                        <a:rPr lang="en-GB" sz="1600" kern="1200" dirty="0">
                          <a:effectLst/>
                        </a:rPr>
                        <a:t>Highlight the importance of pricing-to-market </a:t>
                      </a:r>
                      <a:r>
                        <a:rPr lang="en-GB" sz="1600" kern="1200" dirty="0" err="1">
                          <a:effectLst/>
                        </a:rPr>
                        <a:t>behavior</a:t>
                      </a:r>
                      <a:r>
                        <a:rPr lang="en-GB" sz="1600" kern="1200" dirty="0">
                          <a:effectLst/>
                        </a:rPr>
                        <a:t> by firms, indicating that imperfect competition and market segmentation are significant factors in trade.</a:t>
                      </a:r>
                    </a:p>
                    <a:p>
                      <a:pPr marL="285750" lvl="0" indent="-285750" algn="l" defTabSz="914400" rtl="0" eaLnBrk="1" latinLnBrk="0" hangingPunct="1">
                        <a:buFont typeface="Wingdings" panose="05000000000000000000" pitchFamily="2" charset="2"/>
                        <a:buChar char="§"/>
                      </a:pPr>
                      <a:r>
                        <a:rPr lang="en-GB" sz="1600" kern="1200" dirty="0">
                          <a:effectLst/>
                        </a:rPr>
                        <a:t>Firms adjust their prices in response to exchange rate changes, reflecting strategic behavior in international markets.</a:t>
                      </a:r>
                      <a:endParaRPr lang="en-GB" sz="1600" kern="1200" dirty="0">
                        <a:solidFill>
                          <a:schemeClr val="lt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75165892"/>
                  </a:ext>
                </a:extLst>
              </a:tr>
            </a:tbl>
          </a:graphicData>
        </a:graphic>
      </p:graphicFrame>
      <p:sp>
        <p:nvSpPr>
          <p:cNvPr id="3" name="Title 5"/>
          <p:cNvSpPr txBox="1">
            <a:spLocks/>
          </p:cNvSpPr>
          <p:nvPr/>
        </p:nvSpPr>
        <p:spPr>
          <a:xfrm>
            <a:off x="4713156" y="0"/>
            <a:ext cx="4731900" cy="107764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800" kern="1200" baseline="0">
                <a:solidFill>
                  <a:schemeClr val="tx2"/>
                </a:solidFill>
                <a:latin typeface="+mj-lt"/>
                <a:ea typeface="+mj-ea"/>
                <a:cs typeface="+mj-cs"/>
              </a:defRPr>
            </a:lvl1pPr>
          </a:lstStyle>
          <a:p>
            <a:r>
              <a:rPr lang="en-US" sz="4000" u="sng" dirty="0"/>
              <a:t>Literature Review  </a:t>
            </a:r>
          </a:p>
        </p:txBody>
      </p:sp>
    </p:spTree>
    <p:extLst>
      <p:ext uri="{BB962C8B-B14F-4D97-AF65-F5344CB8AC3E}">
        <p14:creationId xmlns:p14="http://schemas.microsoft.com/office/powerpoint/2010/main" val="87933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9" y="0"/>
            <a:ext cx="9929191" cy="775252"/>
          </a:xfrm>
        </p:spPr>
        <p:txBody>
          <a:bodyPr/>
          <a:lstStyle/>
          <a:p>
            <a:r>
              <a:rPr lang="en-US" dirty="0"/>
              <a:t>Methodology</a:t>
            </a:r>
          </a:p>
        </p:txBody>
      </p:sp>
      <p:sp>
        <p:nvSpPr>
          <p:cNvPr id="3" name="Text Placeholder 2"/>
          <p:cNvSpPr>
            <a:spLocks noGrp="1"/>
          </p:cNvSpPr>
          <p:nvPr>
            <p:ph type="body" sz="quarter" idx="13"/>
          </p:nvPr>
        </p:nvSpPr>
        <p:spPr>
          <a:xfrm>
            <a:off x="616226" y="775252"/>
            <a:ext cx="11575774" cy="5436705"/>
          </a:xfrm>
        </p:spPr>
        <p:txBody>
          <a:bodyPr/>
          <a:lstStyle/>
          <a:p>
            <a:endParaRPr lang="en-US" sz="1600" dirty="0"/>
          </a:p>
          <a:p>
            <a:pPr algn="just"/>
            <a:r>
              <a:rPr lang="en-US" sz="2400" dirty="0"/>
              <a:t>The authors of this section detailed the analytical framework and the empirical methods used to examine the relationship between Internet growth and trade growth. </a:t>
            </a:r>
          </a:p>
          <a:p>
            <a:pPr algn="just"/>
            <a:r>
              <a:rPr lang="en-US" sz="2400" dirty="0"/>
              <a:t>The methodology described the use of a model with imperfect competition and fixed costs of entry into a foreign market. </a:t>
            </a:r>
          </a:p>
          <a:p>
            <a:pPr algn="just"/>
            <a:r>
              <a:rPr lang="en-US" sz="2400" dirty="0"/>
              <a:t>The authors explained how the Internet, by lowering these market-specific fixed entry costs, can lead to increased trade. </a:t>
            </a:r>
          </a:p>
          <a:p>
            <a:pPr algn="just"/>
            <a:r>
              <a:rPr lang="en-US" sz="2400" dirty="0"/>
              <a:t>This part also elaborated on the construction of a theoretical model that predicts how Internet connectivity affects trade flows, incorporating elements like the number of firms, market size, and distance</a:t>
            </a:r>
          </a:p>
        </p:txBody>
      </p:sp>
    </p:spTree>
    <p:extLst>
      <p:ext uri="{BB962C8B-B14F-4D97-AF65-F5344CB8AC3E}">
        <p14:creationId xmlns:p14="http://schemas.microsoft.com/office/powerpoint/2010/main" val="299376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785191" y="914401"/>
            <a:ext cx="11320670" cy="5830608"/>
          </a:xfrm>
        </p:spPr>
        <p:txBody>
          <a:bodyPr/>
          <a:lstStyle/>
          <a:p>
            <a:pPr algn="l"/>
            <a:r>
              <a:rPr lang="en-US" sz="2800" b="1" dirty="0"/>
              <a:t>Data </a:t>
            </a:r>
          </a:p>
          <a:p>
            <a:pPr algn="just"/>
            <a:r>
              <a:rPr lang="en-US" sz="2800" dirty="0"/>
              <a:t>Here, the authors described the types of data utilized in the analysis. This includes the use of bilateral trade data, data on Internet hosts from the Internet Software Consortium, GDP, population, geographic distances, common linguistic heritage, and colonial links, among other variables. In this section the authors discussed the sources of these data, the rationale for their selection, and any limitations or potential biases in these data sources.</a:t>
            </a:r>
          </a:p>
          <a:p>
            <a:pPr algn="l"/>
            <a:r>
              <a:rPr lang="en-US" sz="2800" b="1" dirty="0"/>
              <a:t>Data Analysis Model</a:t>
            </a:r>
          </a:p>
          <a:p>
            <a:pPr algn="just"/>
            <a:r>
              <a:rPr lang="en-US" sz="2800" dirty="0"/>
              <a:t>In this part, the authors outlined the econometric models used, such as panel data regressions and gravity model estimations. They detailed how these models are used to parse out the effects of Internet proliferation on trade, adjusting for other factors like GDP growth, distance, and economic ties.</a:t>
            </a:r>
          </a:p>
          <a:p>
            <a:endParaRPr lang="en-US" sz="2800" dirty="0"/>
          </a:p>
        </p:txBody>
      </p:sp>
    </p:spTree>
    <p:extLst>
      <p:ext uri="{BB962C8B-B14F-4D97-AF65-F5344CB8AC3E}">
        <p14:creationId xmlns:p14="http://schemas.microsoft.com/office/powerpoint/2010/main" val="76298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EA2B3-A0D3-45FD-AAEF-26BFA8696439}"/>
              </a:ext>
            </a:extLst>
          </p:cNvPr>
          <p:cNvSpPr>
            <a:spLocks noGrp="1"/>
          </p:cNvSpPr>
          <p:nvPr>
            <p:ph type="title"/>
          </p:nvPr>
        </p:nvSpPr>
        <p:spPr>
          <a:xfrm>
            <a:off x="1001486" y="348343"/>
            <a:ext cx="9601200" cy="848428"/>
          </a:xfrm>
        </p:spPr>
        <p:txBody>
          <a:bodyPr>
            <a:normAutofit/>
          </a:bodyPr>
          <a:lstStyle/>
          <a:p>
            <a:r>
              <a:rPr lang="en-GB" sz="2400" b="1" dirty="0">
                <a:latin typeface="+mn-lt"/>
                <a:ea typeface="+mn-ea"/>
                <a:cs typeface="+mn-cs"/>
              </a:rPr>
              <a:t>DATA SOURCE AND MEASUREMENT</a:t>
            </a:r>
          </a:p>
        </p:txBody>
      </p:sp>
      <p:sp>
        <p:nvSpPr>
          <p:cNvPr id="3" name="Text Placeholder 2">
            <a:extLst>
              <a:ext uri="{FF2B5EF4-FFF2-40B4-BE49-F238E27FC236}">
                <a16:creationId xmlns:a16="http://schemas.microsoft.com/office/drawing/2014/main" id="{546083BC-C588-49CF-951B-AB9978395A8F}"/>
              </a:ext>
            </a:extLst>
          </p:cNvPr>
          <p:cNvSpPr>
            <a:spLocks noGrp="1"/>
          </p:cNvSpPr>
          <p:nvPr>
            <p:ph type="body" sz="quarter" idx="13"/>
          </p:nvPr>
        </p:nvSpPr>
        <p:spPr>
          <a:xfrm>
            <a:off x="1001486" y="903515"/>
            <a:ext cx="10896599" cy="5606142"/>
          </a:xfrm>
        </p:spPr>
        <p:txBody>
          <a:bodyPr/>
          <a:lstStyle/>
          <a:p>
            <a:pPr marL="0" marR="0" lvl="0" indent="0" algn="just" defTabSz="914400" rtl="0" eaLnBrk="1" fontAlgn="auto" latinLnBrk="0" hangingPunct="1">
              <a:lnSpc>
                <a:spcPct val="94000"/>
              </a:lnSpc>
              <a:spcBef>
                <a:spcPts val="1000"/>
              </a:spcBef>
              <a:spcAft>
                <a:spcPts val="200"/>
              </a:spcAft>
              <a:buClrTx/>
              <a:buSzTx/>
              <a:buFont typeface="Arial" panose="020B0604020202020204" pitchFamily="34" charset="0"/>
              <a:buNone/>
              <a:tabLst/>
              <a:defRPr/>
            </a:pPr>
            <a:r>
              <a:rPr kumimoji="0" lang="en-GB" sz="2200" b="1" i="0" u="none" strike="noStrike" kern="1200" cap="none" spc="0" normalizeH="0" baseline="0" noProof="0" dirty="0">
                <a:ln>
                  <a:noFill/>
                </a:ln>
                <a:solidFill>
                  <a:srgbClr val="1F497D"/>
                </a:solidFill>
                <a:effectLst/>
                <a:uLnTx/>
                <a:uFillTx/>
                <a:latin typeface="Times New Roman" panose="02020603050405020304" pitchFamily="18" charset="0"/>
                <a:cs typeface="Times New Roman" panose="02020603050405020304" pitchFamily="18" charset="0"/>
              </a:rPr>
              <a:t>Internet Development Data: </a:t>
            </a:r>
          </a:p>
          <a:p>
            <a:pPr algn="just"/>
            <a:r>
              <a:rPr lang="en-GB" sz="2200" dirty="0">
                <a:latin typeface="Times New Roman" panose="02020603050405020304" pitchFamily="18" charset="0"/>
                <a:cs typeface="Times New Roman" panose="02020603050405020304" pitchFamily="18" charset="0"/>
              </a:rPr>
              <a:t>The study uses data from the Internet Software Consortium (ISC) on the number of web hosts attributed to each country. This data measures the Internet's spread by counting top-level domain names. The domains considered are ISO country codes, alongside generic domains like .com, .org, </a:t>
            </a:r>
            <a:r>
              <a:rPr lang="en-GB" sz="2200" dirty="0" err="1">
                <a:latin typeface="Times New Roman" panose="02020603050405020304" pitchFamily="18" charset="0"/>
                <a:cs typeface="Times New Roman" panose="02020603050405020304" pitchFamily="18" charset="0"/>
              </a:rPr>
              <a:t>.net</a:t>
            </a:r>
            <a:r>
              <a:rPr lang="en-GB" sz="2200" dirty="0">
                <a:latin typeface="Times New Roman" panose="02020603050405020304" pitchFamily="18" charset="0"/>
                <a:cs typeface="Times New Roman" panose="02020603050405020304" pitchFamily="18" charset="0"/>
              </a:rPr>
              <a:t>, etc. The measure, called "HOST," reflects relative Internet development in each country.</a:t>
            </a:r>
          </a:p>
          <a:p>
            <a:pPr algn="just"/>
            <a:r>
              <a:rPr lang="en-GB" sz="2200" b="1" dirty="0">
                <a:latin typeface="Times New Roman" panose="02020603050405020304" pitchFamily="18" charset="0"/>
                <a:cs typeface="Times New Roman" panose="02020603050405020304" pitchFamily="18" charset="0"/>
              </a:rPr>
              <a:t>Bilateral Trade Data: </a:t>
            </a:r>
          </a:p>
          <a:p>
            <a:pPr algn="just"/>
            <a:r>
              <a:rPr lang="en-GB" sz="2200" dirty="0">
                <a:latin typeface="Times New Roman" panose="02020603050405020304" pitchFamily="18" charset="0"/>
                <a:cs typeface="Times New Roman" panose="02020603050405020304" pitchFamily="18" charset="0"/>
              </a:rPr>
              <a:t>Data on bilateral merchandise trade flows, GDP, and population are sourced from the International Monetary Fund (IMF). Geographic distances between countries are obtained from a study by Shang-</a:t>
            </a:r>
            <a:r>
              <a:rPr lang="en-GB" sz="2200" dirty="0" err="1">
                <a:latin typeface="Times New Roman" panose="02020603050405020304" pitchFamily="18" charset="0"/>
                <a:cs typeface="Times New Roman" panose="02020603050405020304" pitchFamily="18" charset="0"/>
              </a:rPr>
              <a:t>Jin</a:t>
            </a:r>
            <a:r>
              <a:rPr lang="en-GB" sz="2200" dirty="0">
                <a:latin typeface="Times New Roman" panose="02020603050405020304" pitchFamily="18" charset="0"/>
                <a:cs typeface="Times New Roman" panose="02020603050405020304" pitchFamily="18" charset="0"/>
              </a:rPr>
              <a:t> Wei, who compiled data from "Direct-Line Distances" (1986). Data on common linguistic heritage and colonial links are from the Rand McNally Historical Atlas of the World (1994), while free trade area data is from the World Trade Organization (WTO).</a:t>
            </a:r>
          </a:p>
          <a:p>
            <a:pPr algn="just"/>
            <a:r>
              <a:rPr lang="en-GB" sz="2200" b="1" dirty="0">
                <a:latin typeface="Times New Roman" panose="02020603050405020304" pitchFamily="18" charset="0"/>
                <a:cs typeface="Times New Roman" panose="02020603050405020304" pitchFamily="18" charset="0"/>
              </a:rPr>
              <a:t>Countries Included:</a:t>
            </a:r>
            <a:r>
              <a:rPr lang="en-GB" sz="2200" dirty="0">
                <a:latin typeface="Times New Roman" panose="02020603050405020304" pitchFamily="18" charset="0"/>
                <a:cs typeface="Times New Roman" panose="02020603050405020304" pitchFamily="18" charset="0"/>
              </a:rPr>
              <a:t> </a:t>
            </a:r>
          </a:p>
          <a:p>
            <a:pPr algn="just"/>
            <a:r>
              <a:rPr lang="en-GB" sz="2200" dirty="0">
                <a:latin typeface="Times New Roman" panose="02020603050405020304" pitchFamily="18" charset="0"/>
                <a:cs typeface="Times New Roman" panose="02020603050405020304" pitchFamily="18" charset="0"/>
              </a:rPr>
              <a:t>The study includes data from 56 countries, with Internet development and trade data spanning from 1995 to 1999.</a:t>
            </a:r>
          </a:p>
        </p:txBody>
      </p:sp>
    </p:spTree>
    <p:extLst>
      <p:ext uri="{BB962C8B-B14F-4D97-AF65-F5344CB8AC3E}">
        <p14:creationId xmlns:p14="http://schemas.microsoft.com/office/powerpoint/2010/main" val="4102027319"/>
      </p:ext>
    </p:extLst>
  </p:cSld>
  <p:clrMapOvr>
    <a:masterClrMapping/>
  </p:clrMapOvr>
</p:sld>
</file>

<file path=ppt/theme/theme1.xml><?xml version="1.0" encoding="utf-8"?>
<a:theme xmlns:a="http://schemas.openxmlformats.org/drawingml/2006/main" name="Crop">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tf22874644_win32_fixed" id="{558D5976-FB30-4A95-BB80-CA116B0EB176}" vid="{E687FBBE-46FC-480B-AF08-1C12C660A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FC2BBCC-A5B7-4DDE-8795-98160FD34D4E}">
  <ds:schemaRefs>
    <ds:schemaRef ds:uri="http://schemas.microsoft.com/sharepoint/v3/contenttype/forms"/>
  </ds:schemaRefs>
</ds:datastoreItem>
</file>

<file path=customXml/itemProps2.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E2FB8F-FBDB-405A-A6AC-9CF7C859199D}">
  <ds:schemaRefs>
    <ds:schemaRef ds:uri="http://purl.org/dc/dcmitype/"/>
    <ds:schemaRef ds:uri="http://schemas.openxmlformats.org/package/2006/metadata/core-properties"/>
    <ds:schemaRef ds:uri="http://purl.org/dc/elements/1.1/"/>
    <ds:schemaRef ds:uri="http://www.w3.org/XML/1998/namespac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230e9df3-be65-4c73-a93b-d1236ebd677e"/>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Trading cards</Template>
  <TotalTime>14398</TotalTime>
  <Words>2298</Words>
  <Application>Microsoft Office PowerPoint</Application>
  <PresentationFormat>Widescreen</PresentationFormat>
  <Paragraphs>161</Paragraphs>
  <Slides>25</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Narrow</vt:lpstr>
      <vt:lpstr>Calibri</vt:lpstr>
      <vt:lpstr>Franklin Gothic Book</vt:lpstr>
      <vt:lpstr>Impact</vt:lpstr>
      <vt:lpstr>Symbol</vt:lpstr>
      <vt:lpstr>Times New Roman</vt:lpstr>
      <vt:lpstr>Wingdings</vt:lpstr>
      <vt:lpstr>Crop</vt:lpstr>
      <vt:lpstr>Literature Review  </vt:lpstr>
      <vt:lpstr>Outline</vt:lpstr>
      <vt:lpstr>PowerPoint Presentation</vt:lpstr>
      <vt:lpstr>PowerPoint Presentation</vt:lpstr>
      <vt:lpstr>PowerPoint Presentation</vt:lpstr>
      <vt:lpstr>PowerPoint Presentation</vt:lpstr>
      <vt:lpstr>Methodology</vt:lpstr>
      <vt:lpstr>PowerPoint Presentation</vt:lpstr>
      <vt:lpstr>DATA SOURCE AND MEASUREMENT</vt:lpstr>
      <vt:lpstr>METHODOLOGY</vt:lpstr>
      <vt:lpstr>PowerPoint Presentation</vt:lpstr>
      <vt:lpstr>PowerPoint Presentation</vt:lpstr>
      <vt:lpstr>PowerPoint Presentation</vt:lpstr>
      <vt:lpstr>PowerPoint Presentation</vt:lpstr>
      <vt:lpstr>PowerPoint Presentation</vt:lpstr>
      <vt:lpstr>PowerPoint Presentation</vt:lpstr>
      <vt:lpstr>Opinion on the Literature </vt:lpstr>
      <vt:lpstr>PowerPoint Presentation</vt:lpstr>
      <vt:lpstr>Identified Gaps </vt:lpstr>
      <vt:lpstr>PowerPoint Presentation</vt:lpstr>
      <vt:lpstr>PowerPoint Presentation</vt:lpstr>
      <vt:lpstr>PowerPoint Presentation</vt:lpstr>
      <vt:lpstr>In my research, I tried to select 2 styles of citations depending on the major.</vt:lpstr>
      <vt:lpstr>What is IEEE Style?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Title : The effect of the Internet on international trade authors :Caroline L. Freunda &amp; Diana Weinhold   Published: Washington, DC 40433, USA Development Studies Institute, London School of Economics, Houghton Street, London WC2A 2AE, UK Received 28 June 2001; received in revised form 7 June 2002; accepted 19 February 2003.</dc:title>
  <dc:creator>Schaves593</dc:creator>
  <cp:lastModifiedBy>K DA</cp:lastModifiedBy>
  <cp:revision>76</cp:revision>
  <dcterms:created xsi:type="dcterms:W3CDTF">2024-05-15T08:03:16Z</dcterms:created>
  <dcterms:modified xsi:type="dcterms:W3CDTF">2024-08-04T16:45:12Z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