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p:scale>
          <a:sx n="80" d="100"/>
          <a:sy n="80" d="100"/>
        </p:scale>
        <p:origin x="-1002"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F122EF-0C62-43C2-AD4E-73E1835C4F5E}"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F122EF-0C62-43C2-AD4E-73E1835C4F5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F122EF-0C62-43C2-AD4E-73E1835C4F5E}"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4FF122EF-0C62-43C2-AD4E-73E1835C4F5E}"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F122EF-0C62-43C2-AD4E-73E1835C4F5E}"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44AC2C4-79FA-4C30-860C-4BD308F7D0ED}" type="datetimeFigureOut">
              <a:rPr lang="id-ID" smtClean="0"/>
              <a:pPr/>
              <a:t>30/10/2020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F122EF-0C62-43C2-AD4E-73E1835C4F5E}"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F122EF-0C62-43C2-AD4E-73E1835C4F5E}"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4FF122EF-0C62-43C2-AD4E-73E1835C4F5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F122EF-0C62-43C2-AD4E-73E1835C4F5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F122EF-0C62-43C2-AD4E-73E1835C4F5E}"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44AC2C4-79FA-4C30-860C-4BD308F7D0ED}" type="datetimeFigureOut">
              <a:rPr lang="id-ID" smtClean="0"/>
              <a:pPr/>
              <a:t>30/10/2020</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F122EF-0C62-43C2-AD4E-73E1835C4F5E}"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44AC2C4-79FA-4C30-860C-4BD308F7D0ED}" type="datetimeFigureOut">
              <a:rPr lang="id-ID" smtClean="0"/>
              <a:pPr/>
              <a:t>30/10/2020</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44AC2C4-79FA-4C30-860C-4BD308F7D0ED}" type="datetimeFigureOut">
              <a:rPr lang="id-ID" smtClean="0"/>
              <a:pPr/>
              <a:t>30/10/2020</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F122EF-0C62-43C2-AD4E-73E1835C4F5E}"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i="1" dirty="0" smtClean="0"/>
          </a:p>
          <a:p>
            <a:r>
              <a:rPr lang="id-ID" i="1" dirty="0" smtClean="0"/>
              <a:t>Tata kata atau morfologi adalah materi kata dan pembentukan kata. Materi ini meliputi berbagai proses pembentukan kata, kaidah alomorf, proses analogi, dan kata mejemuk.</a:t>
            </a:r>
            <a:endParaRPr lang="id-ID" dirty="0"/>
          </a:p>
        </p:txBody>
      </p:sp>
      <p:sp>
        <p:nvSpPr>
          <p:cNvPr id="2" name="Title 1"/>
          <p:cNvSpPr>
            <a:spLocks noGrp="1"/>
          </p:cNvSpPr>
          <p:nvPr>
            <p:ph type="ctrTitle"/>
          </p:nvPr>
        </p:nvSpPr>
        <p:spPr/>
        <p:txBody>
          <a:bodyPr/>
          <a:lstStyle/>
          <a:p>
            <a:r>
              <a:rPr lang="id-ID" b="1" dirty="0" smtClean="0"/>
              <a:t>Pengertian Tata Kata</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Paragraf</a:t>
            </a:r>
            <a:endParaRPr lang="id-ID" dirty="0"/>
          </a:p>
        </p:txBody>
      </p:sp>
      <p:sp>
        <p:nvSpPr>
          <p:cNvPr id="3" name="Content Placeholder 2"/>
          <p:cNvSpPr>
            <a:spLocks noGrp="1"/>
          </p:cNvSpPr>
          <p:nvPr>
            <p:ph sz="quarter" idx="1"/>
          </p:nvPr>
        </p:nvSpPr>
        <p:spPr/>
        <p:txBody>
          <a:bodyPr>
            <a:normAutofit lnSpcReduction="10000"/>
          </a:bodyPr>
          <a:lstStyle/>
          <a:p>
            <a:r>
              <a:rPr lang="id-ID" dirty="0"/>
              <a:t>Paragraf atau alinea merupakan sekumpulan kalimat yang saling berkaitan antara kalimat yang satu dengan kalimat yang lain. Paragraf juga disebut sebagai karangan singkat. Dalam 1 paragraf terdapat beberapa bentuk kalimat, kalimat-kalimat itu ialah kalimat pengenal, kalimat utama (kalimat topik), kalimat penjelas, dan kalimat penutup. Kalimat-kalimat ini terangkai menjadi satu kesatuan yang dapat membentuk suatu gagasan. Panjang pendeknya suatu paragraf dapat menjadi penentu seberapa banyak ide pokok paragraf yang dapat diungkapkan.</a:t>
            </a:r>
          </a:p>
          <a:p>
            <a:endParaRPr lang="id-ID" dirty="0"/>
          </a:p>
        </p:txBody>
      </p:sp>
    </p:spTree>
    <p:extLst>
      <p:ext uri="{BB962C8B-B14F-4D97-AF65-F5344CB8AC3E}">
        <p14:creationId xmlns:p14="http://schemas.microsoft.com/office/powerpoint/2010/main" val="254482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Jenis Paragraf</a:t>
            </a:r>
            <a:endParaRPr lang="id-ID" dirty="0"/>
          </a:p>
        </p:txBody>
      </p:sp>
      <p:sp>
        <p:nvSpPr>
          <p:cNvPr id="3" name="Content Placeholder 2"/>
          <p:cNvSpPr>
            <a:spLocks noGrp="1"/>
          </p:cNvSpPr>
          <p:nvPr>
            <p:ph sz="quarter" idx="1"/>
          </p:nvPr>
        </p:nvSpPr>
        <p:spPr/>
        <p:txBody>
          <a:bodyPr/>
          <a:lstStyle/>
          <a:p>
            <a:pPr marL="868680" lvl="3" indent="0">
              <a:buNone/>
            </a:pPr>
            <a:r>
              <a:rPr lang="id-ID" dirty="0" smtClean="0"/>
              <a:t>Berdasarkan bentuknya paragraf di bagi menjadi 3:</a:t>
            </a:r>
          </a:p>
          <a:p>
            <a:pPr marL="868680" lvl="3" indent="0">
              <a:buNone/>
            </a:pPr>
            <a:endParaRPr lang="id-ID" dirty="0" smtClean="0"/>
          </a:p>
          <a:p>
            <a:pPr lvl="3"/>
            <a:r>
              <a:rPr lang="id-ID" b="1" dirty="0" smtClean="0"/>
              <a:t>Paragraf </a:t>
            </a:r>
            <a:r>
              <a:rPr lang="id-ID" b="1" dirty="0"/>
              <a:t>Deduktif </a:t>
            </a:r>
            <a:r>
              <a:rPr lang="id-ID" dirty="0"/>
              <a:t>adalah suatu paragraf yang terdiri dari kalimat ide pokoknya terletak di awal paragraf. </a:t>
            </a:r>
            <a:endParaRPr lang="id-ID" sz="1800" dirty="0"/>
          </a:p>
          <a:p>
            <a:pPr lvl="3"/>
            <a:r>
              <a:rPr lang="id-ID" b="1" dirty="0"/>
              <a:t>Paragraf Induktif</a:t>
            </a:r>
            <a:r>
              <a:rPr lang="id-ID" dirty="0"/>
              <a:t> adalah suatu paragraf yang kalimat ide pokoknya terletak diakhir paragraf. </a:t>
            </a:r>
            <a:endParaRPr lang="id-ID" sz="1800" dirty="0"/>
          </a:p>
          <a:p>
            <a:pPr lvl="3"/>
            <a:r>
              <a:rPr lang="id-ID" b="1" dirty="0"/>
              <a:t>Paragraf Campuran (Deduktif-Induktif)</a:t>
            </a:r>
            <a:r>
              <a:rPr lang="id-ID" dirty="0"/>
              <a:t> yaitu  " paragraf yang kalimat ide pokoknya terletak diawal paragraf dan ditegaskan kembali diakhir paragraf ". </a:t>
            </a:r>
            <a:endParaRPr lang="id-ID" sz="1800" dirty="0"/>
          </a:p>
          <a:p>
            <a:endParaRPr lang="id-ID" dirty="0"/>
          </a:p>
        </p:txBody>
      </p:sp>
    </p:spTree>
    <p:extLst>
      <p:ext uri="{BB962C8B-B14F-4D97-AF65-F5344CB8AC3E}">
        <p14:creationId xmlns:p14="http://schemas.microsoft.com/office/powerpoint/2010/main" val="189578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p:txBody>
          <a:bodyPr/>
          <a:lstStyle/>
          <a:p>
            <a:r>
              <a:rPr lang="id-ID" dirty="0" smtClean="0"/>
              <a:t>Berdasarkan tujuannya paragraf  : </a:t>
            </a:r>
          </a:p>
          <a:p>
            <a:pPr marL="514350" indent="-514350">
              <a:buAutoNum type="alphaLcPeriod"/>
            </a:pPr>
            <a:r>
              <a:rPr lang="id-ID" b="1" dirty="0" smtClean="0"/>
              <a:t>Paragraf </a:t>
            </a:r>
            <a:r>
              <a:rPr lang="id-ID" b="1" dirty="0"/>
              <a:t>Narasi </a:t>
            </a:r>
            <a:endParaRPr lang="id-ID" b="1" dirty="0" smtClean="0"/>
          </a:p>
          <a:p>
            <a:pPr marL="514350" indent="-514350">
              <a:buAutoNum type="alphaLcPeriod"/>
            </a:pPr>
            <a:r>
              <a:rPr lang="id-ID" b="1" dirty="0"/>
              <a:t>Paragraf Eksposisi</a:t>
            </a:r>
            <a:r>
              <a:rPr lang="id-ID" dirty="0"/>
              <a:t> </a:t>
            </a:r>
            <a:endParaRPr lang="id-ID" dirty="0" smtClean="0"/>
          </a:p>
          <a:p>
            <a:pPr marL="514350" indent="-514350">
              <a:buAutoNum type="alphaLcPeriod"/>
            </a:pPr>
            <a:r>
              <a:rPr lang="id-ID" b="1" dirty="0"/>
              <a:t>Paragraf Agumentasi</a:t>
            </a:r>
            <a:r>
              <a:rPr lang="id-ID" dirty="0"/>
              <a:t> </a:t>
            </a:r>
            <a:endParaRPr lang="id-ID" dirty="0" smtClean="0"/>
          </a:p>
          <a:p>
            <a:pPr marL="514350" indent="-514350">
              <a:buAutoNum type="alphaLcPeriod"/>
            </a:pPr>
            <a:r>
              <a:rPr lang="id-ID" b="1" dirty="0"/>
              <a:t>Paragraf Persuasi</a:t>
            </a:r>
            <a:r>
              <a:rPr lang="id-ID" dirty="0"/>
              <a:t> </a:t>
            </a:r>
            <a:endParaRPr lang="id-ID" dirty="0" smtClean="0"/>
          </a:p>
          <a:p>
            <a:pPr marL="514350" indent="-514350">
              <a:buAutoNum type="alphaLcPeriod"/>
            </a:pPr>
            <a:r>
              <a:rPr lang="id-ID" b="1" dirty="0"/>
              <a:t>Paragraf Deskripsi</a:t>
            </a:r>
            <a:r>
              <a:rPr lang="id-ID" dirty="0"/>
              <a:t>  </a:t>
            </a:r>
          </a:p>
        </p:txBody>
      </p:sp>
    </p:spTree>
    <p:extLst>
      <p:ext uri="{BB962C8B-B14F-4D97-AF65-F5344CB8AC3E}">
        <p14:creationId xmlns:p14="http://schemas.microsoft.com/office/powerpoint/2010/main" val="5803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id-ID" b="1" i="1" dirty="0" smtClean="0"/>
              <a:t/>
            </a:r>
            <a:br>
              <a:rPr lang="id-ID" b="1" i="1" dirty="0" smtClean="0"/>
            </a:br>
            <a:r>
              <a:rPr lang="en-US" b="1" i="1" dirty="0" smtClean="0"/>
              <a:t>Proses </a:t>
            </a:r>
            <a:r>
              <a:rPr lang="en-US" b="1" i="1" dirty="0" err="1" smtClean="0"/>
              <a:t>pembentukan</a:t>
            </a:r>
            <a:r>
              <a:rPr lang="en-US" b="1" i="1" dirty="0" smtClean="0"/>
              <a:t> kata</a:t>
            </a:r>
            <a:endParaRPr lang="id-ID" dirty="0"/>
          </a:p>
        </p:txBody>
      </p:sp>
      <p:sp>
        <p:nvSpPr>
          <p:cNvPr id="3" name="Content Placeholder 2"/>
          <p:cNvSpPr>
            <a:spLocks noGrp="1"/>
          </p:cNvSpPr>
          <p:nvPr>
            <p:ph sz="quarter" idx="1"/>
          </p:nvPr>
        </p:nvSpPr>
        <p:spPr/>
        <p:txBody>
          <a:bodyPr/>
          <a:lstStyle/>
          <a:p>
            <a:r>
              <a:rPr lang="id-ID" sz="2000" dirty="0" smtClean="0">
                <a:latin typeface="Times New Roman" pitchFamily="18" charset="0"/>
                <a:cs typeface="Times New Roman" pitchFamily="18" charset="0"/>
              </a:rPr>
              <a:t>Contoh proses pembentukan kata</a:t>
            </a:r>
            <a:endParaRPr lang="id-ID" sz="2000" i="1" dirty="0" smtClean="0">
              <a:latin typeface="Times New Roman" pitchFamily="18" charset="0"/>
              <a:cs typeface="Times New Roman" pitchFamily="18" charset="0"/>
            </a:endParaRPr>
          </a:p>
          <a:p>
            <a:pPr>
              <a:buNone/>
            </a:pPr>
            <a:endParaRPr lang="id-ID" dirty="0"/>
          </a:p>
        </p:txBody>
      </p:sp>
      <p:graphicFrame>
        <p:nvGraphicFramePr>
          <p:cNvPr id="4" name="Table 3"/>
          <p:cNvGraphicFramePr>
            <a:graphicFrameLocks noGrp="1"/>
          </p:cNvGraphicFramePr>
          <p:nvPr/>
        </p:nvGraphicFramePr>
        <p:xfrm>
          <a:off x="1571604" y="2428868"/>
          <a:ext cx="6096000" cy="1740222"/>
        </p:xfrm>
        <a:graphic>
          <a:graphicData uri="http://schemas.openxmlformats.org/drawingml/2006/table">
            <a:tbl>
              <a:tblPr firstRow="1" bandRow="1">
                <a:tableStyleId>{775DCB02-9BB8-47FD-8907-85C794F793BA}</a:tableStyleId>
              </a:tblPr>
              <a:tblGrid>
                <a:gridCol w="1524000"/>
                <a:gridCol w="1524000"/>
                <a:gridCol w="1524000"/>
                <a:gridCol w="1524000"/>
              </a:tblGrid>
              <a:tr h="642942">
                <a:tc>
                  <a:txBody>
                    <a:bodyPr/>
                    <a:lstStyle/>
                    <a:p>
                      <a:pPr algn="ctr"/>
                      <a:r>
                        <a:rPr kumimoji="0" lang="id-ID" sz="1200" kern="1200" dirty="0" smtClean="0"/>
                        <a:t>Kata</a:t>
                      </a:r>
                    </a:p>
                    <a:p>
                      <a:pPr algn="ctr"/>
                      <a:r>
                        <a:rPr kumimoji="0" lang="id-ID" sz="1200" kern="1200" dirty="0" smtClean="0"/>
                        <a:t>asal/kata dasar</a:t>
                      </a:r>
                      <a:endParaRPr lang="id-ID" sz="1200" dirty="0">
                        <a:latin typeface="Times New Roman" pitchFamily="18" charset="0"/>
                        <a:cs typeface="Times New Roman" pitchFamily="18" charset="0"/>
                      </a:endParaRPr>
                    </a:p>
                  </a:txBody>
                  <a:tcPr/>
                </a:tc>
                <a:tc>
                  <a:txBody>
                    <a:bodyPr/>
                    <a:lstStyle/>
                    <a:p>
                      <a:pPr algn="ctr"/>
                      <a:r>
                        <a:rPr kumimoji="0" lang="id-ID" sz="1200" kern="1200" dirty="0" smtClean="0"/>
                        <a:t>Kata</a:t>
                      </a:r>
                    </a:p>
                    <a:p>
                      <a:pPr algn="ctr"/>
                      <a:r>
                        <a:rPr kumimoji="0" lang="id-ID" sz="1200" kern="1200" dirty="0" smtClean="0"/>
                        <a:t>jadian/kata dasar</a:t>
                      </a:r>
                      <a:endParaRPr lang="id-ID" sz="1200" dirty="0">
                        <a:latin typeface="Times New Roman" pitchFamily="18" charset="0"/>
                        <a:cs typeface="Times New Roman" pitchFamily="18" charset="0"/>
                      </a:endParaRPr>
                    </a:p>
                  </a:txBody>
                  <a:tcPr/>
                </a:tc>
                <a:tc>
                  <a:txBody>
                    <a:bodyPr/>
                    <a:lstStyle/>
                    <a:p>
                      <a:pPr algn="ctr"/>
                      <a:r>
                        <a:rPr kumimoji="0" lang="id-ID" sz="1200" kern="1200" dirty="0" smtClean="0"/>
                        <a:t>Kata jadian/kata dasar</a:t>
                      </a:r>
                      <a:endParaRPr lang="id-ID" sz="1200" dirty="0">
                        <a:latin typeface="Times New Roman" pitchFamily="18" charset="0"/>
                        <a:cs typeface="Times New Roman" pitchFamily="18" charset="0"/>
                      </a:endParaRPr>
                    </a:p>
                  </a:txBody>
                  <a:tcPr/>
                </a:tc>
                <a:tc>
                  <a:txBody>
                    <a:bodyPr/>
                    <a:lstStyle/>
                    <a:p>
                      <a:pPr algn="ctr"/>
                      <a:r>
                        <a:rPr kumimoji="0" lang="id-ID" sz="1200" kern="1200" dirty="0" smtClean="0"/>
                        <a:t>Kata jadian</a:t>
                      </a:r>
                      <a:endParaRPr lang="id-ID" sz="1200" dirty="0">
                        <a:latin typeface="Times New Roman" pitchFamily="18" charset="0"/>
                        <a:cs typeface="Times New Roman" pitchFamily="18" charset="0"/>
                      </a:endParaRPr>
                    </a:p>
                  </a:txBody>
                  <a:tcPr/>
                </a:tc>
              </a:tr>
              <a:tr h="262492">
                <a:tc rowSpan="2">
                  <a:txBody>
                    <a:bodyPr/>
                    <a:lstStyle/>
                    <a:p>
                      <a:pPr algn="ctr"/>
                      <a:r>
                        <a:rPr kumimoji="0" lang="id-ID" sz="1200" kern="1200" dirty="0" smtClean="0"/>
                        <a:t>makan</a:t>
                      </a:r>
                      <a:endParaRPr lang="id-ID" sz="1200" dirty="0">
                        <a:latin typeface="Times New Roman" pitchFamily="18" charset="0"/>
                        <a:cs typeface="Times New Roman" pitchFamily="18" charset="0"/>
                      </a:endParaRPr>
                    </a:p>
                  </a:txBody>
                  <a:tcPr/>
                </a:tc>
                <a:tc>
                  <a:txBody>
                    <a:bodyPr/>
                    <a:lstStyle/>
                    <a:p>
                      <a:pPr algn="ctr"/>
                      <a:r>
                        <a:rPr lang="en-US" sz="1200" dirty="0" err="1" smtClean="0"/>
                        <a:t>makanan</a:t>
                      </a:r>
                      <a:endParaRPr lang="id-ID" sz="1200" dirty="0">
                        <a:latin typeface="Times New Roman" pitchFamily="18" charset="0"/>
                        <a:cs typeface="Times New Roman" pitchFamily="18" charset="0"/>
                      </a:endParaRPr>
                    </a:p>
                  </a:txBody>
                  <a:tcPr/>
                </a:tc>
                <a:tc>
                  <a:txBody>
                    <a:bodyPr/>
                    <a:lstStyle/>
                    <a:p>
                      <a:pPr algn="ctr"/>
                      <a:r>
                        <a:rPr lang="en-US" sz="1200" dirty="0" smtClean="0"/>
                        <a:t>-</a:t>
                      </a:r>
                      <a:endParaRPr lang="id-ID" sz="1200" dirty="0">
                        <a:latin typeface="Times New Roman" pitchFamily="18" charset="0"/>
                        <a:cs typeface="Times New Roman" pitchFamily="18" charset="0"/>
                      </a:endParaRPr>
                    </a:p>
                  </a:txBody>
                  <a:tcPr/>
                </a:tc>
                <a:tc>
                  <a:txBody>
                    <a:bodyPr/>
                    <a:lstStyle/>
                    <a:p>
                      <a:pPr algn="ctr"/>
                      <a:r>
                        <a:rPr lang="en-US" sz="1200" dirty="0" smtClean="0"/>
                        <a:t>-</a:t>
                      </a:r>
                      <a:endParaRPr lang="id-ID" sz="1200" dirty="0">
                        <a:latin typeface="Times New Roman" pitchFamily="18" charset="0"/>
                        <a:cs typeface="Times New Roman" pitchFamily="18" charset="0"/>
                      </a:endParaRPr>
                    </a:p>
                  </a:txBody>
                  <a:tcPr/>
                </a:tc>
              </a:tr>
              <a:tr h="205744">
                <a:tc vMerge="1">
                  <a:txBody>
                    <a:bodyPr/>
                    <a:lstStyle/>
                    <a:p>
                      <a:endParaRPr lang="id-ID" dirty="0"/>
                    </a:p>
                  </a:txBody>
                  <a:tcPr/>
                </a:tc>
                <a:tc>
                  <a:txBody>
                    <a:bodyPr/>
                    <a:lstStyle/>
                    <a:p>
                      <a:pPr algn="ctr"/>
                      <a:r>
                        <a:rPr lang="en-US" sz="1200" dirty="0" err="1" smtClean="0"/>
                        <a:t>memakan</a:t>
                      </a:r>
                      <a:endParaRPr lang="id-ID" sz="1200" dirty="0">
                        <a:latin typeface="Times New Roman" pitchFamily="18" charset="0"/>
                        <a:cs typeface="Times New Roman" pitchFamily="18" charset="0"/>
                      </a:endParaRPr>
                    </a:p>
                  </a:txBody>
                  <a:tcPr/>
                </a:tc>
                <a:tc>
                  <a:txBody>
                    <a:bodyPr/>
                    <a:lstStyle/>
                    <a:p>
                      <a:pPr algn="ctr"/>
                      <a:r>
                        <a:rPr lang="en-US" sz="1200" dirty="0" err="1" smtClean="0"/>
                        <a:t>Pemakan</a:t>
                      </a:r>
                      <a:endParaRPr lang="id-ID" sz="1200" dirty="0">
                        <a:latin typeface="Times New Roman" pitchFamily="18" charset="0"/>
                        <a:cs typeface="Times New Roman" pitchFamily="18" charset="0"/>
                      </a:endParaRPr>
                    </a:p>
                  </a:txBody>
                  <a:tcPr/>
                </a:tc>
                <a:tc>
                  <a:txBody>
                    <a:bodyPr/>
                    <a:lstStyle/>
                    <a:p>
                      <a:pPr algn="ctr"/>
                      <a:r>
                        <a:rPr lang="en-US" sz="1200" dirty="0" smtClean="0"/>
                        <a:t>-</a:t>
                      </a:r>
                      <a:endParaRPr lang="id-ID" sz="1200" dirty="0">
                        <a:latin typeface="Times New Roman" pitchFamily="18" charset="0"/>
                        <a:cs typeface="Times New Roman" pitchFamily="18" charset="0"/>
                      </a:endParaRPr>
                    </a:p>
                  </a:txBody>
                  <a:tcPr/>
                </a:tc>
              </a:tr>
              <a:tr h="262492">
                <a:tc rowSpan="2">
                  <a:txBody>
                    <a:bodyPr/>
                    <a:lstStyle/>
                    <a:p>
                      <a:pPr algn="ctr"/>
                      <a:r>
                        <a:rPr kumimoji="0" lang="id-ID" sz="1200" kern="1200" dirty="0" smtClean="0"/>
                        <a:t>pakai</a:t>
                      </a:r>
                      <a:endParaRPr lang="id-ID" sz="1200" dirty="0">
                        <a:latin typeface="Times New Roman" pitchFamily="18" charset="0"/>
                        <a:cs typeface="Times New Roman" pitchFamily="18" charset="0"/>
                      </a:endParaRPr>
                    </a:p>
                  </a:txBody>
                  <a:tcPr/>
                </a:tc>
                <a:tc>
                  <a:txBody>
                    <a:bodyPr/>
                    <a:lstStyle/>
                    <a:p>
                      <a:pPr algn="ctr"/>
                      <a:r>
                        <a:rPr lang="en-US" sz="1200" dirty="0" err="1" smtClean="0"/>
                        <a:t>Pakaian</a:t>
                      </a:r>
                      <a:endParaRPr lang="id-ID" sz="1200" dirty="0">
                        <a:latin typeface="Times New Roman" pitchFamily="18" charset="0"/>
                        <a:cs typeface="Times New Roman" pitchFamily="18" charset="0"/>
                      </a:endParaRPr>
                    </a:p>
                  </a:txBody>
                  <a:tcPr/>
                </a:tc>
                <a:tc>
                  <a:txBody>
                    <a:bodyPr/>
                    <a:lstStyle/>
                    <a:p>
                      <a:pPr algn="ctr"/>
                      <a:r>
                        <a:rPr lang="en-US" sz="1200" dirty="0" err="1" smtClean="0"/>
                        <a:t>Berpakaian</a:t>
                      </a:r>
                      <a:endParaRPr lang="id-ID" sz="1200" dirty="0">
                        <a:latin typeface="Times New Roman" pitchFamily="18" charset="0"/>
                        <a:cs typeface="Times New Roman" pitchFamily="18" charset="0"/>
                      </a:endParaRPr>
                    </a:p>
                  </a:txBody>
                  <a:tcPr/>
                </a:tc>
                <a:tc>
                  <a:txBody>
                    <a:bodyPr/>
                    <a:lstStyle/>
                    <a:p>
                      <a:pPr algn="ctr"/>
                      <a:r>
                        <a:rPr lang="en-US" sz="1200" dirty="0" smtClean="0"/>
                        <a:t>-</a:t>
                      </a:r>
                      <a:endParaRPr lang="id-ID" sz="1200" dirty="0">
                        <a:latin typeface="Times New Roman" pitchFamily="18" charset="0"/>
                        <a:cs typeface="Times New Roman" pitchFamily="18" charset="0"/>
                      </a:endParaRPr>
                    </a:p>
                  </a:txBody>
                  <a:tcPr/>
                </a:tc>
              </a:tr>
              <a:tr h="262492">
                <a:tc vMerge="1">
                  <a:txBody>
                    <a:bodyPr/>
                    <a:lstStyle/>
                    <a:p>
                      <a:endParaRPr lang="id-ID" dirty="0"/>
                    </a:p>
                  </a:txBody>
                  <a:tcPr/>
                </a:tc>
                <a:tc>
                  <a:txBody>
                    <a:bodyPr/>
                    <a:lstStyle/>
                    <a:p>
                      <a:pPr algn="ctr"/>
                      <a:r>
                        <a:rPr lang="en-US" sz="1200" dirty="0" err="1" smtClean="0"/>
                        <a:t>memakai</a:t>
                      </a:r>
                      <a:endParaRPr lang="id-ID" sz="1200" dirty="0">
                        <a:latin typeface="Times New Roman" pitchFamily="18" charset="0"/>
                        <a:cs typeface="Times New Roman" pitchFamily="18" charset="0"/>
                      </a:endParaRPr>
                    </a:p>
                  </a:txBody>
                  <a:tcPr/>
                </a:tc>
                <a:tc>
                  <a:txBody>
                    <a:bodyPr/>
                    <a:lstStyle/>
                    <a:p>
                      <a:pPr algn="ctr"/>
                      <a:r>
                        <a:rPr lang="en-US" sz="1200" dirty="0" err="1" smtClean="0"/>
                        <a:t>pemakaian</a:t>
                      </a:r>
                      <a:endParaRPr lang="id-ID" sz="1200" dirty="0">
                        <a:latin typeface="Times New Roman" pitchFamily="18" charset="0"/>
                        <a:cs typeface="Times New Roman" pitchFamily="18" charset="0"/>
                      </a:endParaRPr>
                    </a:p>
                  </a:txBody>
                  <a:tcPr/>
                </a:tc>
                <a:tc>
                  <a:txBody>
                    <a:bodyPr/>
                    <a:lstStyle/>
                    <a:p>
                      <a:pPr algn="ctr"/>
                      <a:r>
                        <a:rPr lang="en-US" sz="1200" dirty="0" smtClean="0"/>
                        <a:t>-</a:t>
                      </a:r>
                      <a:endParaRPr lang="id-ID" sz="1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Kaidah</a:t>
            </a:r>
            <a:r>
              <a:rPr lang="en-US" dirty="0" smtClean="0"/>
              <a:t> </a:t>
            </a:r>
            <a:r>
              <a:rPr lang="en-US" dirty="0" err="1" smtClean="0"/>
              <a:t>Alomorf</a:t>
            </a:r>
            <a:r>
              <a:rPr lang="en-US" dirty="0" smtClean="0"/>
              <a:t> </a:t>
            </a:r>
            <a:endParaRPr lang="id-ID" dirty="0"/>
          </a:p>
        </p:txBody>
      </p:sp>
      <p:sp>
        <p:nvSpPr>
          <p:cNvPr id="3" name="Content Placeholder 2"/>
          <p:cNvSpPr>
            <a:spLocks noGrp="1"/>
          </p:cNvSpPr>
          <p:nvPr>
            <p:ph sz="quarter" idx="1"/>
          </p:nvPr>
        </p:nvSpPr>
        <p:spPr/>
        <p:txBody>
          <a:bodyPr>
            <a:normAutofit/>
          </a:bodyPr>
          <a:lstStyle/>
          <a:p>
            <a:pPr>
              <a:buNone/>
            </a:pPr>
            <a:endParaRPr lang="en-US" sz="1600" b="1"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contoh</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merfem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dalam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realisasiya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dapat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berubah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menjadi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be-, </a:t>
            </a:r>
            <a:r>
              <a:rPr lang="en-US" sz="1600" dirty="0" err="1" smtClean="0">
                <a:latin typeface="Times New Roman" pitchFamily="18" charset="0"/>
                <a:cs typeface="Times New Roman" pitchFamily="18" charset="0"/>
              </a:rPr>
              <a:t>bel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dalam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lingkungan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tertentu</a:t>
            </a:r>
            <a:endParaRPr lang="en-US" sz="1600" dirty="0" smtClean="0">
              <a:latin typeface="Times New Roman" pitchFamily="18" charset="0"/>
              <a:cs typeface="Times New Roman" pitchFamily="18" charset="0"/>
            </a:endParaRPr>
          </a:p>
          <a:p>
            <a:pPr>
              <a:buFont typeface="Wingdings" pitchFamily="2" charset="2"/>
              <a:buChar char="Ø"/>
            </a:pP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memasuki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hampir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semua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lingkungan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seeperti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layar</a:t>
            </a: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Be- </a:t>
            </a:r>
            <a:r>
              <a:rPr lang="en-US" sz="1600" dirty="0" err="1" smtClean="0">
                <a:latin typeface="Times New Roman" pitchFamily="18" charset="0"/>
                <a:cs typeface="Times New Roman" pitchFamily="18" charset="0"/>
              </a:rPr>
              <a:t>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memasuki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kata</a:t>
            </a:r>
            <a:r>
              <a:rPr lang="en-US" sz="1600" dirty="0" smtClean="0">
                <a:latin typeface="Times New Roman" pitchFamily="18" charset="0"/>
                <a:cs typeface="Times New Roman" pitchFamily="18" charset="0"/>
              </a:rPr>
              <a:t> yang </a:t>
            </a:r>
            <a:r>
              <a:rPr lang="en-US" sz="1600" dirty="0" err="1" smtClean="0">
                <a:latin typeface="Times New Roman" pitchFamily="18" charset="0"/>
                <a:cs typeface="Times New Roman" pitchFamily="18" charset="0"/>
              </a:rPr>
              <a:t>berfonem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awal</a:t>
            </a:r>
            <a:r>
              <a:rPr lang="en-US" sz="1600" dirty="0" smtClean="0">
                <a:latin typeface="Times New Roman" pitchFamily="18" charset="0"/>
                <a:cs typeface="Times New Roman" pitchFamily="18" charset="0"/>
              </a:rPr>
              <a:t>/r/</a:t>
            </a:r>
            <a:r>
              <a:rPr lang="en-US" sz="1600" dirty="0" err="1" smtClean="0">
                <a:latin typeface="Times New Roman" pitchFamily="18" charset="0"/>
                <a:cs typeface="Times New Roman" pitchFamily="18" charset="0"/>
              </a:rPr>
              <a:t>atau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suku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kata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pertamanya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mengandung</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er</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seperti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be- </a:t>
            </a:r>
            <a:r>
              <a:rPr lang="en-US" sz="1600" dirty="0" err="1" smtClean="0">
                <a:latin typeface="Times New Roman" pitchFamily="18" charset="0"/>
                <a:cs typeface="Times New Roman" pitchFamily="18" charset="0"/>
              </a:rPr>
              <a:t>kerja</a:t>
            </a:r>
            <a:endParaRPr lang="en-US" sz="1600" dirty="0" smtClean="0">
              <a:latin typeface="Times New Roman" pitchFamily="18" charset="0"/>
              <a:cs typeface="Times New Roman" pitchFamily="18" charset="0"/>
            </a:endParaRPr>
          </a:p>
          <a:p>
            <a:pPr>
              <a:buFont typeface="Wingdings" pitchFamily="2" charset="2"/>
              <a:buChar char="Ø"/>
            </a:pPr>
            <a:r>
              <a:rPr lang="en-US" sz="1600" dirty="0" err="1" smtClean="0">
                <a:latin typeface="Times New Roman" pitchFamily="18" charset="0"/>
                <a:cs typeface="Times New Roman" pitchFamily="18" charset="0"/>
              </a:rPr>
              <a:t>Bel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berdasarkan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asas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disimilasi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seperti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lajar</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err="1" smtClean="0">
                <a:latin typeface="Times New Roman" pitchFamily="18" charset="0"/>
                <a:cs typeface="Times New Roman" pitchFamily="18" charset="0"/>
              </a:rPr>
              <a:t>Jadi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alomorf</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morfem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adalah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a:t>
            </a:r>
            <a:r>
              <a:rPr lang="en-US" sz="1600" dirty="0" smtClean="0">
                <a:latin typeface="Times New Roman" pitchFamily="18" charset="0"/>
                <a:cs typeface="Times New Roman" pitchFamily="18" charset="0"/>
              </a:rPr>
              <a:t>-, be-,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bel</a:t>
            </a:r>
            <a:r>
              <a:rPr lang="en-US" sz="1600" dirty="0" smtClean="0">
                <a:latin typeface="Times New Roman" pitchFamily="18" charset="0"/>
                <a:cs typeface="Times New Roman" pitchFamily="18" charset="0"/>
              </a:rPr>
              <a:t>- </a:t>
            </a:r>
            <a:endParaRPr lang="id-ID"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Proses </a:t>
            </a:r>
            <a:r>
              <a:rPr lang="en-US" dirty="0" err="1" smtClean="0"/>
              <a:t>Analogi</a:t>
            </a:r>
            <a:endParaRPr lang="id-ID" dirty="0"/>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	</a:t>
            </a:r>
            <a:r>
              <a:rPr lang="id-ID" sz="1800" dirty="0" smtClean="0">
                <a:latin typeface="Times New Roman" pitchFamily="18" charset="0"/>
                <a:cs typeface="Times New Roman" pitchFamily="18" charset="0"/>
              </a:rPr>
              <a:t>Pembentukan kata berdasarkan contoh pembentukan yang sudah ada disebut analogi. Dalam dunia olah raga dikenal kata bergulat-pegulat dan bertinju-petinju (bandingakan dengan penggulat dan peninju). Dengan adanya kata pegulat dan petinju kini muncul kata pecatur, pegolf, pehoki, pebulutangkis, dsb.</a:t>
            </a:r>
            <a:endParaRPr lang="id-ID"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Kata </a:t>
            </a:r>
            <a:r>
              <a:rPr lang="en-US" dirty="0" err="1" smtClean="0"/>
              <a:t>Majemuk</a:t>
            </a:r>
            <a:endParaRPr lang="id-ID" dirty="0"/>
          </a:p>
        </p:txBody>
      </p:sp>
      <p:sp>
        <p:nvSpPr>
          <p:cNvPr id="3" name="Content Placeholder 2"/>
          <p:cNvSpPr>
            <a:spLocks noGrp="1"/>
          </p:cNvSpPr>
          <p:nvPr>
            <p:ph sz="quarter" idx="1"/>
          </p:nvPr>
        </p:nvSpPr>
        <p:spPr/>
        <p:txBody>
          <a:bodyPr>
            <a:normAutofit/>
          </a:bodyPr>
          <a:lstStyle/>
          <a:p>
            <a:pPr lvl="0">
              <a:buFont typeface="Wingdings" pitchFamily="2" charset="2"/>
              <a:buChar char="Ø"/>
            </a:pPr>
            <a:r>
              <a:rPr lang="id-ID" sz="1800" b="1" dirty="0" smtClean="0">
                <a:latin typeface="Times New Roman" pitchFamily="18" charset="0"/>
                <a:cs typeface="Times New Roman" pitchFamily="18" charset="0"/>
              </a:rPr>
              <a:t>Batasan dan Ciri-ciri Kata Majemuk</a:t>
            </a:r>
            <a:endParaRPr lang="id-ID"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id-ID" sz="1800" dirty="0" smtClean="0">
                <a:latin typeface="Times New Roman" pitchFamily="18" charset="0"/>
                <a:cs typeface="Times New Roman" pitchFamily="18" charset="0"/>
              </a:rPr>
              <a:t>Kata majemuk adalah kata yang terbentuk dari dua kata yang berhubungan secara padu dan hasil penggabungan itu menimbulkan makna baru.</a:t>
            </a:r>
            <a:endParaRPr lang="id-ID" sz="1800" i="1"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id-ID" sz="1800" dirty="0" smtClean="0">
                <a:latin typeface="Times New Roman" pitchFamily="18" charset="0"/>
                <a:cs typeface="Times New Roman" pitchFamily="18" charset="0"/>
              </a:rPr>
              <a:t>Kata majemuk mempunyai ciri-ciri:</a:t>
            </a:r>
            <a:endParaRPr lang="id-ID" sz="1800" i="1" dirty="0" smtClean="0">
              <a:latin typeface="Times New Roman" pitchFamily="18" charset="0"/>
              <a:cs typeface="Times New Roman" pitchFamily="18" charset="0"/>
            </a:endParaRPr>
          </a:p>
          <a:p>
            <a:pPr lvl="1"/>
            <a:r>
              <a:rPr lang="id-ID" sz="1800" dirty="0" smtClean="0">
                <a:latin typeface="Times New Roman" pitchFamily="18" charset="0"/>
                <a:cs typeface="Times New Roman" pitchFamily="18" charset="0"/>
              </a:rPr>
              <a:t>gabungan kata itu menimbulkan makna baru</a:t>
            </a:r>
          </a:p>
          <a:p>
            <a:pPr lvl="1"/>
            <a:r>
              <a:rPr lang="id-ID" sz="1800" dirty="0" smtClean="0">
                <a:latin typeface="Times New Roman" pitchFamily="18" charset="0"/>
                <a:cs typeface="Times New Roman" pitchFamily="18" charset="0"/>
              </a:rPr>
              <a:t>gabungan kata itu tidak dapat dipisahkan</a:t>
            </a:r>
          </a:p>
          <a:p>
            <a:pPr lvl="1"/>
            <a:r>
              <a:rPr lang="id-ID" sz="1800" dirty="0" smtClean="0">
                <a:latin typeface="Times New Roman" pitchFamily="18" charset="0"/>
                <a:cs typeface="Times New Roman" pitchFamily="18" charset="0"/>
              </a:rPr>
              <a:t>gabungan kata itu tidak dapat disisipi unsur lain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Kalimat</a:t>
            </a:r>
            <a:endParaRPr lang="id-ID" dirty="0"/>
          </a:p>
        </p:txBody>
      </p:sp>
      <p:sp>
        <p:nvSpPr>
          <p:cNvPr id="3" name="Content Placeholder 2"/>
          <p:cNvSpPr>
            <a:spLocks noGrp="1"/>
          </p:cNvSpPr>
          <p:nvPr>
            <p:ph sz="quarter" idx="1"/>
          </p:nvPr>
        </p:nvSpPr>
        <p:spPr/>
        <p:txBody>
          <a:bodyPr>
            <a:normAutofit fontScale="92500"/>
          </a:bodyPr>
          <a:lstStyle/>
          <a:p>
            <a:r>
              <a:rPr lang="en-GB" sz="2800" dirty="0" err="1">
                <a:latin typeface="Calibri" panose="020F0502020204030204" pitchFamily="34" charset="0"/>
                <a:ea typeface="Calibri" panose="020F0502020204030204" pitchFamily="34" charset="0"/>
                <a:cs typeface="Arial" panose="020B0604020202020204" pitchFamily="34" charset="0"/>
              </a:rPr>
              <a:t>Kalimat</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adalah</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sebuah</a:t>
            </a:r>
            <a:r>
              <a:rPr lang="en-GB" sz="2800" dirty="0">
                <a:latin typeface="Calibri" panose="020F0502020204030204" pitchFamily="34" charset="0"/>
                <a:ea typeface="Calibri" panose="020F0502020204030204" pitchFamily="34" charset="0"/>
                <a:cs typeface="Arial" panose="020B0604020202020204" pitchFamily="34" charset="0"/>
              </a:rPr>
              <a:t> Kumpulan kata-kata yang </a:t>
            </a:r>
            <a:r>
              <a:rPr lang="en-GB" sz="2800" dirty="0" err="1">
                <a:latin typeface="Calibri" panose="020F0502020204030204" pitchFamily="34" charset="0"/>
                <a:ea typeface="Calibri" panose="020F0502020204030204" pitchFamily="34" charset="0"/>
                <a:cs typeface="Arial" panose="020B0604020202020204" pitchFamily="34" charset="0"/>
              </a:rPr>
              <a:t>mempunyai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arti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suatu</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bahasa</a:t>
            </a:r>
            <a:r>
              <a:rPr lang="en-GB" sz="2800" dirty="0">
                <a:latin typeface="Calibri" panose="020F0502020204030204" pitchFamily="34" charset="0"/>
                <a:ea typeface="Calibri" panose="020F0502020204030204" pitchFamily="34" charset="0"/>
                <a:cs typeface="Arial" panose="020B0604020202020204" pitchFamily="34" charset="0"/>
              </a:rPr>
              <a:t> yang </a:t>
            </a:r>
            <a:r>
              <a:rPr lang="en-GB" sz="2800" dirty="0" err="1">
                <a:latin typeface="Calibri" panose="020F0502020204030204" pitchFamily="34" charset="0"/>
                <a:ea typeface="Calibri" panose="020F0502020204030204" pitchFamily="34" charset="0"/>
                <a:cs typeface="Arial" panose="020B0604020202020204" pitchFamily="34" charset="0"/>
              </a:rPr>
              <a:t>terdiri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atas</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dua</a:t>
            </a:r>
            <a:r>
              <a:rPr lang="en-GB" sz="2800" dirty="0">
                <a:latin typeface="Calibri" panose="020F0502020204030204" pitchFamily="34" charset="0"/>
                <a:ea typeface="Calibri" panose="020F0502020204030204" pitchFamily="34" charset="0"/>
                <a:cs typeface="Arial" panose="020B0604020202020204" pitchFamily="34" charset="0"/>
              </a:rPr>
              <a:t> kata </a:t>
            </a:r>
            <a:r>
              <a:rPr lang="en-GB" sz="2800" dirty="0" err="1">
                <a:latin typeface="Calibri" panose="020F0502020204030204" pitchFamily="34" charset="0"/>
                <a:ea typeface="Calibri" panose="020F0502020204030204" pitchFamily="34" charset="0"/>
                <a:cs typeface="Arial" panose="020B0604020202020204" pitchFamily="34" charset="0"/>
              </a:rPr>
              <a:t>atau</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lebih</a:t>
            </a:r>
            <a:r>
              <a:rPr lang="en-GB" sz="2800" dirty="0">
                <a:latin typeface="Calibri" panose="020F0502020204030204" pitchFamily="34" charset="0"/>
                <a:ea typeface="Calibri" panose="020F0502020204030204" pitchFamily="34" charset="0"/>
                <a:cs typeface="Arial" panose="020B0604020202020204" pitchFamily="34" charset="0"/>
              </a:rPr>
              <a:t> yang </a:t>
            </a:r>
            <a:r>
              <a:rPr lang="en-GB" sz="2800" dirty="0" err="1">
                <a:latin typeface="Calibri" panose="020F0502020204030204" pitchFamily="34" charset="0"/>
                <a:ea typeface="Calibri" panose="020F0502020204030204" pitchFamily="34" charset="0"/>
                <a:cs typeface="Arial" panose="020B0604020202020204" pitchFamily="34" charset="0"/>
              </a:rPr>
              <a:t>memiliki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suatu</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pengertian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pola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intonasi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akhir</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satuan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bahasa</a:t>
            </a:r>
            <a:r>
              <a:rPr lang="en-GB" sz="2800" dirty="0">
                <a:latin typeface="Calibri" panose="020F0502020204030204" pitchFamily="34" charset="0"/>
                <a:ea typeface="Calibri" panose="020F0502020204030204" pitchFamily="34" charset="0"/>
                <a:cs typeface="Arial" panose="020B0604020202020204" pitchFamily="34" charset="0"/>
              </a:rPr>
              <a:t> yang </a:t>
            </a:r>
            <a:r>
              <a:rPr lang="en-GB" sz="2800" dirty="0" err="1">
                <a:latin typeface="Calibri" panose="020F0502020204030204" pitchFamily="34" charset="0"/>
                <a:ea typeface="Calibri" panose="020F0502020204030204" pitchFamily="34" charset="0"/>
                <a:cs typeface="Arial" panose="020B0604020202020204" pitchFamily="34" charset="0"/>
              </a:rPr>
              <a:t>mengandung</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suatu</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pikiran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lengkap</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Dalam</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sebuah</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kalimat</a:t>
            </a:r>
            <a:r>
              <a:rPr lang="en-GB" sz="2800" dirty="0">
                <a:latin typeface="Calibri" panose="020F0502020204030204" pitchFamily="34" charset="0"/>
                <a:ea typeface="Calibri" panose="020F0502020204030204" pitchFamily="34" charset="0"/>
                <a:cs typeface="Arial" panose="020B0604020202020204" pitchFamily="34" charset="0"/>
              </a:rPr>
              <a:t> paling </a:t>
            </a:r>
            <a:r>
              <a:rPr lang="en-GB" sz="2800" dirty="0" err="1">
                <a:latin typeface="Calibri" panose="020F0502020204030204" pitchFamily="34" charset="0"/>
                <a:ea typeface="Calibri" panose="020F0502020204030204" pitchFamily="34" charset="0"/>
                <a:cs typeface="Arial" panose="020B0604020202020204" pitchFamily="34" charset="0"/>
              </a:rPr>
              <a:t>kurang</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mengandung</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suatu</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subjek</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predikat</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Kalimat</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dalam</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wujud</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lisan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diucapkan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dengan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suara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naik</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turun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keras</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lembut,disela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jeda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diakhiri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dengan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sebuah</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intonasi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akhir</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Dalam</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wujud</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tulisan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berhuruf</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latin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kalimat</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dimulai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dengan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sebuah</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huruf</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kapital</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diakhiri</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dengan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sebuah</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tanda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titik</a:t>
            </a:r>
            <a:r>
              <a:rPr lang="en-GB" sz="2800" dirty="0">
                <a:latin typeface="Calibri" panose="020F0502020204030204" pitchFamily="34" charset="0"/>
                <a:ea typeface="Calibri" panose="020F0502020204030204" pitchFamily="34" charset="0"/>
                <a:cs typeface="Arial" panose="020B0604020202020204" pitchFamily="34" charset="0"/>
              </a:rPr>
              <a:t> (.), </a:t>
            </a:r>
            <a:r>
              <a:rPr lang="en-GB" sz="2800" dirty="0" err="1">
                <a:latin typeface="Calibri" panose="020F0502020204030204" pitchFamily="34" charset="0"/>
                <a:ea typeface="Calibri" panose="020F0502020204030204" pitchFamily="34" charset="0"/>
                <a:cs typeface="Arial" panose="020B0604020202020204" pitchFamily="34" charset="0"/>
              </a:rPr>
              <a:t>tanda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tanya</a:t>
            </a:r>
            <a:r>
              <a:rPr lang="en-GB" sz="2800" dirty="0">
                <a:latin typeface="Calibri" panose="020F0502020204030204" pitchFamily="34" charset="0"/>
                <a:ea typeface="Calibri" panose="020F0502020204030204" pitchFamily="34" charset="0"/>
                <a:cs typeface="Arial" panose="020B0604020202020204" pitchFamily="34" charset="0"/>
              </a:rPr>
              <a:t> (?) </a:t>
            </a:r>
            <a:r>
              <a:rPr lang="en-GB" sz="2800" dirty="0" err="1">
                <a:latin typeface="Calibri" panose="020F0502020204030204" pitchFamily="34" charset="0"/>
                <a:ea typeface="Calibri" panose="020F0502020204030204" pitchFamily="34" charset="0"/>
                <a:cs typeface="Arial" panose="020B0604020202020204" pitchFamily="34" charset="0"/>
              </a:rPr>
              <a:t>dan</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tanda</a:t>
            </a:r>
            <a:r>
              <a:rPr lang="en-GB" sz="2800" dirty="0">
                <a:latin typeface="Calibri" panose="020F0502020204030204" pitchFamily="34" charset="0"/>
                <a:ea typeface="Calibri" panose="020F0502020204030204" pitchFamily="34" charset="0"/>
                <a:cs typeface="Arial" panose="020B0604020202020204" pitchFamily="34" charset="0"/>
              </a:rPr>
              <a:t> </a:t>
            </a:r>
            <a:r>
              <a:rPr lang="en-GB" sz="2800" dirty="0" err="1">
                <a:latin typeface="Calibri" panose="020F0502020204030204" pitchFamily="34" charset="0"/>
                <a:ea typeface="Calibri" panose="020F0502020204030204" pitchFamily="34" charset="0"/>
                <a:cs typeface="Arial" panose="020B0604020202020204" pitchFamily="34" charset="0"/>
              </a:rPr>
              <a:t>seru</a:t>
            </a:r>
            <a:r>
              <a:rPr lang="en-GB" sz="2800" dirty="0">
                <a:latin typeface="Calibri" panose="020F0502020204030204" pitchFamily="34" charset="0"/>
                <a:ea typeface="Calibri" panose="020F0502020204030204" pitchFamily="34" charset="0"/>
                <a:cs typeface="Arial" panose="020B0604020202020204" pitchFamily="34" charset="0"/>
              </a:rPr>
              <a:t> (!).</a:t>
            </a:r>
          </a:p>
          <a:p>
            <a:endParaRPr lang="id-ID" dirty="0"/>
          </a:p>
        </p:txBody>
      </p:sp>
    </p:spTree>
    <p:extLst>
      <p:ext uri="{BB962C8B-B14F-4D97-AF65-F5344CB8AC3E}">
        <p14:creationId xmlns:p14="http://schemas.microsoft.com/office/powerpoint/2010/main" val="347651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Ciri- Ciri Kalimat</a:t>
            </a:r>
            <a:endParaRPr lang="id-ID" dirty="0"/>
          </a:p>
        </p:txBody>
      </p:sp>
      <p:sp>
        <p:nvSpPr>
          <p:cNvPr id="3" name="Content Placeholder 2"/>
          <p:cNvSpPr>
            <a:spLocks noGrp="1"/>
          </p:cNvSpPr>
          <p:nvPr>
            <p:ph sz="quarter" idx="1"/>
          </p:nvPr>
        </p:nvSpPr>
        <p:spPr/>
        <p:txBody>
          <a:bodyPr>
            <a:normAutofit fontScale="77500" lnSpcReduction="20000"/>
          </a:bodyPr>
          <a:lstStyle/>
          <a:p>
            <a:pPr marL="342900" lvl="0" indent="-342900" algn="just">
              <a:buSzPts val="1000"/>
              <a:buFont typeface="Symbol" panose="05050102010706020507" pitchFamily="18" charset="2"/>
              <a:buChar char=""/>
              <a:tabLst>
                <a:tab pos="457200" algn="l"/>
              </a:tabLst>
            </a:pPr>
            <a:r>
              <a:rPr lang="en-GB" sz="2800" dirty="0" err="1">
                <a:latin typeface="Times New Roman" panose="02020603050405020304" pitchFamily="18" charset="0"/>
                <a:ea typeface="Times New Roman" panose="02020603050405020304" pitchFamily="18" charset="0"/>
                <a:cs typeface="Arial" panose="020B0604020202020204" pitchFamily="34" charset="0"/>
              </a:rPr>
              <a:t>Dalam</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wujud</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tulisan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berhuruf</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latin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kalimat</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dimulai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dengan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sebuah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huruf</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kapital</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diakhiri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dengan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sebuah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tanda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titik</a:t>
            </a:r>
            <a:r>
              <a:rPr lang="en-GB" sz="2800" dirty="0">
                <a:latin typeface="Times New Roman" panose="02020603050405020304" pitchFamily="18" charset="0"/>
                <a:ea typeface="Times New Roman" panose="02020603050405020304" pitchFamily="18" charset="0"/>
                <a:cs typeface="Arial" panose="020B0604020202020204" pitchFamily="34" charset="0"/>
              </a:rPr>
              <a:t>. (.), </a:t>
            </a:r>
            <a:r>
              <a:rPr lang="en-GB" sz="2800" dirty="0" err="1">
                <a:latin typeface="Times New Roman" panose="02020603050405020304" pitchFamily="18" charset="0"/>
                <a:ea typeface="Times New Roman" panose="02020603050405020304" pitchFamily="18" charset="0"/>
                <a:cs typeface="Arial" panose="020B0604020202020204" pitchFamily="34" charset="0"/>
              </a:rPr>
              <a:t>tanda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tanya</a:t>
            </a:r>
            <a:r>
              <a:rPr lang="en-GB" sz="2800" dirty="0">
                <a:latin typeface="Times New Roman" panose="02020603050405020304" pitchFamily="18" charset="0"/>
                <a:ea typeface="Times New Roman" panose="02020603050405020304" pitchFamily="18" charset="0"/>
                <a:cs typeface="Arial" panose="020B0604020202020204" pitchFamily="34" charset="0"/>
              </a:rPr>
              <a:t> (?)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tanda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seru</a:t>
            </a:r>
            <a:r>
              <a:rPr lang="en-GB" sz="2800" dirty="0">
                <a:latin typeface="Times New Roman" panose="02020603050405020304" pitchFamily="18" charset="0"/>
                <a:ea typeface="Times New Roman" panose="02020603050405020304" pitchFamily="18" charset="0"/>
                <a:cs typeface="Arial" panose="020B0604020202020204" pitchFamily="34" charset="0"/>
              </a:rPr>
              <a:t> (!).</a:t>
            </a:r>
            <a:endParaRPr lang="en-GB"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err="1">
                <a:latin typeface="Times New Roman" panose="02020603050405020304" pitchFamily="18" charset="0"/>
                <a:ea typeface="Times New Roman" panose="02020603050405020304" pitchFamily="18" charset="0"/>
                <a:cs typeface="Arial" panose="020B0604020202020204" pitchFamily="34" charset="0"/>
              </a:rPr>
              <a:t>Kalimat</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dalam</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wujud</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lisan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diucapkan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dengan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suara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naik</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turun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keras</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lembut,disela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jeda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diakhiri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dengan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sebuah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intonasi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akhir</a:t>
            </a:r>
            <a:r>
              <a:rPr lang="en-GB" sz="2800" dirty="0">
                <a:latin typeface="Times New Roman" panose="02020603050405020304" pitchFamily="18" charset="0"/>
                <a:ea typeface="Times New Roman" panose="02020603050405020304" pitchFamily="18" charset="0"/>
                <a:cs typeface="Arial" panose="020B0604020202020204" pitchFamily="34" charset="0"/>
              </a:rPr>
              <a:t>.</a:t>
            </a:r>
            <a:endParaRPr lang="en-GB"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err="1">
                <a:latin typeface="Times New Roman" panose="02020603050405020304" pitchFamily="18" charset="0"/>
                <a:ea typeface="Times New Roman" panose="02020603050405020304" pitchFamily="18" charset="0"/>
                <a:cs typeface="Arial" panose="020B0604020202020204" pitchFamily="34" charset="0"/>
              </a:rPr>
              <a:t>Sebuah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kalimat</a:t>
            </a:r>
            <a:r>
              <a:rPr lang="en-GB" sz="2800" dirty="0">
                <a:latin typeface="Times New Roman" panose="02020603050405020304" pitchFamily="18" charset="0"/>
                <a:ea typeface="Times New Roman" panose="02020603050405020304" pitchFamily="18" charset="0"/>
                <a:cs typeface="Arial" panose="020B0604020202020204" pitchFamily="34" charset="0"/>
              </a:rPr>
              <a:t> paling </a:t>
            </a:r>
            <a:r>
              <a:rPr lang="en-GB" sz="2800" dirty="0" err="1">
                <a:latin typeface="Times New Roman" panose="02020603050405020304" pitchFamily="18" charset="0"/>
                <a:ea typeface="Times New Roman" panose="02020603050405020304" pitchFamily="18" charset="0"/>
                <a:cs typeface="Arial" panose="020B0604020202020204" pitchFamily="34" charset="0"/>
              </a:rPr>
              <a:t>kurang</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mengandung</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suatu</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subjek</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predikat</a:t>
            </a:r>
            <a:r>
              <a:rPr lang="en-GB" sz="2800" dirty="0">
                <a:latin typeface="Times New Roman" panose="02020603050405020304" pitchFamily="18" charset="0"/>
                <a:ea typeface="Times New Roman" panose="02020603050405020304" pitchFamily="18" charset="0"/>
                <a:cs typeface="Arial" panose="020B0604020202020204" pitchFamily="34" charset="0"/>
              </a:rPr>
              <a:t>.</a:t>
            </a:r>
            <a:endParaRPr lang="en-GB"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smtClean="0">
                <a:latin typeface="Times New Roman" panose="02020603050405020304" pitchFamily="18" charset="0"/>
                <a:ea typeface="Times New Roman" panose="02020603050405020304" pitchFamily="18" charset="0"/>
                <a:cs typeface="Arial" panose="020B0604020202020204" pitchFamily="34" charset="0"/>
              </a:rPr>
              <a:t>M</a:t>
            </a:r>
            <a:r>
              <a:rPr lang="id-ID" sz="2800" dirty="0" smtClean="0">
                <a:latin typeface="Times New Roman" panose="02020603050405020304" pitchFamily="18" charset="0"/>
                <a:ea typeface="Times New Roman" panose="02020603050405020304" pitchFamily="18" charset="0"/>
                <a:cs typeface="Arial" panose="020B0604020202020204" pitchFamily="34" charset="0"/>
              </a:rPr>
              <a:t>e</a:t>
            </a:r>
            <a:r>
              <a:rPr lang="en-GB" sz="2800" dirty="0" err="1" smtClean="0">
                <a:latin typeface="Times New Roman" panose="02020603050405020304" pitchFamily="18" charset="0"/>
                <a:ea typeface="Times New Roman" panose="02020603050405020304" pitchFamily="18" charset="0"/>
                <a:cs typeface="Arial" panose="020B0604020202020204" pitchFamily="34" charset="0"/>
              </a:rPr>
              <a:t>rupakan</a:t>
            </a:r>
            <a:r>
              <a:rPr lang="id-ID" sz="2800" dirty="0" smtClean="0">
                <a:latin typeface="Times New Roman" panose="02020603050405020304" pitchFamily="18" charset="0"/>
                <a:ea typeface="Times New Roman" panose="02020603050405020304" pitchFamily="18" charset="0"/>
                <a:cs typeface="Arial" panose="020B0604020202020204" pitchFamily="34" charset="0"/>
              </a:rPr>
              <a:t> merupakan satu kesatuan bahasa yang memiliki fonem dan morfem. Fenom  adalah bunyi pada sebuah bahasa yang membedakan makna dalam sebuah kata,sedangkan morfem adalah bentuk bahasa yang mengandung arti pada sebuah kata.</a:t>
            </a:r>
            <a:r>
              <a:rPr lang="en-GB" sz="2800" dirty="0" smtClean="0">
                <a:latin typeface="Times New Roman" panose="02020603050405020304" pitchFamily="18" charset="0"/>
                <a:ea typeface="Times New Roman" panose="02020603050405020304" pitchFamily="18" charset="0"/>
                <a:cs typeface="Arial" panose="020B0604020202020204" pitchFamily="34" charset="0"/>
              </a:rPr>
              <a:t> </a:t>
            </a:r>
            <a:endParaRPr lang="id-ID" sz="2800" dirty="0" smtClean="0">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err="1" smtClean="0">
                <a:latin typeface="Times New Roman" panose="02020603050405020304" pitchFamily="18" charset="0"/>
                <a:ea typeface="Times New Roman" panose="02020603050405020304" pitchFamily="18" charset="0"/>
                <a:cs typeface="Arial" panose="020B0604020202020204" pitchFamily="34" charset="0"/>
              </a:rPr>
              <a:t>Dapat</a:t>
            </a:r>
            <a:r>
              <a:rPr lang="en-GB" sz="2800" dirty="0" smtClean="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berdiri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sendiri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meskipun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tidak</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ditambah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dengan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kalimat</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lengkap</a:t>
            </a:r>
            <a:r>
              <a:rPr lang="en-GB" sz="2800" dirty="0">
                <a:latin typeface="Times New Roman" panose="02020603050405020304" pitchFamily="18" charset="0"/>
                <a:ea typeface="Times New Roman" panose="02020603050405020304" pitchFamily="18" charset="0"/>
                <a:cs typeface="Arial" panose="020B0604020202020204" pitchFamily="34" charset="0"/>
              </a:rPr>
              <a:t>.</a:t>
            </a:r>
            <a:endParaRPr lang="en-GB"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err="1">
                <a:latin typeface="Times New Roman" panose="02020603050405020304" pitchFamily="18" charset="0"/>
                <a:ea typeface="Times New Roman" panose="02020603050405020304" pitchFamily="18" charset="0"/>
                <a:cs typeface="Arial" panose="020B0604020202020204" pitchFamily="34" charset="0"/>
              </a:rPr>
              <a:t>Mempunyai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pola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intonasi</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akhir</a:t>
            </a:r>
            <a:r>
              <a:rPr lang="en-GB" sz="2800" dirty="0">
                <a:latin typeface="Times New Roman" panose="02020603050405020304" pitchFamily="18" charset="0"/>
                <a:ea typeface="Times New Roman" panose="02020603050405020304" pitchFamily="18" charset="0"/>
                <a:cs typeface="Arial" panose="020B0604020202020204" pitchFamily="34" charset="0"/>
              </a:rPr>
              <a:t>.</a:t>
            </a:r>
            <a:endParaRPr lang="en-GB"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GB" sz="2800" dirty="0" err="1">
                <a:latin typeface="Times New Roman" panose="02020603050405020304" pitchFamily="18" charset="0"/>
                <a:ea typeface="Times New Roman" panose="02020603050405020304" pitchFamily="18" charset="0"/>
                <a:cs typeface="Arial" panose="020B0604020202020204" pitchFamily="34" charset="0"/>
              </a:rPr>
              <a:t>Adanya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huruf</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kapital</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dan</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tanda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baca</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dalam</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sebuah</a:t>
            </a:r>
            <a:r>
              <a:rPr lang="en-GB" sz="2800" dirty="0">
                <a:latin typeface="Times New Roman" panose="02020603050405020304" pitchFamily="18" charset="0"/>
                <a:ea typeface="Times New Roman" panose="02020603050405020304" pitchFamily="18" charset="0"/>
                <a:cs typeface="Arial" panose="020B0604020202020204" pitchFamily="34" charset="0"/>
              </a:rPr>
              <a:t> </a:t>
            </a:r>
            <a:r>
              <a:rPr lang="en-GB" sz="2800" dirty="0" err="1">
                <a:latin typeface="Times New Roman" panose="02020603050405020304" pitchFamily="18" charset="0"/>
                <a:ea typeface="Times New Roman" panose="02020603050405020304" pitchFamily="18" charset="0"/>
                <a:cs typeface="Arial" panose="020B0604020202020204" pitchFamily="34" charset="0"/>
              </a:rPr>
              <a:t>kalimat</a:t>
            </a:r>
            <a:r>
              <a:rPr lang="en-GB" sz="2800" dirty="0">
                <a:latin typeface="Times New Roman" panose="02020603050405020304" pitchFamily="18" charset="0"/>
                <a:ea typeface="Times New Roman" panose="02020603050405020304" pitchFamily="18" charset="0"/>
                <a:cs typeface="Arial" panose="020B0604020202020204" pitchFamily="34" charset="0"/>
              </a:rPr>
              <a:t>.</a:t>
            </a:r>
            <a:endParaRPr lang="en-GB" sz="2800" dirty="0">
              <a:latin typeface="Calibri" panose="020F0502020204030204" pitchFamily="34" charset="0"/>
              <a:ea typeface="Calibri" panose="020F0502020204030204" pitchFamily="34" charset="0"/>
              <a:cs typeface="Arial" panose="020B0604020202020204" pitchFamily="34" charset="0"/>
            </a:endParaRPr>
          </a:p>
          <a:p>
            <a:endParaRPr lang="id-ID" dirty="0"/>
          </a:p>
        </p:txBody>
      </p:sp>
    </p:spTree>
    <p:extLst>
      <p:ext uri="{BB962C8B-B14F-4D97-AF65-F5344CB8AC3E}">
        <p14:creationId xmlns:p14="http://schemas.microsoft.com/office/powerpoint/2010/main" val="8665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Jenis Kalimat</a:t>
            </a:r>
            <a:endParaRPr lang="id-ID" dirty="0"/>
          </a:p>
        </p:txBody>
      </p:sp>
      <p:sp>
        <p:nvSpPr>
          <p:cNvPr id="3" name="Content Placeholder 2"/>
          <p:cNvSpPr>
            <a:spLocks noGrp="1"/>
          </p:cNvSpPr>
          <p:nvPr>
            <p:ph sz="quarter" idx="1"/>
          </p:nvPr>
        </p:nvSpPr>
        <p:spPr/>
        <p:txBody>
          <a:bodyPr/>
          <a:lstStyle/>
          <a:p>
            <a:r>
              <a:rPr lang="en-GB" dirty="0"/>
              <a:t>A. </a:t>
            </a:r>
            <a:r>
              <a:rPr lang="en-GB" dirty="0" err="1"/>
              <a:t>Kalimat</a:t>
            </a:r>
            <a:r>
              <a:rPr lang="en-GB" dirty="0"/>
              <a:t> Tunggal</a:t>
            </a:r>
          </a:p>
          <a:p>
            <a:r>
              <a:rPr lang="en-GB" dirty="0"/>
              <a:t>B. </a:t>
            </a:r>
            <a:r>
              <a:rPr lang="en-GB" dirty="0" err="1"/>
              <a:t>Kalimat</a:t>
            </a:r>
            <a:r>
              <a:rPr lang="en-GB" dirty="0"/>
              <a:t> </a:t>
            </a:r>
            <a:r>
              <a:rPr lang="en-GB" dirty="0" err="1"/>
              <a:t>Majemuk</a:t>
            </a:r>
            <a:endParaRPr lang="en-GB" dirty="0"/>
          </a:p>
          <a:p>
            <a:r>
              <a:rPr lang="en-GB" dirty="0"/>
              <a:t>C. </a:t>
            </a:r>
            <a:r>
              <a:rPr lang="en-GB" dirty="0" err="1"/>
              <a:t>Kalimat</a:t>
            </a:r>
            <a:r>
              <a:rPr lang="en-GB" dirty="0"/>
              <a:t> </a:t>
            </a:r>
            <a:r>
              <a:rPr lang="en-GB" dirty="0" err="1"/>
              <a:t>Mejemuk</a:t>
            </a:r>
            <a:r>
              <a:rPr lang="en-GB" dirty="0"/>
              <a:t> </a:t>
            </a:r>
            <a:r>
              <a:rPr lang="en-GB" dirty="0" err="1"/>
              <a:t>Bertingkat</a:t>
            </a:r>
            <a:endParaRPr lang="en-GB" dirty="0"/>
          </a:p>
          <a:p>
            <a:r>
              <a:rPr lang="en-GB" dirty="0"/>
              <a:t>D. </a:t>
            </a:r>
            <a:r>
              <a:rPr lang="en-GB" dirty="0" err="1"/>
              <a:t>Kalimat</a:t>
            </a:r>
            <a:r>
              <a:rPr lang="en-GB" dirty="0"/>
              <a:t> </a:t>
            </a:r>
            <a:r>
              <a:rPr lang="en-GB" dirty="0" err="1"/>
              <a:t>Majemuk</a:t>
            </a:r>
            <a:r>
              <a:rPr lang="en-GB" dirty="0"/>
              <a:t> </a:t>
            </a:r>
            <a:r>
              <a:rPr lang="en-GB" dirty="0" err="1"/>
              <a:t>Campuran</a:t>
            </a:r>
            <a:endParaRPr lang="en-GB" dirty="0"/>
          </a:p>
          <a:p>
            <a:endParaRPr lang="id-ID" dirty="0"/>
          </a:p>
        </p:txBody>
      </p:sp>
    </p:spTree>
    <p:extLst>
      <p:ext uri="{BB962C8B-B14F-4D97-AF65-F5344CB8AC3E}">
        <p14:creationId xmlns:p14="http://schemas.microsoft.com/office/powerpoint/2010/main" val="334869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Unsur-Unsur Kalimat</a:t>
            </a:r>
            <a:endParaRPr lang="id-ID" dirty="0"/>
          </a:p>
        </p:txBody>
      </p:sp>
      <p:sp>
        <p:nvSpPr>
          <p:cNvPr id="3" name="Content Placeholder 2"/>
          <p:cNvSpPr>
            <a:spLocks noGrp="1"/>
          </p:cNvSpPr>
          <p:nvPr>
            <p:ph sz="quarter" idx="1"/>
          </p:nvPr>
        </p:nvSpPr>
        <p:spPr/>
        <p:txBody>
          <a:bodyPr/>
          <a:lstStyle/>
          <a:p>
            <a:r>
              <a:rPr lang="en-GB" dirty="0"/>
              <a:t>A. </a:t>
            </a:r>
            <a:r>
              <a:rPr lang="en-GB" dirty="0" err="1"/>
              <a:t>Subjek</a:t>
            </a:r>
            <a:endParaRPr lang="en-GB" dirty="0"/>
          </a:p>
          <a:p>
            <a:r>
              <a:rPr lang="en-GB" dirty="0"/>
              <a:t>B. </a:t>
            </a:r>
            <a:r>
              <a:rPr lang="en-GB" dirty="0" err="1"/>
              <a:t>Predikat</a:t>
            </a:r>
            <a:endParaRPr lang="en-GB" dirty="0"/>
          </a:p>
          <a:p>
            <a:r>
              <a:rPr lang="en-GB" dirty="0"/>
              <a:t>C. </a:t>
            </a:r>
            <a:r>
              <a:rPr lang="en-GB" dirty="0" err="1"/>
              <a:t>Objek</a:t>
            </a:r>
            <a:endParaRPr lang="en-GB" dirty="0"/>
          </a:p>
          <a:p>
            <a:r>
              <a:rPr lang="en-GB" dirty="0"/>
              <a:t>D. </a:t>
            </a:r>
            <a:r>
              <a:rPr lang="en-GB" dirty="0" err="1"/>
              <a:t>Pelengkap</a:t>
            </a:r>
            <a:endParaRPr lang="en-GB" dirty="0"/>
          </a:p>
          <a:p>
            <a:r>
              <a:rPr lang="en-GB" dirty="0"/>
              <a:t>E. </a:t>
            </a:r>
            <a:r>
              <a:rPr lang="en-GB" dirty="0" err="1"/>
              <a:t>keterangan</a:t>
            </a:r>
            <a:endParaRPr lang="en-GB" dirty="0"/>
          </a:p>
          <a:p>
            <a:pPr marL="0" indent="0">
              <a:buNone/>
            </a:pPr>
            <a:endParaRPr lang="id-ID" dirty="0"/>
          </a:p>
        </p:txBody>
      </p:sp>
    </p:spTree>
    <p:extLst>
      <p:ext uri="{BB962C8B-B14F-4D97-AF65-F5344CB8AC3E}">
        <p14:creationId xmlns:p14="http://schemas.microsoft.com/office/powerpoint/2010/main" val="28456629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241</TotalTime>
  <Words>449</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Pengertian Tata Kata</vt:lpstr>
      <vt:lpstr>               Proses pembentukan kata</vt:lpstr>
      <vt:lpstr>Kaidah Alomorf </vt:lpstr>
      <vt:lpstr>Proses Analogi</vt:lpstr>
      <vt:lpstr>Kata Majemuk</vt:lpstr>
      <vt:lpstr>Pengertian Kalimat</vt:lpstr>
      <vt:lpstr>Ciri- Ciri Kalimat</vt:lpstr>
      <vt:lpstr>Jenis- Jenis Kalimat</vt:lpstr>
      <vt:lpstr>Unsur-Unsur Kalimat</vt:lpstr>
      <vt:lpstr>Pengertian Paragraf</vt:lpstr>
      <vt:lpstr>Jenis- Jenis Paragraf</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KATA</dc:title>
  <dc:creator>Hp</dc:creator>
  <cp:lastModifiedBy>Windows User</cp:lastModifiedBy>
  <cp:revision>17</cp:revision>
  <dcterms:created xsi:type="dcterms:W3CDTF">2020-10-30T03:45:33Z</dcterms:created>
  <dcterms:modified xsi:type="dcterms:W3CDTF">2020-10-30T18:22:05Z</dcterms:modified>
</cp:coreProperties>
</file>