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 fontScale="90000"/>
          </a:bodyPr>
          <a:lstStyle/>
          <a:p>
            <a:r>
              <a:rPr lang="x-none" altLang="pt-BR" dirty="0" smtClean="0"/>
              <a:t>Módulo</a:t>
            </a:r>
            <a:r>
              <a:rPr lang="pt-BR" dirty="0" smtClean="0"/>
              <a:t> </a:t>
            </a:r>
            <a:r>
              <a:rPr lang="x-none" altLang="pt-BR" dirty="0" smtClean="0"/>
              <a:t>IV</a:t>
            </a:r>
            <a:br>
              <a:rPr lang="pt-BR" dirty="0" smtClean="0"/>
            </a:br>
            <a:r>
              <a:rPr lang="x-none" altLang="pt-BR" dirty="0" smtClean="0"/>
              <a:t>Capítulo 1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I</a:t>
            </a:r>
            <a:r>
              <a:rPr lang="x-none" altLang="pt-BR" dirty="0" smtClean="0"/>
              <a:t>ntrodução</a:t>
            </a:r>
            <a:endParaRPr lang="x-none" altLang="pt-BR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Como a WWW funciona?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095" y="2491105"/>
            <a:ext cx="8635365" cy="30048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Como a WWW funciona?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pt-BR">
                <a:solidFill>
                  <a:srgbClr val="92D050"/>
                </a:solidFill>
              </a:rPr>
              <a:t>3) O navegador envia uma requisição HTTP para o servidor web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 sz="1400">
                <a:latin typeface="DejaVu Sans Mono" charset="0"/>
              </a:rPr>
              <a:t>GET / HTTP/1.1</a:t>
            </a:r>
            <a:endParaRPr lang="x-none" altLang="pt-BR" sz="1400">
              <a:latin typeface="DejaVu Sans Mono" charset="0"/>
            </a:endParaRPr>
          </a:p>
          <a:p>
            <a:pPr lvl="1"/>
            <a:r>
              <a:rPr lang="x-none" altLang="pt-BR" sz="1400">
                <a:latin typeface="DejaVu Sans Mono" charset="0"/>
              </a:rPr>
              <a:t>Host: facebook.com</a:t>
            </a:r>
            <a:endParaRPr lang="x-none" altLang="pt-BR" sz="1400">
              <a:latin typeface="DejaVu Sans Mono" charset="0"/>
            </a:endParaRPr>
          </a:p>
          <a:p>
            <a:pPr lvl="1"/>
            <a:r>
              <a:rPr lang="x-none" altLang="pt-BR" sz="1400">
                <a:latin typeface="DejaVu Sans Mono" charset="0"/>
              </a:rPr>
              <a:t>User-Agent: Mozilla/5.0 (X11; Linux x86_64; rv:2.0) Gecko/20110407 Firefox/4.0</a:t>
            </a:r>
            <a:endParaRPr lang="x-none" altLang="pt-BR" sz="1400">
              <a:latin typeface="DejaVu Sans Mono" charset="0"/>
            </a:endParaRPr>
          </a:p>
          <a:p>
            <a:pPr lvl="1"/>
            <a:r>
              <a:rPr lang="x-none" altLang="pt-BR" sz="1400">
                <a:latin typeface="DejaVu Sans Mono" charset="0"/>
              </a:rPr>
              <a:t>Accept: text/html,application/xhtml+xml,application/xml;q=0.9,*/*;q=0.8</a:t>
            </a:r>
            <a:endParaRPr lang="x-none" altLang="pt-BR" sz="1400">
              <a:latin typeface="DejaVu Sans Mono" charset="0"/>
            </a:endParaRPr>
          </a:p>
          <a:p>
            <a:pPr lvl="1"/>
            <a:r>
              <a:rPr lang="x-none" altLang="pt-BR" sz="1400">
                <a:latin typeface="DejaVu Sans Mono" charset="0"/>
              </a:rPr>
              <a:t>Accept-Language: pt-br,en-us;q=0.7,en;q=0.3</a:t>
            </a:r>
            <a:endParaRPr lang="x-none" altLang="pt-BR" sz="1400">
              <a:latin typeface="DejaVu Sans Mono" charset="0"/>
            </a:endParaRPr>
          </a:p>
          <a:p>
            <a:pPr lvl="1"/>
            <a:r>
              <a:rPr lang="x-none" altLang="pt-BR" sz="1400">
                <a:latin typeface="DejaVu Sans Mono" charset="0"/>
              </a:rPr>
              <a:t>Accept-Encoding: gzip, deflate</a:t>
            </a:r>
            <a:endParaRPr lang="x-none" altLang="pt-BR" sz="1400">
              <a:latin typeface="DejaVu Sans Mono" charset="0"/>
            </a:endParaRPr>
          </a:p>
          <a:p>
            <a:pPr lvl="1"/>
            <a:r>
              <a:rPr lang="x-none" altLang="pt-BR" sz="1400">
                <a:latin typeface="DejaVu Sans Mono" charset="0"/>
              </a:rPr>
              <a:t>Accept-Charset: ISO-8859-1,utf-8;q=0.7,*;q=0.7</a:t>
            </a:r>
            <a:endParaRPr lang="x-none" altLang="pt-BR" sz="1400">
              <a:latin typeface="DejaVu Sans Mono" charset="0"/>
            </a:endParaRPr>
          </a:p>
          <a:p>
            <a:pPr lvl="1"/>
            <a:r>
              <a:rPr lang="x-none" altLang="pt-BR" sz="1400">
                <a:latin typeface="DejaVu Sans Mono" charset="0"/>
              </a:rPr>
              <a:t>Keep-Alive: 115</a:t>
            </a:r>
            <a:endParaRPr lang="x-none" altLang="pt-BR" sz="1400">
              <a:latin typeface="DejaVu Sans Mono" charset="0"/>
            </a:endParaRPr>
          </a:p>
          <a:p>
            <a:pPr lvl="1"/>
            <a:endParaRPr lang="x-none" alt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4225" y="5306060"/>
            <a:ext cx="270954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Como a WWW funciona?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pt-BR">
                <a:solidFill>
                  <a:srgbClr val="92D050"/>
                </a:solidFill>
              </a:rPr>
              <a:t>4) O servidor responde com "301 Movido Permanentemente"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 sz="1400">
                <a:latin typeface="DejaVu Sans Mono" charset="0"/>
              </a:rPr>
              <a:t>HTTP/1.1 301 Moved Permanently</a:t>
            </a:r>
            <a:endParaRPr lang="x-none" altLang="pt-BR" sz="1400">
              <a:latin typeface="DejaVu Sans Mono" charset="0"/>
            </a:endParaRPr>
          </a:p>
          <a:p>
            <a:pPr lvl="1"/>
            <a:r>
              <a:rPr lang="x-none" altLang="pt-BR" sz="1400">
                <a:latin typeface="DejaVu Sans Mono" charset="0"/>
              </a:rPr>
              <a:t>Location: http://www.facebook.com/</a:t>
            </a:r>
            <a:endParaRPr lang="x-none" altLang="pt-BR" sz="1400">
              <a:latin typeface="DejaVu Sans Mono" charset="0"/>
            </a:endParaRPr>
          </a:p>
          <a:p>
            <a:pPr lvl="1"/>
            <a:r>
              <a:rPr lang="x-none" altLang="pt-BR" sz="1400">
                <a:latin typeface="DejaVu Sans Mono" charset="0"/>
              </a:rPr>
              <a:t>Content-Type: text/html; charset=utf-8</a:t>
            </a:r>
            <a:endParaRPr lang="x-none" altLang="pt-BR" sz="1400">
              <a:latin typeface="DejaVu Sans Mono" charset="0"/>
            </a:endParaRPr>
          </a:p>
          <a:p>
            <a:pPr lvl="1"/>
            <a:r>
              <a:rPr lang="x-none" altLang="pt-BR" sz="1400">
                <a:latin typeface="DejaVu Sans Mono" charset="0"/>
              </a:rPr>
              <a:t>X-FB-Server: 10.27.51.117</a:t>
            </a:r>
            <a:endParaRPr lang="x-none" altLang="pt-BR" sz="1400">
              <a:latin typeface="DejaVu Sans Mono" charset="0"/>
            </a:endParaRPr>
          </a:p>
          <a:p>
            <a:pPr lvl="1"/>
            <a:r>
              <a:rPr lang="x-none" altLang="pt-BR" sz="1400">
                <a:latin typeface="DejaVu Sans Mono" charset="0"/>
              </a:rPr>
              <a:t>X-Cnection: close</a:t>
            </a:r>
            <a:endParaRPr lang="x-none" altLang="pt-BR" sz="1400">
              <a:latin typeface="DejaVu Sans Mono" charset="0"/>
            </a:endParaRPr>
          </a:p>
          <a:p>
            <a:pPr lvl="1"/>
            <a:r>
              <a:rPr lang="x-none" altLang="pt-BR" sz="1400">
                <a:latin typeface="DejaVu Sans Mono" charset="0"/>
              </a:rPr>
              <a:t>Date: Sun, 01 May 2011 04:05:36 GMT</a:t>
            </a:r>
            <a:endParaRPr lang="x-none" altLang="pt-BR" sz="1400">
              <a:latin typeface="DejaVu Sans Mono" charset="0"/>
            </a:endParaRPr>
          </a:p>
          <a:p>
            <a:pPr lvl="1"/>
            <a:r>
              <a:rPr lang="x-none" altLang="pt-BR" sz="1400">
                <a:latin typeface="DejaVu Sans Mono" charset="0"/>
              </a:rPr>
              <a:t>Content-Length: 0</a:t>
            </a:r>
            <a:endParaRPr lang="x-none" altLang="pt-BR" sz="1400">
              <a:latin typeface="DejaVu Sans Mono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6395" y="5144770"/>
            <a:ext cx="2964180" cy="11931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Como a WWW funciona?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x-none" altLang="pt-BR">
                <a:solidFill>
                  <a:srgbClr val="92D050"/>
                </a:solidFill>
              </a:rPr>
              <a:t>5) O navegador segue o redirecionamento e faz outra requisição HTTP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latin typeface="DejaVu Sans Mono" charset="0"/>
              </a:rPr>
              <a:t>GET / HTTP/1.1</a:t>
            </a:r>
            <a:endParaRPr lang="x-none" altLang="pt-BR">
              <a:latin typeface="DejaVu Sans Mono" charset="0"/>
            </a:endParaRPr>
          </a:p>
          <a:p>
            <a:pPr lvl="1"/>
            <a:r>
              <a:rPr lang="x-none" altLang="pt-BR">
                <a:latin typeface="DejaVu Sans Mono" charset="0"/>
              </a:rPr>
              <a:t>Host: www.facebook.com</a:t>
            </a:r>
            <a:endParaRPr lang="x-none" altLang="pt-BR">
              <a:latin typeface="DejaVu Sans Mono" charset="0"/>
            </a:endParaRPr>
          </a:p>
          <a:p>
            <a:pPr lvl="1"/>
            <a:r>
              <a:rPr lang="x-none" altLang="pt-BR">
                <a:latin typeface="DejaVu Sans Mono" charset="0"/>
              </a:rPr>
              <a:t>User-Agent: Mozilla/5.0 (X11; Linux x86_64; rv:2.0) Gecko/20110407 Firefox/4.0</a:t>
            </a:r>
            <a:endParaRPr lang="x-none" altLang="pt-BR">
              <a:latin typeface="DejaVu Sans Mono" charset="0"/>
            </a:endParaRPr>
          </a:p>
          <a:p>
            <a:pPr lvl="1"/>
            <a:r>
              <a:rPr lang="x-none" altLang="pt-BR">
                <a:latin typeface="DejaVu Sans Mono" charset="0"/>
              </a:rPr>
              <a:t>Accept: text/html,application/xhtml+xml,application/xml;q=0.9,*/*;q=0.8</a:t>
            </a:r>
            <a:endParaRPr lang="x-none" altLang="pt-BR">
              <a:latin typeface="DejaVu Sans Mono" charset="0"/>
            </a:endParaRPr>
          </a:p>
          <a:p>
            <a:pPr lvl="1"/>
            <a:r>
              <a:rPr lang="x-none" altLang="pt-BR">
                <a:latin typeface="DejaVu Sans Mono" charset="0"/>
              </a:rPr>
              <a:t>Accept-Language: pt-br,en-us;q=0.7,en;q=0.3</a:t>
            </a:r>
            <a:endParaRPr lang="x-none" altLang="pt-BR">
              <a:latin typeface="DejaVu Sans Mono" charset="0"/>
            </a:endParaRPr>
          </a:p>
          <a:p>
            <a:pPr lvl="1"/>
            <a:r>
              <a:rPr lang="x-none" altLang="pt-BR">
                <a:latin typeface="DejaVu Sans Mono" charset="0"/>
              </a:rPr>
              <a:t>Accept-Encoding: gzip, deflate</a:t>
            </a:r>
            <a:endParaRPr lang="x-none" altLang="pt-BR">
              <a:latin typeface="DejaVu Sans Mono" charset="0"/>
            </a:endParaRPr>
          </a:p>
          <a:p>
            <a:pPr lvl="1"/>
            <a:r>
              <a:rPr lang="x-none" altLang="pt-BR">
                <a:latin typeface="DejaVu Sans Mono" charset="0"/>
              </a:rPr>
              <a:t>Accept-Charset: ISO-8859-1,utf-8;q=0.7,*;q=0.7</a:t>
            </a:r>
            <a:endParaRPr lang="x-none" altLang="pt-BR">
              <a:latin typeface="DejaVu Sans Mono" charset="0"/>
            </a:endParaRPr>
          </a:p>
          <a:p>
            <a:pPr lvl="1"/>
            <a:r>
              <a:rPr lang="x-none" altLang="pt-BR">
                <a:latin typeface="DejaVu Sans Mono" charset="0"/>
              </a:rPr>
              <a:t>Keep-Alive: 115</a:t>
            </a:r>
            <a:endParaRPr lang="x-none" altLang="pt-BR">
              <a:latin typeface="DejaVu Sans Mono" charset="0"/>
            </a:endParaRPr>
          </a:p>
          <a:p>
            <a:pPr lvl="1"/>
            <a:r>
              <a:rPr lang="x-none" altLang="pt-BR">
                <a:latin typeface="DejaVu Sans Mono" charset="0"/>
              </a:rPr>
              <a:t>Connection: keep-alive</a:t>
            </a:r>
            <a:endParaRPr lang="x-none" altLang="pt-BR">
              <a:latin typeface="DejaVu Sans Mono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4225" y="5306060"/>
            <a:ext cx="270954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Como a WWW funciona?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x-none" altLang="pt-BR">
                <a:solidFill>
                  <a:srgbClr val="92D050"/>
                </a:solidFill>
              </a:rPr>
              <a:t>6) O servidor web trata a requisição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Exemplos de servidor web:</a:t>
            </a:r>
            <a:endParaRPr lang="x-none" altLang="pt-BR"/>
          </a:p>
          <a:p>
            <a:pPr lvl="2"/>
            <a:r>
              <a:rPr lang="x-none" altLang="pt-BR"/>
              <a:t>Microsoft IIS</a:t>
            </a:r>
            <a:endParaRPr lang="x-none" altLang="pt-BR"/>
          </a:p>
          <a:p>
            <a:pPr lvl="2"/>
            <a:r>
              <a:rPr lang="x-none" altLang="pt-BR"/>
              <a:t>Microsoft Cassini</a:t>
            </a:r>
            <a:endParaRPr lang="x-none" altLang="pt-BR"/>
          </a:p>
          <a:p>
            <a:pPr lvl="2"/>
            <a:r>
              <a:rPr lang="x-none" altLang="pt-BR"/>
              <a:t>Apache</a:t>
            </a:r>
            <a:endParaRPr lang="x-none" altLang="pt-BR"/>
          </a:p>
          <a:p>
            <a:pPr lvl="2"/>
            <a:r>
              <a:rPr lang="x-none" altLang="pt-BR"/>
              <a:t>NginX</a:t>
            </a:r>
            <a:endParaRPr lang="x-none" altLang="pt-BR"/>
          </a:p>
          <a:p>
            <a:pPr lvl="2"/>
            <a:r>
              <a:rPr lang="x-none" altLang="pt-BR"/>
              <a:t>Mono XSP</a:t>
            </a:r>
            <a:endParaRPr lang="x-none" altLang="pt-BR"/>
          </a:p>
          <a:p>
            <a:pPr lvl="1"/>
            <a:r>
              <a:rPr lang="x-none" altLang="pt-BR"/>
              <a:t>O servidor web decide qual </a:t>
            </a:r>
            <a:r>
              <a:rPr lang="x-none" altLang="pt-BR">
                <a:solidFill>
                  <a:srgbClr val="92D050"/>
                </a:solidFill>
              </a:rPr>
              <a:t>request handler</a:t>
            </a:r>
            <a:r>
              <a:rPr lang="x-none" altLang="pt-BR"/>
              <a:t> (manipulador de requisição) usar. Exemplos de request handlers: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</a:rPr>
              <a:t>HTTP puro (ou estático)</a:t>
            </a:r>
            <a:endParaRPr lang="x-none" altLang="pt-BR">
              <a:solidFill>
                <a:srgbClr val="00B0F0"/>
              </a:solidFill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</a:rPr>
              <a:t>ASP.NET</a:t>
            </a:r>
            <a:endParaRPr lang="x-none" altLang="pt-BR">
              <a:solidFill>
                <a:srgbClr val="00B0F0"/>
              </a:solidFill>
            </a:endParaRPr>
          </a:p>
          <a:p>
            <a:pPr lvl="2"/>
            <a:r>
              <a:rPr lang="x-none" altLang="pt-BR"/>
              <a:t>PHP</a:t>
            </a:r>
            <a:endParaRPr lang="x-none" altLang="pt-BR"/>
          </a:p>
          <a:p>
            <a:pPr lvl="2"/>
            <a:r>
              <a:rPr lang="x-none" altLang="pt-BR"/>
              <a:t>Ruby On Rails</a:t>
            </a:r>
            <a:endParaRPr lang="x-none" altLang="pt-BR"/>
          </a:p>
          <a:p>
            <a:pPr lvl="2"/>
            <a:r>
              <a:rPr lang="x-none" altLang="pt-BR"/>
              <a:t>Django</a:t>
            </a:r>
            <a:endParaRPr lang="x-none" alt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9435" y="4921885"/>
            <a:ext cx="1428750" cy="11861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Como a WWW funciona?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r>
              <a:rPr lang="x-none" altLang="pt-BR" sz="4800">
                <a:solidFill>
                  <a:srgbClr val="92D050"/>
                </a:solidFill>
              </a:rPr>
              <a:t>7) O servidor web envia uma resposta HTTP</a:t>
            </a:r>
            <a:endParaRPr lang="x-none" altLang="pt-BR" sz="4800">
              <a:solidFill>
                <a:srgbClr val="92D050"/>
              </a:solidFill>
            </a:endParaRPr>
          </a:p>
          <a:p>
            <a:pPr lvl="1"/>
            <a:r>
              <a:rPr lang="x-none" altLang="pt-BR" sz="4400"/>
              <a:t>Cabeçalho:</a:t>
            </a:r>
            <a:endParaRPr lang="x-none" altLang="pt-BR" sz="4400"/>
          </a:p>
          <a:p>
            <a:pPr lvl="2"/>
            <a:r>
              <a:rPr lang="x-none" altLang="pt-BR">
                <a:latin typeface="DejaVu Sans Mono" charset="0"/>
              </a:rPr>
              <a:t>HTTP/1.1 200 OK</a:t>
            </a:r>
            <a:endParaRPr lang="x-none" altLang="pt-BR">
              <a:latin typeface="DejaVu Sans Mono" charset="0"/>
            </a:endParaRPr>
          </a:p>
          <a:p>
            <a:pPr lvl="2"/>
            <a:r>
              <a:rPr lang="x-none" altLang="pt-BR">
                <a:latin typeface="DejaVu Sans Mono" charset="0"/>
              </a:rPr>
              <a:t>Cache-Control: private, no-store, no-cache, must-revalidate, post-check=0, pre-check=0</a:t>
            </a:r>
            <a:endParaRPr lang="x-none" altLang="pt-BR">
              <a:latin typeface="DejaVu Sans Mono" charset="0"/>
            </a:endParaRPr>
          </a:p>
          <a:p>
            <a:pPr lvl="2"/>
            <a:r>
              <a:rPr lang="x-none" altLang="pt-BR">
                <a:latin typeface="DejaVu Sans Mono" charset="0"/>
              </a:rPr>
              <a:t>Expires: Sat, 01 Jan 2000 00:00:00 GMT</a:t>
            </a:r>
            <a:endParaRPr lang="x-none" altLang="pt-BR">
              <a:latin typeface="DejaVu Sans Mono" charset="0"/>
            </a:endParaRPr>
          </a:p>
          <a:p>
            <a:pPr lvl="2"/>
            <a:r>
              <a:rPr lang="x-none" altLang="pt-BR">
                <a:latin typeface="DejaVu Sans Mono" charset="0"/>
              </a:rPr>
              <a:t>P3P: CP="DSP LAW"</a:t>
            </a:r>
            <a:endParaRPr lang="x-none" altLang="pt-BR">
              <a:latin typeface="DejaVu Sans Mono" charset="0"/>
            </a:endParaRPr>
          </a:p>
          <a:p>
            <a:pPr lvl="2"/>
            <a:r>
              <a:rPr lang="x-none" altLang="pt-BR">
                <a:latin typeface="DejaVu Sans Mono" charset="0"/>
              </a:rPr>
              <a:t>Pragma: no-cache</a:t>
            </a:r>
            <a:endParaRPr lang="x-none" altLang="pt-BR">
              <a:latin typeface="DejaVu Sans Mono" charset="0"/>
            </a:endParaRPr>
          </a:p>
          <a:p>
            <a:pPr lvl="2"/>
            <a:r>
              <a:rPr lang="x-none" altLang="pt-BR">
                <a:latin typeface="DejaVu Sans Mono" charset="0"/>
              </a:rPr>
              <a:t>Content-Encoding: gzip</a:t>
            </a:r>
            <a:endParaRPr lang="x-none" altLang="pt-BR">
              <a:latin typeface="DejaVu Sans Mono" charset="0"/>
            </a:endParaRPr>
          </a:p>
          <a:p>
            <a:pPr lvl="2"/>
            <a:r>
              <a:rPr lang="x-none" altLang="pt-BR">
                <a:latin typeface="DejaVu Sans Mono" charset="0"/>
              </a:rPr>
              <a:t>Content-Type: text/html; charset=utf-8</a:t>
            </a:r>
            <a:endParaRPr lang="x-none" altLang="pt-BR">
              <a:latin typeface="DejaVu Sans Mono" charset="0"/>
            </a:endParaRPr>
          </a:p>
          <a:p>
            <a:pPr lvl="2"/>
            <a:r>
              <a:rPr lang="x-none" altLang="pt-BR">
                <a:latin typeface="DejaVu Sans Mono" charset="0"/>
              </a:rPr>
              <a:t>X-Cnection: close</a:t>
            </a:r>
            <a:endParaRPr lang="x-none" altLang="pt-BR">
              <a:latin typeface="DejaVu Sans Mono" charset="0"/>
            </a:endParaRPr>
          </a:p>
          <a:p>
            <a:pPr lvl="2"/>
            <a:r>
              <a:rPr lang="x-none" altLang="pt-BR">
                <a:latin typeface="DejaVu Sans Mono" charset="0"/>
              </a:rPr>
              <a:t>Transfer-Encoding: chunked</a:t>
            </a:r>
            <a:endParaRPr lang="x-none" altLang="pt-BR">
              <a:latin typeface="DejaVu Sans Mono" charset="0"/>
            </a:endParaRPr>
          </a:p>
          <a:p>
            <a:pPr lvl="2"/>
            <a:r>
              <a:rPr lang="x-none" altLang="pt-BR">
                <a:latin typeface="DejaVu Sans Mono" charset="0"/>
              </a:rPr>
              <a:t>Date: Fri, 12 Feb 2010 09:05:55 GMT</a:t>
            </a:r>
            <a:endParaRPr lang="x-none" altLang="pt-BR">
              <a:latin typeface="DejaVu Sans Mono" charset="0"/>
            </a:endParaRPr>
          </a:p>
          <a:p>
            <a:pPr lvl="1"/>
            <a:r>
              <a:rPr lang="x-none" altLang="pt-BR" sz="4400"/>
              <a:t>Conteúdo HTML:</a:t>
            </a:r>
            <a:endParaRPr lang="x-none" altLang="pt-BR" sz="4400"/>
          </a:p>
          <a:p>
            <a:pPr lvl="2"/>
            <a:r>
              <a:rPr lang="x-none" altLang="pt-BR">
                <a:latin typeface="DejaVu Sans Mono" charset="0"/>
              </a:rPr>
              <a:t>&lt;!DOCTYPE html PUBLIC "-//W3C//DTD XHTML 1.0 Strict//EN"   "http://www.w3.org/TR/xhtml1/DTD/xhtml1-strict.dtd"&gt;</a:t>
            </a:r>
            <a:endParaRPr lang="x-none" altLang="pt-BR">
              <a:latin typeface="DejaVu Sans Mono" charset="0"/>
            </a:endParaRPr>
          </a:p>
          <a:p>
            <a:pPr lvl="2"/>
            <a:r>
              <a:rPr lang="x-none" altLang="pt-BR">
                <a:latin typeface="DejaVu Sans Mono" charset="0"/>
              </a:rPr>
              <a:t>&lt;html xmlns="http://www.w3.org/1999/xhtml" xml:lang="en" lang="en" id="facebook" class=" no_js"&gt;</a:t>
            </a:r>
            <a:endParaRPr lang="x-none" altLang="pt-BR">
              <a:latin typeface="DejaVu Sans Mono" charset="0"/>
            </a:endParaRPr>
          </a:p>
          <a:p>
            <a:pPr lvl="2"/>
            <a:r>
              <a:rPr lang="x-none" altLang="pt-BR">
                <a:latin typeface="DejaVu Sans Mono" charset="0"/>
              </a:rPr>
              <a:t>&lt;head&gt;</a:t>
            </a:r>
            <a:endParaRPr lang="x-none" altLang="pt-BR">
              <a:latin typeface="DejaVu Sans Mono" charset="0"/>
            </a:endParaRPr>
          </a:p>
          <a:p>
            <a:pPr lvl="2"/>
            <a:r>
              <a:rPr lang="x-none" altLang="pt-BR">
                <a:latin typeface="DejaVu Sans Mono" charset="0"/>
              </a:rPr>
              <a:t>&lt;meta http-equiv="Content-type" content="text/html; charset=utf-8" /&gt;</a:t>
            </a:r>
            <a:endParaRPr lang="x-none" altLang="pt-BR">
              <a:latin typeface="DejaVu Sans Mono" charset="0"/>
            </a:endParaRPr>
          </a:p>
          <a:p>
            <a:pPr lvl="2"/>
            <a:r>
              <a:rPr lang="x-none" altLang="pt-BR">
                <a:latin typeface="DejaVu Sans Mono" charset="0"/>
              </a:rPr>
              <a:t>&lt;meta http-equiv="Content-language" content="en" /&gt;</a:t>
            </a:r>
            <a:endParaRPr lang="x-none" altLang="pt-BR">
              <a:latin typeface="DejaVu Sans Mono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2270" y="5732780"/>
            <a:ext cx="2038350" cy="8204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Como a WWW funciona?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>
                <a:solidFill>
                  <a:srgbClr val="92D050"/>
                </a:solidFill>
              </a:rPr>
              <a:t>8) O navegador começa a renderização da página HTML</a:t>
            </a:r>
            <a:endParaRPr lang="x-none" altLang="pt-BR">
              <a:solidFill>
                <a:srgbClr val="92D05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525" y="2781935"/>
            <a:ext cx="7145655" cy="35934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Como a WWW funciona?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>
                <a:solidFill>
                  <a:srgbClr val="92D050"/>
                </a:solidFill>
              </a:rPr>
              <a:t>9) O navegador envia requisições para os objetos dentro do HTML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Imagens</a:t>
            </a:r>
            <a:endParaRPr lang="x-none" altLang="pt-BR"/>
          </a:p>
          <a:p>
            <a:pPr lvl="1"/>
            <a:r>
              <a:rPr lang="x-none" altLang="pt-BR"/>
              <a:t>Folhas de estilo (CSS)</a:t>
            </a:r>
            <a:endParaRPr lang="x-none" altLang="pt-BR"/>
          </a:p>
          <a:p>
            <a:pPr lvl="1"/>
            <a:r>
              <a:rPr lang="x-none" altLang="pt-BR"/>
              <a:t>Arquivos JavaScript</a:t>
            </a:r>
            <a:endParaRPr lang="x-none" alt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9140" y="4648835"/>
            <a:ext cx="2663825" cy="15519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Como a WWW funciona?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>
                <a:solidFill>
                  <a:srgbClr val="92D050"/>
                </a:solidFill>
              </a:rPr>
              <a:t>10) O navegador pode enviar mais requisições assíncronas (AJAX), mesmo após a página ter sido processada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</a:rPr>
              <a:t>AJAX</a:t>
            </a:r>
            <a:r>
              <a:rPr lang="x-none" altLang="pt-BR"/>
              <a:t>: Assynchronous Javascript and XML</a:t>
            </a:r>
            <a:endParaRPr lang="x-none" altLang="pt-BR"/>
          </a:p>
          <a:p>
            <a:pPr lvl="1"/>
            <a:r>
              <a:rPr lang="x-none" altLang="pt-BR"/>
              <a:t>Serve para atualizar elementos da página sem precisar recarregar a página inteira</a:t>
            </a:r>
            <a:endParaRPr lang="x-none" altLang="pt-BR"/>
          </a:p>
          <a:p>
            <a:pPr lvl="1"/>
            <a:r>
              <a:rPr lang="x-none" altLang="pt-BR" sz="2400"/>
              <a:t>Exemplos de uso de AJAX:</a:t>
            </a:r>
            <a:endParaRPr lang="x-none" altLang="pt-BR" sz="2400"/>
          </a:p>
          <a:p>
            <a:pPr lvl="2"/>
            <a:r>
              <a:rPr lang="x-none" altLang="pt-BR" sz="2215"/>
              <a:t>Chat</a:t>
            </a:r>
            <a:endParaRPr lang="x-none" altLang="pt-BR" sz="2215"/>
          </a:p>
          <a:p>
            <a:pPr lvl="2"/>
            <a:r>
              <a:rPr lang="x-none" altLang="pt-BR" sz="2215"/>
              <a:t>Notificações</a:t>
            </a:r>
            <a:endParaRPr lang="x-none" altLang="pt-BR" sz="2215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Conclusão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00B0F0"/>
                </a:solidFill>
              </a:rPr>
              <a:t>Não confunda!</a:t>
            </a:r>
            <a:endParaRPr lang="x-none" altLang="pt-BR">
              <a:solidFill>
                <a:srgbClr val="00B0F0"/>
              </a:solidFill>
            </a:endParaRPr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Website </a:t>
            </a:r>
            <a:r>
              <a:rPr lang="x-none" altLang="pt-BR"/>
              <a:t>contém apenas arquivos estáticos</a:t>
            </a:r>
            <a:endParaRPr lang="x-none" altLang="pt-BR"/>
          </a:p>
          <a:p>
            <a:pPr lvl="2"/>
            <a:r>
              <a:rPr lang="x-none" altLang="pt-BR"/>
              <a:t>HTML, CSS, JavaScript, imagens, etc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Programa ou aplicativo web</a:t>
            </a:r>
            <a:r>
              <a:rPr lang="x-none" altLang="pt-BR"/>
              <a:t> precisa ser desenvolvido no lado do servidor utilizando uma linguagem de programação</a:t>
            </a:r>
            <a:endParaRPr lang="x-none" altLang="pt-BR"/>
          </a:p>
          <a:p>
            <a:pPr lvl="2"/>
            <a:r>
              <a:rPr lang="x-none" altLang="pt-BR"/>
              <a:t>ASP.NET utiliza C#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00B0F0"/>
                </a:solidFill>
              </a:rPr>
              <a:t>Vantagens em programar para web:</a:t>
            </a:r>
            <a:endParaRPr lang="x-none" altLang="pt-BR">
              <a:solidFill>
                <a:srgbClr val="00B0F0"/>
              </a:solidFill>
            </a:endParaRPr>
          </a:p>
          <a:p>
            <a:pPr lvl="1"/>
            <a:r>
              <a:rPr lang="x-none" altLang="pt-BR">
                <a:sym typeface="+mn-ea"/>
              </a:rPr>
              <a:t>Usuário precisa apenas de um navegador</a:t>
            </a:r>
            <a:endParaRPr lang="x-none" altLang="pt-BR"/>
          </a:p>
          <a:p>
            <a:pPr lvl="1"/>
            <a:r>
              <a:rPr lang="x-none" altLang="pt-BR"/>
              <a:t>Sem necessidade de download do programa</a:t>
            </a:r>
            <a:endParaRPr lang="x-none" altLang="pt-BR"/>
          </a:p>
          <a:p>
            <a:pPr lvl="1"/>
            <a:r>
              <a:rPr lang="x-none" altLang="pt-BR"/>
              <a:t>Atualizações do programa são transparentes</a:t>
            </a:r>
            <a:endParaRPr lang="x-none" altLang="pt-BR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/>
              <a:t>Motivação</a:t>
            </a:r>
            <a:endParaRPr lang="x-none"/>
          </a:p>
          <a:p>
            <a:r>
              <a:rPr lang="x-none"/>
              <a:t>O que é a Internet?</a:t>
            </a:r>
            <a:endParaRPr lang="x-none"/>
          </a:p>
          <a:p>
            <a:r>
              <a:rPr lang="x-none"/>
              <a:t>O que é a World Wide Web?</a:t>
            </a:r>
            <a:endParaRPr lang="x-none"/>
          </a:p>
          <a:p>
            <a:r>
              <a:rPr lang="x-none"/>
              <a:t>Como a WWW funciona?</a:t>
            </a:r>
            <a:endParaRPr lang="x-none"/>
          </a:p>
          <a:p>
            <a:r>
              <a:rPr lang="x-none"/>
              <a:t>Conclusão</a:t>
            </a:r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Motivação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pt-BR"/>
              <a:t>Hoje em dia, o mundo depende da </a:t>
            </a:r>
            <a:r>
              <a:rPr lang="x-none" altLang="pt-BR">
                <a:solidFill>
                  <a:srgbClr val="92D050"/>
                </a:solidFill>
              </a:rPr>
              <a:t>Internet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Através da Internet, bilhões de pessoas:</a:t>
            </a:r>
            <a:endParaRPr lang="x-none" altLang="pt-BR"/>
          </a:p>
          <a:p>
            <a:pPr lvl="1"/>
            <a:r>
              <a:rPr lang="x-none" altLang="pt-BR"/>
              <a:t>Tem acesso à informação;</a:t>
            </a:r>
            <a:endParaRPr lang="x-none" altLang="pt-BR"/>
          </a:p>
          <a:p>
            <a:pPr lvl="1"/>
            <a:r>
              <a:rPr lang="x-none" altLang="pt-BR"/>
              <a:t>Entram em contato com outras pessoas;</a:t>
            </a:r>
            <a:endParaRPr lang="x-none" altLang="pt-BR"/>
          </a:p>
          <a:p>
            <a:pPr lvl="1"/>
            <a:r>
              <a:rPr lang="x-none" altLang="pt-BR"/>
              <a:t>Assistem a eventos ao vivo;</a:t>
            </a:r>
            <a:endParaRPr lang="x-none" altLang="pt-BR"/>
          </a:p>
          <a:p>
            <a:pPr lvl="1"/>
            <a:r>
              <a:rPr lang="x-none" altLang="pt-BR"/>
              <a:t>Pagam contas e fazem compras;</a:t>
            </a:r>
            <a:endParaRPr lang="x-none" altLang="pt-BR"/>
          </a:p>
          <a:p>
            <a:pPr lvl="1"/>
            <a:r>
              <a:rPr lang="x-none" altLang="pt-BR"/>
              <a:t>Obtém diversas formas de entretenimento;</a:t>
            </a:r>
            <a:endParaRPr lang="x-none" altLang="pt-BR"/>
          </a:p>
          <a:p>
            <a:pPr lvl="1"/>
            <a:r>
              <a:rPr lang="x-none" altLang="pt-BR"/>
              <a:t>Estudam, trabalham, etc, etc</a:t>
            </a:r>
            <a:endParaRPr lang="x-none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 que é a Internet?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É uma </a:t>
            </a:r>
            <a:r>
              <a:rPr lang="x-none" altLang="pt-BR">
                <a:solidFill>
                  <a:srgbClr val="92D050"/>
                </a:solidFill>
              </a:rPr>
              <a:t>rede global</a:t>
            </a:r>
            <a:r>
              <a:rPr lang="x-none" altLang="pt-BR"/>
              <a:t> de computadores interligados</a:t>
            </a:r>
            <a:endParaRPr lang="x-none" altLang="pt-BR"/>
          </a:p>
          <a:p>
            <a:r>
              <a:rPr lang="x-none" altLang="pt-BR"/>
              <a:t>Surgiu em 1974 com o </a:t>
            </a:r>
            <a:r>
              <a:rPr lang="x-none" altLang="pt-BR">
                <a:solidFill>
                  <a:srgbClr val="92D050"/>
                </a:solidFill>
              </a:rPr>
              <a:t>TCP/IP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TCP</a:t>
            </a:r>
            <a:r>
              <a:rPr lang="x-none" altLang="pt-BR"/>
              <a:t>: Transmission Control Protocol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IP</a:t>
            </a:r>
            <a:r>
              <a:rPr lang="x-none" altLang="pt-BR"/>
              <a:t>: Internet Protocol</a:t>
            </a:r>
            <a:endParaRPr lang="x-none" altLang="pt-BR"/>
          </a:p>
          <a:p>
            <a:pPr lvl="0"/>
            <a:r>
              <a:rPr lang="x-none" altLang="pt-BR"/>
              <a:t>Cada computador possui um </a:t>
            </a:r>
            <a:r>
              <a:rPr lang="x-none" altLang="pt-BR">
                <a:solidFill>
                  <a:srgbClr val="92D050"/>
                </a:solidFill>
              </a:rPr>
              <a:t>endereço único</a:t>
            </a:r>
            <a:r>
              <a:rPr lang="x-none" altLang="pt-BR"/>
              <a:t> chamado IP</a:t>
            </a:r>
            <a:endParaRPr lang="x-none" altLang="pt-BR"/>
          </a:p>
          <a:p>
            <a:pPr lvl="0"/>
            <a:r>
              <a:rPr lang="x-none" altLang="pt-BR"/>
              <a:t>Também usado em </a:t>
            </a:r>
            <a:r>
              <a:rPr lang="x-none" altLang="pt-BR">
                <a:solidFill>
                  <a:srgbClr val="92D050"/>
                </a:solidFill>
              </a:rPr>
              <a:t>redes locais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NAT</a:t>
            </a:r>
            <a:r>
              <a:rPr lang="x-none" altLang="pt-BR"/>
              <a:t>: Network Address Translation</a:t>
            </a:r>
            <a:endParaRPr lang="x-none" altLang="pt-BR"/>
          </a:p>
          <a:p>
            <a:pPr lvl="1"/>
            <a:r>
              <a:rPr lang="x-none" altLang="pt-BR"/>
              <a:t>Permite que uma rede local se "esconda" atrás de um </a:t>
            </a:r>
            <a:r>
              <a:rPr lang="x-none" altLang="pt-BR">
                <a:solidFill>
                  <a:srgbClr val="92D050"/>
                </a:solidFill>
              </a:rPr>
              <a:t>roteador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 que é a Internet?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Cada comunicação entre 2 computadores é uma </a:t>
            </a:r>
            <a:r>
              <a:rPr lang="x-none" altLang="pt-BR">
                <a:solidFill>
                  <a:srgbClr val="92D050"/>
                </a:solidFill>
              </a:rPr>
              <a:t>sessão TCP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Toda a informação é quebrada em pequenas partes, chamados </a:t>
            </a:r>
            <a:r>
              <a:rPr lang="x-none" altLang="pt-BR">
                <a:solidFill>
                  <a:srgbClr val="92D050"/>
                </a:solidFill>
              </a:rPr>
              <a:t>pacotes IP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Velocidade da comunicação é medida em mega bits por segundo (</a:t>
            </a:r>
            <a:r>
              <a:rPr lang="x-none" altLang="pt-BR">
                <a:solidFill>
                  <a:srgbClr val="92D050"/>
                </a:solidFill>
              </a:rPr>
              <a:t>Mbps</a:t>
            </a:r>
            <a:r>
              <a:rPr lang="x-none" altLang="pt-BR"/>
              <a:t>)</a:t>
            </a:r>
            <a:endParaRPr lang="x-none" altLang="pt-BR"/>
          </a:p>
          <a:p>
            <a:r>
              <a:rPr lang="x-none" altLang="pt-BR"/>
              <a:t>Diversos protocolos são implementados sobre TCP</a:t>
            </a:r>
            <a:endParaRPr lang="x-none" altLang="pt-BR"/>
          </a:p>
          <a:p>
            <a:pPr lvl="1"/>
            <a:r>
              <a:rPr lang="x-none" altLang="pt-BR"/>
              <a:t>Ex: </a:t>
            </a:r>
            <a:r>
              <a:rPr lang="x-none" altLang="pt-BR">
                <a:solidFill>
                  <a:srgbClr val="00B0F0"/>
                </a:solidFill>
              </a:rPr>
              <a:t>HTTP</a:t>
            </a:r>
            <a:r>
              <a:rPr lang="x-none" altLang="pt-BR"/>
              <a:t>, SMTP, POP, FTP, ICMP, etc</a:t>
            </a:r>
            <a:endParaRPr lang="x-none" alt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 que é a World Wide Web?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/>
              <a:t>Sistema de </a:t>
            </a:r>
            <a:r>
              <a:rPr lang="x-none" altLang="pt-BR">
                <a:solidFill>
                  <a:srgbClr val="92D050"/>
                </a:solidFill>
              </a:rPr>
              <a:t>documentos </a:t>
            </a:r>
            <a:r>
              <a:rPr lang="x-none" altLang="pt-BR"/>
              <a:t>interligados que acessamos na Internet através de um </a:t>
            </a:r>
            <a:r>
              <a:rPr lang="x-none" altLang="pt-BR">
                <a:solidFill>
                  <a:srgbClr val="92D050"/>
                </a:solidFill>
              </a:rPr>
              <a:t>navegador </a:t>
            </a:r>
            <a:r>
              <a:rPr lang="x-none" altLang="pt-BR"/>
              <a:t>(ou </a:t>
            </a:r>
            <a:r>
              <a:rPr lang="x-none" altLang="pt-BR">
                <a:solidFill>
                  <a:srgbClr val="92D050"/>
                </a:solidFill>
              </a:rPr>
              <a:t>browser</a:t>
            </a:r>
            <a:r>
              <a:rPr lang="x-none" altLang="pt-BR"/>
              <a:t>)</a:t>
            </a:r>
            <a:endParaRPr lang="x-none" altLang="pt-BR"/>
          </a:p>
          <a:p>
            <a:r>
              <a:rPr lang="x-none" altLang="pt-BR"/>
              <a:t>Estes documentos (ou </a:t>
            </a:r>
            <a:r>
              <a:rPr lang="x-none" altLang="pt-BR">
                <a:solidFill>
                  <a:srgbClr val="92D050"/>
                </a:solidFill>
              </a:rPr>
              <a:t>websites</a:t>
            </a:r>
            <a:r>
              <a:rPr lang="x-none" altLang="pt-BR"/>
              <a:t>) ficam hospedados em um </a:t>
            </a:r>
            <a:r>
              <a:rPr lang="x-none" altLang="pt-BR">
                <a:solidFill>
                  <a:srgbClr val="92D050"/>
                </a:solidFill>
              </a:rPr>
              <a:t>servidor web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rgbClr val="92D050"/>
                </a:solidFill>
              </a:rPr>
              <a:t>HTTP</a:t>
            </a:r>
            <a:r>
              <a:rPr lang="x-none" altLang="pt-BR"/>
              <a:t>: Hyper Text Transfer Protocol</a:t>
            </a:r>
            <a:endParaRPr lang="x-none" altLang="pt-BR"/>
          </a:p>
          <a:p>
            <a:pPr lvl="1"/>
            <a:r>
              <a:rPr lang="x-none" altLang="pt-BR"/>
              <a:t>Protocolo que rege a comunicação entre um servidor web e um navegador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HTML</a:t>
            </a:r>
            <a:r>
              <a:rPr lang="x-none" altLang="pt-BR"/>
              <a:t>: Hyper Text Markup Language</a:t>
            </a:r>
            <a:endParaRPr lang="x-none" altLang="pt-BR"/>
          </a:p>
          <a:p>
            <a:pPr lvl="1"/>
            <a:r>
              <a:rPr lang="x-none" altLang="pt-BR"/>
              <a:t>Utilizada para desenvolver websites</a:t>
            </a:r>
            <a:endParaRPr lang="x-none" alt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 que é a World Wide Web?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URL</a:t>
            </a:r>
            <a:r>
              <a:rPr lang="x-none" altLang="pt-BR"/>
              <a:t>: Uniform Resource Locator</a:t>
            </a:r>
            <a:endParaRPr lang="x-none" altLang="pt-BR"/>
          </a:p>
          <a:p>
            <a:pPr lvl="1"/>
            <a:r>
              <a:rPr lang="x-none" altLang="pt-BR"/>
              <a:t>Endereço que digitamos no navegador para acessar uma página ou aplicativo na Web</a:t>
            </a:r>
            <a:endParaRPr lang="x-none" altLang="pt-BR"/>
          </a:p>
          <a:p>
            <a:pPr lvl="1"/>
            <a:endParaRPr lang="x-none" altLang="pt-BR"/>
          </a:p>
          <a:p>
            <a:pPr lvl="1"/>
            <a:endParaRPr lang="x-none" altLang="pt-BR"/>
          </a:p>
          <a:p>
            <a:pPr lvl="1"/>
            <a:endParaRPr lang="x-none" altLang="pt-BR"/>
          </a:p>
          <a:p>
            <a:pPr lvl="1"/>
            <a:endParaRPr lang="x-none" altLang="pt-BR"/>
          </a:p>
          <a:p>
            <a:pPr lvl="1"/>
            <a:endParaRPr lang="x-none" altLang="pt-BR"/>
          </a:p>
          <a:p>
            <a:pPr lvl="0"/>
            <a:endParaRPr lang="x-none" altLang="pt-BR" sz="3000"/>
          </a:p>
          <a:p>
            <a:pPr lvl="0"/>
            <a:r>
              <a:rPr lang="x-none" altLang="pt-BR" sz="3000">
                <a:solidFill>
                  <a:srgbClr val="92D050"/>
                </a:solidFill>
              </a:rPr>
              <a:t>DNS</a:t>
            </a:r>
            <a:r>
              <a:rPr lang="x-none" altLang="pt-BR" sz="3000"/>
              <a:t>: Domain Name System</a:t>
            </a:r>
            <a:endParaRPr lang="x-none" altLang="pt-BR" sz="3000"/>
          </a:p>
          <a:p>
            <a:pPr lvl="1"/>
            <a:r>
              <a:rPr lang="x-none" altLang="pt-BR" sz="2600"/>
              <a:t>Converte um URL em um endereço IP</a:t>
            </a:r>
            <a:endParaRPr lang="x-none" altLang="pt-BR" sz="2600"/>
          </a:p>
          <a:p>
            <a:pPr lvl="0"/>
            <a:endParaRPr lang="x-none" alt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0520" y="2996565"/>
            <a:ext cx="5059680" cy="1811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Como a WWW funciona?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>
                <a:solidFill>
                  <a:srgbClr val="92D050"/>
                </a:solidFill>
              </a:rPr>
              <a:t>1) Você digita um URL no navegador</a:t>
            </a:r>
            <a:endParaRPr lang="x-none" altLang="pt-BR">
              <a:solidFill>
                <a:srgbClr val="92D05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2924810"/>
            <a:ext cx="7639685" cy="21697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Como a WWW funciona?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>
                <a:solidFill>
                  <a:srgbClr val="92D050"/>
                </a:solidFill>
              </a:rPr>
              <a:t>2) O navegador procura o endereço IP para o nome do domínio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Cache do navegador</a:t>
            </a:r>
            <a:endParaRPr lang="x-none" altLang="pt-BR"/>
          </a:p>
          <a:p>
            <a:pPr lvl="1"/>
            <a:r>
              <a:rPr lang="x-none" altLang="pt-BR"/>
              <a:t>Cache do sistema operacional</a:t>
            </a:r>
            <a:endParaRPr lang="x-none" altLang="pt-BR"/>
          </a:p>
          <a:p>
            <a:pPr lvl="1"/>
            <a:r>
              <a:rPr lang="x-none" altLang="pt-BR"/>
              <a:t>Cache do roteador</a:t>
            </a:r>
            <a:endParaRPr lang="x-none" altLang="pt-BR"/>
          </a:p>
          <a:p>
            <a:pPr lvl="1"/>
            <a:r>
              <a:rPr lang="x-none" altLang="pt-BR"/>
              <a:t>Cache do provedor</a:t>
            </a:r>
            <a:endParaRPr lang="x-none" altLang="pt-BR"/>
          </a:p>
          <a:p>
            <a:pPr lvl="1"/>
            <a:r>
              <a:rPr lang="x-none" altLang="pt-BR"/>
              <a:t>Busca recursiva</a:t>
            </a:r>
            <a:endParaRPr lang="x-none" alt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8580" y="4793615"/>
            <a:ext cx="3225800" cy="13442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4808</Words>
  <Application>Kingsoft Office WPP</Application>
  <PresentationFormat>Apresentação na tela (4:3)</PresentationFormat>
  <Paragraphs>189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Técnica</vt:lpstr>
      <vt:lpstr>Módulo IV Capítulo 1: Introdução</vt:lpstr>
      <vt:lpstr>Sumário</vt:lpstr>
      <vt:lpstr>Motivação</vt:lpstr>
      <vt:lpstr>O que é a Internet?</vt:lpstr>
      <vt:lpstr>O que é a Internet?</vt:lpstr>
      <vt:lpstr>O que é a World Wide Web?</vt:lpstr>
      <vt:lpstr>O que é a World Wide Web?</vt:lpstr>
      <vt:lpstr>Como a WWW funciona?</vt:lpstr>
      <vt:lpstr>Como a WWW funciona?</vt:lpstr>
      <vt:lpstr>Como a WWW funciona?</vt:lpstr>
      <vt:lpstr>Como a WWW funciona?</vt:lpstr>
      <vt:lpstr>Como a WWW funciona?</vt:lpstr>
      <vt:lpstr>Como a WWW funciona?</vt:lpstr>
      <vt:lpstr>Como a WWW funciona?</vt:lpstr>
      <vt:lpstr>Como a WWW funciona?</vt:lpstr>
      <vt:lpstr>Como a WWW funciona?</vt:lpstr>
      <vt:lpstr>Como a WWW funciona?</vt:lpstr>
      <vt:lpstr>Como a WWW funciona?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</cp:lastModifiedBy>
  <cp:revision>155</cp:revision>
  <dcterms:created xsi:type="dcterms:W3CDTF">2017-03-01T13:11:49Z</dcterms:created>
  <dcterms:modified xsi:type="dcterms:W3CDTF">2017-03-01T13:11:49Z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