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389" r:id="rId4"/>
    <p:sldId id="26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8" r:id="rId13"/>
    <p:sldId id="39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/>
          </a:bodyPr>
          <a:lstStyle/>
          <a:p>
            <a:r>
              <a:rPr lang="x-none" altLang="en-US" dirty="0" smtClean="0"/>
              <a:t>Oficina I</a:t>
            </a:r>
            <a:br>
              <a:rPr lang="x-none" altLang="en-US" dirty="0" smtClean="0"/>
            </a:br>
            <a:r>
              <a:rPr lang="x-none" altLang="en-US" dirty="0" smtClean="0"/>
              <a:t>Capítulo 3:</a:t>
            </a:r>
            <a:br>
              <a:rPr lang="x-none" altLang="en-US" dirty="0" smtClean="0"/>
            </a:br>
            <a:r>
              <a:rPr lang="x-none" altLang="en-US" dirty="0" smtClean="0"/>
              <a:t>Terminal</a:t>
            </a:r>
            <a:endParaRPr lang="x-none" altLang="en-US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x-none" altLang="pt-BR" dirty="0" smtClean="0"/>
              <a:t>Oficinas</a:t>
            </a:r>
            <a:endParaRPr lang="x-none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Arquivos 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touch &lt;arquivo&gt;</a:t>
            </a:r>
            <a:r>
              <a:rPr lang="x-none" altLang="pt-BR" sz="2400"/>
              <a:t> - cria arquivo vazio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file &lt;arquivo ou diretório&gt;</a:t>
            </a:r>
            <a:r>
              <a:rPr lang="x-none" altLang="pt-BR" sz="2400"/>
              <a:t> - mostra detalhes sobre o tipo do arquivo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mkdir &lt;diretório&gt;</a:t>
            </a:r>
            <a:r>
              <a:rPr lang="x-none" altLang="pt-BR" sz="2400"/>
              <a:t> - cria diretório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rmdir &lt;diretório&gt;</a:t>
            </a:r>
            <a:r>
              <a:rPr lang="x-none" altLang="pt-BR" sz="2400"/>
              <a:t> - remove diretório vazio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cp &lt;origem&gt; &lt;destino&gt;</a:t>
            </a:r>
            <a:r>
              <a:rPr lang="x-none" altLang="pt-BR" sz="2400"/>
              <a:t> - copia arquivos e diretórios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mv &lt;origem&gt; &lt;destino&gt;</a:t>
            </a:r>
            <a:r>
              <a:rPr lang="x-none" altLang="pt-BR" sz="2400"/>
              <a:t> - move arquivos e diretórios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rm &lt;arquivo ou diretório&gt;</a:t>
            </a:r>
            <a:r>
              <a:rPr lang="x-none" altLang="pt-BR" sz="2400"/>
              <a:t> remove arquivos e diretórios</a:t>
            </a:r>
            <a:endParaRPr lang="x-none" altLang="pt-B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Arquivos 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wget &lt;arquivo&gt;</a:t>
            </a:r>
            <a:r>
              <a:rPr lang="x-none" altLang="pt-BR"/>
              <a:t> - baixa arquivo da Internet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unzip &lt;arquivo.zip&gt;</a:t>
            </a:r>
            <a:r>
              <a:rPr lang="x-none" altLang="pt-BR"/>
              <a:t> - descompacta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zip -r &lt;arquivo.zip&gt; &lt;arqs e dirs&gt;</a:t>
            </a:r>
            <a:r>
              <a:rPr lang="x-none" altLang="pt-BR"/>
              <a:t> - cria arquivo .zip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gzip &lt;arquivo&gt;</a:t>
            </a:r>
            <a:r>
              <a:rPr lang="x-none" altLang="pt-BR"/>
              <a:t> - compacta arquivo .gz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gunzip &lt;arquivo.gz&gt;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bzip2 &lt;arquivo&gt;</a:t>
            </a:r>
            <a:r>
              <a:rPr lang="x-none" altLang="pt-BR"/>
              <a:t> - compacta arquivo .bz2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bunzip2 &lt;arquivo.bz2&gt;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Arquivos 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-cvf &lt;arquivo.tar&gt; &lt;arqs e dirs&gt;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latin typeface="+mn-ea"/>
                <a:sym typeface="+mn-ea"/>
              </a:rPr>
              <a:t>- cria pacote .tar</a:t>
            </a:r>
            <a:endParaRPr lang="x-none" altLang="pt-BR" sz="208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-xvf &lt;arquivo.tar&gt;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sym typeface="+mn-ea"/>
              </a:rPr>
              <a:t>- extrai pacote .tar</a:t>
            </a:r>
            <a:endParaRPr lang="x-none" altLang="pt-BR" sz="2080">
              <a:solidFill>
                <a:schemeClr val="tx1"/>
              </a:solidFill>
              <a:sym typeface="+mn-ea"/>
            </a:endParaRPr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-czvf &lt;arquivo.tgz&gt; &lt;arqs e dirs&gt;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sym typeface="+mn-ea"/>
              </a:rPr>
              <a:t>- cria pacote .tar compactado com gzip</a:t>
            </a:r>
            <a:endParaRPr lang="x-none" altLang="pt-BR" sz="2080">
              <a:solidFill>
                <a:schemeClr val="tx1"/>
              </a:solidFill>
              <a:sym typeface="+mn-ea"/>
            </a:endParaRPr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-xzvf &lt;arquivo.tgz&gt;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sym typeface="+mn-ea"/>
              </a:rPr>
              <a:t>- extrai pacote .tar compactado com gzip</a:t>
            </a:r>
            <a:endParaRPr lang="x-none" altLang="pt-BR" sz="2080">
              <a:solidFill>
                <a:schemeClr val="tx1"/>
              </a:solidFill>
              <a:sym typeface="+mn-ea"/>
            </a:endParaRPr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-cjvf &lt;arquivo.tbz&gt; &lt;arqs e dirs&gt;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sym typeface="+mn-ea"/>
              </a:rPr>
              <a:t>- cria pacote .tar compactado com bzip2</a:t>
            </a:r>
            <a:endParaRPr lang="x-none" altLang="pt-BR" sz="2080">
              <a:solidFill>
                <a:schemeClr val="tx1"/>
              </a:solidFill>
              <a:sym typeface="+mn-ea"/>
            </a:endParaRPr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tar -xjvf &lt;arquivo.tbz&gt;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2080">
                <a:solidFill>
                  <a:schemeClr val="tx1"/>
                </a:solidFill>
                <a:sym typeface="+mn-ea"/>
              </a:rPr>
              <a:t>- extrai pacote .tar compactado com bzip2</a:t>
            </a:r>
            <a:endParaRPr lang="x-none" altLang="pt-BR" sz="208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Introdução</a:t>
            </a:r>
            <a:endParaRPr lang="x-none" altLang="pt-BR"/>
          </a:p>
          <a:p>
            <a:r>
              <a:rPr lang="x-none" altLang="pt-BR"/>
              <a:t>Conhecendo o Terminal</a:t>
            </a:r>
            <a:endParaRPr lang="x-none" altLang="pt-BR"/>
          </a:p>
          <a:p>
            <a:r>
              <a:rPr lang="x-none" altLang="pt-BR"/>
              <a:t>Estrutura de Diretórios</a:t>
            </a:r>
            <a:endParaRPr lang="x-none" altLang="pt-BR"/>
          </a:p>
          <a:p>
            <a:r>
              <a:rPr lang="x-none" altLang="pt-BR"/>
              <a:t>Arquivos e Diretórios</a:t>
            </a:r>
            <a:endParaRPr lang="x-none" altLang="pt-BR"/>
          </a:p>
          <a:p>
            <a:r>
              <a:rPr lang="x-none" altLang="pt-BR"/>
              <a:t>Conteúdo dos Arquivos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pt-BR" dirty="0" smtClean="0"/>
              <a:t>Introdução</a:t>
            </a:r>
            <a:endParaRPr lang="x-none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>
                <a:solidFill>
                  <a:schemeClr val="tx1"/>
                </a:solidFill>
              </a:rPr>
              <a:t>Linux possui interface gráfica, mas é importante conhecer a </a:t>
            </a:r>
            <a:r>
              <a:rPr lang="x-none">
                <a:solidFill>
                  <a:srgbClr val="92D050"/>
                </a:solidFill>
              </a:rPr>
              <a:t>CLI</a:t>
            </a:r>
            <a:endParaRPr lang="x-none">
              <a:solidFill>
                <a:srgbClr val="92D050"/>
              </a:solidFill>
            </a:endParaRPr>
          </a:p>
          <a:p>
            <a:r>
              <a:rPr lang="x-none">
                <a:solidFill>
                  <a:srgbClr val="92D050"/>
                </a:solidFill>
              </a:rPr>
              <a:t>CLI</a:t>
            </a:r>
            <a:r>
              <a:rPr lang="x-none"/>
              <a:t>: Command Line Interface</a:t>
            </a:r>
            <a:endParaRPr lang="x-none"/>
          </a:p>
          <a:p>
            <a:r>
              <a:rPr lang="x-none">
                <a:solidFill>
                  <a:srgbClr val="92D050"/>
                </a:solidFill>
              </a:rPr>
              <a:t>Shell</a:t>
            </a:r>
            <a:r>
              <a:rPr lang="x-none"/>
              <a:t>: interpretador da linguagem para a CLI</a:t>
            </a:r>
            <a:endParaRPr lang="x-none"/>
          </a:p>
          <a:p>
            <a:pPr lvl="1"/>
            <a:r>
              <a:rPr lang="x-none" sz="2600"/>
              <a:t>Ex: </a:t>
            </a:r>
            <a:r>
              <a:rPr lang="x-none" sz="2600">
                <a:solidFill>
                  <a:srgbClr val="00B0F0"/>
                </a:solidFill>
              </a:rPr>
              <a:t>BASH</a:t>
            </a:r>
            <a:r>
              <a:rPr lang="x-none" sz="2600"/>
              <a:t>, DASH, CSH, ZSH, KSH</a:t>
            </a:r>
            <a:endParaRPr lang="x-none" sz="2600"/>
          </a:p>
          <a:p>
            <a:pPr lvl="0"/>
            <a:r>
              <a:rPr lang="x-none" sz="3000">
                <a:solidFill>
                  <a:srgbClr val="92D050"/>
                </a:solidFill>
              </a:rPr>
              <a:t>Terminal ou Console</a:t>
            </a:r>
            <a:r>
              <a:rPr lang="x-none" sz="3000"/>
              <a:t>: interface gráfica ao shell</a:t>
            </a:r>
            <a:endParaRPr lang="x-none" sz="3000"/>
          </a:p>
          <a:p>
            <a:pPr lvl="1"/>
            <a:r>
              <a:rPr lang="x-none" sz="2600"/>
              <a:t>Ex: xterm, gnome-terminal, konsole</a:t>
            </a:r>
            <a:endParaRPr lang="x-none" sz="2600"/>
          </a:p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Conhecendo o Terminal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Ao abrir um terminal, você verá por exemplo: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usuario@maquina:~$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~ </a:t>
            </a:r>
            <a:r>
              <a:rPr lang="x-none" altLang="pt-BR"/>
              <a:t>significa a pasta home do usuário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$ </a:t>
            </a:r>
            <a:r>
              <a:rPr lang="x-none" altLang="pt-BR"/>
              <a:t>significa aguardando comandos em modo normal</a:t>
            </a:r>
            <a:endParaRPr lang="x-none" altLang="pt-BR"/>
          </a:p>
          <a:p>
            <a:pPr lvl="0"/>
            <a:r>
              <a:rPr lang="x-none" altLang="pt-BR"/>
              <a:t>Setas pra cima e pra baixo navegam pelos últimos comandos digitados</a:t>
            </a:r>
            <a:endParaRPr lang="x-none" altLang="pt-BR"/>
          </a:p>
          <a:p>
            <a:pPr lvl="0"/>
            <a:r>
              <a:rPr lang="x-none" altLang="pt-BR"/>
              <a:t>TAB fornece opções para autocompletar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Conhecendo o Terminal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Tente agora os seguintes comandos: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echo Olá, Mundo!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date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whoami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history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clear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whatis &lt;comando&gt;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man &lt;comando&gt;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Tente agora o seguinte comando: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pwd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Linux possui uma estrutura de diretórios e pastas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/</a:t>
            </a:r>
            <a:r>
              <a:rPr lang="x-none" altLang="pt-BR"/>
              <a:t> é a pasta raiz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/</a:t>
            </a:r>
            <a:r>
              <a:rPr lang="x-none" altLang="pt-BR"/>
              <a:t> também é o separador de pastas num mesmo caminho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pwd </a:t>
            </a:r>
            <a:r>
              <a:rPr lang="x-none" altLang="pt-BR"/>
              <a:t>mostra onde você está no momento</a:t>
            </a:r>
            <a:endParaRPr lang="x-none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341120"/>
            <a:ext cx="64262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>
                <a:solidFill>
                  <a:srgbClr val="92D050"/>
                </a:solidFill>
              </a:rPr>
              <a:t>Caminho Absoluto</a:t>
            </a:r>
            <a:r>
              <a:rPr lang="x-none" altLang="pt-BR"/>
              <a:t>: a partir da raiz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Caminho Relativo</a:t>
            </a:r>
            <a:r>
              <a:rPr lang="x-none" altLang="pt-BR"/>
              <a:t>: a partir de onde você está no momento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r>
              <a:rPr lang="x-none" altLang="pt-BR">
                <a:latin typeface="DejaVu Sans Mono" charset="0"/>
              </a:rPr>
              <a:t> </a:t>
            </a:r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&lt;diretório&gt;</a:t>
            </a:r>
            <a:r>
              <a:rPr lang="x-none" altLang="pt-BR"/>
              <a:t> - </a:t>
            </a:r>
            <a:r>
              <a:rPr lang="x-none" altLang="pt-BR">
                <a:sym typeface="+mn-ea"/>
              </a:rPr>
              <a:t>muda o diretório atual</a:t>
            </a:r>
            <a:endParaRPr lang="x-none" altLang="pt-BR">
              <a:sym typeface="+mn-ea"/>
            </a:endParaRPr>
          </a:p>
          <a:p>
            <a:r>
              <a:rPr lang="x-none" altLang="pt-BR"/>
              <a:t>Atalhos: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-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~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</a:t>
            </a:r>
            <a:r>
              <a:rPr lang="x-none" altLang="pt-BR"/>
              <a:t> - lista conteúdo da pasta atual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&lt;diretório&gt;</a:t>
            </a:r>
            <a:r>
              <a:rPr lang="x-none" altLang="pt-BR"/>
              <a:t> lista conteúdo do diretórios especificado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-1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-a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-R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-l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*.txt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b*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2385</Words>
  <Application>Kingsoft Office WPP</Application>
  <PresentationFormat>Apresentação na tela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Técnica</vt:lpstr>
      <vt:lpstr>Oficina I Capítulo 3: Terminal</vt:lpstr>
      <vt:lpstr>Sumário</vt:lpstr>
      <vt:lpstr>Introdução</vt:lpstr>
      <vt:lpstr>Conhecendo o Terminal</vt:lpstr>
      <vt:lpstr>Conhecendo o Terminal</vt:lpstr>
      <vt:lpstr>Estrutura de Diretórios</vt:lpstr>
      <vt:lpstr>Estrutura de Diretórios</vt:lpstr>
      <vt:lpstr>Estrutura de Diretórios</vt:lpstr>
      <vt:lpstr>Estrutura de Diretórios</vt:lpstr>
      <vt:lpstr>Arquivos e Diretórios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199</cp:revision>
  <dcterms:created xsi:type="dcterms:W3CDTF">2017-03-01T03:20:28Z</dcterms:created>
  <dcterms:modified xsi:type="dcterms:W3CDTF">2017-03-01T03:20:28Z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