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427" r:id="rId4"/>
    <p:sldId id="283" r:id="rId5"/>
    <p:sldId id="428" r:id="rId6"/>
    <p:sldId id="429" r:id="rId7"/>
    <p:sldId id="430" r:id="rId8"/>
    <p:sldId id="433" r:id="rId9"/>
    <p:sldId id="431" r:id="rId10"/>
    <p:sldId id="432" r:id="rId11"/>
    <p:sldId id="443" r:id="rId12"/>
    <p:sldId id="434" r:id="rId13"/>
    <p:sldId id="435" r:id="rId14"/>
    <p:sldId id="436" r:id="rId15"/>
    <p:sldId id="437" r:id="rId16"/>
    <p:sldId id="438" r:id="rId17"/>
    <p:sldId id="471" r:id="rId18"/>
    <p:sldId id="439" r:id="rId19"/>
    <p:sldId id="440" r:id="rId20"/>
    <p:sldId id="442" r:id="rId21"/>
    <p:sldId id="487" r:id="rId22"/>
    <p:sldId id="488" r:id="rId23"/>
    <p:sldId id="448" r:id="rId24"/>
    <p:sldId id="461" r:id="rId25"/>
    <p:sldId id="462" r:id="rId26"/>
    <p:sldId id="501" r:id="rId27"/>
    <p:sldId id="450" r:id="rId28"/>
    <p:sldId id="460" r:id="rId29"/>
    <p:sldId id="449" r:id="rId30"/>
    <p:sldId id="472" r:id="rId31"/>
    <p:sldId id="511" r:id="rId32"/>
    <p:sldId id="445" r:id="rId33"/>
    <p:sldId id="446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522" r:id="rId45"/>
    <p:sldId id="456" r:id="rId46"/>
    <p:sldId id="447" r:id="rId47"/>
    <p:sldId id="444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5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P</a:t>
            </a:r>
            <a:r>
              <a:rPr lang="x-none" altLang="pt-BR" dirty="0" smtClean="0"/>
              <a:t>ostgreSQL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Arquitetura: Diferenças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PostgreSQL possui suporte completo a campos do tipo data e hora</a:t>
            </a:r>
            <a:endParaRPr lang="x-none" altLang="pt-BR"/>
          </a:p>
          <a:p>
            <a:r>
              <a:rPr lang="x-none" altLang="pt-BR"/>
              <a:t>PostgreSQL tem suporte a todos os tipos de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. SQLite suporta apenas inner join e left join</a:t>
            </a:r>
            <a:endParaRPr lang="x-none" altLang="pt-BR"/>
          </a:p>
          <a:p>
            <a:r>
              <a:rPr lang="x-none" altLang="pt-BR"/>
              <a:t>PostgreSQL não permite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 com número de colunas incorreto</a:t>
            </a:r>
            <a:endParaRPr lang="x-none" altLang="pt-BR"/>
          </a:p>
          <a:p>
            <a:r>
              <a:rPr lang="x-none" altLang="pt-BR"/>
              <a:t>PostgreSQL trata corretamente </a:t>
            </a:r>
            <a:r>
              <a:rPr lang="x-none" altLang="pt-BR">
                <a:solidFill>
                  <a:srgbClr val="92D050"/>
                </a:solidFill>
              </a:rPr>
              <a:t>chaves estrangeiras</a:t>
            </a:r>
            <a:r>
              <a:rPr lang="x-none" altLang="pt-BR"/>
              <a:t>, sendo possível remover dados em cascata</a:t>
            </a:r>
            <a:endParaRPr lang="x-none" altLang="pt-BR"/>
          </a:p>
          <a:p>
            <a:r>
              <a:rPr lang="x-none" altLang="pt-BR"/>
              <a:t>PostgreSQL não permite comparações entre tipos de dados diferentes</a:t>
            </a:r>
            <a:endParaRPr lang="x-none" altLang="pt-BR"/>
          </a:p>
          <a:p>
            <a:r>
              <a:rPr lang="x-none" altLang="pt-BR"/>
              <a:t>PostgreSQL limita de verdade o número de caracteres em uma coluna do tipo string limitada</a:t>
            </a:r>
            <a:endParaRPr lang="x-none" altLang="pt-BR"/>
          </a:p>
          <a:p>
            <a:r>
              <a:rPr lang="x-none" altLang="pt-BR"/>
              <a:t>SQLite já cria auto-incremento em colunas de chave primária do tipo integer. No PostgreSQL, o tipo da coluna precisa ser </a:t>
            </a:r>
            <a:r>
              <a:rPr lang="x-none" altLang="pt-BR">
                <a:solidFill>
                  <a:srgbClr val="92D050"/>
                </a:solidFill>
              </a:rPr>
              <a:t>serial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bigserial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Use SQLite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junto com o programa</a:t>
            </a:r>
            <a:endParaRPr lang="x-none" altLang="pt-BR"/>
          </a:p>
          <a:p>
            <a:pPr lvl="1"/>
            <a:r>
              <a:rPr lang="x-none" altLang="pt-BR"/>
              <a:t>Tamanho do banco: pequeno ou médio</a:t>
            </a:r>
            <a:endParaRPr lang="x-none" altLang="pt-BR"/>
          </a:p>
          <a:p>
            <a:pPr lvl="1"/>
            <a:r>
              <a:rPr lang="x-none" altLang="pt-BR"/>
              <a:t>Poucos usuários simultâneos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Use PostgreSQL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num servidor exclusivo</a:t>
            </a:r>
            <a:endParaRPr lang="x-none" altLang="pt-BR"/>
          </a:p>
          <a:p>
            <a:pPr lvl="1"/>
            <a:r>
              <a:rPr lang="x-none" altLang="pt-BR"/>
              <a:t>Tamanho do banco: médio, grande, gigante..</a:t>
            </a:r>
            <a:endParaRPr lang="x-none" altLang="pt-BR"/>
          </a:p>
          <a:p>
            <a:pPr lvl="1"/>
            <a:r>
              <a:rPr lang="x-none" altLang="pt-BR"/>
              <a:t>Muitos usuários simultâneos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1600200"/>
            <a:ext cx="7929245" cy="4526280"/>
          </a:xfrm>
        </p:spPr>
        <p:txBody>
          <a:bodyPr/>
          <a:p>
            <a:r>
              <a:rPr lang="x-none" altLang="pt-BR"/>
              <a:t>Agora posso desenvolver </a:t>
            </a:r>
            <a:r>
              <a:rPr lang="x-none" altLang="pt-BR">
                <a:solidFill>
                  <a:srgbClr val="92D050"/>
                </a:solidFill>
              </a:rPr>
              <a:t>sistemas grandes </a:t>
            </a:r>
            <a:r>
              <a:rPr lang="x-none" altLang="pt-BR">
                <a:solidFill>
                  <a:schemeClr val="tx1"/>
                </a:solidFill>
              </a:rPr>
              <a:t>?</a:t>
            </a:r>
            <a:endParaRPr lang="x-none" altLang="pt-BR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7585" y="2348865"/>
            <a:ext cx="435102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Escolha sua </a:t>
            </a:r>
            <a:r>
              <a:rPr lang="x-none" altLang="pt-BR">
                <a:solidFill>
                  <a:srgbClr val="92D050"/>
                </a:solidFill>
              </a:rPr>
              <a:t>ferramenta </a:t>
            </a:r>
            <a:r>
              <a:rPr lang="x-none" altLang="pt-BR"/>
              <a:t>de preferência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OmniDB</a:t>
            </a:r>
            <a:endParaRPr lang="x-none" altLang="pt-BR"/>
          </a:p>
          <a:p>
            <a:pPr lvl="1"/>
            <a:r>
              <a:rPr lang="x-none" altLang="pt-BR"/>
              <a:t>PgAdmin</a:t>
            </a:r>
            <a:endParaRPr lang="x-none" altLang="pt-BR"/>
          </a:p>
          <a:p>
            <a:pPr lvl="1"/>
            <a:r>
              <a:rPr lang="x-none" altLang="pt-BR"/>
              <a:t>pg_activity (somente para monitoramento)</a:t>
            </a:r>
            <a:endParaRPr lang="x-none" altLang="pt-BR"/>
          </a:p>
          <a:p>
            <a:pPr lvl="1"/>
            <a:r>
              <a:rPr lang="x-none" altLang="pt-BR"/>
              <a:t>Outras</a:t>
            </a:r>
            <a:endParaRPr lang="x-none" altLang="pt-BR"/>
          </a:p>
          <a:p>
            <a:pPr lvl="0"/>
            <a:r>
              <a:rPr lang="x-none" altLang="pt-BR"/>
              <a:t>PostgreSQL mantém um banco de dados de controle chamado </a:t>
            </a:r>
            <a:r>
              <a:rPr lang="x-none" altLang="pt-BR">
                <a:solidFill>
                  <a:srgbClr val="92D050"/>
                </a:solidFill>
              </a:rPr>
              <a:t>postgres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Este banco </a:t>
            </a:r>
            <a:r>
              <a:rPr lang="x-none" altLang="pt-BR">
                <a:solidFill>
                  <a:srgbClr val="92D050"/>
                </a:solidFill>
              </a:rPr>
              <a:t>não deve ser utilizado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Mas inicialmente precisamos nos conectar nele para criar usuários e bancos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Conceitos: Usuários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usuários </a:t>
            </a:r>
            <a:r>
              <a:rPr lang="x-none" altLang="pt-BR"/>
              <a:t>diferentes</a:t>
            </a:r>
            <a:endParaRPr lang="x-none" altLang="pt-BR"/>
          </a:p>
          <a:p>
            <a:r>
              <a:rPr lang="x-none" altLang="pt-BR"/>
              <a:t>Cada usuário pode ter seus próprios bancos de dados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usuários: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usename from pg_user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usuário que possa criar bancos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user william with password 'curso' createdb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Bancos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bancos de dados</a:t>
            </a:r>
            <a:r>
              <a:rPr lang="x-none" altLang="pt-BR"/>
              <a:t> diferentes</a:t>
            </a:r>
            <a:endParaRPr lang="x-none" altLang="pt-BR"/>
          </a:p>
          <a:p>
            <a:r>
              <a:rPr lang="x-none" altLang="pt-BR"/>
              <a:t>Cada banco é totalmente isolado e independente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bancos: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datname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pg_database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where datistemplate = false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banco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</a:rPr>
              <a:t>create database 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Privilégios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Através de </a:t>
            </a:r>
            <a:r>
              <a:rPr lang="x-none" altLang="pt-BR">
                <a:solidFill>
                  <a:srgbClr val="92D050"/>
                </a:solidFill>
              </a:rPr>
              <a:t>privilégios</a:t>
            </a:r>
            <a:r>
              <a:rPr lang="x-none" altLang="pt-BR"/>
              <a:t>, é possível definir quais usuários tem </a:t>
            </a:r>
            <a:r>
              <a:rPr lang="x-none" altLang="pt-BR">
                <a:solidFill>
                  <a:srgbClr val="92D050"/>
                </a:solidFill>
              </a:rPr>
              <a:t>acesso </a:t>
            </a:r>
            <a:r>
              <a:rPr lang="x-none" altLang="pt-BR"/>
              <a:t>a quais objetos, e o que cada usuário pode fazer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database teste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Tipos de </a:t>
            </a:r>
            <a:r>
              <a:rPr lang="x-none" altLang="pt-BR">
                <a:solidFill>
                  <a:srgbClr val="92D050"/>
                </a:solidFill>
              </a:rPr>
              <a:t>grant</a:t>
            </a:r>
            <a:r>
              <a:rPr lang="x-none" altLang="pt-BR"/>
              <a:t>: select, insert, update, delete, rule, references, trigger, create, temporary, execute e usage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all tables in schema public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Schemas </a:t>
            </a:r>
            <a:r>
              <a:rPr lang="x-none" altLang="pt-BR"/>
              <a:t>são namespaces dentro de bancos de dados</a:t>
            </a:r>
            <a:endParaRPr lang="x-none" altLang="pt-BR"/>
          </a:p>
          <a:p>
            <a:r>
              <a:rPr lang="x-none" altLang="pt-BR"/>
              <a:t>São usados para </a:t>
            </a:r>
            <a:r>
              <a:rPr lang="x-none" altLang="pt-BR">
                <a:solidFill>
                  <a:srgbClr val="92D050"/>
                </a:solidFill>
              </a:rPr>
              <a:t>organizar </a:t>
            </a:r>
            <a:r>
              <a:rPr lang="x-none" altLang="pt-BR"/>
              <a:t>o banco de dados e permitir duplicidade de nomes</a:t>
            </a:r>
            <a:endParaRPr lang="x-none" altLang="pt-BR"/>
          </a:p>
          <a:p>
            <a:r>
              <a:rPr lang="x-none" altLang="pt-BR"/>
              <a:t>Por exemplo, você pode ter 2 tabelas de movimento:</a:t>
            </a:r>
            <a:endParaRPr lang="x-none" altLang="pt-BR"/>
          </a:p>
          <a:p>
            <a:pPr lvl="1"/>
            <a:r>
              <a:rPr lang="x-none" altLang="pt-BR"/>
              <a:t>vendas.movimento</a:t>
            </a:r>
            <a:endParaRPr lang="x-none" altLang="pt-BR"/>
          </a:p>
          <a:p>
            <a:pPr lvl="1"/>
            <a:r>
              <a:rPr lang="x-none" altLang="pt-BR"/>
              <a:t>compras.movimento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 sz="3000">
                <a:sym typeface="+mn-ea"/>
              </a:rPr>
              <a:t>Todo banco de dados possui o schema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public</a:t>
            </a:r>
            <a:r>
              <a:rPr lang="x-none" altLang="pt-BR" sz="3000">
                <a:sym typeface="+mn-ea"/>
              </a:rPr>
              <a:t>, o qual não é obrigatório ser usada a notação com ponto: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public.movimento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movimento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schemas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select nspname from pg_namespace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schema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create schema schema_teste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Views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Uma </a:t>
            </a:r>
            <a:r>
              <a:rPr lang="x-none" altLang="pt-BR">
                <a:solidFill>
                  <a:srgbClr val="92D050"/>
                </a:solidFill>
              </a:rPr>
              <a:t>view </a:t>
            </a:r>
            <a:r>
              <a:rPr lang="x-none" altLang="pt-BR"/>
              <a:t>é uma consulta armazenada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uma view: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view vw_minhaview as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col1, col2, col3 from tabela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Usa-se uma view como se fosse uma tabela: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vw_minhaview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todas as views: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viewname from pg_views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PostgreSQL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988185"/>
            <a:ext cx="828294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Tipos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tipos de dados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integer, bigint</a:t>
            </a:r>
            <a:endParaRPr lang="x-none" altLang="pt-BR"/>
          </a:p>
          <a:p>
            <a:pPr lvl="1"/>
            <a:r>
              <a:rPr lang="x-none" altLang="pt-BR"/>
              <a:t>serial, bigserial</a:t>
            </a:r>
            <a:endParaRPr lang="x-none" altLang="pt-BR"/>
          </a:p>
          <a:p>
            <a:pPr lvl="1"/>
            <a:r>
              <a:rPr lang="x-none" altLang="pt-BR"/>
              <a:t>char, character, character varying</a:t>
            </a:r>
            <a:endParaRPr lang="x-none" altLang="pt-BR"/>
          </a:p>
          <a:p>
            <a:pPr lvl="1"/>
            <a:r>
              <a:rPr lang="x-none" altLang="pt-BR"/>
              <a:t>double precision, numeric</a:t>
            </a:r>
            <a:endParaRPr lang="x-none" altLang="pt-BR"/>
          </a:p>
          <a:p>
            <a:pPr lvl="1"/>
            <a:r>
              <a:rPr lang="x-none" altLang="pt-BR"/>
              <a:t>date, timestamp</a:t>
            </a:r>
            <a:endParaRPr lang="x-none" altLang="pt-BR"/>
          </a:p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conversões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'27/09/2016'::date</a:t>
            </a:r>
            <a:endParaRPr lang="x-none" altLang="pt-BR"/>
          </a:p>
          <a:p>
            <a:pPr lvl="1"/>
            <a:r>
              <a:rPr lang="x-none" altLang="pt-BR"/>
              <a:t>'27/09/2016 09:00:00'::timestamp</a:t>
            </a:r>
            <a:endParaRPr lang="x-none" altLang="pt-BR"/>
          </a:p>
          <a:p>
            <a:pPr lvl="1"/>
            <a:r>
              <a:rPr lang="x-none" altLang="pt-BR"/>
              <a:t>'12.5'::double precision</a:t>
            </a:r>
            <a:endParaRPr lang="x-none" altLang="pt-BR"/>
          </a:p>
          <a:p>
            <a:pPr lvl="1"/>
            <a:r>
              <a:rPr lang="x-none" altLang="pt-BR"/>
              <a:t>1000::character varying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Funções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tem muitas funções prontas</a:t>
            </a:r>
            <a:endParaRPr lang="x-none" altLang="pt-BR"/>
          </a:p>
          <a:p>
            <a:r>
              <a:rPr lang="x-none" altLang="pt-BR"/>
              <a:t>Exemplos:</a:t>
            </a:r>
            <a:endParaRPr lang="x-none" altLang="pt-BR"/>
          </a:p>
          <a:p>
            <a:pPr lvl="1"/>
            <a:r>
              <a:rPr lang="x-none" altLang="pt-BR"/>
              <a:t>upper(str), lower(str), length(str)</a:t>
            </a:r>
            <a:endParaRPr lang="x-none" altLang="pt-BR"/>
          </a:p>
          <a:p>
            <a:pPr lvl="1"/>
            <a:r>
              <a:rPr lang="x-none" altLang="pt-BR"/>
              <a:t>trim(str), substring(str from start to end)</a:t>
            </a:r>
            <a:endParaRPr lang="x-none" altLang="pt-BR"/>
          </a:p>
          <a:p>
            <a:pPr lvl="1"/>
            <a:r>
              <a:rPr lang="x-none" altLang="pt-BR"/>
              <a:t>replace(str, str1, str2)</a:t>
            </a:r>
            <a:endParaRPr lang="x-none" altLang="pt-BR"/>
          </a:p>
          <a:p>
            <a:pPr lvl="1"/>
            <a:r>
              <a:rPr lang="x-none" altLang="pt-BR"/>
              <a:t>coalesce(val1, val2, ...)</a:t>
            </a:r>
            <a:endParaRPr lang="x-none" altLang="pt-BR"/>
          </a:p>
          <a:p>
            <a:pPr lvl="1"/>
            <a:r>
              <a:rPr lang="x-none" altLang="pt-BR"/>
              <a:t>greatest(val1, val2, ...)</a:t>
            </a:r>
            <a:endParaRPr lang="x-none" altLang="pt-BR"/>
          </a:p>
          <a:p>
            <a:pPr lvl="1"/>
            <a:r>
              <a:rPr lang="x-none" altLang="pt-BR"/>
              <a:t>least(val1, val2, ...)</a:t>
            </a:r>
            <a:endParaRPr lang="x-none" altLang="pt-BR"/>
          </a:p>
          <a:p>
            <a:pPr lvl="1"/>
            <a:r>
              <a:rPr lang="x-none" altLang="pt-BR"/>
              <a:t>now(), extract(date_part from timestamp)</a:t>
            </a:r>
            <a:endParaRPr lang="x-none" altLang="pt-BR"/>
          </a:p>
          <a:p>
            <a:pPr lvl="1"/>
            <a:r>
              <a:rPr lang="x-none" altLang="pt-BR"/>
              <a:t>floor(n), ceil(n), log(n), pi(), mod(n, m),</a:t>
            </a:r>
            <a:endParaRPr lang="x-none" altLang="pt-BR"/>
          </a:p>
          <a:p>
            <a:pPr lvl="1"/>
            <a:r>
              <a:rPr lang="x-none" altLang="pt-BR"/>
              <a:t>power(n, m), round(n, m), sqrt(n)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x-none" altLang="pt-BR"/>
              <a:t>Seus bancos de dados podem conter dados valiosos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Faça backup regularmente!!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No caso do SQLite, o backup é apenas uma cópia do arquivo .db</a:t>
            </a:r>
            <a:endParaRPr lang="x-none" altLang="pt-BR"/>
          </a:p>
          <a:p>
            <a:r>
              <a:rPr lang="x-none" altLang="pt-BR"/>
              <a:t>No PostgreSQL, o backup é feito através de um </a:t>
            </a:r>
            <a:r>
              <a:rPr lang="x-none" altLang="pt-BR">
                <a:solidFill>
                  <a:srgbClr val="92D050"/>
                </a:solidFill>
              </a:rPr>
              <a:t>SQL Dump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ideia é criar um </a:t>
            </a:r>
            <a:r>
              <a:rPr lang="x-none" altLang="pt-BR">
                <a:solidFill>
                  <a:srgbClr val="92D050"/>
                </a:solidFill>
              </a:rPr>
              <a:t>script </a:t>
            </a:r>
            <a:r>
              <a:rPr lang="x-none" altLang="pt-BR"/>
              <a:t>contendo </a:t>
            </a:r>
            <a:r>
              <a:rPr lang="x-none" altLang="pt-BR">
                <a:solidFill>
                  <a:srgbClr val="92D050"/>
                </a:solidFill>
              </a:rPr>
              <a:t>comandos SQL</a:t>
            </a:r>
            <a:r>
              <a:rPr lang="x-none" altLang="pt-BR"/>
              <a:t> com o </a:t>
            </a:r>
            <a:r>
              <a:rPr lang="x-none" altLang="pt-BR">
                <a:solidFill>
                  <a:srgbClr val="92D050"/>
                </a:solidFill>
              </a:rPr>
              <a:t>estado atual</a:t>
            </a:r>
            <a:r>
              <a:rPr lang="x-none" altLang="pt-BR"/>
              <a:t> do banco de dados</a:t>
            </a:r>
            <a:endParaRPr lang="x-none" altLang="pt-BR"/>
          </a:p>
          <a:p>
            <a:r>
              <a:rPr lang="x-none" altLang="pt-BR"/>
              <a:t>Ao ser rodado num banco de dados vazio, o script recriará o estado atual do banco de dados</a:t>
            </a:r>
            <a:endParaRPr lang="x-none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Para criar um dump: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pg_dump employees &gt;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/>
              <a:t>Isso criará um arquivo </a:t>
            </a:r>
            <a:r>
              <a:rPr lang="x-none" altLang="pt-BR" sz="3000">
                <a:solidFill>
                  <a:srgbClr val="92D050"/>
                </a:solidFill>
              </a:rPr>
              <a:t>backup.sql</a:t>
            </a:r>
            <a:r>
              <a:rPr lang="x-none" altLang="pt-BR" sz="3000"/>
              <a:t> na pasta </a:t>
            </a:r>
            <a:r>
              <a:rPr lang="x-none" altLang="pt-BR" sz="3000">
                <a:solidFill>
                  <a:srgbClr val="92D050"/>
                </a:solidFill>
              </a:rPr>
              <a:t>/var/lib/postgresql</a:t>
            </a:r>
            <a:endParaRPr lang="x-none" altLang="pt-BR" sz="3000">
              <a:solidFill>
                <a:srgbClr val="92D050"/>
              </a:solidFill>
            </a:endParaRPr>
          </a:p>
          <a:p>
            <a:pPr lvl="0"/>
            <a:r>
              <a:rPr lang="x-none" altLang="pt-BR" sz="3000"/>
              <a:t>Recomenda-se o uso de um formato compactado:</a:t>
            </a:r>
            <a:endParaRPr lang="x-none" altLang="pt-BR" sz="3000"/>
          </a:p>
          <a:p>
            <a:pPr lvl="1"/>
            <a:r>
              <a:rPr lang="x-none" altLang="pt-BR" sz="2600">
                <a:solidFill>
                  <a:srgbClr val="00B0F0"/>
                </a:solidFill>
              </a:rPr>
              <a:t>pg_dump -Fc employees &gt; backup.dmp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O ideal é </a:t>
            </a:r>
            <a:r>
              <a:rPr lang="x-none" altLang="pt-BR">
                <a:solidFill>
                  <a:srgbClr val="92D050"/>
                </a:solidFill>
              </a:rPr>
              <a:t>agendar </a:t>
            </a:r>
            <a:r>
              <a:rPr lang="x-none" altLang="pt-BR"/>
              <a:t>para criar um backup diariamente</a:t>
            </a:r>
            <a:endParaRPr lang="x-none" altLang="pt-BR"/>
          </a:p>
          <a:p>
            <a:r>
              <a:rPr lang="x-none" altLang="pt-BR"/>
              <a:t>Os arquivos .sql ou .dmp podem ser </a:t>
            </a:r>
            <a:r>
              <a:rPr lang="x-none" altLang="pt-BR">
                <a:solidFill>
                  <a:srgbClr val="92D050"/>
                </a:solidFill>
              </a:rPr>
              <a:t>copiados </a:t>
            </a:r>
            <a:r>
              <a:rPr lang="x-none" altLang="pt-BR"/>
              <a:t>para outra máquina</a:t>
            </a:r>
            <a:endParaRPr lang="x-none" altLang="pt-BR"/>
          </a:p>
          <a:p>
            <a:r>
              <a:rPr lang="x-none" altLang="pt-BR"/>
              <a:t>Devem ser restaurados em um </a:t>
            </a:r>
            <a:r>
              <a:rPr lang="x-none" altLang="pt-BR">
                <a:solidFill>
                  <a:srgbClr val="92D050"/>
                </a:solidFill>
              </a:rPr>
              <a:t>banco de dados vazio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Para restaurar um script .sql: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 novobanco &lt;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restaurar um arquivo .dmp: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pg_restore -d novobanco backup.dmp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Mas... não tem um jeito mais </a:t>
            </a:r>
            <a:r>
              <a:rPr lang="x-none" altLang="pt-BR">
                <a:solidFill>
                  <a:srgbClr val="92D050"/>
                </a:solidFill>
              </a:rPr>
              <a:t>fácil</a:t>
            </a:r>
            <a:r>
              <a:rPr lang="x-none" altLang="pt-BR"/>
              <a:t>?</a:t>
            </a:r>
            <a:endParaRPr lang="x-none" altLang="pt-BR"/>
          </a:p>
          <a:p>
            <a:r>
              <a:rPr lang="x-none" altLang="pt-BR"/>
              <a:t>Hoje o </a:t>
            </a:r>
            <a:r>
              <a:rPr lang="x-none" altLang="pt-BR">
                <a:solidFill>
                  <a:srgbClr val="92D050"/>
                </a:solidFill>
              </a:rPr>
              <a:t>OmniDB </a:t>
            </a:r>
            <a:r>
              <a:rPr lang="x-none" altLang="pt-BR"/>
              <a:t>consegue </a:t>
            </a:r>
            <a:r>
              <a:rPr lang="x-none" altLang="pt-BR">
                <a:solidFill>
                  <a:srgbClr val="92D050"/>
                </a:solidFill>
              </a:rPr>
              <a:t>converter</a:t>
            </a:r>
            <a:r>
              <a:rPr lang="x-none" altLang="pt-BR"/>
              <a:t> de qualquer SGBD suportado para qualquer SGBD suportado</a:t>
            </a:r>
            <a:endParaRPr lang="x-none" altLang="pt-BR"/>
          </a:p>
          <a:p>
            <a:r>
              <a:rPr lang="x-none" altLang="pt-BR"/>
              <a:t>Por exemplo:</a:t>
            </a:r>
            <a:endParaRPr lang="x-none" altLang="pt-BR"/>
          </a:p>
          <a:p>
            <a:pPr lvl="1"/>
            <a:r>
              <a:rPr lang="x-none" altLang="pt-BR"/>
              <a:t>De PostgreSQL para SQLite</a:t>
            </a:r>
            <a:endParaRPr lang="x-none" altLang="pt-BR"/>
          </a:p>
          <a:p>
            <a:pPr lvl="1"/>
            <a:r>
              <a:rPr lang="x-none" altLang="pt-BR"/>
              <a:t>De SQLite para PostgreSQL</a:t>
            </a:r>
            <a:endParaRPr lang="x-none" altLang="pt-BR"/>
          </a:p>
          <a:p>
            <a:pPr lvl="0"/>
            <a:r>
              <a:rPr lang="x-none" altLang="pt-BR"/>
              <a:t>Futuramente lançaremos uma funcionalidade chamada </a:t>
            </a:r>
            <a:r>
              <a:rPr lang="x-none" altLang="pt-BR">
                <a:solidFill>
                  <a:srgbClr val="92D050"/>
                </a:solidFill>
              </a:rPr>
              <a:t>OmniDump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PostgreSQL Tuning</a:t>
            </a:r>
            <a:r>
              <a:rPr lang="x-none" altLang="pt-BR"/>
              <a:t> é uma tarefa que pode ser complicada</a:t>
            </a:r>
            <a:endParaRPr lang="x-none" altLang="pt-BR"/>
          </a:p>
          <a:p>
            <a:r>
              <a:rPr lang="x-none" altLang="pt-BR"/>
              <a:t>Depende muito da aplicação: </a:t>
            </a:r>
            <a:r>
              <a:rPr lang="x-none" altLang="pt-BR">
                <a:solidFill>
                  <a:srgbClr val="92D050"/>
                </a:solidFill>
              </a:rPr>
              <a:t>não existe bala de prata!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Alguns pontos:</a:t>
            </a:r>
            <a:endParaRPr lang="x-none" altLang="pt-BR"/>
          </a:p>
          <a:p>
            <a:pPr lvl="1"/>
            <a:r>
              <a:rPr lang="x-none" altLang="pt-BR"/>
              <a:t>Melhorias no código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Common Table Expressions (</a:t>
            </a:r>
            <a:r>
              <a:rPr lang="x-none" altLang="pt-BR">
                <a:solidFill>
                  <a:srgbClr val="92D050"/>
                </a:solidFill>
              </a:rPr>
              <a:t>CTEs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r>
              <a:rPr lang="x-none" altLang="pt-BR"/>
              <a:t>Limpeza do banco de dados com </a:t>
            </a:r>
            <a:r>
              <a:rPr lang="x-none" altLang="pt-BR">
                <a:solidFill>
                  <a:srgbClr val="92D050"/>
                </a:solidFill>
              </a:rPr>
              <a:t>vacuum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índices </a:t>
            </a:r>
            <a:r>
              <a:rPr lang="x-none" altLang="pt-BR"/>
              <a:t>para melhoria de consultas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Análise da consulta lenta com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explain</a:t>
            </a:r>
            <a:endParaRPr lang="x-none" altLang="pt-BR"/>
          </a:p>
          <a:p>
            <a:pPr lvl="1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configurações </a:t>
            </a:r>
            <a:r>
              <a:rPr lang="x-none" altLang="pt-BR"/>
              <a:t>do PostgreSQL</a:t>
            </a:r>
            <a:endParaRPr lang="x-none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Use </a:t>
            </a:r>
            <a:r>
              <a:rPr lang="x-none" altLang="pt-BR">
                <a:solidFill>
                  <a:srgbClr val="92D050"/>
                </a:solidFill>
              </a:rPr>
              <a:t>subconsultas </a:t>
            </a:r>
            <a:r>
              <a:rPr lang="x-none" altLang="pt-BR"/>
              <a:t>somente como uma tabela (no </a:t>
            </a:r>
            <a:r>
              <a:rPr lang="x-none" altLang="pt-BR">
                <a:solidFill>
                  <a:srgbClr val="92D050"/>
                </a:solidFill>
              </a:rPr>
              <a:t>from </a:t>
            </a:r>
            <a:r>
              <a:rPr lang="x-none" altLang="pt-BR"/>
              <a:t>e no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Sempre que houver um </a:t>
            </a:r>
            <a:r>
              <a:rPr lang="x-none" altLang="pt-BR">
                <a:solidFill>
                  <a:srgbClr val="92D050"/>
                </a:solidFill>
              </a:rPr>
              <a:t>atributo constante</a:t>
            </a:r>
            <a:r>
              <a:rPr lang="x-none" altLang="pt-BR"/>
              <a:t> e puder fazer </a:t>
            </a:r>
            <a:r>
              <a:rPr lang="x-none" altLang="pt-BR">
                <a:solidFill>
                  <a:srgbClr val="92D050"/>
                </a:solidFill>
              </a:rPr>
              <a:t>subconsulta </a:t>
            </a:r>
            <a:r>
              <a:rPr lang="x-none" altLang="pt-BR"/>
              <a:t>no from ou no join, faça</a:t>
            </a:r>
            <a:endParaRPr lang="x-none" altLang="pt-BR"/>
          </a:p>
          <a:p>
            <a:r>
              <a:rPr lang="x-none" altLang="pt-BR"/>
              <a:t>Procure fazer joins de apenas </a:t>
            </a:r>
            <a:r>
              <a:rPr lang="x-none" altLang="pt-BR">
                <a:solidFill>
                  <a:srgbClr val="92D050"/>
                </a:solidFill>
              </a:rPr>
              <a:t>1 atributo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Ordene os joins</a:t>
            </a:r>
            <a:r>
              <a:rPr lang="x-none" altLang="pt-BR"/>
              <a:t> em ordem de número de registros, do maior para o menor</a:t>
            </a:r>
            <a:endParaRPr lang="x-none" altLang="pt-BR"/>
          </a:p>
          <a:p>
            <a:r>
              <a:rPr lang="x-none" altLang="pt-BR"/>
              <a:t>Procure não usar mais do que </a:t>
            </a:r>
            <a:r>
              <a:rPr lang="x-none" altLang="pt-BR">
                <a:solidFill>
                  <a:srgbClr val="92D050"/>
                </a:solidFill>
              </a:rPr>
              <a:t>7 joins</a:t>
            </a:r>
            <a:r>
              <a:rPr lang="x-none" altLang="pt-BR"/>
              <a:t> (8 tabelas) em uma mesma consulta</a:t>
            </a:r>
            <a:endParaRPr lang="x-none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CTEs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Common Table Expression (</a:t>
            </a:r>
            <a:r>
              <a:rPr lang="x-none" altLang="pt-BR">
                <a:solidFill>
                  <a:srgbClr val="92D050"/>
                </a:solidFill>
              </a:rPr>
              <a:t>CTE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Define uma </a:t>
            </a:r>
            <a:r>
              <a:rPr lang="x-none" altLang="pt-BR">
                <a:solidFill>
                  <a:srgbClr val="92D050"/>
                </a:solidFill>
              </a:rPr>
              <a:t>tabela temporária</a:t>
            </a:r>
            <a:r>
              <a:rPr lang="x-none" altLang="pt-BR"/>
              <a:t> que existirá apenas na execução do SQL</a:t>
            </a:r>
            <a:endParaRPr lang="x-none" altLang="pt-BR"/>
          </a:p>
          <a:p>
            <a:r>
              <a:rPr lang="x-none" altLang="pt-BR"/>
              <a:t>Otimiza o tempo de </a:t>
            </a:r>
            <a:r>
              <a:rPr lang="x-none" altLang="pt-BR">
                <a:solidFill>
                  <a:srgbClr val="92D050"/>
                </a:solidFill>
              </a:rPr>
              <a:t>subconsultas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with temp as (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    select ... 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tabela 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inner join temp u on u.col = t.col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Delete </a:t>
            </a:r>
            <a:r>
              <a:rPr lang="x-none" altLang="pt-BR"/>
              <a:t>exclui registros logicamente (1)</a:t>
            </a:r>
            <a:endParaRPr lang="x-none" altLang="pt-BR"/>
          </a:p>
          <a:p>
            <a:r>
              <a:rPr lang="x-none" altLang="pt-BR"/>
              <a:t>Registros deletados ficam marcados como não utilizados ou "mortos"</a:t>
            </a:r>
            <a:endParaRPr lang="x-none" altLang="pt-BR"/>
          </a:p>
          <a:p>
            <a:r>
              <a:rPr lang="x-none" altLang="pt-BR"/>
              <a:t>Banco de dados </a:t>
            </a:r>
            <a:r>
              <a:rPr lang="x-none" altLang="pt-BR">
                <a:solidFill>
                  <a:srgbClr val="92D050"/>
                </a:solidFill>
              </a:rPr>
              <a:t>não diminui de tamanho</a:t>
            </a:r>
            <a:r>
              <a:rPr lang="x-none" altLang="pt-BR"/>
              <a:t> com delete</a:t>
            </a:r>
            <a:endParaRPr lang="x-none" altLang="pt-BR"/>
          </a:p>
          <a:p>
            <a:r>
              <a:rPr lang="x-none" altLang="pt-BR"/>
              <a:t>O que o </a:t>
            </a:r>
            <a:r>
              <a:rPr lang="x-none" altLang="pt-BR">
                <a:solidFill>
                  <a:srgbClr val="92D050"/>
                </a:solidFill>
              </a:rPr>
              <a:t>vacuum </a:t>
            </a:r>
            <a:r>
              <a:rPr lang="x-none" altLang="pt-BR"/>
              <a:t>faz?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Deleta </a:t>
            </a:r>
            <a:r>
              <a:rPr lang="x-none" altLang="pt-BR"/>
              <a:t>os registros "mortos" (2)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Reorganiza </a:t>
            </a:r>
            <a:r>
              <a:rPr lang="x-none" altLang="pt-BR"/>
              <a:t>os registros no banco (3)</a:t>
            </a:r>
            <a:endParaRPr lang="x-none" altLang="pt-BR"/>
          </a:p>
          <a:p>
            <a:pPr lvl="1"/>
            <a:r>
              <a:rPr lang="x-none" altLang="pt-BR"/>
              <a:t>Atualiza </a:t>
            </a:r>
            <a:r>
              <a:rPr lang="x-none" altLang="pt-BR">
                <a:solidFill>
                  <a:srgbClr val="92D050"/>
                </a:solidFill>
              </a:rPr>
              <a:t>estatísticas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Motivação</a:t>
            </a:r>
            <a:endParaRPr lang="x-none" altLang="pt-BR"/>
          </a:p>
          <a:p>
            <a:r>
              <a:rPr lang="x-none" altLang="pt-BR"/>
              <a:t>Instalação e Configuração</a:t>
            </a:r>
            <a:endParaRPr lang="x-none" altLang="pt-BR"/>
          </a:p>
          <a:p>
            <a:r>
              <a:rPr lang="x-none" altLang="pt-BR"/>
              <a:t>Arquitetura</a:t>
            </a:r>
            <a:endParaRPr lang="x-none" altLang="pt-BR"/>
          </a:p>
          <a:p>
            <a:r>
              <a:rPr lang="x-none" altLang="pt-BR"/>
              <a:t>Conceitos</a:t>
            </a:r>
            <a:endParaRPr lang="x-none" altLang="pt-BR"/>
          </a:p>
          <a:p>
            <a:r>
              <a:rPr lang="x-none" altLang="pt-BR"/>
              <a:t>Backup e Restauração</a:t>
            </a:r>
            <a:endParaRPr lang="x-none" altLang="pt-BR"/>
          </a:p>
          <a:p>
            <a:r>
              <a:rPr lang="x-none" altLang="pt-BR"/>
              <a:t>Desempenho</a:t>
            </a:r>
            <a:endParaRPr lang="x-none" altLang="pt-BR"/>
          </a:p>
          <a:p>
            <a:r>
              <a:rPr lang="x-none" altLang="pt-BR"/>
              <a:t>Funções Customizadas</a:t>
            </a:r>
            <a:endParaRPr lang="x-none" altLang="pt-BR"/>
          </a:p>
          <a:p>
            <a:r>
              <a:rPr lang="x-none" altLang="pt-BR"/>
              <a:t>Outras Funcionalidades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0" y="1772920"/>
            <a:ext cx="637222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Tipos de Vacuum: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</a:t>
            </a:r>
            <a:r>
              <a:rPr lang="x-none" altLang="pt-BR"/>
              <a:t>: apenas remove registros mortos no banco inteiro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tabela</a:t>
            </a:r>
            <a:r>
              <a:rPr lang="x-none" altLang="pt-BR"/>
              <a:t>: remove registros mortos em uma única tabela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verbose</a:t>
            </a:r>
            <a:r>
              <a:rPr lang="x-none" altLang="pt-BR"/>
              <a:t>: mostra mensagens do que está sendo feito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analyze</a:t>
            </a:r>
            <a:r>
              <a:rPr lang="x-none" altLang="pt-BR"/>
              <a:t>: remove registros mortos e atualiza estatísticas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full</a:t>
            </a:r>
            <a:r>
              <a:rPr lang="x-none" altLang="pt-BR"/>
              <a:t>: remove registros mortos, atualiza estatísticas e reorganiza o banco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autovacuum</a:t>
            </a:r>
            <a:r>
              <a:rPr lang="x-none" altLang="pt-BR"/>
              <a:t>: PostgreSQL decide como e quando fazer</a:t>
            </a:r>
            <a:endParaRPr lang="x-none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Índices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628775"/>
            <a:ext cx="7467600" cy="4525963"/>
          </a:xfrm>
        </p:spPr>
        <p:txBody>
          <a:bodyPr>
            <a:normAutofit fontScale="90000" lnSpcReduction="20000"/>
          </a:bodyPr>
          <a:p>
            <a:r>
              <a:rPr lang="x-none" altLang="pt-BR"/>
              <a:t>Prós</a:t>
            </a:r>
            <a:endParaRPr lang="x-none" altLang="pt-BR"/>
          </a:p>
          <a:p>
            <a:pPr lvl="1"/>
            <a:r>
              <a:rPr lang="x-none" altLang="pt-BR"/>
              <a:t>Índices são usados para melhorar o </a:t>
            </a:r>
            <a:r>
              <a:rPr lang="x-none" altLang="pt-BR">
                <a:solidFill>
                  <a:srgbClr val="92D050"/>
                </a:solidFill>
              </a:rPr>
              <a:t>desempenho </a:t>
            </a:r>
            <a:r>
              <a:rPr lang="x-none" altLang="pt-BR"/>
              <a:t>de </a:t>
            </a:r>
            <a:r>
              <a:rPr lang="x-none" altLang="pt-BR">
                <a:solidFill>
                  <a:srgbClr val="92D050"/>
                </a:solidFill>
              </a:rPr>
              <a:t>select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Mais especificamente, melhora o desempenho de </a:t>
            </a:r>
            <a:r>
              <a:rPr lang="x-none" altLang="pt-BR">
                <a:solidFill>
                  <a:srgbClr val="92D050"/>
                </a:solidFill>
              </a:rPr>
              <a:t>join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where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PostgreSQL já cria índice na </a:t>
            </a:r>
            <a:r>
              <a:rPr lang="x-none" altLang="pt-BR">
                <a:solidFill>
                  <a:srgbClr val="92D050"/>
                </a:solidFill>
              </a:rPr>
              <a:t>PK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Recomenda-se criar índices nas </a:t>
            </a:r>
            <a:r>
              <a:rPr lang="x-none" altLang="pt-BR">
                <a:solidFill>
                  <a:srgbClr val="92D050"/>
                </a:solidFill>
              </a:rPr>
              <a:t>FKs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olidFill>
                  <a:schemeClr val="tx1"/>
                </a:solidFill>
              </a:rPr>
              <a:t>Contras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Torna mais </a:t>
            </a:r>
            <a:r>
              <a:rPr lang="x-none" altLang="pt-BR">
                <a:solidFill>
                  <a:srgbClr val="92D050"/>
                </a:solidFill>
              </a:rPr>
              <a:t>lento insert</a:t>
            </a:r>
            <a:r>
              <a:rPr lang="x-none" altLang="pt-BR">
                <a:solidFill>
                  <a:schemeClr val="tx1"/>
                </a:solidFill>
              </a:rPr>
              <a:t>, </a:t>
            </a:r>
            <a:r>
              <a:rPr lang="x-none" altLang="pt-BR">
                <a:solidFill>
                  <a:srgbClr val="92D050"/>
                </a:solidFill>
              </a:rPr>
              <a:t>update </a:t>
            </a:r>
            <a:r>
              <a:rPr lang="x-none" altLang="pt-BR">
                <a:solidFill>
                  <a:schemeClr val="tx1"/>
                </a:solidFill>
              </a:rPr>
              <a:t>e </a:t>
            </a:r>
            <a:r>
              <a:rPr lang="x-none" altLang="pt-BR">
                <a:solidFill>
                  <a:srgbClr val="92D050"/>
                </a:solidFill>
              </a:rPr>
              <a:t>delete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Ocupa </a:t>
            </a:r>
            <a:r>
              <a:rPr lang="x-none" altLang="pt-BR">
                <a:solidFill>
                  <a:srgbClr val="92D050"/>
                </a:solidFill>
              </a:rPr>
              <a:t>espaço </a:t>
            </a:r>
            <a:r>
              <a:rPr lang="x-none" altLang="pt-BR">
                <a:solidFill>
                  <a:schemeClr val="tx1"/>
                </a:solidFill>
              </a:rPr>
              <a:t>no banco de dados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No PostgreSQL, índices de </a:t>
            </a:r>
            <a:r>
              <a:rPr lang="x-none" altLang="pt-BR">
                <a:solidFill>
                  <a:srgbClr val="92D050"/>
                </a:solidFill>
              </a:rPr>
              <a:t>múltiplas colunas</a:t>
            </a:r>
            <a:r>
              <a:rPr lang="x-none" altLang="pt-BR">
                <a:solidFill>
                  <a:schemeClr val="tx1"/>
                </a:solidFill>
              </a:rPr>
              <a:t> não funcionam sempre do jeito que você espera</a:t>
            </a:r>
            <a:endParaRPr lang="x-none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tem um </a:t>
            </a:r>
            <a:r>
              <a:rPr lang="x-none" altLang="pt-BR">
                <a:solidFill>
                  <a:srgbClr val="92D050"/>
                </a:solidFill>
              </a:rPr>
              <a:t>planejador </a:t>
            </a:r>
            <a:r>
              <a:rPr lang="x-none" altLang="pt-BR"/>
              <a:t>de consultas</a:t>
            </a:r>
            <a:endParaRPr lang="x-none" altLang="pt-BR"/>
          </a:p>
          <a:p>
            <a:r>
              <a:rPr lang="x-none" altLang="pt-BR"/>
              <a:t>É possível visualizar qual é a </a:t>
            </a:r>
            <a:r>
              <a:rPr lang="x-none" altLang="pt-BR">
                <a:solidFill>
                  <a:srgbClr val="92D050"/>
                </a:solidFill>
              </a:rPr>
              <a:t>estratégia </a:t>
            </a:r>
            <a:r>
              <a:rPr lang="x-none" altLang="pt-BR"/>
              <a:t>do planejador em uma determinada consulta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executar de fato: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analyze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Pode ser feito em select, insert, update, delete, etc</a:t>
            </a:r>
            <a:endParaRPr lang="x-none" alt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" y="1628140"/>
            <a:ext cx="854900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72920"/>
            <a:ext cx="8535670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00530"/>
            <a:ext cx="8555355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701165"/>
            <a:ext cx="851344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1701165"/>
            <a:ext cx="852678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628775"/>
            <a:ext cx="850709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x-none" altLang="pt-BR"/>
              <a:t>SGBD </a:t>
            </a:r>
            <a:r>
              <a:rPr lang="x-none" altLang="pt-BR">
                <a:solidFill>
                  <a:srgbClr val="92D050"/>
                </a:solidFill>
              </a:rPr>
              <a:t>open source</a:t>
            </a:r>
            <a:r>
              <a:rPr lang="x-none" altLang="pt-BR"/>
              <a:t> mais avançado do mundo</a:t>
            </a:r>
            <a:endParaRPr lang="x-none" altLang="pt-BR"/>
          </a:p>
          <a:p>
            <a:pPr lvl="0"/>
            <a:r>
              <a:rPr lang="x-none" altLang="pt-BR"/>
              <a:t>Extremamente </a:t>
            </a:r>
            <a:r>
              <a:rPr lang="x-none" altLang="pt-BR">
                <a:solidFill>
                  <a:srgbClr val="92D050"/>
                </a:solidFill>
              </a:rPr>
              <a:t>leve </a:t>
            </a:r>
            <a:r>
              <a:rPr lang="x-none" altLang="pt-BR"/>
              <a:t>e pequeno (24 MB)</a:t>
            </a:r>
            <a:endParaRPr lang="x-none" altLang="pt-BR"/>
          </a:p>
          <a:p>
            <a:pPr lvl="0"/>
            <a:r>
              <a:rPr lang="x-none" altLang="pt-BR"/>
              <a:t>Usado para sistemas muito </a:t>
            </a:r>
            <a:r>
              <a:rPr lang="x-none" altLang="pt-BR">
                <a:solidFill>
                  <a:srgbClr val="92D050"/>
                </a:solidFill>
              </a:rPr>
              <a:t>grandes</a:t>
            </a:r>
            <a:r>
              <a:rPr lang="x-none" altLang="pt-BR"/>
              <a:t>!</a:t>
            </a:r>
            <a:endParaRPr lang="x-none" altLang="pt-BR"/>
          </a:p>
          <a:p>
            <a:pPr lvl="0"/>
            <a:r>
              <a:rPr lang="x-none" altLang="pt-BR"/>
              <a:t>Extremamente usado em </a:t>
            </a:r>
            <a:r>
              <a:rPr lang="x-none" altLang="pt-BR">
                <a:solidFill>
                  <a:srgbClr val="92D050"/>
                </a:solidFill>
              </a:rPr>
              <a:t>Big Data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Rivaliza diretamente contra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Oracle </a:t>
            </a:r>
            <a:r>
              <a:rPr lang="x-none" altLang="pt-BR">
                <a:sym typeface="+mn-ea"/>
              </a:rPr>
              <a:t>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SQL Server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Possui a melhor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documentação </a:t>
            </a:r>
            <a:r>
              <a:rPr lang="x-none" altLang="pt-BR">
                <a:sym typeface="+mn-ea"/>
              </a:rPr>
              <a:t>entre todos os projetos open source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Comunidade gigante e </a:t>
            </a:r>
            <a:r>
              <a:rPr lang="x-none" altLang="pt-BR">
                <a:solidFill>
                  <a:srgbClr val="92D050"/>
                </a:solidFill>
              </a:rPr>
              <a:t>estável</a:t>
            </a:r>
            <a:r>
              <a:rPr lang="x-none" altLang="pt-BR"/>
              <a:t>, sem conflitos de interesse</a:t>
            </a:r>
            <a:endParaRPr lang="x-none" alt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54415" cy="444436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557020"/>
            <a:ext cx="8574405" cy="46412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86800" cy="462343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845310"/>
            <a:ext cx="8106410" cy="400113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Alguns atributos do arquivo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listen_addresses</a:t>
            </a:r>
            <a:endParaRPr lang="x-none" altLang="pt-BR"/>
          </a:p>
          <a:p>
            <a:pPr lvl="1"/>
            <a:r>
              <a:rPr lang="x-none" altLang="pt-BR"/>
              <a:t>max_connections</a:t>
            </a:r>
            <a:endParaRPr lang="x-none" altLang="pt-BR"/>
          </a:p>
          <a:p>
            <a:pPr lvl="1"/>
            <a:r>
              <a:rPr lang="x-none" altLang="pt-BR"/>
              <a:t>effective_cache_size</a:t>
            </a:r>
            <a:endParaRPr lang="x-none" altLang="pt-BR"/>
          </a:p>
          <a:p>
            <a:pPr lvl="1"/>
            <a:r>
              <a:rPr lang="x-none" altLang="pt-BR"/>
              <a:t>shared_buffers</a:t>
            </a:r>
            <a:endParaRPr lang="x-none" altLang="pt-BR"/>
          </a:p>
          <a:p>
            <a:pPr lvl="1"/>
            <a:r>
              <a:rPr lang="x-none" altLang="pt-BR"/>
              <a:t>work_mem</a:t>
            </a:r>
            <a:endParaRPr lang="x-none" altLang="pt-BR"/>
          </a:p>
          <a:p>
            <a:pPr lvl="1"/>
            <a:r>
              <a:rPr lang="x-none" altLang="pt-BR"/>
              <a:t>maintenance_work_mem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/>
              <a:t>Ferramenta de configuração automática: </a:t>
            </a:r>
            <a:r>
              <a:rPr lang="x-none" altLang="pt-BR">
                <a:solidFill>
                  <a:srgbClr val="92D050"/>
                </a:solidFill>
              </a:rPr>
              <a:t>www.pgconfig.org</a:t>
            </a:r>
            <a:r>
              <a:rPr lang="x-none" altLang="pt-BR"/>
              <a:t> (Sebastian Webber)</a:t>
            </a:r>
            <a:endParaRPr lang="x-none" alt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Outras Funcionalidades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x-none" altLang="pt-BR"/>
              <a:t>Sequências</a:t>
            </a:r>
            <a:endParaRPr lang="x-none" altLang="pt-BR"/>
          </a:p>
          <a:p>
            <a:r>
              <a:rPr lang="x-none" altLang="pt-BR"/>
              <a:t>Triggers</a:t>
            </a:r>
            <a:endParaRPr lang="x-none" altLang="pt-BR"/>
          </a:p>
          <a:p>
            <a:r>
              <a:rPr lang="x-none" altLang="pt-BR"/>
              <a:t>Grants</a:t>
            </a:r>
            <a:endParaRPr lang="x-none" altLang="pt-BR"/>
          </a:p>
          <a:p>
            <a:r>
              <a:rPr lang="x-none" altLang="pt-BR">
                <a:sym typeface="+mn-ea"/>
              </a:rPr>
              <a:t>Enumerações</a:t>
            </a:r>
            <a:endParaRPr lang="x-none" altLang="pt-BR"/>
          </a:p>
          <a:p>
            <a:r>
              <a:rPr lang="x-none" altLang="pt-BR">
                <a:sym typeface="+mn-ea"/>
              </a:rPr>
              <a:t>Arrays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CTEs recursivas (with recursive)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Orientação a objetos: HStore, JSON e JSONB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janela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agregação customizadas</a:t>
            </a:r>
            <a:endParaRPr lang="x-none" altLang="pt-BR">
              <a:sym typeface="+mn-ea"/>
            </a:endParaRPr>
          </a:p>
          <a:p>
            <a:r>
              <a:rPr lang="x-none" altLang="pt-BR"/>
              <a:t>Índices parciais</a:t>
            </a:r>
            <a:endParaRPr lang="x-none" altLang="pt-BR"/>
          </a:p>
          <a:p>
            <a:r>
              <a:rPr lang="x-none" altLang="pt-BR"/>
              <a:t>Clusterização de tabelas</a:t>
            </a:r>
            <a:endParaRPr lang="x-none" altLang="pt-BR"/>
          </a:p>
          <a:p>
            <a:r>
              <a:rPr lang="x-none" altLang="pt-BR"/>
              <a:t>Particionamento de tabelas</a:t>
            </a:r>
            <a:endParaRPr lang="x-none" altLang="pt-BR"/>
          </a:p>
          <a:p>
            <a:r>
              <a:rPr lang="x-none" altLang="pt-BR"/>
              <a:t>DBLink</a:t>
            </a:r>
            <a:endParaRPr lang="x-none" altLang="pt-BR"/>
          </a:p>
          <a:p>
            <a:r>
              <a:rPr lang="x-none" altLang="pt-BR"/>
              <a:t>Replicação de bancos em servidores diferentes (Hot StandBy)</a:t>
            </a:r>
            <a:endParaRPr lang="x-none" altLang="pt-BR"/>
          </a:p>
          <a:p>
            <a:r>
              <a:rPr lang="x-none" altLang="pt-BR"/>
              <a:t>Execução de consultas em paralelo (9.6)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Linux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Windows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Baixar e executar o instalador</a:t>
            </a:r>
            <a:endParaRPr lang="x-none" altLang="pt-BR"/>
          </a:p>
          <a:p>
            <a:pPr lvl="0"/>
            <a:endParaRPr lang="x-none" altLang="pt-BR"/>
          </a:p>
          <a:p>
            <a:pPr lvl="0"/>
            <a:r>
              <a:rPr lang="x-none" altLang="pt-BR"/>
              <a:t>Trocar a senha do usuário postgres: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\password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\q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/etc/postgresql/9.4/main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listen_addresses = '*'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pg_hba.conf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Permitir acesso à rede 192.168.0.0: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192.168.0.0/24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Permitir acesso a apenas um IP: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201.21.170.141/32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endParaRPr lang="x-none" altLang="pt-BR"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restart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SQLite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embutido no programa (biblioteca)</a:t>
            </a:r>
            <a:endParaRPr lang="x-none" altLang="pt-BR"/>
          </a:p>
          <a:p>
            <a:pPr lvl="1"/>
            <a:r>
              <a:rPr lang="x-none" altLang="pt-BR"/>
              <a:t>Banco de dados: arquivo único (.db)</a:t>
            </a:r>
            <a:endParaRPr lang="x-none" altLang="pt-BR"/>
          </a:p>
          <a:p>
            <a:pPr lvl="1"/>
            <a:r>
              <a:rPr lang="x-none" altLang="pt-BR"/>
              <a:t>Programa e banco de dados precisam estar no mesmo computador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PostgreSQL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processos externos que se comunicam com o programa via TCP</a:t>
            </a:r>
            <a:endParaRPr lang="x-none" altLang="pt-BR"/>
          </a:p>
          <a:p>
            <a:pPr lvl="1"/>
            <a:r>
              <a:rPr lang="x-none" altLang="pt-BR"/>
              <a:t>Banco de dados: vários arquivos em várias pastas</a:t>
            </a:r>
            <a:endParaRPr lang="x-none" altLang="pt-BR"/>
          </a:p>
          <a:p>
            <a:pPr lvl="1"/>
            <a:r>
              <a:rPr lang="x-none" altLang="pt-BR"/>
              <a:t>Programa e banco de dados não precisam estar no mesmo computador</a:t>
            </a:r>
            <a:endParaRPr lang="x-none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SQLite</a:t>
            </a:r>
            <a:endParaRPr lang="x-none" altLang="pt-BR"/>
          </a:p>
        </p:txBody>
      </p:sp>
      <p:pic>
        <p:nvPicPr>
          <p:cNvPr id="4" name="Content Placeholder 3" descr="M3C5_ArquiteturaSQL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204085"/>
            <a:ext cx="741172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PostgreSQL</a:t>
            </a:r>
            <a:endParaRPr lang="x-none" altLang="pt-BR"/>
          </a:p>
        </p:txBody>
      </p:sp>
      <p:pic>
        <p:nvPicPr>
          <p:cNvPr id="4" name="Content Placeholder 3" descr="M3C5_ArquiteturaPostgreSQ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2060575"/>
            <a:ext cx="8381365" cy="3720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9147</Words>
  <Application>Kingsoft Office WPP</Application>
  <PresentationFormat>Apresentação na tela (4:3)</PresentationFormat>
  <Paragraphs>361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Técnica</vt:lpstr>
      <vt:lpstr>Módulo III Capítulo 5: PostgreSQL</vt:lpstr>
      <vt:lpstr>PostgreSQL</vt:lpstr>
      <vt:lpstr>Sumário</vt:lpstr>
      <vt:lpstr>Motivação</vt:lpstr>
      <vt:lpstr>Instalação e Configuração</vt:lpstr>
      <vt:lpstr>Instalação e Configuração</vt:lpstr>
      <vt:lpstr>Arquitetura</vt:lpstr>
      <vt:lpstr>Arquitetura: SQLite</vt:lpstr>
      <vt:lpstr>Arquitetura: PostgreSQL</vt:lpstr>
      <vt:lpstr>Arquitetura: Diferenças</vt:lpstr>
      <vt:lpstr>Arquitetura</vt:lpstr>
      <vt:lpstr>Arquitetura</vt:lpstr>
      <vt:lpstr>Conceitos</vt:lpstr>
      <vt:lpstr>Conceitos: Usuários</vt:lpstr>
      <vt:lpstr>Conceitos: Bancos</vt:lpstr>
      <vt:lpstr>Conceitos: Privilégios</vt:lpstr>
      <vt:lpstr>Conceitos: Schemas</vt:lpstr>
      <vt:lpstr>Conceitos: Schemas</vt:lpstr>
      <vt:lpstr>Conceitos: Views</vt:lpstr>
      <vt:lpstr>Conceitos: Tipos de Dados</vt:lpstr>
      <vt:lpstr>Conceitos: Funções</vt:lpstr>
      <vt:lpstr>Backup e Restauração</vt:lpstr>
      <vt:lpstr>Backup e Restauração</vt:lpstr>
      <vt:lpstr>Backup e Restauração</vt:lpstr>
      <vt:lpstr>Backup e Restauração</vt:lpstr>
      <vt:lpstr>Desempenho</vt:lpstr>
      <vt:lpstr>Desempenho: SQL</vt:lpstr>
      <vt:lpstr>Desempenho: CTEs</vt:lpstr>
      <vt:lpstr>Desempenho: Vacuum</vt:lpstr>
      <vt:lpstr>PowerPoint 演示文稿</vt:lpstr>
      <vt:lpstr>Desempenho: Explain</vt:lpstr>
      <vt:lpstr>Desempenho: Índices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Desempenho: Explain</vt:lpstr>
      <vt:lpstr>Desempenho: Explain</vt:lpstr>
      <vt:lpstr>Desempenho: Explain</vt:lpstr>
      <vt:lpstr>Desempenho: Configuração</vt:lpstr>
      <vt:lpstr>Funções Customizadas</vt:lpstr>
      <vt:lpstr>Outras 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440</cp:revision>
  <dcterms:created xsi:type="dcterms:W3CDTF">2016-10-01T18:14:43Z</dcterms:created>
  <dcterms:modified xsi:type="dcterms:W3CDTF">2016-10-01T18:14:43Z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