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71" r:id="rId18"/>
    <p:sldId id="439" r:id="rId19"/>
    <p:sldId id="440" r:id="rId20"/>
    <p:sldId id="442" r:id="rId21"/>
    <p:sldId id="487" r:id="rId22"/>
    <p:sldId id="488" r:id="rId23"/>
    <p:sldId id="448" r:id="rId24"/>
    <p:sldId id="461" r:id="rId25"/>
    <p:sldId id="462" r:id="rId26"/>
    <p:sldId id="450" r:id="rId27"/>
    <p:sldId id="460" r:id="rId28"/>
    <p:sldId id="449" r:id="rId29"/>
    <p:sldId id="472" r:id="rId30"/>
    <p:sldId id="445" r:id="rId31"/>
    <p:sldId id="446" r:id="rId32"/>
    <p:sldId id="456" r:id="rId33"/>
    <p:sldId id="447" r:id="rId34"/>
    <p:sldId id="444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OmniDB</a:t>
            </a:r>
            <a:endParaRPr lang="x-none" altLang="pt-BR"/>
          </a:p>
          <a:p>
            <a:pPr lvl="1"/>
            <a:r>
              <a:rPr lang="x-none" altLang="pt-BR"/>
              <a:t>PgAdmin</a:t>
            </a:r>
            <a:endParaRPr lang="x-none" altLang="pt-BR"/>
          </a:p>
          <a:p>
            <a:pPr lvl="1"/>
            <a:r>
              <a:rPr lang="x-none" altLang="pt-BR"/>
              <a:t>pg_activity (somente para monitoramento)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Privilégios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Através de </a:t>
            </a:r>
            <a:r>
              <a:rPr lang="x-none" altLang="pt-BR">
                <a:solidFill>
                  <a:srgbClr val="92D050"/>
                </a:solidFill>
              </a:rPr>
              <a:t>privilégios</a:t>
            </a:r>
            <a:r>
              <a:rPr lang="x-none" altLang="pt-BR"/>
              <a:t>, é possível definir quais usuários tem </a:t>
            </a:r>
            <a:r>
              <a:rPr lang="x-none" altLang="pt-BR">
                <a:solidFill>
                  <a:srgbClr val="92D050"/>
                </a:solidFill>
              </a:rPr>
              <a:t>acesso </a:t>
            </a:r>
            <a:r>
              <a:rPr lang="x-none" altLang="pt-BR"/>
              <a:t>a quais objetos, e o que cada usuário pode fazer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database teste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Tipos de </a:t>
            </a:r>
            <a:r>
              <a:rPr lang="x-none" altLang="pt-BR">
                <a:solidFill>
                  <a:srgbClr val="92D050"/>
                </a:solidFill>
              </a:rPr>
              <a:t>grant</a:t>
            </a:r>
            <a:r>
              <a:rPr lang="x-none" altLang="pt-BR"/>
              <a:t>: select, insert, update, delete, rule, references, trigger, create, temporary, execute e usage</a:t>
            </a:r>
            <a:endParaRPr lang="x-none" alt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view </a:t>
            </a:r>
            <a:r>
              <a:rPr lang="x-none" altLang="pt-BR"/>
              <a:t>é uma consulta armazenada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uma view: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view vw_minhaview as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col1, col2, col3 from tabela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Usa-se uma view como se fosse uma tabela: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vw_minhaview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todas as views: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viewname from pg_views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Tipos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tipos de dados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integer, bigint</a:t>
            </a:r>
            <a:endParaRPr lang="x-none" altLang="pt-BR"/>
          </a:p>
          <a:p>
            <a:pPr lvl="1"/>
            <a:r>
              <a:rPr lang="x-none" altLang="pt-BR"/>
              <a:t>serial, bigserial</a:t>
            </a:r>
            <a:endParaRPr lang="x-none" altLang="pt-BR"/>
          </a:p>
          <a:p>
            <a:pPr lvl="1"/>
            <a:r>
              <a:rPr lang="x-none" altLang="pt-BR"/>
              <a:t>char, character, character varying</a:t>
            </a:r>
            <a:endParaRPr lang="x-none" altLang="pt-BR"/>
          </a:p>
          <a:p>
            <a:pPr lvl="1"/>
            <a:r>
              <a:rPr lang="x-none" altLang="pt-BR"/>
              <a:t>double precision, numeric</a:t>
            </a:r>
            <a:endParaRPr lang="x-none" altLang="pt-BR"/>
          </a:p>
          <a:p>
            <a:pPr lvl="1"/>
            <a:r>
              <a:rPr lang="x-none" altLang="pt-BR"/>
              <a:t>date, timestamp</a:t>
            </a:r>
            <a:endParaRPr lang="x-none" altLang="pt-BR"/>
          </a:p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conversões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'27/09/2016'::date</a:t>
            </a:r>
            <a:endParaRPr lang="x-none" altLang="pt-BR"/>
          </a:p>
          <a:p>
            <a:pPr lvl="1"/>
            <a:r>
              <a:rPr lang="x-none" altLang="pt-BR"/>
              <a:t>'27/09/2016 09:00:00'::timestamp</a:t>
            </a:r>
            <a:endParaRPr lang="x-none" altLang="pt-BR"/>
          </a:p>
          <a:p>
            <a:pPr lvl="1"/>
            <a:r>
              <a:rPr lang="x-none" altLang="pt-BR"/>
              <a:t>'12.5'::double precision</a:t>
            </a:r>
            <a:endParaRPr lang="x-none" altLang="pt-BR"/>
          </a:p>
          <a:p>
            <a:pPr lvl="1"/>
            <a:r>
              <a:rPr lang="x-none" altLang="pt-BR"/>
              <a:t>1000::character varying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tem muitas funções prontas</a:t>
            </a:r>
            <a:endParaRPr lang="x-none" altLang="pt-BR"/>
          </a:p>
          <a:p>
            <a:r>
              <a:rPr lang="x-none" altLang="pt-BR"/>
              <a:t>Exemplos:</a:t>
            </a:r>
            <a:endParaRPr lang="x-none" altLang="pt-BR"/>
          </a:p>
          <a:p>
            <a:pPr lvl="1"/>
            <a:r>
              <a:rPr lang="x-none" altLang="pt-BR"/>
              <a:t>upper(str), lower(str), length(str)</a:t>
            </a:r>
            <a:endParaRPr lang="x-none" altLang="pt-BR"/>
          </a:p>
          <a:p>
            <a:pPr lvl="1"/>
            <a:r>
              <a:rPr lang="x-none" altLang="pt-BR"/>
              <a:t>trim(str), substring(str from start to end)</a:t>
            </a:r>
            <a:endParaRPr lang="x-none" altLang="pt-BR"/>
          </a:p>
          <a:p>
            <a:pPr lvl="1"/>
            <a:r>
              <a:rPr lang="x-none" altLang="pt-BR"/>
              <a:t>replace(str, str1, str2)</a:t>
            </a:r>
            <a:endParaRPr lang="x-none" altLang="pt-BR"/>
          </a:p>
          <a:p>
            <a:pPr lvl="1"/>
            <a:r>
              <a:rPr lang="x-none" altLang="pt-BR"/>
              <a:t>coalesce(val1, val2, ...)</a:t>
            </a:r>
            <a:endParaRPr lang="x-none" altLang="pt-BR"/>
          </a:p>
          <a:p>
            <a:pPr lvl="1"/>
            <a:r>
              <a:rPr lang="x-none" altLang="pt-BR"/>
              <a:t>greatest(val1, val2, ...)</a:t>
            </a:r>
            <a:endParaRPr lang="x-none" altLang="pt-BR"/>
          </a:p>
          <a:p>
            <a:pPr lvl="1"/>
            <a:r>
              <a:rPr lang="x-none" altLang="pt-BR"/>
              <a:t>least(val1, val2, ...)</a:t>
            </a:r>
            <a:endParaRPr lang="x-none" altLang="pt-BR"/>
          </a:p>
          <a:p>
            <a:pPr lvl="1"/>
            <a:r>
              <a:rPr lang="x-none" altLang="pt-BR"/>
              <a:t>now(), extract(date_part from timestamp)</a:t>
            </a:r>
            <a:endParaRPr lang="x-none" altLang="pt-BR"/>
          </a:p>
          <a:p>
            <a:pPr lvl="1"/>
            <a:r>
              <a:rPr lang="x-none" altLang="pt-BR"/>
              <a:t>floor(n), ceil(n), log(n), pi(), mod(n, m),</a:t>
            </a:r>
            <a:endParaRPr lang="x-none" altLang="pt-BR"/>
          </a:p>
          <a:p>
            <a:pPr lvl="1"/>
            <a:r>
              <a:rPr lang="x-none" altLang="pt-BR"/>
              <a:t>power(n, m), round(n, m), sqrt(n)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/>
              <a:t>Seus bancos de dados podem conter dados valiosos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Faça backup regularmente!!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No caso do SQLite, o backup é apenas uma cópia do arquivo .db</a:t>
            </a:r>
            <a:endParaRPr lang="x-none" altLang="pt-BR"/>
          </a:p>
          <a:p>
            <a:r>
              <a:rPr lang="x-none" altLang="pt-BR"/>
              <a:t>No PostgreSQL, o backup é feito através de um </a:t>
            </a:r>
            <a:r>
              <a:rPr lang="x-none" altLang="pt-BR">
                <a:solidFill>
                  <a:srgbClr val="92D050"/>
                </a:solidFill>
              </a:rPr>
              <a:t>SQL Dump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ideia é criar um </a:t>
            </a:r>
            <a:r>
              <a:rPr lang="x-none" altLang="pt-BR">
                <a:solidFill>
                  <a:srgbClr val="92D050"/>
                </a:solidFill>
              </a:rPr>
              <a:t>script </a:t>
            </a:r>
            <a:r>
              <a:rPr lang="x-none" altLang="pt-BR"/>
              <a:t>contendo </a:t>
            </a:r>
            <a:r>
              <a:rPr lang="x-none" altLang="pt-BR">
                <a:solidFill>
                  <a:srgbClr val="92D050"/>
                </a:solidFill>
              </a:rPr>
              <a:t>comandos SQL</a:t>
            </a:r>
            <a:r>
              <a:rPr lang="x-none" altLang="pt-BR"/>
              <a:t> com o </a:t>
            </a:r>
            <a:r>
              <a:rPr lang="x-none" altLang="pt-BR">
                <a:solidFill>
                  <a:srgbClr val="92D050"/>
                </a:solidFill>
              </a:rPr>
              <a:t>estado atual</a:t>
            </a:r>
            <a:r>
              <a:rPr lang="x-none" altLang="pt-BR"/>
              <a:t> do banco de dados</a:t>
            </a:r>
            <a:endParaRPr lang="x-none" altLang="pt-BR"/>
          </a:p>
          <a:p>
            <a:r>
              <a:rPr lang="x-none" altLang="pt-BR"/>
              <a:t>Ao ser rodado num banco de dados vazio, o script recriará o estado atual do banco de dados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Para criar um dump: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pg_dump employees &gt;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/>
              <a:t>Isso criará um arquivo </a:t>
            </a:r>
            <a:r>
              <a:rPr lang="x-none" altLang="pt-BR" sz="3000">
                <a:solidFill>
                  <a:srgbClr val="92D050"/>
                </a:solidFill>
              </a:rPr>
              <a:t>backup.sql</a:t>
            </a:r>
            <a:r>
              <a:rPr lang="x-none" altLang="pt-BR" sz="3000"/>
              <a:t> na pasta </a:t>
            </a:r>
            <a:r>
              <a:rPr lang="x-none" altLang="pt-BR" sz="3000">
                <a:solidFill>
                  <a:srgbClr val="92D050"/>
                </a:solidFill>
              </a:rPr>
              <a:t>/var/lib/postgresql</a:t>
            </a:r>
            <a:endParaRPr lang="x-none" altLang="pt-BR" sz="3000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Recomenda-se o uso de um formato compactado:</a:t>
            </a:r>
            <a:endParaRPr lang="x-none" altLang="pt-BR" sz="3000"/>
          </a:p>
          <a:p>
            <a:pPr lvl="1"/>
            <a:r>
              <a:rPr lang="x-none" altLang="pt-BR" sz="2600">
                <a:solidFill>
                  <a:srgbClr val="00B0F0"/>
                </a:solidFill>
              </a:rPr>
              <a:t>pg_dump -Fc employees &gt; backup.dmp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O ideal é </a:t>
            </a:r>
            <a:r>
              <a:rPr lang="x-none" altLang="pt-BR">
                <a:solidFill>
                  <a:srgbClr val="92D050"/>
                </a:solidFill>
              </a:rPr>
              <a:t>agendar </a:t>
            </a:r>
            <a:r>
              <a:rPr lang="x-none" altLang="pt-BR"/>
              <a:t>para criar um backup diariamente</a:t>
            </a:r>
            <a:endParaRPr lang="x-none" altLang="pt-BR"/>
          </a:p>
          <a:p>
            <a:r>
              <a:rPr lang="x-none" altLang="pt-BR"/>
              <a:t>Os arquivos .sql ou .dmp podem ser </a:t>
            </a:r>
            <a:r>
              <a:rPr lang="x-none" altLang="pt-BR">
                <a:solidFill>
                  <a:srgbClr val="92D050"/>
                </a:solidFill>
              </a:rPr>
              <a:t>copiados </a:t>
            </a:r>
            <a:r>
              <a:rPr lang="x-none" altLang="pt-BR"/>
              <a:t>para outra máquina</a:t>
            </a:r>
            <a:endParaRPr lang="x-none" altLang="pt-BR"/>
          </a:p>
          <a:p>
            <a:r>
              <a:rPr lang="x-none" altLang="pt-BR"/>
              <a:t>Devem ser restaurados em um </a:t>
            </a:r>
            <a:r>
              <a:rPr lang="x-none" altLang="pt-BR">
                <a:solidFill>
                  <a:srgbClr val="92D050"/>
                </a:solidFill>
              </a:rPr>
              <a:t>banco de dados vazio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restaurar um script .sql: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 novobanco &lt;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restaurar um arquivo .dmp: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pg_restore -d novobanco backup.dmp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PostgreSQL Tuning</a:t>
            </a:r>
            <a:r>
              <a:rPr lang="x-none" altLang="pt-BR"/>
              <a:t> é uma tarefa que pode ser complicada</a:t>
            </a:r>
            <a:endParaRPr lang="x-none" altLang="pt-BR"/>
          </a:p>
          <a:p>
            <a:r>
              <a:rPr lang="x-none" altLang="pt-BR"/>
              <a:t>Depende muito da aplicação: </a:t>
            </a:r>
            <a:r>
              <a:rPr lang="x-none" altLang="pt-BR">
                <a:solidFill>
                  <a:srgbClr val="92D050"/>
                </a:solidFill>
              </a:rPr>
              <a:t>não existe bala de prata!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Alguns pontos:</a:t>
            </a:r>
            <a:endParaRPr lang="x-none" altLang="pt-BR"/>
          </a:p>
          <a:p>
            <a:pPr lvl="1"/>
            <a:r>
              <a:rPr lang="x-none" altLang="pt-BR"/>
              <a:t>Melhorias no código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Common Table Expressions (</a:t>
            </a:r>
            <a:r>
              <a:rPr lang="x-none" altLang="pt-BR">
                <a:solidFill>
                  <a:srgbClr val="92D050"/>
                </a:solidFill>
              </a:rPr>
              <a:t>CTEs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r>
              <a:rPr lang="x-none" altLang="pt-BR"/>
              <a:t>Limpeza do banco de dados com </a:t>
            </a:r>
            <a:r>
              <a:rPr lang="x-none" altLang="pt-BR">
                <a:solidFill>
                  <a:srgbClr val="92D050"/>
                </a:solidFill>
              </a:rPr>
              <a:t>vacuum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Análise da consulta lenta com </a:t>
            </a:r>
            <a:r>
              <a:rPr lang="x-none" altLang="pt-BR">
                <a:solidFill>
                  <a:srgbClr val="92D050"/>
                </a:solidFill>
              </a:rPr>
              <a:t>explain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índices </a:t>
            </a:r>
            <a:r>
              <a:rPr lang="x-none" altLang="pt-BR"/>
              <a:t>para melhoria de consultas</a:t>
            </a:r>
            <a:endParaRPr lang="x-none" altLang="pt-BR"/>
          </a:p>
          <a:p>
            <a:pPr lvl="1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configurações </a:t>
            </a:r>
            <a:r>
              <a:rPr lang="x-none" altLang="pt-BR"/>
              <a:t>do PostgreSQL</a:t>
            </a:r>
            <a:endParaRPr lang="x-none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Use subconsultas somente como uma tabela (no from e no join)</a:t>
            </a:r>
            <a:endParaRPr lang="x-none" altLang="pt-BR"/>
          </a:p>
          <a:p>
            <a:r>
              <a:rPr lang="x-none" altLang="pt-BR"/>
              <a:t>Sempre que houver um atributo constante e puder fazer subconsulta no from ou no join, faça</a:t>
            </a:r>
            <a:endParaRPr lang="x-none" altLang="pt-BR"/>
          </a:p>
          <a:p>
            <a:r>
              <a:rPr lang="x-none" altLang="pt-BR"/>
              <a:t>Procure fazer joins de apenas 1 atributo</a:t>
            </a:r>
            <a:endParaRPr lang="x-none" altLang="pt-BR"/>
          </a:p>
          <a:p>
            <a:r>
              <a:rPr lang="x-none" altLang="pt-BR"/>
              <a:t>Ordene os joins em ordem de número de registros, do maior para o menor</a:t>
            </a:r>
            <a:endParaRPr lang="x-none" altLang="pt-BR"/>
          </a:p>
          <a:p>
            <a:r>
              <a:rPr lang="x-none" altLang="pt-BR"/>
              <a:t>Procure não usar mais do que 7 joins (8 tabelas) em uma mesma consulta</a:t>
            </a:r>
            <a:endParaRPr lang="x-none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 Customizadas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Alguns atributos do arquivo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listen_addresses</a:t>
            </a:r>
            <a:endParaRPr lang="x-none" altLang="pt-BR"/>
          </a:p>
          <a:p>
            <a:pPr lvl="1"/>
            <a:r>
              <a:rPr lang="x-none" altLang="pt-BR"/>
              <a:t>max_connections</a:t>
            </a:r>
            <a:endParaRPr lang="x-none" altLang="pt-BR"/>
          </a:p>
          <a:p>
            <a:pPr lvl="1"/>
            <a:r>
              <a:rPr lang="x-none" altLang="pt-BR"/>
              <a:t>effective_cache_size</a:t>
            </a:r>
            <a:endParaRPr lang="x-none" altLang="pt-BR"/>
          </a:p>
          <a:p>
            <a:pPr lvl="1"/>
            <a:r>
              <a:rPr lang="x-none" altLang="pt-BR"/>
              <a:t>shared_buffers</a:t>
            </a:r>
            <a:endParaRPr lang="x-none" altLang="pt-BR"/>
          </a:p>
          <a:p>
            <a:pPr lvl="1"/>
            <a:r>
              <a:rPr lang="x-none" altLang="pt-BR"/>
              <a:t>work_mem</a:t>
            </a:r>
            <a:endParaRPr lang="x-none" altLang="pt-BR"/>
          </a:p>
          <a:p>
            <a:pPr lvl="1"/>
            <a:r>
              <a:rPr lang="x-none" altLang="pt-BR"/>
              <a:t>maintenance_work_mem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/>
              <a:t>Ferramenta de configuração automática: </a:t>
            </a:r>
            <a:r>
              <a:rPr lang="x-none" altLang="pt-BR">
                <a:solidFill>
                  <a:srgbClr val="92D050"/>
                </a:solidFill>
              </a:rPr>
              <a:t>www.pgconfig.org</a:t>
            </a:r>
            <a:r>
              <a:rPr lang="x-none" altLang="pt-BR"/>
              <a:t> (Sebastian Webber)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Sequências</a:t>
            </a:r>
            <a:endParaRPr lang="x-none" altLang="pt-BR"/>
          </a:p>
          <a:p>
            <a:r>
              <a:rPr lang="x-none" altLang="pt-BR"/>
              <a:t>Triggers</a:t>
            </a:r>
            <a:endParaRPr lang="x-none" altLang="pt-BR"/>
          </a:p>
          <a:p>
            <a:r>
              <a:rPr lang="x-none" altLang="pt-BR"/>
              <a:t>Grants</a:t>
            </a:r>
            <a:endParaRPr lang="x-none" altLang="pt-BR"/>
          </a:p>
          <a:p>
            <a:r>
              <a:rPr lang="x-none" altLang="pt-BR">
                <a:sym typeface="+mn-ea"/>
              </a:rPr>
              <a:t>Enumerações</a:t>
            </a:r>
            <a:endParaRPr lang="x-none" altLang="pt-BR"/>
          </a:p>
          <a:p>
            <a:r>
              <a:rPr lang="x-none" altLang="pt-BR">
                <a:sym typeface="+mn-ea"/>
              </a:rPr>
              <a:t>Arrays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CTEs recursivas (with recursive)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Orientação a objetos: HStore, JSON e JSONB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janela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agregação customizadas</a:t>
            </a:r>
            <a:endParaRPr lang="x-none" altLang="pt-BR">
              <a:sym typeface="+mn-ea"/>
            </a:endParaRPr>
          </a:p>
          <a:p>
            <a:r>
              <a:rPr lang="x-none" altLang="pt-BR"/>
              <a:t>Índices parciais</a:t>
            </a:r>
            <a:endParaRPr lang="x-none" altLang="pt-BR"/>
          </a:p>
          <a:p>
            <a:r>
              <a:rPr lang="x-none" altLang="pt-BR"/>
              <a:t>Clusterização de tabelas</a:t>
            </a:r>
            <a:endParaRPr lang="x-none" altLang="pt-BR"/>
          </a:p>
          <a:p>
            <a:r>
              <a:rPr lang="x-none" altLang="pt-BR"/>
              <a:t>Particionamento de tabelas</a:t>
            </a:r>
            <a:endParaRPr lang="x-none" altLang="pt-BR"/>
          </a:p>
          <a:p>
            <a:r>
              <a:rPr lang="x-none" altLang="pt-BR"/>
              <a:t>Replicação de bancos em servidores diferentes (Hot StandBy)</a:t>
            </a:r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7058</Words>
  <Application>Kingsoft Office WPP</Application>
  <PresentationFormat>Apresentação na tela (4:3)</PresentationFormat>
  <Paragraphs>281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Privilégios</vt:lpstr>
      <vt:lpstr>Conceitos: Schemas</vt:lpstr>
      <vt:lpstr>Conceitos: Schemas</vt:lpstr>
      <vt:lpstr>Conceitos: Views</vt:lpstr>
      <vt:lpstr>PowerPoint 演示文稿</vt:lpstr>
      <vt:lpstr>PowerPoint 演示文稿</vt:lpstr>
      <vt:lpstr>Backup e Restauração</vt:lpstr>
      <vt:lpstr>Backup e Restauração</vt:lpstr>
      <vt:lpstr>Backup e Restauração</vt:lpstr>
      <vt:lpstr>Desempenho</vt:lpstr>
      <vt:lpstr>Desempenho: SQL</vt:lpstr>
      <vt:lpstr>Desempenho: CTEs</vt:lpstr>
      <vt:lpstr>Desempenho: Vacuum</vt:lpstr>
      <vt:lpstr>Desempenho: Explain</vt:lpstr>
      <vt:lpstr>Desempenho: Índices</vt:lpstr>
      <vt:lpstr>Desempenho: Configuração</vt:lpstr>
      <vt:lpstr>Funções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417</cp:revision>
  <dcterms:created xsi:type="dcterms:W3CDTF">2016-09-27T12:18:43Z</dcterms:created>
  <dcterms:modified xsi:type="dcterms:W3CDTF">2016-09-27T12:18:43Z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