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7/10/2014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7/10/2014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7/10/2014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7/10/2014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7/10/2014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7/10/2014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B2AED99-3A78-46C3-A4E3-29F86B3E5DC3}" type="datetimeFigureOut">
              <a:rPr lang="pt-BR" smtClean="0"/>
              <a:pPr/>
              <a:t>7/10/2014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B2AED99-3A78-46C3-A4E3-29F86B3E5DC3}" type="datetimeFigureOut">
              <a:rPr lang="pt-BR" smtClean="0"/>
              <a:pPr/>
              <a:t>7/10/2014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</a:t>
            </a:r>
            <a:br>
              <a:rPr lang="pt-BR" dirty="0" smtClean="0"/>
            </a:br>
            <a:r>
              <a:rPr lang="pt-BR" dirty="0" smtClean="0"/>
              <a:t>Capítulo 5:</a:t>
            </a:r>
            <a:br>
              <a:rPr lang="pt-BR" dirty="0" smtClean="0"/>
            </a:br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acessar um elemento de um vetor, digamos o seu segundo elemento: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(x[1]);</a:t>
            </a:r>
          </a:p>
          <a:p>
            <a:r>
              <a:rPr lang="pt-BR" dirty="0" smtClean="0"/>
              <a:t>No caso, o número que está entre [] é chamado de </a:t>
            </a:r>
            <a:r>
              <a:rPr lang="pt-BR" dirty="0" smtClean="0">
                <a:solidFill>
                  <a:srgbClr val="92D050"/>
                </a:solidFill>
              </a:rPr>
              <a:t>índice</a:t>
            </a:r>
          </a:p>
          <a:p>
            <a:r>
              <a:rPr lang="pt-BR" dirty="0" smtClean="0"/>
              <a:t>Podemos usar uma variável como índice, e isso é excelente para operadores de repetição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6615142" cy="465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Podemos buscar um elemento em um vetor pelo seu </a:t>
            </a:r>
            <a:r>
              <a:rPr lang="pt-BR" dirty="0" smtClean="0">
                <a:solidFill>
                  <a:srgbClr val="92D050"/>
                </a:solidFill>
              </a:rPr>
              <a:t>índice</a:t>
            </a:r>
            <a:r>
              <a:rPr lang="pt-BR" dirty="0" smtClean="0"/>
              <a:t> ou pelo seu </a:t>
            </a:r>
            <a:r>
              <a:rPr lang="pt-BR" dirty="0" smtClean="0">
                <a:solidFill>
                  <a:srgbClr val="92D050"/>
                </a:solidFill>
              </a:rPr>
              <a:t>valor</a:t>
            </a:r>
            <a:endParaRPr lang="pt-BR" dirty="0" smtClean="0"/>
          </a:p>
          <a:p>
            <a:r>
              <a:rPr lang="pt-BR" dirty="0" smtClean="0"/>
              <a:t>A busca por índice é instantânea</a:t>
            </a:r>
          </a:p>
          <a:p>
            <a:r>
              <a:rPr lang="pt-BR" dirty="0" smtClean="0"/>
              <a:t>A busca por valor pode ser feita de duas formas: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Sequencial</a:t>
            </a:r>
            <a:r>
              <a:rPr lang="pt-BR" dirty="0" smtClean="0"/>
              <a:t>: Percorre todos os elementos do vetor até encontrar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Binária</a:t>
            </a:r>
            <a:r>
              <a:rPr lang="pt-BR" dirty="0" smtClean="0"/>
              <a:t>: Só funciona em vetores ordenados. Vai dividindo o vetor ao meio até encontrar o elemento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Em vetores estáticos, não é possível inserir ou remover elementos</a:t>
            </a:r>
          </a:p>
          <a:p>
            <a:r>
              <a:rPr lang="pt-BR" dirty="0" smtClean="0"/>
              <a:t>Isso só é possível em vetores dinâmicos</a:t>
            </a:r>
          </a:p>
          <a:p>
            <a:r>
              <a:rPr lang="pt-BR" dirty="0" smtClean="0"/>
              <a:t>Para um vetor estático de tamanho N:</a:t>
            </a:r>
          </a:p>
          <a:p>
            <a:pPr lvl="1"/>
            <a:r>
              <a:rPr lang="pt-BR" dirty="0" smtClean="0"/>
              <a:t>Copie o vetor original para um vetor temporário</a:t>
            </a:r>
          </a:p>
          <a:p>
            <a:pPr lvl="1"/>
            <a:r>
              <a:rPr lang="pt-BR" dirty="0" smtClean="0"/>
              <a:t>Realoque o vetor original com tamanho N+1</a:t>
            </a:r>
          </a:p>
          <a:p>
            <a:pPr lvl="1"/>
            <a:r>
              <a:rPr lang="pt-BR" dirty="0" smtClean="0"/>
              <a:t>Copie todos os elementos do vetor temporário para o vetor original</a:t>
            </a:r>
          </a:p>
          <a:p>
            <a:pPr lvl="1"/>
            <a:r>
              <a:rPr lang="pt-BR" dirty="0" smtClean="0"/>
              <a:t>Armazene o valor a ser inserido na última posição</a:t>
            </a:r>
          </a:p>
          <a:p>
            <a:r>
              <a:rPr lang="pt-BR" dirty="0" smtClean="0"/>
              <a:t>O problema é mais complexo se desejarmos que a inserção seja </a:t>
            </a:r>
            <a:r>
              <a:rPr lang="pt-BR" dirty="0" smtClean="0">
                <a:solidFill>
                  <a:srgbClr val="92D050"/>
                </a:solidFill>
              </a:rPr>
              <a:t>ordenada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Em vetores estáticos, a remoção também é possível apenas com o auxílio de um vetor temporário:</a:t>
            </a:r>
          </a:p>
          <a:p>
            <a:pPr lvl="1"/>
            <a:r>
              <a:rPr lang="pt-BR" dirty="0" smtClean="0"/>
              <a:t>Copie o vetor original para um vetor temporário</a:t>
            </a:r>
          </a:p>
          <a:p>
            <a:pPr lvl="1"/>
            <a:r>
              <a:rPr lang="pt-BR" dirty="0" smtClean="0"/>
              <a:t>Busque o elemento a ser removido e armazene seu índice</a:t>
            </a:r>
          </a:p>
          <a:p>
            <a:pPr lvl="1"/>
            <a:r>
              <a:rPr lang="pt-BR" dirty="0" smtClean="0"/>
              <a:t>Realoque o vetor original com tamanho N-1</a:t>
            </a:r>
          </a:p>
          <a:p>
            <a:pPr lvl="1"/>
            <a:r>
              <a:rPr lang="pt-BR" dirty="0" smtClean="0"/>
              <a:t>Copie todos os elementos do vetor temporário para o vetor original, mas pulando o índice do elemento a ser removido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Ordenar</a:t>
            </a:r>
            <a:r>
              <a:rPr lang="pt-BR" dirty="0" smtClean="0"/>
              <a:t> os elementos de um vetor significa permutá-los ou rearranjá-los de tal modo que eles fiquem em </a:t>
            </a:r>
            <a:r>
              <a:rPr lang="pt-BR" dirty="0" smtClean="0">
                <a:solidFill>
                  <a:srgbClr val="92D050"/>
                </a:solidFill>
              </a:rPr>
              <a:t>ordem crescente</a:t>
            </a:r>
          </a:p>
          <a:p>
            <a:r>
              <a:rPr lang="pt-BR" dirty="0" smtClean="0"/>
              <a:t>Existem </a:t>
            </a:r>
            <a:r>
              <a:rPr lang="pt-BR" dirty="0" smtClean="0">
                <a:solidFill>
                  <a:srgbClr val="92D050"/>
                </a:solidFill>
              </a:rPr>
              <a:t>vários algoritmos</a:t>
            </a:r>
            <a:r>
              <a:rPr lang="pt-BR" dirty="0" smtClean="0"/>
              <a:t> para essa tarefa, cada um com suas particularidades</a:t>
            </a:r>
          </a:p>
          <a:p>
            <a:r>
              <a:rPr lang="pt-BR" dirty="0" smtClean="0"/>
              <a:t>Em casos genéricos, escolhemos o melhor algoritmo se ele </a:t>
            </a:r>
            <a:r>
              <a:rPr lang="pt-BR" dirty="0" smtClean="0">
                <a:solidFill>
                  <a:srgbClr val="92D050"/>
                </a:solidFill>
              </a:rPr>
              <a:t>ordenar mais rápido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Exemplos de algoritmos:</a:t>
            </a:r>
          </a:p>
          <a:p>
            <a:pPr lvl="1"/>
            <a:r>
              <a:rPr lang="pt-BR" dirty="0" err="1" smtClean="0"/>
              <a:t>Insertion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(inserção)</a:t>
            </a:r>
          </a:p>
          <a:p>
            <a:pPr lvl="1"/>
            <a:r>
              <a:rPr lang="pt-BR" dirty="0" err="1" smtClean="0"/>
              <a:t>Selection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(seleção)</a:t>
            </a:r>
          </a:p>
          <a:p>
            <a:pPr lvl="1"/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(bolha)</a:t>
            </a:r>
          </a:p>
          <a:p>
            <a:pPr lvl="1"/>
            <a:r>
              <a:rPr lang="pt-BR" dirty="0" smtClean="0"/>
              <a:t>Shell </a:t>
            </a:r>
            <a:r>
              <a:rPr lang="pt-BR" dirty="0" err="1" smtClean="0"/>
              <a:t>Sort</a:t>
            </a:r>
            <a:r>
              <a:rPr lang="pt-BR" dirty="0" smtClean="0"/>
              <a:t> (concha)</a:t>
            </a:r>
          </a:p>
          <a:p>
            <a:pPr lvl="1"/>
            <a:r>
              <a:rPr lang="pt-BR" dirty="0" smtClean="0"/>
              <a:t>Merge </a:t>
            </a:r>
            <a:r>
              <a:rPr lang="pt-BR" dirty="0" err="1" smtClean="0"/>
              <a:t>Sort</a:t>
            </a:r>
            <a:r>
              <a:rPr lang="pt-BR" dirty="0" smtClean="0"/>
              <a:t> (união)</a:t>
            </a:r>
          </a:p>
          <a:p>
            <a:pPr lvl="1"/>
            <a:r>
              <a:rPr lang="pt-BR" dirty="0" err="1" smtClean="0"/>
              <a:t>Heap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(pilha)</a:t>
            </a:r>
          </a:p>
          <a:p>
            <a:pPr lvl="1"/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(rápido)</a:t>
            </a:r>
          </a:p>
          <a:p>
            <a:r>
              <a:rPr lang="pt-BR" dirty="0" smtClean="0"/>
              <a:t>Visualização em </a:t>
            </a:r>
            <a:r>
              <a:rPr lang="pt-BR" dirty="0" smtClean="0">
                <a:solidFill>
                  <a:srgbClr val="92D050"/>
                </a:solidFill>
              </a:rPr>
              <a:t>http://www.sorting-algorithms.com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Dinâmicos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Uma das grandes vantagens do C# são os </a:t>
            </a:r>
            <a:r>
              <a:rPr lang="pt-BR" dirty="0" smtClean="0">
                <a:solidFill>
                  <a:srgbClr val="92D050"/>
                </a:solidFill>
              </a:rPr>
              <a:t>vetores dinâmicos</a:t>
            </a:r>
          </a:p>
          <a:p>
            <a:r>
              <a:rPr lang="pt-BR" dirty="0" smtClean="0"/>
              <a:t>Você não precisa conhecer o número de elementos</a:t>
            </a:r>
          </a:p>
          <a:p>
            <a:r>
              <a:rPr lang="pt-BR" dirty="0" smtClean="0"/>
              <a:t>Possuem muitas operações prontas</a:t>
            </a:r>
          </a:p>
          <a:p>
            <a:r>
              <a:rPr lang="pt-BR" dirty="0" smtClean="0"/>
              <a:t>Estrutura </a:t>
            </a:r>
            <a:r>
              <a:rPr lang="pt-BR" dirty="0" smtClean="0">
                <a:solidFill>
                  <a:srgbClr val="92D050"/>
                </a:solidFill>
              </a:rPr>
              <a:t>auto-gerenciáveis</a:t>
            </a:r>
            <a:r>
              <a:rPr lang="pt-BR" dirty="0" smtClean="0"/>
              <a:t> que na prática substituem os vetores estáticos</a:t>
            </a:r>
          </a:p>
          <a:p>
            <a:r>
              <a:rPr lang="pt-BR" dirty="0" smtClean="0"/>
              <a:t>Porém, tendem a ser </a:t>
            </a:r>
            <a:r>
              <a:rPr lang="pt-BR" dirty="0" smtClean="0">
                <a:solidFill>
                  <a:srgbClr val="92D050"/>
                </a:solidFill>
              </a:rPr>
              <a:t>mais lentos</a:t>
            </a:r>
            <a:r>
              <a:rPr lang="pt-BR" dirty="0" smtClean="0"/>
              <a:t> e ocupar </a:t>
            </a:r>
            <a:r>
              <a:rPr lang="pt-BR" dirty="0" smtClean="0">
                <a:solidFill>
                  <a:srgbClr val="92D050"/>
                </a:solidFill>
              </a:rPr>
              <a:t>mais memória</a:t>
            </a:r>
            <a:r>
              <a:rPr lang="pt-BR" dirty="0" smtClean="0"/>
              <a:t> do que os vetores estáticos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dirty="0" smtClean="0"/>
              <a:t> que está no </a:t>
            </a:r>
            <a:r>
              <a:rPr lang="pt-BR" dirty="0" err="1" smtClean="0"/>
              <a:t>namespace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Collections</a:t>
            </a:r>
            <a:endParaRPr lang="pt-BR" b="1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/>
              <a:t>Pode ser declarado de duas formas: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Collections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/>
              <a:t>Ou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System.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Collections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ArrayList</a:t>
            </a:r>
            <a:r>
              <a:rPr lang="pt-BR" dirty="0" smtClean="0"/>
              <a:t> funciona bem com tipos básicos: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string</a:t>
            </a:r>
          </a:p>
          <a:p>
            <a:r>
              <a:rPr lang="pt-BR" dirty="0" smtClean="0"/>
              <a:t>Para tipos complexos, é necessário o uso de </a:t>
            </a:r>
            <a:r>
              <a:rPr lang="pt-BR" dirty="0" err="1" smtClean="0">
                <a:solidFill>
                  <a:srgbClr val="92D050"/>
                </a:solidFill>
              </a:rPr>
              <a:t>cast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Após ser declarado, precisa ser </a:t>
            </a:r>
            <a:r>
              <a:rPr lang="pt-BR" dirty="0" smtClean="0">
                <a:solidFill>
                  <a:srgbClr val="92D050"/>
                </a:solidFill>
              </a:rPr>
              <a:t>instanciado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Conceito de Vetor</a:t>
            </a:r>
          </a:p>
          <a:p>
            <a:r>
              <a:rPr lang="pt-BR" dirty="0" smtClean="0"/>
              <a:t>Vetores Estáticos</a:t>
            </a:r>
          </a:p>
          <a:p>
            <a:r>
              <a:rPr lang="pt-BR" dirty="0" smtClean="0"/>
              <a:t>Elementos de um Vetor</a:t>
            </a:r>
          </a:p>
          <a:p>
            <a:r>
              <a:rPr lang="pt-BR" dirty="0" smtClean="0"/>
              <a:t>Operações com Vetor:</a:t>
            </a:r>
          </a:p>
          <a:p>
            <a:pPr lvl="1"/>
            <a:r>
              <a:rPr lang="pt-BR" dirty="0" smtClean="0"/>
              <a:t>Busca, Inserção, Remoção, Ordenação</a:t>
            </a:r>
          </a:p>
          <a:p>
            <a:r>
              <a:rPr lang="pt-BR" dirty="0" smtClean="0"/>
              <a:t>Vetores Dinâmicos</a:t>
            </a:r>
          </a:p>
          <a:p>
            <a:pPr lvl="1"/>
            <a:r>
              <a:rPr lang="pt-BR" dirty="0" err="1" smtClean="0"/>
              <a:t>ArrayList</a:t>
            </a:r>
            <a:endParaRPr lang="pt-BR" dirty="0" smtClean="0"/>
          </a:p>
          <a:p>
            <a:r>
              <a:rPr lang="pt-BR" dirty="0" smtClean="0"/>
              <a:t>Comando </a:t>
            </a:r>
            <a:r>
              <a:rPr lang="pt-BR" dirty="0" err="1" smtClean="0">
                <a:solidFill>
                  <a:srgbClr val="92D050"/>
                </a:solidFill>
              </a:rPr>
              <a:t>foreach</a:t>
            </a:r>
            <a:endParaRPr lang="pt-BR" dirty="0" smtClean="0">
              <a:solidFill>
                <a:srgbClr val="92D050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Add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Insere um elemento ao final do vetor.</a:t>
            </a:r>
          </a:p>
          <a:p>
            <a:pPr lvl="1"/>
            <a:r>
              <a:rPr lang="pt-BR" dirty="0" smtClean="0"/>
              <a:t>Ex.: Inserir o número 50 no final do vetor.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(50);</a:t>
            </a:r>
          </a:p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Insert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Insere um elemento no índice especificado.</a:t>
            </a:r>
          </a:p>
          <a:p>
            <a:pPr lvl="1"/>
            <a:r>
              <a:rPr lang="pt-BR" dirty="0" smtClean="0"/>
              <a:t>Ex.: Inserir o número 200 na posição 10.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(10, 200);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Função </a:t>
            </a:r>
            <a:r>
              <a:rPr lang="pt-BR" dirty="0" smtClean="0">
                <a:solidFill>
                  <a:srgbClr val="92D050"/>
                </a:solidFill>
              </a:rPr>
              <a:t>Remove</a:t>
            </a:r>
          </a:p>
          <a:p>
            <a:pPr lvl="1"/>
            <a:r>
              <a:rPr lang="pt-BR" dirty="0" smtClean="0"/>
              <a:t>Remove a primeira ocorrência do valor.</a:t>
            </a:r>
          </a:p>
          <a:p>
            <a:pPr lvl="1"/>
            <a:r>
              <a:rPr lang="pt-BR" dirty="0" smtClean="0"/>
              <a:t>Ex.: Remover o elemento com valor 50.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.Remove(50);</a:t>
            </a:r>
          </a:p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RemoveAt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Remove o elemento que está na posição especificada.</a:t>
            </a:r>
          </a:p>
          <a:p>
            <a:pPr lvl="1"/>
            <a:r>
              <a:rPr lang="pt-BR" dirty="0" smtClean="0"/>
              <a:t>Ex.: Remover o elemento que está na posição 10.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RemoveAt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(10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dirty="0" smtClean="0">
                <a:cs typeface="Courier New" pitchFamily="49" charset="0"/>
              </a:rPr>
              <a:t>Função </a:t>
            </a:r>
            <a:r>
              <a:rPr lang="pt-BR" dirty="0" err="1" smtClean="0">
                <a:solidFill>
                  <a:srgbClr val="92D050"/>
                </a:solidFill>
                <a:cs typeface="Courier New" pitchFamily="49" charset="0"/>
              </a:rPr>
              <a:t>Clear</a:t>
            </a:r>
            <a:endParaRPr lang="pt-BR" dirty="0" smtClean="0">
              <a:solidFill>
                <a:srgbClr val="92D050"/>
              </a:solidFill>
              <a:cs typeface="Courier New" pitchFamily="49" charset="0"/>
            </a:endParaRPr>
          </a:p>
          <a:p>
            <a:pPr lvl="1"/>
            <a:r>
              <a:rPr lang="pt-BR" dirty="0" smtClean="0">
                <a:cs typeface="Courier New" pitchFamily="49" charset="0"/>
              </a:rPr>
              <a:t>Remove todos os elementos.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Clear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Busca por Índice</a:t>
            </a:r>
          </a:p>
          <a:p>
            <a:pPr lvl="1"/>
            <a:r>
              <a:rPr lang="pt-BR" dirty="0" smtClean="0"/>
              <a:t>Idêntico a vetores estáticos: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[10]</a:t>
            </a:r>
          </a:p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IndexOf</a:t>
            </a:r>
            <a:r>
              <a:rPr lang="pt-BR" dirty="0" smtClean="0"/>
              <a:t> (Busca </a:t>
            </a:r>
            <a:r>
              <a:rPr lang="pt-BR" dirty="0" err="1" smtClean="0"/>
              <a:t>Sequencial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Retorna a posição do elemento com o valor especificado. Não requer que o vetor esteja ordenado.</a:t>
            </a:r>
          </a:p>
          <a:p>
            <a:pPr lvl="1"/>
            <a:r>
              <a:rPr lang="pt-BR" dirty="0" smtClean="0"/>
              <a:t>Se o elemento não existir no vetor, retorna um valor negativo.</a:t>
            </a:r>
          </a:p>
          <a:p>
            <a:pPr lvl="1"/>
            <a:r>
              <a:rPr lang="pt-BR" dirty="0" smtClean="0"/>
              <a:t>Ex.: Retornar o índice em que se encontra o valor 200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(200);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BinarySearch</a:t>
            </a:r>
            <a:r>
              <a:rPr lang="pt-BR" dirty="0" smtClean="0"/>
              <a:t> (Busca Binária)</a:t>
            </a:r>
          </a:p>
          <a:p>
            <a:pPr lvl="1"/>
            <a:r>
              <a:rPr lang="pt-BR" dirty="0" smtClean="0"/>
              <a:t>Retorna a posição do elemento com valor especificado. Requer que o vetor esteja ordenado.</a:t>
            </a:r>
          </a:p>
          <a:p>
            <a:pPr lvl="1"/>
            <a:r>
              <a:rPr lang="pt-BR" dirty="0" smtClean="0"/>
              <a:t>Se o elemento não existir no vetor, retorna um valor negativo</a:t>
            </a:r>
          </a:p>
          <a:p>
            <a:pPr lvl="1"/>
            <a:r>
              <a:rPr lang="pt-BR" dirty="0" smtClean="0"/>
              <a:t>Ex.: Retornar o índice em que se encontra o valor 200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(200);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Sort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Ordena o vetor em ordem crescente</a:t>
            </a:r>
          </a:p>
          <a:p>
            <a:pPr lvl="1"/>
            <a:r>
              <a:rPr lang="pt-BR" dirty="0" smtClean="0"/>
              <a:t>Utiliza o algoritmo </a:t>
            </a:r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 smtClean="0"/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Sort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Reverse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Inverte a ordem dos elementos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Reverse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Imagine que você quer criar um programa que usa uma </a:t>
            </a:r>
            <a:r>
              <a:rPr lang="pt-BR" dirty="0" smtClean="0">
                <a:solidFill>
                  <a:srgbClr val="92D050"/>
                </a:solidFill>
              </a:rPr>
              <a:t>série de números</a:t>
            </a:r>
          </a:p>
          <a:p>
            <a:r>
              <a:rPr lang="pt-BR" dirty="0" smtClean="0"/>
              <a:t>Até agora, para fazer isso, declarávamos </a:t>
            </a:r>
            <a:r>
              <a:rPr lang="pt-BR" dirty="0" smtClean="0">
                <a:solidFill>
                  <a:srgbClr val="92D050"/>
                </a:solidFill>
              </a:rPr>
              <a:t>uma variável para cada item da série</a:t>
            </a:r>
          </a:p>
          <a:p>
            <a:r>
              <a:rPr lang="pt-BR" dirty="0" smtClean="0"/>
              <a:t>Ao invés de números, poderíamos também querer representar uma série de nomes de pessoas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Ao invés de usar variáveis individuais para cada item da série, podemos agrupar a série em uma variável só</a:t>
            </a:r>
          </a:p>
          <a:p>
            <a:r>
              <a:rPr lang="pt-BR" dirty="0" smtClean="0"/>
              <a:t>Esse grupo é chamado de </a:t>
            </a:r>
            <a:r>
              <a:rPr lang="pt-BR" dirty="0" smtClean="0">
                <a:solidFill>
                  <a:srgbClr val="92D050"/>
                </a:solidFill>
              </a:rPr>
              <a:t>vetor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92D050"/>
                </a:solidFill>
              </a:rPr>
              <a:t>lista</a:t>
            </a:r>
            <a:r>
              <a:rPr lang="pt-BR" dirty="0" smtClean="0"/>
              <a:t> ou </a:t>
            </a:r>
            <a:r>
              <a:rPr lang="pt-BR" dirty="0" err="1" smtClean="0">
                <a:solidFill>
                  <a:srgbClr val="92D050"/>
                </a:solidFill>
              </a:rPr>
              <a:t>array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Porém, um vetor é um grupo de itens do </a:t>
            </a:r>
            <a:r>
              <a:rPr lang="pt-BR" dirty="0" smtClean="0">
                <a:solidFill>
                  <a:srgbClr val="92D050"/>
                </a:solidFill>
              </a:rPr>
              <a:t>mesmo tipo</a:t>
            </a:r>
            <a:r>
              <a:rPr lang="pt-BR" dirty="0" smtClean="0"/>
              <a:t>, por exemplo:</a:t>
            </a:r>
          </a:p>
          <a:p>
            <a:pPr lvl="1"/>
            <a:r>
              <a:rPr lang="pt-BR" dirty="0" smtClean="0"/>
              <a:t>Grupo de </a:t>
            </a:r>
            <a:r>
              <a:rPr lang="pt-BR" dirty="0" err="1" smtClean="0">
                <a:solidFill>
                  <a:srgbClr val="92D050"/>
                </a:solidFill>
              </a:rPr>
              <a:t>int</a:t>
            </a:r>
            <a:r>
              <a:rPr lang="pt-BR" dirty="0" smtClean="0"/>
              <a:t>, grupo de </a:t>
            </a:r>
            <a:r>
              <a:rPr lang="pt-BR" dirty="0" smtClean="0">
                <a:solidFill>
                  <a:srgbClr val="92D050"/>
                </a:solidFill>
              </a:rPr>
              <a:t>string</a:t>
            </a:r>
            <a:r>
              <a:rPr lang="pt-BR" dirty="0" smtClean="0"/>
              <a:t>, grupo de </a:t>
            </a:r>
            <a:r>
              <a:rPr lang="pt-BR" dirty="0" err="1" smtClean="0">
                <a:solidFill>
                  <a:srgbClr val="92D050"/>
                </a:solidFill>
              </a:rPr>
              <a:t>double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Mas todos os itens do vetor devem ser do mesmo tipo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Estáticos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poder usar um </a:t>
            </a:r>
            <a:r>
              <a:rPr lang="pt-BR" dirty="0" smtClean="0">
                <a:solidFill>
                  <a:srgbClr val="92D050"/>
                </a:solidFill>
              </a:rPr>
              <a:t>vetor estático</a:t>
            </a:r>
            <a:r>
              <a:rPr lang="pt-BR" dirty="0" smtClean="0"/>
              <a:t>, precisamos primeiro saber quantos elementos ele terá</a:t>
            </a:r>
          </a:p>
          <a:p>
            <a:r>
              <a:rPr lang="pt-BR" dirty="0" smtClean="0"/>
              <a:t>Para </a:t>
            </a:r>
            <a:r>
              <a:rPr lang="pt-BR" dirty="0" smtClean="0">
                <a:solidFill>
                  <a:srgbClr val="92D050"/>
                </a:solidFill>
              </a:rPr>
              <a:t>declarar</a:t>
            </a:r>
            <a:r>
              <a:rPr lang="pt-BR" dirty="0" smtClean="0"/>
              <a:t> um vetor estático de inteiros, por exemplo, fazemos assim: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nomedovetor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/>
              <a:t>Depois precisamos </a:t>
            </a:r>
            <a:r>
              <a:rPr lang="pt-BR" dirty="0" smtClean="0">
                <a:solidFill>
                  <a:srgbClr val="92D050"/>
                </a:solidFill>
              </a:rPr>
              <a:t>alocar</a:t>
            </a:r>
            <a:r>
              <a:rPr lang="pt-BR" dirty="0" smtClean="0"/>
              <a:t> o número de elementos para o vetor, assim: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nomedovetor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[10];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conjunto</a:t>
            </a:r>
            <a:r>
              <a:rPr lang="pt-BR" dirty="0" smtClean="0"/>
              <a:t> X possui 5 números inteiros, sendo eles 14, 92, 26, 35 e 78.</a:t>
            </a:r>
          </a:p>
          <a:p>
            <a:r>
              <a:rPr lang="pt-BR" dirty="0" smtClean="0"/>
              <a:t>Esse conjunto X pode ser representado pelo </a:t>
            </a:r>
            <a:r>
              <a:rPr lang="pt-BR" dirty="0" smtClean="0">
                <a:solidFill>
                  <a:srgbClr val="92D050"/>
                </a:solidFill>
              </a:rPr>
              <a:t>diagrama de </a:t>
            </a:r>
            <a:r>
              <a:rPr lang="pt-BR" dirty="0" err="1" smtClean="0">
                <a:solidFill>
                  <a:srgbClr val="92D050"/>
                </a:solidFill>
              </a:rPr>
              <a:t>Venn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829072"/>
            <a:ext cx="36385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a ordem dos elementos for importante, devemos utilizar a </a:t>
            </a:r>
            <a:r>
              <a:rPr lang="pt-BR" dirty="0" smtClean="0">
                <a:solidFill>
                  <a:srgbClr val="92D050"/>
                </a:solidFill>
              </a:rPr>
              <a:t>notação algébrica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X = { 14, 92, 26, 35, 78 }</a:t>
            </a:r>
          </a:p>
          <a:p>
            <a:r>
              <a:rPr lang="pt-BR" dirty="0" smtClean="0"/>
              <a:t>Que também pode ser representado:</a:t>
            </a:r>
          </a:p>
          <a:p>
            <a:pPr lvl="1"/>
            <a:r>
              <a:rPr lang="pt-BR" dirty="0" smtClean="0"/>
              <a:t>X = { X</a:t>
            </a:r>
            <a:r>
              <a:rPr lang="pt-BR" baseline="-25000" dirty="0" smtClean="0"/>
              <a:t>0</a:t>
            </a:r>
            <a:r>
              <a:rPr lang="pt-BR" dirty="0" smtClean="0"/>
              <a:t>, X</a:t>
            </a:r>
            <a:r>
              <a:rPr lang="pt-BR" baseline="-25000" dirty="0" smtClean="0"/>
              <a:t>1</a:t>
            </a:r>
            <a:r>
              <a:rPr lang="pt-BR" dirty="0" smtClean="0"/>
              <a:t>, X</a:t>
            </a:r>
            <a:r>
              <a:rPr lang="pt-BR" baseline="-25000" dirty="0" smtClean="0"/>
              <a:t>2</a:t>
            </a:r>
            <a:r>
              <a:rPr lang="pt-BR" dirty="0" smtClean="0"/>
              <a:t>, X</a:t>
            </a:r>
            <a:r>
              <a:rPr lang="pt-BR" baseline="-25000" dirty="0" smtClean="0"/>
              <a:t>3</a:t>
            </a:r>
            <a:r>
              <a:rPr lang="pt-BR" dirty="0" smtClean="0"/>
              <a:t>, X</a:t>
            </a:r>
            <a:r>
              <a:rPr lang="pt-BR" baseline="-25000" dirty="0" smtClean="0"/>
              <a:t>4</a:t>
            </a:r>
            <a:r>
              <a:rPr lang="pt-BR" dirty="0" smtClean="0"/>
              <a:t> }</a:t>
            </a:r>
          </a:p>
          <a:p>
            <a:r>
              <a:rPr lang="pt-BR" dirty="0" smtClean="0"/>
              <a:t>Dessa forma sabemos que: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0</a:t>
            </a:r>
            <a:r>
              <a:rPr lang="pt-BR" dirty="0" smtClean="0"/>
              <a:t> = 14		X</a:t>
            </a:r>
            <a:r>
              <a:rPr lang="pt-BR" baseline="-25000" dirty="0" smtClean="0"/>
              <a:t>3</a:t>
            </a:r>
            <a:r>
              <a:rPr lang="pt-BR" dirty="0" smtClean="0"/>
              <a:t> = 35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= 92		X</a:t>
            </a:r>
            <a:r>
              <a:rPr lang="pt-BR" baseline="-25000" dirty="0" smtClean="0"/>
              <a:t>4</a:t>
            </a:r>
            <a:r>
              <a:rPr lang="pt-BR" dirty="0" smtClean="0"/>
              <a:t> = 78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2</a:t>
            </a:r>
            <a:r>
              <a:rPr lang="pt-BR" dirty="0" smtClean="0"/>
              <a:t> = 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Convertendo para C#. </a:t>
            </a:r>
            <a:r>
              <a:rPr lang="pt-BR" dirty="0" smtClean="0">
                <a:solidFill>
                  <a:srgbClr val="92D050"/>
                </a:solidFill>
              </a:rPr>
              <a:t>Declaração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x;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Alocação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Inicialização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x[0] = 14;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x[1] = 92;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x[2] = 26;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x[3] = 35;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x[4] = 78;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Em C#, um vetor também pode ser alocado e inicializado no mesmo comando: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[5] {14, 92, 26, 35, 78};</a:t>
            </a:r>
          </a:p>
          <a:p>
            <a:r>
              <a:rPr lang="pt-BR" dirty="0" smtClean="0"/>
              <a:t>Note que só podemos utilizar esta técnica se já conhecermos todos os elementos do vetor</a:t>
            </a:r>
          </a:p>
          <a:p>
            <a:r>
              <a:rPr lang="pt-BR" dirty="0" smtClean="0"/>
              <a:t>Ao utilizar esta técnica, podemos omitir o número de elementos: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{14, 92, 26, 35, 78};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544</TotalTime>
  <Words>1118</Words>
  <Application>Microsoft Office PowerPoint</Application>
  <PresentationFormat>Apresentação na tela (4:3)</PresentationFormat>
  <Paragraphs>161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Técnica</vt:lpstr>
      <vt:lpstr>Módulo I Capítulo 5: Vetores</vt:lpstr>
      <vt:lpstr>Sumário</vt:lpstr>
      <vt:lpstr>Conceito de Vetor</vt:lpstr>
      <vt:lpstr>Conceito de Vetor</vt:lpstr>
      <vt:lpstr>Vetores Estáticos</vt:lpstr>
      <vt:lpstr>Elementos de um Vetor</vt:lpstr>
      <vt:lpstr>Elementos de um Vetor</vt:lpstr>
      <vt:lpstr>Elementos de um Vetor</vt:lpstr>
      <vt:lpstr>Elementos de um Vetor</vt:lpstr>
      <vt:lpstr>Elementos de um Vetor</vt:lpstr>
      <vt:lpstr>Elementos de um Vetor</vt:lpstr>
      <vt:lpstr>Busca</vt:lpstr>
      <vt:lpstr>Inserção</vt:lpstr>
      <vt:lpstr>Remoção</vt:lpstr>
      <vt:lpstr>Ordenação</vt:lpstr>
      <vt:lpstr>Ordenação</vt:lpstr>
      <vt:lpstr>Vetores Dinâmicos</vt:lpstr>
      <vt:lpstr>ArrayList</vt:lpstr>
      <vt:lpstr>ArrayList</vt:lpstr>
      <vt:lpstr>ArrayList</vt:lpstr>
      <vt:lpstr>ArrayList</vt:lpstr>
      <vt:lpstr>ArrayList</vt:lpstr>
      <vt:lpstr>ArrayList</vt:lpstr>
      <vt:lpstr>ArrayList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5: Vetores</dc:title>
  <dc:creator>William Ivanski</dc:creator>
  <cp:lastModifiedBy>William Ivanski</cp:lastModifiedBy>
  <cp:revision>42</cp:revision>
  <dcterms:created xsi:type="dcterms:W3CDTF">2014-09-20T15:05:39Z</dcterms:created>
  <dcterms:modified xsi:type="dcterms:W3CDTF">2014-10-08T01:59:31Z</dcterms:modified>
</cp:coreProperties>
</file>