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C997751-B773-4FFE-B439-10C23787B14F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997751-B773-4FFE-B439-10C23787B14F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II</a:t>
            </a:r>
            <a:br>
              <a:rPr lang="pt-BR" dirty="0" smtClean="0"/>
            </a:br>
            <a:r>
              <a:rPr lang="pt-BR" dirty="0" smtClean="0"/>
              <a:t>Capítulo </a:t>
            </a:r>
            <a:r>
              <a:rPr lang="pt-BR" dirty="0" smtClean="0"/>
              <a:t>3: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Manipulação de Arquivos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Exceções</a:t>
            </a:r>
          </a:p>
          <a:p>
            <a:r>
              <a:rPr lang="pt-BR" dirty="0" smtClean="0"/>
              <a:t>Conceito de Arquivo</a:t>
            </a:r>
          </a:p>
          <a:p>
            <a:r>
              <a:rPr lang="pt-BR" dirty="0" smtClean="0"/>
              <a:t>Arquivos de Texto</a:t>
            </a:r>
          </a:p>
          <a:p>
            <a:r>
              <a:rPr lang="pt-BR" dirty="0" smtClean="0"/>
              <a:t>Arquivos Binários</a:t>
            </a:r>
          </a:p>
          <a:p>
            <a:r>
              <a:rPr lang="pt-BR" dirty="0" smtClean="0"/>
              <a:t>Explorador </a:t>
            </a:r>
            <a:r>
              <a:rPr lang="pt-BR" dirty="0" smtClean="0"/>
              <a:t>de </a:t>
            </a:r>
            <a:r>
              <a:rPr lang="pt-BR" dirty="0" smtClean="0"/>
              <a:t>Arquivos</a:t>
            </a:r>
          </a:p>
          <a:p>
            <a:r>
              <a:rPr lang="pt-BR" dirty="0" smtClean="0"/>
              <a:t>Arquivos de </a:t>
            </a:r>
            <a:r>
              <a:rPr lang="pt-BR" dirty="0" smtClean="0"/>
              <a:t>Configuração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Exceções</a:t>
            </a:r>
            <a:r>
              <a:rPr lang="pt-BR" dirty="0" smtClean="0"/>
              <a:t> (</a:t>
            </a:r>
            <a:r>
              <a:rPr lang="pt-BR" dirty="0" smtClean="0">
                <a:solidFill>
                  <a:srgbClr val="92D050"/>
                </a:solidFill>
              </a:rPr>
              <a:t>Exceptions</a:t>
            </a:r>
            <a:r>
              <a:rPr lang="pt-BR" dirty="0" smtClean="0"/>
              <a:t>) são problemas ou situações que podem ocorrer durante o processo</a:t>
            </a:r>
          </a:p>
          <a:p>
            <a:r>
              <a:rPr lang="pt-BR" dirty="0" smtClean="0"/>
              <a:t>Exemplos de exceções:</a:t>
            </a:r>
          </a:p>
          <a:p>
            <a:pPr lvl="1"/>
            <a:r>
              <a:rPr lang="pt-BR" dirty="0" smtClean="0"/>
              <a:t>Formato incorreto no Parse</a:t>
            </a:r>
          </a:p>
          <a:p>
            <a:pPr lvl="1"/>
            <a:r>
              <a:rPr lang="pt-BR" dirty="0" smtClean="0"/>
              <a:t>Divisão por zero</a:t>
            </a:r>
          </a:p>
          <a:p>
            <a:pPr lvl="1"/>
            <a:r>
              <a:rPr lang="pt-BR" dirty="0" smtClean="0"/>
              <a:t>Arquivo não encontrado</a:t>
            </a:r>
          </a:p>
          <a:p>
            <a:r>
              <a:rPr lang="pt-BR" dirty="0" smtClean="0"/>
              <a:t>“</a:t>
            </a:r>
            <a:r>
              <a:rPr lang="pt-BR" dirty="0" err="1" smtClean="0">
                <a:solidFill>
                  <a:srgbClr val="92D050"/>
                </a:solidFill>
              </a:rPr>
              <a:t>Unhandled</a:t>
            </a:r>
            <a:r>
              <a:rPr lang="pt-BR" dirty="0" smtClean="0">
                <a:solidFill>
                  <a:srgbClr val="92D050"/>
                </a:solidFill>
              </a:rPr>
              <a:t> Exception</a:t>
            </a:r>
            <a:r>
              <a:rPr lang="pt-BR" dirty="0" smtClean="0"/>
              <a:t>” (exceção não tratada) ocorre quando o programador não previu uma dessas situações</a:t>
            </a:r>
          </a:p>
          <a:p>
            <a:r>
              <a:rPr lang="pt-BR" dirty="0" smtClean="0"/>
              <a:t>O comando </a:t>
            </a:r>
            <a:r>
              <a:rPr lang="pt-BR" dirty="0" err="1" smtClean="0">
                <a:solidFill>
                  <a:srgbClr val="92D050"/>
                </a:solidFill>
              </a:rPr>
              <a:t>try</a:t>
            </a:r>
            <a:r>
              <a:rPr lang="pt-BR" dirty="0" smtClean="0">
                <a:solidFill>
                  <a:srgbClr val="92D050"/>
                </a:solidFill>
              </a:rPr>
              <a:t> catch </a:t>
            </a:r>
            <a:r>
              <a:rPr lang="pt-BR" dirty="0" err="1" smtClean="0">
                <a:solidFill>
                  <a:srgbClr val="92D050"/>
                </a:solidFill>
              </a:rPr>
              <a:t>finally</a:t>
            </a:r>
            <a:r>
              <a:rPr lang="pt-BR" dirty="0" smtClean="0"/>
              <a:t> é usado para capturar e tratar exceções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>
                <a:solidFill>
                  <a:srgbClr val="92D050"/>
                </a:solidFill>
              </a:rPr>
              <a:t>t</a:t>
            </a:r>
            <a:r>
              <a:rPr lang="pt-BR" dirty="0" err="1" smtClean="0">
                <a:solidFill>
                  <a:srgbClr val="92D050"/>
                </a:solidFill>
              </a:rPr>
              <a:t>ry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Bloco que contém o código que pode gerar erro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catch (tipo da exceção)</a:t>
            </a:r>
          </a:p>
          <a:p>
            <a:pPr lvl="1"/>
            <a:r>
              <a:rPr lang="pt-BR" dirty="0" smtClean="0"/>
              <a:t>Bloco que define o que fazer caso a exceção seja capturada</a:t>
            </a:r>
          </a:p>
          <a:p>
            <a:pPr lvl="1"/>
            <a:r>
              <a:rPr lang="pt-BR" dirty="0" smtClean="0"/>
              <a:t>Pode ter vários blocos catch, um para cada tipo de exceção</a:t>
            </a:r>
          </a:p>
          <a:p>
            <a:r>
              <a:rPr lang="pt-BR" dirty="0" err="1" smtClean="0">
                <a:solidFill>
                  <a:srgbClr val="92D050"/>
                </a:solidFill>
              </a:rPr>
              <a:t>finally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Bloco opcional, e quando presente é executado sempre, tendo ocorrido ou não a exceção</a:t>
            </a:r>
          </a:p>
          <a:p>
            <a:pPr lvl="1"/>
            <a:r>
              <a:rPr lang="pt-BR" dirty="0" smtClean="0"/>
              <a:t>É usado para liberar recursos, por exemplo fechar arquivos abertos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Todas as exceções derivam </a:t>
            </a:r>
            <a:r>
              <a:rPr lang="pt-BR" dirty="0" smtClean="0"/>
              <a:t>da classe </a:t>
            </a:r>
            <a:r>
              <a:rPr lang="pt-BR" dirty="0" smtClean="0">
                <a:solidFill>
                  <a:srgbClr val="92D050"/>
                </a:solidFill>
              </a:rPr>
              <a:t>System.Exception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Podemos criar exceções customizadas criando classes que derivam da classe </a:t>
            </a:r>
            <a:r>
              <a:rPr lang="pt-BR" dirty="0" smtClean="0">
                <a:solidFill>
                  <a:srgbClr val="92D050"/>
                </a:solidFill>
              </a:rPr>
              <a:t>System.Exception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Para disparar uma exceção customizada, usamos o comando </a:t>
            </a:r>
            <a:r>
              <a:rPr lang="pt-BR" dirty="0" err="1" smtClean="0">
                <a:solidFill>
                  <a:srgbClr val="92D050"/>
                </a:solidFill>
              </a:rPr>
              <a:t>throw</a:t>
            </a:r>
            <a:endParaRPr lang="pt-BR" dirty="0" smtClean="0">
              <a:solidFill>
                <a:srgbClr val="92D050"/>
              </a:solidFill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Toda exceção disparada com </a:t>
            </a:r>
            <a:r>
              <a:rPr lang="pt-BR" dirty="0" err="1" smtClean="0">
                <a:solidFill>
                  <a:srgbClr val="92D050"/>
                </a:solidFill>
              </a:rPr>
              <a:t>throw</a:t>
            </a:r>
            <a:r>
              <a:rPr lang="pt-BR" dirty="0" smtClean="0"/>
              <a:t> deve ser capturada e tratada com </a:t>
            </a:r>
            <a:r>
              <a:rPr lang="pt-BR" dirty="0" err="1" smtClean="0">
                <a:solidFill>
                  <a:srgbClr val="92D050"/>
                </a:solidFill>
              </a:rPr>
              <a:t>try</a:t>
            </a:r>
            <a:r>
              <a:rPr lang="pt-BR" dirty="0" smtClean="0">
                <a:solidFill>
                  <a:srgbClr val="92D050"/>
                </a:solidFill>
              </a:rPr>
              <a:t> catch </a:t>
            </a:r>
            <a:r>
              <a:rPr lang="pt-BR" dirty="0" err="1" smtClean="0">
                <a:solidFill>
                  <a:srgbClr val="92D050"/>
                </a:solidFill>
              </a:rPr>
              <a:t>finally</a:t>
            </a:r>
            <a:endParaRPr lang="pt-BR" dirty="0" smtClean="0">
              <a:solidFill>
                <a:srgbClr val="92D050"/>
              </a:solidFill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Podemos capturar uma exceção e, no bloco </a:t>
            </a:r>
            <a:r>
              <a:rPr lang="pt-BR" dirty="0" smtClean="0">
                <a:solidFill>
                  <a:srgbClr val="92D050"/>
                </a:solidFill>
              </a:rPr>
              <a:t>catch</a:t>
            </a:r>
            <a:r>
              <a:rPr lang="pt-BR" dirty="0" smtClean="0"/>
              <a:t>, relançá-la com </a:t>
            </a:r>
            <a:r>
              <a:rPr lang="pt-BR" dirty="0" err="1" smtClean="0">
                <a:solidFill>
                  <a:srgbClr val="92D050"/>
                </a:solidFill>
              </a:rPr>
              <a:t>throw</a:t>
            </a:r>
            <a:endParaRPr lang="pt-BR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Até agora temos manipulado dados que existem </a:t>
            </a:r>
            <a:r>
              <a:rPr lang="pt-BR" dirty="0" smtClean="0">
                <a:solidFill>
                  <a:srgbClr val="92D050"/>
                </a:solidFill>
              </a:rPr>
              <a:t>apenas em memória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Quando o programa inicia, a informação ainda não existe</a:t>
            </a:r>
          </a:p>
          <a:p>
            <a:pPr lvl="1"/>
            <a:r>
              <a:rPr lang="pt-BR" dirty="0" smtClean="0"/>
              <a:t>A informação é criada e existe apenas enquanto o programa está em execução</a:t>
            </a:r>
          </a:p>
          <a:p>
            <a:pPr lvl="1"/>
            <a:r>
              <a:rPr lang="pt-BR" dirty="0" smtClean="0"/>
              <a:t>A informação se perde quando o programa encerra</a:t>
            </a:r>
            <a:endParaRPr lang="pt-BR" dirty="0" smtClean="0"/>
          </a:p>
          <a:p>
            <a:r>
              <a:rPr lang="pt-BR" dirty="0" smtClean="0"/>
              <a:t>É necessário trabalhar com uma forma de </a:t>
            </a:r>
            <a:r>
              <a:rPr lang="pt-BR" dirty="0" smtClean="0">
                <a:solidFill>
                  <a:srgbClr val="92D050"/>
                </a:solidFill>
              </a:rPr>
              <a:t>armazenamento durável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é um recurso de armazenamento de informação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é armazenado em memória não-volátil (disco rígido, </a:t>
            </a:r>
            <a:r>
              <a:rPr lang="pt-BR" dirty="0" err="1" smtClean="0"/>
              <a:t>pendrive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existe antes, durante e depois da execução do processo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pode existir até mesmo depois de desligar e ligar o computador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pode ser transmitido para outros processos, computadores e pessoas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arquivo tem os seguintes </a:t>
            </a:r>
            <a:r>
              <a:rPr lang="pt-BR" dirty="0" smtClean="0">
                <a:solidFill>
                  <a:srgbClr val="92D050"/>
                </a:solidFill>
              </a:rPr>
              <a:t>atributos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Nome</a:t>
            </a:r>
          </a:p>
          <a:p>
            <a:pPr lvl="1"/>
            <a:r>
              <a:rPr lang="pt-BR" dirty="0" smtClean="0"/>
              <a:t>Caminho</a:t>
            </a:r>
          </a:p>
          <a:p>
            <a:pPr lvl="1"/>
            <a:r>
              <a:rPr lang="pt-BR" dirty="0" smtClean="0"/>
              <a:t>Extensão</a:t>
            </a:r>
          </a:p>
          <a:p>
            <a:pPr lvl="1"/>
            <a:r>
              <a:rPr lang="pt-BR" dirty="0" smtClean="0"/>
              <a:t>Tipo do conteúdo (texto ou binário)</a:t>
            </a:r>
          </a:p>
          <a:p>
            <a:pPr lvl="1"/>
            <a:r>
              <a:rPr lang="pt-BR" dirty="0" smtClean="0"/>
              <a:t>Conteúdo</a:t>
            </a:r>
          </a:p>
          <a:p>
            <a:pPr lvl="1"/>
            <a:r>
              <a:rPr lang="pt-BR" dirty="0" smtClean="0"/>
              <a:t>Tamanho</a:t>
            </a:r>
          </a:p>
          <a:p>
            <a:pPr lvl="1"/>
            <a:r>
              <a:rPr lang="pt-BR" dirty="0" smtClean="0"/>
              <a:t>Permissões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1315</TotalTime>
  <Words>350</Words>
  <Application>Microsoft Office PowerPoint</Application>
  <PresentationFormat>Apresentação na tela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Técnica</vt:lpstr>
      <vt:lpstr>Módulo II Capítulo 3: Manipulação de Arquivos</vt:lpstr>
      <vt:lpstr>Sumário</vt:lpstr>
      <vt:lpstr>Exceções</vt:lpstr>
      <vt:lpstr>Exceções</vt:lpstr>
      <vt:lpstr>Exceções</vt:lpstr>
      <vt:lpstr>Conceito de Arquivo</vt:lpstr>
      <vt:lpstr>Conceito de Arquivo</vt:lpstr>
      <vt:lpstr>Conceito de Arquivo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6: Matrizes</dc:title>
  <dc:creator>William Ivanski</dc:creator>
  <cp:lastModifiedBy>William Ivanski</cp:lastModifiedBy>
  <cp:revision>116</cp:revision>
  <dcterms:created xsi:type="dcterms:W3CDTF">2014-11-08T14:53:48Z</dcterms:created>
  <dcterms:modified xsi:type="dcterms:W3CDTF">2015-08-28T04:36:11Z</dcterms:modified>
</cp:coreProperties>
</file>