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427" r:id="rId4"/>
    <p:sldId id="283" r:id="rId5"/>
    <p:sldId id="428" r:id="rId6"/>
    <p:sldId id="429" r:id="rId7"/>
    <p:sldId id="430" r:id="rId8"/>
    <p:sldId id="433" r:id="rId9"/>
    <p:sldId id="431" r:id="rId10"/>
    <p:sldId id="432" r:id="rId11"/>
    <p:sldId id="443" r:id="rId12"/>
    <p:sldId id="434" r:id="rId13"/>
    <p:sldId id="435" r:id="rId14"/>
    <p:sldId id="436" r:id="rId15"/>
    <p:sldId id="437" r:id="rId16"/>
    <p:sldId id="438" r:id="rId17"/>
    <p:sldId id="471" r:id="rId18"/>
    <p:sldId id="439" r:id="rId19"/>
    <p:sldId id="440" r:id="rId20"/>
    <p:sldId id="442" r:id="rId21"/>
    <p:sldId id="487" r:id="rId22"/>
    <p:sldId id="488" r:id="rId23"/>
    <p:sldId id="448" r:id="rId24"/>
    <p:sldId id="461" r:id="rId25"/>
    <p:sldId id="462" r:id="rId26"/>
    <p:sldId id="501" r:id="rId27"/>
    <p:sldId id="571" r:id="rId28"/>
    <p:sldId id="538" r:id="rId29"/>
    <p:sldId id="539" r:id="rId30"/>
    <p:sldId id="540" r:id="rId31"/>
    <p:sldId id="541" r:id="rId32"/>
    <p:sldId id="450" r:id="rId33"/>
    <p:sldId id="460" r:id="rId34"/>
    <p:sldId id="449" r:id="rId35"/>
    <p:sldId id="472" r:id="rId36"/>
    <p:sldId id="511" r:id="rId37"/>
    <p:sldId id="445" r:id="rId38"/>
    <p:sldId id="446" r:id="rId39"/>
    <p:sldId id="512" r:id="rId40"/>
    <p:sldId id="513" r:id="rId41"/>
    <p:sldId id="514" r:id="rId42"/>
    <p:sldId id="515" r:id="rId43"/>
    <p:sldId id="516" r:id="rId44"/>
    <p:sldId id="517" r:id="rId45"/>
    <p:sldId id="518" r:id="rId46"/>
    <p:sldId id="519" r:id="rId47"/>
    <p:sldId id="520" r:id="rId48"/>
    <p:sldId id="521" r:id="rId49"/>
    <p:sldId id="522" r:id="rId50"/>
    <p:sldId id="456" r:id="rId51"/>
    <p:sldId id="447" r:id="rId52"/>
    <p:sldId id="528" r:id="rId53"/>
    <p:sldId id="529" r:id="rId54"/>
    <p:sldId id="530" r:id="rId55"/>
    <p:sldId id="532" r:id="rId56"/>
    <p:sldId id="533" r:id="rId57"/>
    <p:sldId id="534" r:id="rId58"/>
    <p:sldId id="535" r:id="rId59"/>
    <p:sldId id="531" r:id="rId60"/>
    <p:sldId id="444" r:id="rId6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38" y="-102"/>
      </p:cViewPr>
      <p:guideLst>
        <p:guide orient="horz" pos="21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 hasCustomPrompt="1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 hasCustomPrompt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 hasCustomPrompt="1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 hasCustomPrompt="1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 hasCustomPrompt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  <a:endParaRPr kumimoji="0" lang="pt-BR" smtClean="0"/>
          </a:p>
          <a:p>
            <a:pPr lvl="1" eaLnBrk="1" latinLnBrk="0" hangingPunct="1"/>
            <a:r>
              <a:rPr kumimoji="0" lang="pt-BR" smtClean="0"/>
              <a:t>Segundo nível</a:t>
            </a:r>
            <a:endParaRPr kumimoji="0" lang="pt-BR" smtClean="0"/>
          </a:p>
          <a:p>
            <a:pPr lvl="2" eaLnBrk="1" latinLnBrk="0" hangingPunct="1"/>
            <a:r>
              <a:rPr kumimoji="0" lang="pt-BR" smtClean="0"/>
              <a:t>Terceiro nível</a:t>
            </a:r>
            <a:endParaRPr kumimoji="0" lang="pt-BR" smtClean="0"/>
          </a:p>
          <a:p>
            <a:pPr lvl="3" eaLnBrk="1" latinLnBrk="0" hangingPunct="1"/>
            <a:r>
              <a:rPr kumimoji="0" lang="pt-BR" smtClean="0"/>
              <a:t>Quarto nível</a:t>
            </a:r>
            <a:endParaRPr kumimoji="0" lang="pt-BR" smtClean="0"/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charset="0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charset="0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charset="0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charset="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>
            <a:normAutofit fontScale="90000"/>
          </a:bodyPr>
          <a:lstStyle/>
          <a:p>
            <a:r>
              <a:rPr lang="x-none" altLang="pt-BR" dirty="0" smtClean="0"/>
              <a:t>Módulo</a:t>
            </a:r>
            <a:r>
              <a:rPr lang="pt-BR" dirty="0" smtClean="0"/>
              <a:t> </a:t>
            </a:r>
            <a:r>
              <a:rPr lang="x-none" altLang="pt-BR" dirty="0" smtClean="0"/>
              <a:t>III</a:t>
            </a:r>
            <a:br>
              <a:rPr lang="pt-BR" dirty="0" smtClean="0"/>
            </a:br>
            <a:r>
              <a:rPr lang="x-none" altLang="pt-BR" dirty="0" smtClean="0"/>
              <a:t>Capítulo 5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P</a:t>
            </a:r>
            <a:r>
              <a:rPr lang="x-none" altLang="pt-BR" dirty="0" smtClean="0"/>
              <a:t>ostgreSQL</a:t>
            </a:r>
            <a:endParaRPr lang="x-none" altLang="pt-BR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10916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pt-BR"/>
              <a:t>Arquitetura: Diferenças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x-none" altLang="pt-BR"/>
              <a:t>PostgreSQL possui suporte completo a campos do tipo data e hora</a:t>
            </a:r>
            <a:endParaRPr lang="x-none" altLang="pt-BR"/>
          </a:p>
          <a:p>
            <a:r>
              <a:rPr lang="x-none" altLang="pt-BR"/>
              <a:t>PostgreSQL tem suporte a todos os tipos de </a:t>
            </a:r>
            <a:r>
              <a:rPr lang="x-none" altLang="pt-BR">
                <a:solidFill>
                  <a:srgbClr val="92D050"/>
                </a:solidFill>
              </a:rPr>
              <a:t>join</a:t>
            </a:r>
            <a:r>
              <a:rPr lang="x-none" altLang="pt-BR"/>
              <a:t>. SQLite suporta apenas inner join e left join</a:t>
            </a:r>
            <a:endParaRPr lang="x-none" altLang="pt-BR"/>
          </a:p>
          <a:p>
            <a:r>
              <a:rPr lang="x-none" altLang="pt-BR"/>
              <a:t>PostgreSQL não permite </a:t>
            </a:r>
            <a:r>
              <a:rPr lang="x-none" altLang="pt-BR">
                <a:solidFill>
                  <a:srgbClr val="92D050"/>
                </a:solidFill>
              </a:rPr>
              <a:t>group by</a:t>
            </a:r>
            <a:r>
              <a:rPr lang="x-none" altLang="pt-BR"/>
              <a:t> com número de colunas incorreto</a:t>
            </a:r>
            <a:endParaRPr lang="x-none" altLang="pt-BR"/>
          </a:p>
          <a:p>
            <a:r>
              <a:rPr lang="x-none" altLang="pt-BR"/>
              <a:t>PostgreSQL trata corretamente </a:t>
            </a:r>
            <a:r>
              <a:rPr lang="x-none" altLang="pt-BR">
                <a:solidFill>
                  <a:srgbClr val="92D050"/>
                </a:solidFill>
              </a:rPr>
              <a:t>chaves estrangeiras</a:t>
            </a:r>
            <a:r>
              <a:rPr lang="x-none" altLang="pt-BR"/>
              <a:t>, sendo possível remover dados em cascata</a:t>
            </a:r>
            <a:endParaRPr lang="x-none" altLang="pt-BR"/>
          </a:p>
          <a:p>
            <a:r>
              <a:rPr lang="x-none" altLang="pt-BR"/>
              <a:t>PostgreSQL não permite comparações entre tipos de dados diferentes</a:t>
            </a:r>
            <a:endParaRPr lang="x-none" altLang="pt-BR"/>
          </a:p>
          <a:p>
            <a:r>
              <a:rPr lang="x-none" altLang="pt-BR"/>
              <a:t>PostgreSQL limita de verdade o número de caracteres em uma coluna do tipo string limitada</a:t>
            </a:r>
            <a:endParaRPr lang="x-none" altLang="pt-BR"/>
          </a:p>
          <a:p>
            <a:r>
              <a:rPr lang="x-none" altLang="pt-BR"/>
              <a:t>SQLite já cria auto-incremento em colunas de chave primária do tipo integer. No PostgreSQL, o tipo da coluna precisa ser </a:t>
            </a:r>
            <a:r>
              <a:rPr lang="x-none" altLang="pt-BR">
                <a:solidFill>
                  <a:srgbClr val="92D050"/>
                </a:solidFill>
              </a:rPr>
              <a:t>serial </a:t>
            </a:r>
            <a:r>
              <a:rPr lang="x-none" altLang="pt-BR"/>
              <a:t>ou </a:t>
            </a:r>
            <a:r>
              <a:rPr lang="x-none" altLang="pt-BR">
                <a:solidFill>
                  <a:srgbClr val="92D050"/>
                </a:solidFill>
              </a:rPr>
              <a:t>bigserial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Use SQLite quando: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Banco de dados possa estar junto com o programa</a:t>
            </a:r>
            <a:endParaRPr lang="x-none" altLang="pt-BR"/>
          </a:p>
          <a:p>
            <a:pPr lvl="1"/>
            <a:r>
              <a:rPr lang="x-none" altLang="pt-BR"/>
              <a:t>Tamanho do banco: pequeno ou médio</a:t>
            </a:r>
            <a:endParaRPr lang="x-none" altLang="pt-BR"/>
          </a:p>
          <a:p>
            <a:pPr lvl="1"/>
            <a:r>
              <a:rPr lang="x-none" altLang="pt-BR"/>
              <a:t>Poucos usuários simultâneos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Use PostgreSQL quando: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Banco de dados possa estar num servidor exclusivo</a:t>
            </a:r>
            <a:endParaRPr lang="x-none" altLang="pt-BR"/>
          </a:p>
          <a:p>
            <a:pPr lvl="1"/>
            <a:r>
              <a:rPr lang="x-none" altLang="pt-BR"/>
              <a:t>Tamanho do banco: médio, grande, gigante..</a:t>
            </a:r>
            <a:endParaRPr lang="x-none" altLang="pt-BR"/>
          </a:p>
          <a:p>
            <a:pPr lvl="1"/>
            <a:r>
              <a:rPr lang="x-none" altLang="pt-BR"/>
              <a:t>Muitos usuários simultâneos</a:t>
            </a:r>
            <a:endParaRPr lang="x-none" altLang="pt-BR"/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470" y="1600200"/>
            <a:ext cx="7929245" cy="4526280"/>
          </a:xfrm>
        </p:spPr>
        <p:txBody>
          <a:bodyPr/>
          <a:p>
            <a:r>
              <a:rPr lang="x-none" altLang="pt-BR"/>
              <a:t>Agora posso desenvolver </a:t>
            </a:r>
            <a:r>
              <a:rPr lang="x-none" altLang="pt-BR">
                <a:solidFill>
                  <a:srgbClr val="92D050"/>
                </a:solidFill>
              </a:rPr>
              <a:t>sistemas grandes </a:t>
            </a:r>
            <a:r>
              <a:rPr lang="x-none" altLang="pt-BR">
                <a:solidFill>
                  <a:schemeClr val="tx1"/>
                </a:solidFill>
              </a:rPr>
              <a:t>?</a:t>
            </a:r>
            <a:endParaRPr lang="x-none" altLang="pt-BR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67585" y="2348865"/>
            <a:ext cx="4351020" cy="43065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x-none" altLang="pt-BR"/>
              <a:t>Escolha sua </a:t>
            </a:r>
            <a:r>
              <a:rPr lang="x-none" altLang="pt-BR">
                <a:solidFill>
                  <a:srgbClr val="92D050"/>
                </a:solidFill>
              </a:rPr>
              <a:t>ferramenta </a:t>
            </a:r>
            <a:r>
              <a:rPr lang="x-none" altLang="pt-BR"/>
              <a:t>de preferência</a:t>
            </a:r>
            <a:endParaRPr lang="x-none" altLang="pt-BR"/>
          </a:p>
          <a:p>
            <a:pPr lvl="1"/>
            <a:r>
              <a:rPr lang="x-none" altLang="pt-BR">
                <a:sym typeface="+mn-ea"/>
              </a:rPr>
              <a:t>OmniDB</a:t>
            </a:r>
            <a:endParaRPr lang="x-none" altLang="pt-BR"/>
          </a:p>
          <a:p>
            <a:pPr lvl="1"/>
            <a:r>
              <a:rPr lang="x-none" altLang="pt-BR"/>
              <a:t>PgAdmin</a:t>
            </a:r>
            <a:endParaRPr lang="x-none" altLang="pt-BR"/>
          </a:p>
          <a:p>
            <a:pPr lvl="1"/>
            <a:r>
              <a:rPr lang="x-none" altLang="pt-BR"/>
              <a:t>pg_activity (somente para monitoramento)</a:t>
            </a:r>
            <a:endParaRPr lang="x-none" altLang="pt-BR"/>
          </a:p>
          <a:p>
            <a:pPr lvl="1"/>
            <a:r>
              <a:rPr lang="x-none" altLang="pt-BR"/>
              <a:t>Outras</a:t>
            </a:r>
            <a:endParaRPr lang="x-none" altLang="pt-BR"/>
          </a:p>
          <a:p>
            <a:pPr lvl="0"/>
            <a:r>
              <a:rPr lang="x-none" altLang="pt-BR"/>
              <a:t>PostgreSQL mantém um banco de dados de controle chamado </a:t>
            </a:r>
            <a:r>
              <a:rPr lang="x-none" altLang="pt-BR">
                <a:solidFill>
                  <a:srgbClr val="92D050"/>
                </a:solidFill>
              </a:rPr>
              <a:t>postgres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Este banco </a:t>
            </a:r>
            <a:r>
              <a:rPr lang="x-none" altLang="pt-BR">
                <a:solidFill>
                  <a:srgbClr val="92D050"/>
                </a:solidFill>
              </a:rPr>
              <a:t>não deve ser utilizado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Mas inicialmente precisamos nos conectar nele para criar usuários e bancos</a:t>
            </a:r>
            <a:endParaRPr lang="x-none" alt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pt-BR"/>
              <a:t>Conceitos: Usuários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PostgreSQL permite que você crie </a:t>
            </a:r>
            <a:r>
              <a:rPr lang="x-none" altLang="pt-BR">
                <a:solidFill>
                  <a:srgbClr val="92D050"/>
                </a:solidFill>
              </a:rPr>
              <a:t>usuários </a:t>
            </a:r>
            <a:r>
              <a:rPr lang="x-none" altLang="pt-BR"/>
              <a:t>diferentes</a:t>
            </a:r>
            <a:endParaRPr lang="x-none" altLang="pt-BR"/>
          </a:p>
          <a:p>
            <a:r>
              <a:rPr lang="x-none" altLang="pt-BR"/>
              <a:t>Cada usuário pode ter seus próprios bancos de dados</a:t>
            </a:r>
            <a:endParaRPr lang="x-none" altLang="pt-BR"/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todos os usuários: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usename from pg_user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 usuário que possa criar bancos de dados: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create user william with password 'curso' createdb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Bancos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PostgreSQL permite que você crie </a:t>
            </a:r>
            <a:r>
              <a:rPr lang="x-none" altLang="pt-BR">
                <a:solidFill>
                  <a:srgbClr val="92D050"/>
                </a:solidFill>
              </a:rPr>
              <a:t>bancos de dados</a:t>
            </a:r>
            <a:r>
              <a:rPr lang="x-none" altLang="pt-BR"/>
              <a:t> diferentes</a:t>
            </a:r>
            <a:endParaRPr lang="x-none" altLang="pt-BR"/>
          </a:p>
          <a:p>
            <a:r>
              <a:rPr lang="x-none" altLang="pt-BR"/>
              <a:t>Cada banco é totalmente isolado e independente</a:t>
            </a:r>
            <a:endParaRPr lang="x-none" altLang="pt-BR"/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todos os bancos: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datname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from pg_database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where datistemplate = false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 banco de dados: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</a:rPr>
              <a:t>create database teste</a:t>
            </a:r>
            <a:endParaRPr lang="x-none" altLang="pt-BR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Privilégios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Através de </a:t>
            </a:r>
            <a:r>
              <a:rPr lang="x-none" altLang="pt-BR">
                <a:solidFill>
                  <a:srgbClr val="92D050"/>
                </a:solidFill>
              </a:rPr>
              <a:t>privilégios</a:t>
            </a:r>
            <a:r>
              <a:rPr lang="x-none" altLang="pt-BR"/>
              <a:t>, é possível definir quais usuários tem </a:t>
            </a:r>
            <a:r>
              <a:rPr lang="x-none" altLang="pt-BR">
                <a:solidFill>
                  <a:srgbClr val="92D050"/>
                </a:solidFill>
              </a:rPr>
              <a:t>acesso </a:t>
            </a:r>
            <a:r>
              <a:rPr lang="x-none" altLang="pt-BR"/>
              <a:t>a quais objetos, e o que cada usuário pode fazer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grant all privileges on database teste to william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Tipos de </a:t>
            </a:r>
            <a:r>
              <a:rPr lang="x-none" altLang="pt-BR">
                <a:solidFill>
                  <a:srgbClr val="92D050"/>
                </a:solidFill>
              </a:rPr>
              <a:t>grant</a:t>
            </a:r>
            <a:r>
              <a:rPr lang="x-none" altLang="pt-BR"/>
              <a:t>: select, insert, update, delete, rule, references, trigger, create, temporary, execute e usage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grant all privileges on all tables in schema public to william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Schemas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x-none" altLang="pt-BR">
                <a:solidFill>
                  <a:srgbClr val="92D050"/>
                </a:solidFill>
              </a:rPr>
              <a:t>Schemas </a:t>
            </a:r>
            <a:r>
              <a:rPr lang="x-none" altLang="pt-BR"/>
              <a:t>são namespaces dentro de bancos de dados</a:t>
            </a:r>
            <a:endParaRPr lang="x-none" altLang="pt-BR"/>
          </a:p>
          <a:p>
            <a:r>
              <a:rPr lang="x-none" altLang="pt-BR"/>
              <a:t>São usados para </a:t>
            </a:r>
            <a:r>
              <a:rPr lang="x-none" altLang="pt-BR">
                <a:solidFill>
                  <a:srgbClr val="92D050"/>
                </a:solidFill>
              </a:rPr>
              <a:t>organizar </a:t>
            </a:r>
            <a:r>
              <a:rPr lang="x-none" altLang="pt-BR"/>
              <a:t>o banco de dados e permitir duplicidade de nomes</a:t>
            </a:r>
            <a:endParaRPr lang="x-none" altLang="pt-BR"/>
          </a:p>
          <a:p>
            <a:r>
              <a:rPr lang="x-none" altLang="pt-BR"/>
              <a:t>Por exemplo, você pode ter 2 tabelas de movimento:</a:t>
            </a:r>
            <a:endParaRPr lang="x-none" altLang="pt-BR"/>
          </a:p>
          <a:p>
            <a:pPr lvl="1"/>
            <a:r>
              <a:rPr lang="x-none" altLang="pt-BR"/>
              <a:t>vendas.movimento</a:t>
            </a:r>
            <a:endParaRPr lang="x-none" altLang="pt-BR"/>
          </a:p>
          <a:p>
            <a:pPr lvl="1"/>
            <a:r>
              <a:rPr lang="x-none" altLang="pt-BR"/>
              <a:t>compras.movimento</a:t>
            </a:r>
            <a:endParaRPr lang="x-none" alt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Schemas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lvl="0"/>
            <a:r>
              <a:rPr lang="x-none" altLang="pt-BR" sz="3000">
                <a:sym typeface="+mn-ea"/>
              </a:rPr>
              <a:t>Todo banco de dados possui o schema </a:t>
            </a:r>
            <a:r>
              <a:rPr lang="x-none" altLang="pt-BR" sz="3000">
                <a:solidFill>
                  <a:srgbClr val="92D050"/>
                </a:solidFill>
                <a:sym typeface="+mn-ea"/>
              </a:rPr>
              <a:t>public</a:t>
            </a:r>
            <a:r>
              <a:rPr lang="x-none" altLang="pt-BR" sz="3000">
                <a:sym typeface="+mn-ea"/>
              </a:rPr>
              <a:t>, o qual não é obrigatório ser usada a notação com ponto:</a:t>
            </a:r>
            <a:endParaRPr lang="x-none" altLang="pt-BR" sz="3000"/>
          </a:p>
          <a:p>
            <a:pPr lvl="1"/>
            <a:r>
              <a:rPr lang="x-none" altLang="pt-BR" sz="3000">
                <a:sym typeface="+mn-ea"/>
              </a:rPr>
              <a:t>public.movimento</a:t>
            </a:r>
            <a:endParaRPr lang="x-none" altLang="pt-BR" sz="3000"/>
          </a:p>
          <a:p>
            <a:pPr lvl="1"/>
            <a:r>
              <a:rPr lang="x-none" altLang="pt-BR" sz="3000">
                <a:sym typeface="+mn-ea"/>
              </a:rPr>
              <a:t>movimento</a:t>
            </a:r>
            <a:endParaRPr lang="x-none" altLang="pt-BR" sz="3000">
              <a:sym typeface="+mn-ea"/>
            </a:endParaRPr>
          </a:p>
          <a:p>
            <a:pPr lvl="0"/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todos os schemas (logado no banco):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00B0F0"/>
                </a:solidFill>
              </a:rPr>
              <a:t>select nspname from pg_namespace</a:t>
            </a:r>
            <a:endParaRPr lang="x-none" altLang="pt-BR">
              <a:solidFill>
                <a:srgbClr val="00B0F0"/>
              </a:solidFill>
            </a:endParaRPr>
          </a:p>
          <a:p>
            <a:pPr lvl="0"/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 schema (logado no banco):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00B0F0"/>
                </a:solidFill>
              </a:rPr>
              <a:t>create schema schema_teste</a:t>
            </a:r>
            <a:endParaRPr lang="x-none" altLang="pt-BR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Views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Uma </a:t>
            </a:r>
            <a:r>
              <a:rPr lang="x-none" altLang="pt-BR">
                <a:solidFill>
                  <a:srgbClr val="92D050"/>
                </a:solidFill>
              </a:rPr>
              <a:t>view </a:t>
            </a:r>
            <a:r>
              <a:rPr lang="x-none" altLang="pt-BR"/>
              <a:t>é uma consulta armazenada</a:t>
            </a:r>
            <a:endParaRPr lang="x-none" altLang="pt-BR"/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uma view: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create or replace view vw_minhaview as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col1, col2, col3 from tabela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Usa-se uma view como se fosse uma tabela: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* from vw_minhaview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todas as views: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viewname from pg_views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endParaRPr lang="x-none" alt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PostgreSQL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9420" y="1988185"/>
            <a:ext cx="828294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Tipos de Dados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Exemplos de </a:t>
            </a:r>
            <a:r>
              <a:rPr lang="x-none" altLang="pt-BR">
                <a:solidFill>
                  <a:srgbClr val="92D050"/>
                </a:solidFill>
              </a:rPr>
              <a:t>tipos de dados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integer, bigint</a:t>
            </a:r>
            <a:endParaRPr lang="x-none" altLang="pt-BR"/>
          </a:p>
          <a:p>
            <a:pPr lvl="1"/>
            <a:r>
              <a:rPr lang="x-none" altLang="pt-BR"/>
              <a:t>serial, bigserial</a:t>
            </a:r>
            <a:endParaRPr lang="x-none" altLang="pt-BR"/>
          </a:p>
          <a:p>
            <a:pPr lvl="1"/>
            <a:r>
              <a:rPr lang="x-none" altLang="pt-BR"/>
              <a:t>char, character, character varying</a:t>
            </a:r>
            <a:endParaRPr lang="x-none" altLang="pt-BR"/>
          </a:p>
          <a:p>
            <a:pPr lvl="1"/>
            <a:r>
              <a:rPr lang="x-none" altLang="pt-BR"/>
              <a:t>double precision, numeric</a:t>
            </a:r>
            <a:endParaRPr lang="x-none" altLang="pt-BR"/>
          </a:p>
          <a:p>
            <a:pPr lvl="1"/>
            <a:r>
              <a:rPr lang="x-none" altLang="pt-BR"/>
              <a:t>date, timestamp</a:t>
            </a:r>
            <a:endParaRPr lang="x-none" altLang="pt-BR"/>
          </a:p>
          <a:p>
            <a:r>
              <a:rPr lang="x-none" altLang="pt-BR"/>
              <a:t>Exemplos de </a:t>
            </a:r>
            <a:r>
              <a:rPr lang="x-none" altLang="pt-BR">
                <a:solidFill>
                  <a:srgbClr val="92D050"/>
                </a:solidFill>
              </a:rPr>
              <a:t>conversões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'27/09/2016'::date</a:t>
            </a:r>
            <a:endParaRPr lang="x-none" altLang="pt-BR"/>
          </a:p>
          <a:p>
            <a:pPr lvl="1"/>
            <a:r>
              <a:rPr lang="x-none" altLang="pt-BR"/>
              <a:t>'27/09/2016 09:00:00'::timestamp</a:t>
            </a:r>
            <a:endParaRPr lang="x-none" altLang="pt-BR"/>
          </a:p>
          <a:p>
            <a:pPr lvl="1"/>
            <a:r>
              <a:rPr lang="x-none" altLang="pt-BR"/>
              <a:t>'12.5'::double precision</a:t>
            </a:r>
            <a:endParaRPr lang="x-none" altLang="pt-BR"/>
          </a:p>
          <a:p>
            <a:pPr lvl="1"/>
            <a:r>
              <a:rPr lang="x-none" altLang="pt-BR"/>
              <a:t>1000::character varying</a:t>
            </a:r>
            <a:endParaRPr lang="x-none" alt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Funções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PostgreSQL tem muitas funções prontas</a:t>
            </a:r>
            <a:endParaRPr lang="x-none" altLang="pt-BR"/>
          </a:p>
          <a:p>
            <a:r>
              <a:rPr lang="x-none" altLang="pt-BR"/>
              <a:t>Exemplos:</a:t>
            </a:r>
            <a:endParaRPr lang="x-none" altLang="pt-BR"/>
          </a:p>
          <a:p>
            <a:pPr lvl="1"/>
            <a:r>
              <a:rPr lang="x-none" altLang="pt-BR"/>
              <a:t>upper(str), lower(str), length(str)</a:t>
            </a:r>
            <a:endParaRPr lang="x-none" altLang="pt-BR"/>
          </a:p>
          <a:p>
            <a:pPr lvl="1"/>
            <a:r>
              <a:rPr lang="x-none" altLang="pt-BR"/>
              <a:t>trim(str), substring(str from start for num)</a:t>
            </a:r>
            <a:endParaRPr lang="x-none" altLang="pt-BR"/>
          </a:p>
          <a:p>
            <a:pPr lvl="1"/>
            <a:r>
              <a:rPr lang="x-none" altLang="pt-BR"/>
              <a:t>replace(str, str1, str2)</a:t>
            </a:r>
            <a:endParaRPr lang="x-none" altLang="pt-BR"/>
          </a:p>
          <a:p>
            <a:pPr lvl="1"/>
            <a:r>
              <a:rPr lang="x-none" altLang="pt-BR"/>
              <a:t>coalesce(val1, val2, ...)</a:t>
            </a:r>
            <a:endParaRPr lang="x-none" altLang="pt-BR"/>
          </a:p>
          <a:p>
            <a:pPr lvl="1"/>
            <a:r>
              <a:rPr lang="x-none" altLang="pt-BR"/>
              <a:t>greatest(val1, val2, ...)</a:t>
            </a:r>
            <a:endParaRPr lang="x-none" altLang="pt-BR"/>
          </a:p>
          <a:p>
            <a:pPr lvl="1"/>
            <a:r>
              <a:rPr lang="x-none" altLang="pt-BR"/>
              <a:t>least(val1, val2, ...)</a:t>
            </a:r>
            <a:endParaRPr lang="x-none" altLang="pt-BR"/>
          </a:p>
          <a:p>
            <a:pPr lvl="1"/>
            <a:r>
              <a:rPr lang="x-none" altLang="pt-BR"/>
              <a:t>now(), extract(date_part from timestamp)</a:t>
            </a:r>
            <a:endParaRPr lang="x-none" altLang="pt-BR"/>
          </a:p>
          <a:p>
            <a:pPr lvl="1"/>
            <a:r>
              <a:rPr lang="x-none" altLang="pt-BR"/>
              <a:t>floor(n), ceil(n), log(n), pi(), mod(n, m),</a:t>
            </a:r>
            <a:endParaRPr lang="x-none" altLang="pt-BR"/>
          </a:p>
          <a:p>
            <a:pPr lvl="1"/>
            <a:r>
              <a:rPr lang="x-none" altLang="pt-BR"/>
              <a:t>power(n, m), round(n, m), sqrt(n)</a:t>
            </a:r>
            <a:endParaRPr lang="x-none" altLang="pt-BR"/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x-none" altLang="pt-BR"/>
              <a:t>Seus bancos de dados podem conter dados valiosos</a:t>
            </a:r>
            <a:endParaRPr lang="x-none" altLang="pt-BR"/>
          </a:p>
          <a:p>
            <a:r>
              <a:rPr lang="x-none" altLang="pt-BR">
                <a:solidFill>
                  <a:srgbClr val="92D050"/>
                </a:solidFill>
              </a:rPr>
              <a:t>Faça backup regularmente!!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No caso do SQLite, o backup é apenas uma cópia do arquivo .db</a:t>
            </a:r>
            <a:endParaRPr lang="x-none" altLang="pt-BR"/>
          </a:p>
          <a:p>
            <a:r>
              <a:rPr lang="x-none" altLang="pt-BR"/>
              <a:t>No PostgreSQL, o backup é feito através de um </a:t>
            </a:r>
            <a:r>
              <a:rPr lang="x-none" altLang="pt-BR">
                <a:solidFill>
                  <a:srgbClr val="92D050"/>
                </a:solidFill>
              </a:rPr>
              <a:t>SQL Dump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A ideia é criar um </a:t>
            </a:r>
            <a:r>
              <a:rPr lang="x-none" altLang="pt-BR">
                <a:solidFill>
                  <a:srgbClr val="92D050"/>
                </a:solidFill>
              </a:rPr>
              <a:t>script </a:t>
            </a:r>
            <a:r>
              <a:rPr lang="x-none" altLang="pt-BR"/>
              <a:t>contendo </a:t>
            </a:r>
            <a:r>
              <a:rPr lang="x-none" altLang="pt-BR">
                <a:solidFill>
                  <a:srgbClr val="92D050"/>
                </a:solidFill>
              </a:rPr>
              <a:t>comandos SQL</a:t>
            </a:r>
            <a:r>
              <a:rPr lang="x-none" altLang="pt-BR"/>
              <a:t> com o </a:t>
            </a:r>
            <a:r>
              <a:rPr lang="x-none" altLang="pt-BR">
                <a:solidFill>
                  <a:srgbClr val="92D050"/>
                </a:solidFill>
              </a:rPr>
              <a:t>estado atual</a:t>
            </a:r>
            <a:r>
              <a:rPr lang="x-none" altLang="pt-BR"/>
              <a:t> do banco de dados</a:t>
            </a:r>
            <a:endParaRPr lang="x-none" altLang="pt-BR"/>
          </a:p>
          <a:p>
            <a:r>
              <a:rPr lang="x-none" altLang="pt-BR"/>
              <a:t>Ao ser rodado num banco de dados vazio, o script recriará o estado atual do banco de dados</a:t>
            </a:r>
            <a:endParaRPr lang="x-none" alt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Para criar um dump: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su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su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cd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pg_dump employees &gt; backup.sql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 sz="3000"/>
              <a:t>Isso criará um arquivo </a:t>
            </a:r>
            <a:r>
              <a:rPr lang="x-none" altLang="pt-BR" sz="3000">
                <a:solidFill>
                  <a:srgbClr val="92D050"/>
                </a:solidFill>
              </a:rPr>
              <a:t>backup.sql</a:t>
            </a:r>
            <a:r>
              <a:rPr lang="x-none" altLang="pt-BR" sz="3000"/>
              <a:t> na pasta </a:t>
            </a:r>
            <a:r>
              <a:rPr lang="x-none" altLang="pt-BR" sz="3000">
                <a:solidFill>
                  <a:srgbClr val="92D050"/>
                </a:solidFill>
              </a:rPr>
              <a:t>/var/lib/postgresql</a:t>
            </a:r>
            <a:endParaRPr lang="x-none" altLang="pt-BR" sz="3000">
              <a:solidFill>
                <a:srgbClr val="92D050"/>
              </a:solidFill>
            </a:endParaRPr>
          </a:p>
          <a:p>
            <a:pPr lvl="0"/>
            <a:r>
              <a:rPr lang="x-none" altLang="pt-BR" sz="3000"/>
              <a:t>Recomenda-se o uso de um formato compactado:</a:t>
            </a:r>
            <a:endParaRPr lang="x-none" altLang="pt-BR" sz="3000"/>
          </a:p>
          <a:p>
            <a:pPr lvl="1"/>
            <a:r>
              <a:rPr lang="x-none" altLang="pt-BR" sz="2600">
                <a:solidFill>
                  <a:srgbClr val="00B0F0"/>
                </a:solidFill>
              </a:rPr>
              <a:t>pg_dump -Fc employees &gt; backup.dmp</a:t>
            </a:r>
            <a:endParaRPr lang="x-none" altLang="pt-BR" sz="2600">
              <a:solidFill>
                <a:srgbClr val="00B0F0"/>
              </a:solidFill>
            </a:endParaRPr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O ideal é </a:t>
            </a:r>
            <a:r>
              <a:rPr lang="x-none" altLang="pt-BR">
                <a:solidFill>
                  <a:srgbClr val="92D050"/>
                </a:solidFill>
              </a:rPr>
              <a:t>agendar </a:t>
            </a:r>
            <a:r>
              <a:rPr lang="x-none" altLang="pt-BR"/>
              <a:t>para criar um backup diariamente</a:t>
            </a:r>
            <a:endParaRPr lang="x-none" altLang="pt-BR"/>
          </a:p>
          <a:p>
            <a:r>
              <a:rPr lang="x-none" altLang="pt-BR"/>
              <a:t>Os arquivos .sql ou .dmp podem ser </a:t>
            </a:r>
            <a:r>
              <a:rPr lang="x-none" altLang="pt-BR">
                <a:solidFill>
                  <a:srgbClr val="92D050"/>
                </a:solidFill>
              </a:rPr>
              <a:t>copiados </a:t>
            </a:r>
            <a:r>
              <a:rPr lang="x-none" altLang="pt-BR"/>
              <a:t>para outra máquina</a:t>
            </a:r>
            <a:endParaRPr lang="x-none" altLang="pt-BR"/>
          </a:p>
          <a:p>
            <a:r>
              <a:rPr lang="x-none" altLang="pt-BR"/>
              <a:t>Devem ser restaurados em um </a:t>
            </a:r>
            <a:r>
              <a:rPr lang="x-none" altLang="pt-BR">
                <a:solidFill>
                  <a:srgbClr val="92D050"/>
                </a:solidFill>
              </a:rPr>
              <a:t>banco de dados vazio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Para restaurar um script .sql: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psql novobanco &lt; backup.sql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Para restaurar um arquivo .dmp: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pg_restore -d novobanco backup.dmp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Mas... não existe um backup </a:t>
            </a:r>
            <a:r>
              <a:rPr lang="x-none" altLang="pt-BR">
                <a:solidFill>
                  <a:srgbClr val="92D050"/>
                </a:solidFill>
              </a:rPr>
              <a:t>genérico</a:t>
            </a:r>
            <a:r>
              <a:rPr lang="x-none" altLang="pt-BR"/>
              <a:t>?</a:t>
            </a:r>
            <a:endParaRPr lang="x-none" altLang="pt-BR"/>
          </a:p>
          <a:p>
            <a:r>
              <a:rPr lang="x-none" altLang="pt-BR"/>
              <a:t>Hoje o </a:t>
            </a:r>
            <a:r>
              <a:rPr lang="x-none" altLang="pt-BR">
                <a:solidFill>
                  <a:srgbClr val="92D050"/>
                </a:solidFill>
              </a:rPr>
              <a:t>OmniDB </a:t>
            </a:r>
            <a:r>
              <a:rPr lang="x-none" altLang="pt-BR"/>
              <a:t>consegue </a:t>
            </a:r>
            <a:r>
              <a:rPr lang="x-none" altLang="pt-BR">
                <a:solidFill>
                  <a:srgbClr val="92D050"/>
                </a:solidFill>
              </a:rPr>
              <a:t>converter</a:t>
            </a:r>
            <a:r>
              <a:rPr lang="x-none" altLang="pt-BR"/>
              <a:t> de qualquer SGBD suportado para qualquer SGBD suportado</a:t>
            </a:r>
            <a:endParaRPr lang="x-none" altLang="pt-BR"/>
          </a:p>
          <a:p>
            <a:r>
              <a:rPr lang="x-none" altLang="pt-BR"/>
              <a:t>Por exemplo:</a:t>
            </a:r>
            <a:endParaRPr lang="x-none" altLang="pt-BR"/>
          </a:p>
          <a:p>
            <a:pPr lvl="1"/>
            <a:r>
              <a:rPr lang="x-none" altLang="pt-BR"/>
              <a:t>De PostgreSQL para SQLite</a:t>
            </a:r>
            <a:endParaRPr lang="x-none" altLang="pt-BR"/>
          </a:p>
          <a:p>
            <a:pPr lvl="1"/>
            <a:r>
              <a:rPr lang="x-none" altLang="pt-BR"/>
              <a:t>De SQLite para PostgreSQL</a:t>
            </a:r>
            <a:endParaRPr lang="x-none" altLang="pt-BR"/>
          </a:p>
          <a:p>
            <a:pPr lvl="0"/>
            <a:r>
              <a:rPr lang="x-none" altLang="pt-BR"/>
              <a:t>Futuramente lançaremos uma funcionalidade chamada </a:t>
            </a:r>
            <a:r>
              <a:rPr lang="x-none" altLang="pt-BR">
                <a:solidFill>
                  <a:srgbClr val="92D050"/>
                </a:solidFill>
              </a:rPr>
              <a:t>OmniDump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Nesting e Unnesting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 sz="2400">
                <a:solidFill>
                  <a:srgbClr val="92D050"/>
                </a:solidFill>
              </a:rPr>
              <a:t>Nesting</a:t>
            </a:r>
            <a:r>
              <a:rPr lang="x-none" altLang="pt-BR" sz="2400"/>
              <a:t>: juntar os valores de uma coluna em uma única string</a:t>
            </a:r>
            <a:endParaRPr lang="x-none" altLang="pt-BR" sz="2400"/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select array_to_string(array(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select 'banana' union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select 'laranja' union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select 'maçã' union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select 'mamão'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), ',')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 sz="2400">
                <a:solidFill>
                  <a:srgbClr val="92D050"/>
                </a:solidFill>
              </a:rPr>
              <a:t>Unnesting</a:t>
            </a:r>
            <a:r>
              <a:rPr lang="x-none" altLang="pt-BR" sz="2400"/>
              <a:t>: quebrar uma string em várias linhas de uma mesma coluna</a:t>
            </a:r>
            <a:endParaRPr lang="x-none" altLang="pt-BR" sz="2400"/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select unnest(string_to_array('banana,laranja,maçã,mamão', ','))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Ferramentas - pg_activity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Semelhante ao </a:t>
            </a:r>
            <a:r>
              <a:rPr lang="x-none" altLang="pt-BR">
                <a:solidFill>
                  <a:srgbClr val="92D050"/>
                </a:solidFill>
              </a:rPr>
              <a:t>top</a:t>
            </a:r>
            <a:r>
              <a:rPr lang="x-none" altLang="pt-BR"/>
              <a:t>, permite ver toda a atividade do banco no momento</a:t>
            </a:r>
            <a:endParaRPr lang="x-none" altLang="pt-BR"/>
          </a:p>
          <a:p>
            <a:r>
              <a:rPr lang="x-none" altLang="pt-BR">
                <a:solidFill>
                  <a:srgbClr val="92D050"/>
                </a:solidFill>
              </a:rPr>
              <a:t>Se não há atividade, não mostra nada! (pgbench?)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Também permite </a:t>
            </a:r>
            <a:r>
              <a:rPr lang="x-none" altLang="pt-BR">
                <a:solidFill>
                  <a:srgbClr val="92D050"/>
                </a:solidFill>
              </a:rPr>
              <a:t>cancelar </a:t>
            </a:r>
            <a:r>
              <a:rPr lang="x-none" altLang="pt-BR"/>
              <a:t>transações (tecla k sobre a transação)</a:t>
            </a:r>
            <a:endParaRPr lang="x-none" altLang="pt-BR"/>
          </a:p>
          <a:p>
            <a:r>
              <a:rPr lang="x-none" altLang="pt-BR"/>
              <a:t>Instalação: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apt install pg-activity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Utilização: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pg_activity -h &lt;servidor&gt; -U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Ferramentas - pgbadger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Análise visual de log do PostgreSQL</a:t>
            </a:r>
            <a:endParaRPr lang="x-none" altLang="pt-BR"/>
          </a:p>
          <a:p>
            <a:r>
              <a:rPr lang="x-none" altLang="pt-BR"/>
              <a:t>Instalação: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apt install git perl mono-xsp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git clone https://github.com/dalibo/pgbadger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 sz="3000">
                <a:sym typeface="+mn-ea"/>
              </a:rPr>
              <a:t>Edite o arquivo </a:t>
            </a:r>
            <a:r>
              <a:rPr lang="x-none" altLang="pt-BR" sz="3000">
                <a:solidFill>
                  <a:srgbClr val="92D050"/>
                </a:solidFill>
                <a:sym typeface="+mn-ea"/>
              </a:rPr>
              <a:t>/etc/postgresql/9. 4/main/postgresql.conf</a:t>
            </a:r>
            <a:endParaRPr lang="x-none" altLang="pt-BR" sz="3000">
              <a:solidFill>
                <a:srgbClr val="92D050"/>
              </a:solidFill>
              <a:sym typeface="+mn-ea"/>
            </a:endParaRPr>
          </a:p>
          <a:p>
            <a:pPr lvl="1"/>
            <a:r>
              <a:rPr lang="x-none" altLang="pt-BR" sz="3000">
                <a:solidFill>
                  <a:srgbClr val="00B0F0"/>
                </a:solidFill>
                <a:latin typeface="DejaVu Sans Mono" charset="0"/>
                <a:sym typeface="+mn-ea"/>
              </a:rPr>
              <a:t>log_min_duration_statement = 0</a:t>
            </a:r>
            <a:endParaRPr lang="x-none" altLang="pt-BR" sz="3000">
              <a:solidFill>
                <a:srgbClr val="00B0F0"/>
              </a:solidFill>
              <a:latin typeface="DejaVu Sans Mono" charset="0"/>
              <a:sym typeface="+mn-ea"/>
            </a:endParaRPr>
          </a:p>
          <a:p>
            <a:pPr lvl="1"/>
            <a:r>
              <a:rPr lang="x-none" altLang="pt-BR" sz="3000">
                <a:solidFill>
                  <a:srgbClr val="00B0F0"/>
                </a:solidFill>
                <a:latin typeface="DejaVu Sans Mono" charset="0"/>
                <a:sym typeface="+mn-ea"/>
              </a:rPr>
              <a:t>lc_messages = 'C'</a:t>
            </a:r>
            <a:endParaRPr lang="x-none" altLang="pt-BR" sz="3000">
              <a:solidFill>
                <a:srgbClr val="00B0F0"/>
              </a:solidFill>
              <a:latin typeface="DejaVu Sans Mono" charset="0"/>
              <a:sym typeface="+mn-ea"/>
            </a:endParaRPr>
          </a:p>
          <a:p>
            <a:pPr lvl="0"/>
            <a:endParaRPr lang="x-none" altLang="pt-BR" sz="3000">
              <a:solidFill>
                <a:srgbClr val="00B0F0"/>
              </a:solidFill>
              <a:latin typeface="DejaVu Sans Mono" charset="0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Ferramentas - pgbadger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lvl="0"/>
            <a:r>
              <a:rPr lang="x-none" altLang="pt-BR"/>
              <a:t>No OmniDB: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pg_reload_conf()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Faça alguma coisa no banco! (pgbench?)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Para rodar o pgbadger: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perl ./pgbadger/pgbadger -p '%t [%p-%l] %q%u@%d ' /var/log/postgresql-9.4-main.log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Vai gerar um arquivo </a:t>
            </a:r>
            <a:r>
              <a:rPr lang="x-none" altLang="pt-BR">
                <a:solidFill>
                  <a:srgbClr val="92D050"/>
                </a:solidFill>
              </a:rPr>
              <a:t>out.html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Necessário abrir esse arquivo no navegador, ou servi-lo pela web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xsp4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Sumário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/>
              <a:t>Motivação</a:t>
            </a:r>
            <a:endParaRPr lang="x-none" altLang="pt-BR"/>
          </a:p>
          <a:p>
            <a:r>
              <a:rPr lang="x-none" altLang="pt-BR"/>
              <a:t>Instalação e Configuração</a:t>
            </a:r>
            <a:endParaRPr lang="x-none" altLang="pt-BR"/>
          </a:p>
          <a:p>
            <a:r>
              <a:rPr lang="x-none" altLang="pt-BR"/>
              <a:t>Arquitetura</a:t>
            </a:r>
            <a:endParaRPr lang="x-none" altLang="pt-BR"/>
          </a:p>
          <a:p>
            <a:r>
              <a:rPr lang="x-none" altLang="pt-BR"/>
              <a:t>Conceitos</a:t>
            </a:r>
            <a:endParaRPr lang="x-none" altLang="pt-BR"/>
          </a:p>
          <a:p>
            <a:r>
              <a:rPr lang="x-none" altLang="pt-BR"/>
              <a:t>Backup e Restauração</a:t>
            </a:r>
            <a:endParaRPr lang="x-none" altLang="pt-BR"/>
          </a:p>
          <a:p>
            <a:r>
              <a:rPr lang="x-none" altLang="pt-BR"/>
              <a:t>Nesting e Unnesting</a:t>
            </a:r>
            <a:endParaRPr lang="x-none" altLang="pt-BR"/>
          </a:p>
          <a:p>
            <a:r>
              <a:rPr lang="x-none" altLang="pt-BR"/>
              <a:t>Ferramentas</a:t>
            </a:r>
            <a:endParaRPr lang="x-none" altLang="pt-BR"/>
          </a:p>
          <a:p>
            <a:r>
              <a:rPr lang="x-none" altLang="pt-BR"/>
              <a:t>Desempenho</a:t>
            </a:r>
            <a:endParaRPr lang="x-none" altLang="pt-BR"/>
          </a:p>
          <a:p>
            <a:r>
              <a:rPr lang="x-none" altLang="pt-BR"/>
              <a:t>Funções Customizadas</a:t>
            </a:r>
            <a:endParaRPr lang="x-none" altLang="pt-BR"/>
          </a:p>
          <a:p>
            <a:r>
              <a:rPr lang="x-none" altLang="pt-BR"/>
              <a:t>Outras Funcionalidades</a:t>
            </a:r>
            <a:endParaRPr lang="x-none" alt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Ferramentas - pgbench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Usado para </a:t>
            </a:r>
            <a:r>
              <a:rPr lang="x-none" altLang="pt-BR">
                <a:solidFill>
                  <a:srgbClr val="92D050"/>
                </a:solidFill>
              </a:rPr>
              <a:t>benchmarking </a:t>
            </a:r>
            <a:r>
              <a:rPr lang="x-none" altLang="pt-BR"/>
              <a:t>do PostgreSQL</a:t>
            </a:r>
            <a:endParaRPr lang="x-none" altLang="pt-BR"/>
          </a:p>
          <a:p>
            <a:r>
              <a:rPr lang="x-none" altLang="pt-BR"/>
              <a:t>Instalação: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apt install postgresql-contrib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Crie um banco chamado </a:t>
            </a:r>
            <a:r>
              <a:rPr lang="x-none" altLang="pt-BR">
                <a:solidFill>
                  <a:srgbClr val="92D050"/>
                </a:solidFill>
              </a:rPr>
              <a:t>teste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Para criar o banco de benchmarking: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su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pgbench -i -s 10 teste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Para rodar o benchmarking: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pgbench -c 90 -t 100 teste -n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PostgreSQL Tuning</a:t>
            </a:r>
            <a:r>
              <a:rPr lang="x-none" altLang="pt-BR"/>
              <a:t> é uma tarefa que pode ser complicada</a:t>
            </a:r>
            <a:endParaRPr lang="x-none" altLang="pt-BR"/>
          </a:p>
          <a:p>
            <a:r>
              <a:rPr lang="x-none" altLang="pt-BR"/>
              <a:t>Depende muito da aplicação: </a:t>
            </a:r>
            <a:r>
              <a:rPr lang="x-none" altLang="pt-BR">
                <a:solidFill>
                  <a:srgbClr val="92D050"/>
                </a:solidFill>
              </a:rPr>
              <a:t>não existe bala de prata!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Alguns pontos:</a:t>
            </a:r>
            <a:endParaRPr lang="x-none" altLang="pt-BR"/>
          </a:p>
          <a:p>
            <a:pPr lvl="1"/>
            <a:r>
              <a:rPr lang="x-none" altLang="pt-BR"/>
              <a:t>Melhorias no código </a:t>
            </a:r>
            <a:r>
              <a:rPr lang="x-none" altLang="pt-BR">
                <a:solidFill>
                  <a:srgbClr val="92D050"/>
                </a:solidFill>
              </a:rPr>
              <a:t>SQL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Uso de Common Table Expressions (</a:t>
            </a:r>
            <a:r>
              <a:rPr lang="x-none" altLang="pt-BR">
                <a:solidFill>
                  <a:srgbClr val="92D050"/>
                </a:solidFill>
              </a:rPr>
              <a:t>CTEs</a:t>
            </a:r>
            <a:r>
              <a:rPr lang="x-none" altLang="pt-BR"/>
              <a:t>)</a:t>
            </a:r>
            <a:endParaRPr lang="x-none" altLang="pt-BR"/>
          </a:p>
          <a:p>
            <a:pPr lvl="1"/>
            <a:r>
              <a:rPr lang="x-none" altLang="pt-BR"/>
              <a:t>Limpeza do banco de dados com </a:t>
            </a:r>
            <a:r>
              <a:rPr lang="x-none" altLang="pt-BR">
                <a:solidFill>
                  <a:srgbClr val="92D050"/>
                </a:solidFill>
              </a:rPr>
              <a:t>vacuum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Uso de </a:t>
            </a:r>
            <a:r>
              <a:rPr lang="x-none" altLang="pt-BR">
                <a:solidFill>
                  <a:srgbClr val="92D050"/>
                </a:solidFill>
              </a:rPr>
              <a:t>índices </a:t>
            </a:r>
            <a:r>
              <a:rPr lang="x-none" altLang="pt-BR"/>
              <a:t>para melhoria de consultas</a:t>
            </a:r>
            <a:endParaRPr lang="x-none" altLang="pt-BR"/>
          </a:p>
          <a:p>
            <a:pPr lvl="1"/>
            <a:r>
              <a:rPr lang="x-none" altLang="pt-BR">
                <a:sym typeface="+mn-ea"/>
              </a:rPr>
              <a:t>Análise da consulta lenta com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explain</a:t>
            </a:r>
            <a:endParaRPr lang="x-none" altLang="pt-BR"/>
          </a:p>
          <a:p>
            <a:pPr lvl="1"/>
            <a:r>
              <a:rPr lang="x-none" altLang="pt-BR"/>
              <a:t>Alterar </a:t>
            </a:r>
            <a:r>
              <a:rPr lang="x-none" altLang="pt-BR">
                <a:solidFill>
                  <a:srgbClr val="92D050"/>
                </a:solidFill>
              </a:rPr>
              <a:t>configurações </a:t>
            </a:r>
            <a:r>
              <a:rPr lang="x-none" altLang="pt-BR"/>
              <a:t>do PostgreSQL</a:t>
            </a:r>
            <a:endParaRPr lang="x-none" alt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SQL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Use </a:t>
            </a:r>
            <a:r>
              <a:rPr lang="x-none" altLang="pt-BR">
                <a:solidFill>
                  <a:srgbClr val="92D050"/>
                </a:solidFill>
              </a:rPr>
              <a:t>subconsultas </a:t>
            </a:r>
            <a:r>
              <a:rPr lang="x-none" altLang="pt-BR"/>
              <a:t>somente como uma tabela (no </a:t>
            </a:r>
            <a:r>
              <a:rPr lang="x-none" altLang="pt-BR">
                <a:solidFill>
                  <a:srgbClr val="92D050"/>
                </a:solidFill>
              </a:rPr>
              <a:t>from </a:t>
            </a:r>
            <a:r>
              <a:rPr lang="x-none" altLang="pt-BR"/>
              <a:t>e no </a:t>
            </a:r>
            <a:r>
              <a:rPr lang="x-none" altLang="pt-BR">
                <a:solidFill>
                  <a:srgbClr val="92D050"/>
                </a:solidFill>
              </a:rPr>
              <a:t>join</a:t>
            </a:r>
            <a:r>
              <a:rPr lang="x-none" altLang="pt-BR"/>
              <a:t>)</a:t>
            </a:r>
            <a:endParaRPr lang="x-none" altLang="pt-BR"/>
          </a:p>
          <a:p>
            <a:r>
              <a:rPr lang="x-none" altLang="pt-BR"/>
              <a:t>Sempre que houver um </a:t>
            </a:r>
            <a:r>
              <a:rPr lang="x-none" altLang="pt-BR">
                <a:solidFill>
                  <a:srgbClr val="92D050"/>
                </a:solidFill>
              </a:rPr>
              <a:t>atributo constante</a:t>
            </a:r>
            <a:r>
              <a:rPr lang="x-none" altLang="pt-BR"/>
              <a:t> e puder fazer </a:t>
            </a:r>
            <a:r>
              <a:rPr lang="x-none" altLang="pt-BR">
                <a:solidFill>
                  <a:srgbClr val="92D050"/>
                </a:solidFill>
              </a:rPr>
              <a:t>subconsulta </a:t>
            </a:r>
            <a:r>
              <a:rPr lang="x-none" altLang="pt-BR"/>
              <a:t>no from ou no join, faça</a:t>
            </a:r>
            <a:endParaRPr lang="x-none" altLang="pt-BR"/>
          </a:p>
          <a:p>
            <a:r>
              <a:rPr lang="x-none" altLang="pt-BR"/>
              <a:t>Procure fazer joins de apenas </a:t>
            </a:r>
            <a:r>
              <a:rPr lang="x-none" altLang="pt-BR">
                <a:solidFill>
                  <a:srgbClr val="92D050"/>
                </a:solidFill>
              </a:rPr>
              <a:t>1 atributo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>
                <a:solidFill>
                  <a:srgbClr val="92D050"/>
                </a:solidFill>
              </a:rPr>
              <a:t>Ordene os joins</a:t>
            </a:r>
            <a:r>
              <a:rPr lang="x-none" altLang="pt-BR"/>
              <a:t> em ordem de número de registros, do maior para o menor</a:t>
            </a:r>
            <a:endParaRPr lang="x-none" altLang="pt-BR"/>
          </a:p>
          <a:p>
            <a:r>
              <a:rPr lang="x-none" altLang="pt-BR"/>
              <a:t>Procure não usar mais do que </a:t>
            </a:r>
            <a:r>
              <a:rPr lang="x-none" altLang="pt-BR">
                <a:solidFill>
                  <a:srgbClr val="92D050"/>
                </a:solidFill>
              </a:rPr>
              <a:t>7 joins</a:t>
            </a:r>
            <a:r>
              <a:rPr lang="x-none" altLang="pt-BR"/>
              <a:t> (8 tabelas) em uma mesma consulta</a:t>
            </a:r>
            <a:endParaRPr lang="x-none" alt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CTEs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Common Table Expression (</a:t>
            </a:r>
            <a:r>
              <a:rPr lang="x-none" altLang="pt-BR">
                <a:solidFill>
                  <a:srgbClr val="92D050"/>
                </a:solidFill>
              </a:rPr>
              <a:t>CTE</a:t>
            </a:r>
            <a:r>
              <a:rPr lang="x-none" altLang="pt-BR"/>
              <a:t>)</a:t>
            </a:r>
            <a:endParaRPr lang="x-none" altLang="pt-BR"/>
          </a:p>
          <a:p>
            <a:r>
              <a:rPr lang="x-none" altLang="pt-BR"/>
              <a:t>Define uma </a:t>
            </a:r>
            <a:r>
              <a:rPr lang="x-none" altLang="pt-BR">
                <a:solidFill>
                  <a:srgbClr val="92D050"/>
                </a:solidFill>
              </a:rPr>
              <a:t>tabela temporária</a:t>
            </a:r>
            <a:r>
              <a:rPr lang="x-none" altLang="pt-BR"/>
              <a:t> que existirá apenas na execução do SQL</a:t>
            </a:r>
            <a:endParaRPr lang="x-none" altLang="pt-BR"/>
          </a:p>
          <a:p>
            <a:r>
              <a:rPr lang="x-none" altLang="pt-BR"/>
              <a:t>Otimiza o tempo de </a:t>
            </a:r>
            <a:r>
              <a:rPr lang="x-none" altLang="pt-BR">
                <a:solidFill>
                  <a:srgbClr val="92D050"/>
                </a:solidFill>
              </a:rPr>
              <a:t>subconsultas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with temp as (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    select ... 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)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* from tabela 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inner join temp u on u.col = t.col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Vacuum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Delete </a:t>
            </a:r>
            <a:r>
              <a:rPr lang="x-none" altLang="pt-BR"/>
              <a:t>exclui registros logicamente (1)</a:t>
            </a:r>
            <a:endParaRPr lang="x-none" altLang="pt-BR"/>
          </a:p>
          <a:p>
            <a:r>
              <a:rPr lang="x-none" altLang="pt-BR"/>
              <a:t>Registros deletados ficam marcados como não utilizados ou "mortos"</a:t>
            </a:r>
            <a:endParaRPr lang="x-none" altLang="pt-BR"/>
          </a:p>
          <a:p>
            <a:r>
              <a:rPr lang="x-none" altLang="pt-BR"/>
              <a:t>Banco de dados </a:t>
            </a:r>
            <a:r>
              <a:rPr lang="x-none" altLang="pt-BR">
                <a:solidFill>
                  <a:srgbClr val="92D050"/>
                </a:solidFill>
              </a:rPr>
              <a:t>não diminui de tamanho</a:t>
            </a:r>
            <a:r>
              <a:rPr lang="x-none" altLang="pt-BR"/>
              <a:t> com delete</a:t>
            </a:r>
            <a:endParaRPr lang="x-none" altLang="pt-BR"/>
          </a:p>
          <a:p>
            <a:r>
              <a:rPr lang="x-none" altLang="pt-BR"/>
              <a:t>O que o </a:t>
            </a:r>
            <a:r>
              <a:rPr lang="x-none" altLang="pt-BR">
                <a:solidFill>
                  <a:srgbClr val="92D050"/>
                </a:solidFill>
              </a:rPr>
              <a:t>vacuum </a:t>
            </a:r>
            <a:r>
              <a:rPr lang="x-none" altLang="pt-BR"/>
              <a:t>faz?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Deleta </a:t>
            </a:r>
            <a:r>
              <a:rPr lang="x-none" altLang="pt-BR"/>
              <a:t>os registros "mortos" (2)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Reorganiza </a:t>
            </a:r>
            <a:r>
              <a:rPr lang="x-none" altLang="pt-BR"/>
              <a:t>os registros no banco (3)</a:t>
            </a:r>
            <a:endParaRPr lang="x-none" altLang="pt-BR"/>
          </a:p>
          <a:p>
            <a:pPr lvl="1"/>
            <a:r>
              <a:rPr lang="x-none" altLang="pt-BR"/>
              <a:t>Atualiza </a:t>
            </a:r>
            <a:r>
              <a:rPr lang="x-none" altLang="pt-BR">
                <a:solidFill>
                  <a:srgbClr val="92D050"/>
                </a:solidFill>
              </a:rPr>
              <a:t>estatísticas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Vacuum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7450" y="1772920"/>
            <a:ext cx="6372225" cy="43688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Vacuum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/>
              <a:t>Tipos de Vacuum: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</a:t>
            </a:r>
            <a:r>
              <a:rPr lang="x-none" altLang="pt-BR"/>
              <a:t>: apenas remove registros mortos no banco inteiro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 tabela</a:t>
            </a:r>
            <a:r>
              <a:rPr lang="x-none" altLang="pt-BR"/>
              <a:t>: remove registros mortos em uma única tabela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 verbose</a:t>
            </a:r>
            <a:r>
              <a:rPr lang="x-none" altLang="pt-BR"/>
              <a:t>: mostra mensagens do que está sendo feito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 analyze</a:t>
            </a:r>
            <a:r>
              <a:rPr lang="x-none" altLang="pt-BR"/>
              <a:t>: remove registros mortos e atualiza estatísticas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 full</a:t>
            </a:r>
            <a:r>
              <a:rPr lang="x-none" altLang="pt-BR"/>
              <a:t>: remove registros mortos, atualiza estatísticas e reorganiza o banco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autovacuum</a:t>
            </a:r>
            <a:r>
              <a:rPr lang="x-none" altLang="pt-BR"/>
              <a:t>: PostgreSQL decide como e quando fazer</a:t>
            </a:r>
            <a:endParaRPr lang="x-none" altLang="pt-B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Índices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" y="1628775"/>
            <a:ext cx="7467600" cy="4525963"/>
          </a:xfrm>
        </p:spPr>
        <p:txBody>
          <a:bodyPr>
            <a:normAutofit fontScale="90000" lnSpcReduction="20000"/>
          </a:bodyPr>
          <a:p>
            <a:r>
              <a:rPr lang="x-none" altLang="pt-BR"/>
              <a:t>Prós</a:t>
            </a:r>
            <a:endParaRPr lang="x-none" altLang="pt-BR"/>
          </a:p>
          <a:p>
            <a:pPr lvl="1"/>
            <a:r>
              <a:rPr lang="x-none" altLang="pt-BR"/>
              <a:t>Índices são usados para melhorar o </a:t>
            </a:r>
            <a:r>
              <a:rPr lang="x-none" altLang="pt-BR">
                <a:solidFill>
                  <a:srgbClr val="92D050"/>
                </a:solidFill>
              </a:rPr>
              <a:t>desempenho </a:t>
            </a:r>
            <a:r>
              <a:rPr lang="x-none" altLang="pt-BR"/>
              <a:t>de </a:t>
            </a:r>
            <a:r>
              <a:rPr lang="x-none" altLang="pt-BR">
                <a:solidFill>
                  <a:srgbClr val="92D050"/>
                </a:solidFill>
              </a:rPr>
              <a:t>select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Mais especificamente, melhora o desempenho de </a:t>
            </a:r>
            <a:r>
              <a:rPr lang="x-none" altLang="pt-BR">
                <a:solidFill>
                  <a:srgbClr val="92D050"/>
                </a:solidFill>
              </a:rPr>
              <a:t>join </a:t>
            </a:r>
            <a:r>
              <a:rPr lang="x-none" altLang="pt-BR"/>
              <a:t>e </a:t>
            </a:r>
            <a:r>
              <a:rPr lang="x-none" altLang="pt-BR">
                <a:solidFill>
                  <a:srgbClr val="92D050"/>
                </a:solidFill>
              </a:rPr>
              <a:t>where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PostgreSQL já cria índice na </a:t>
            </a:r>
            <a:r>
              <a:rPr lang="x-none" altLang="pt-BR">
                <a:solidFill>
                  <a:srgbClr val="92D050"/>
                </a:solidFill>
              </a:rPr>
              <a:t>PK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Recomenda-se criar índices nas </a:t>
            </a:r>
            <a:r>
              <a:rPr lang="x-none" altLang="pt-BR">
                <a:solidFill>
                  <a:srgbClr val="92D050"/>
                </a:solidFill>
              </a:rPr>
              <a:t>FKs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>
                <a:solidFill>
                  <a:schemeClr val="tx1"/>
                </a:solidFill>
              </a:rPr>
              <a:t>Contras</a:t>
            </a:r>
            <a:endParaRPr lang="x-none" altLang="pt-BR">
              <a:solidFill>
                <a:schemeClr val="tx1"/>
              </a:solidFill>
            </a:endParaRPr>
          </a:p>
          <a:p>
            <a:pPr lvl="1"/>
            <a:r>
              <a:rPr lang="x-none" altLang="pt-BR">
                <a:solidFill>
                  <a:schemeClr val="tx1"/>
                </a:solidFill>
              </a:rPr>
              <a:t>Torna mais </a:t>
            </a:r>
            <a:r>
              <a:rPr lang="x-none" altLang="pt-BR">
                <a:solidFill>
                  <a:srgbClr val="92D050"/>
                </a:solidFill>
              </a:rPr>
              <a:t>lento insert</a:t>
            </a:r>
            <a:r>
              <a:rPr lang="x-none" altLang="pt-BR">
                <a:solidFill>
                  <a:schemeClr val="tx1"/>
                </a:solidFill>
              </a:rPr>
              <a:t>, </a:t>
            </a:r>
            <a:r>
              <a:rPr lang="x-none" altLang="pt-BR">
                <a:solidFill>
                  <a:srgbClr val="92D050"/>
                </a:solidFill>
              </a:rPr>
              <a:t>update </a:t>
            </a:r>
            <a:r>
              <a:rPr lang="x-none" altLang="pt-BR">
                <a:solidFill>
                  <a:schemeClr val="tx1"/>
                </a:solidFill>
              </a:rPr>
              <a:t>e </a:t>
            </a:r>
            <a:r>
              <a:rPr lang="x-none" altLang="pt-BR">
                <a:solidFill>
                  <a:srgbClr val="92D050"/>
                </a:solidFill>
              </a:rPr>
              <a:t>delete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>
                <a:solidFill>
                  <a:schemeClr val="tx1"/>
                </a:solidFill>
              </a:rPr>
              <a:t>Ocupa </a:t>
            </a:r>
            <a:r>
              <a:rPr lang="x-none" altLang="pt-BR">
                <a:solidFill>
                  <a:srgbClr val="92D050"/>
                </a:solidFill>
              </a:rPr>
              <a:t>espaço </a:t>
            </a:r>
            <a:r>
              <a:rPr lang="x-none" altLang="pt-BR">
                <a:solidFill>
                  <a:schemeClr val="tx1"/>
                </a:solidFill>
              </a:rPr>
              <a:t>no banco de dados</a:t>
            </a:r>
            <a:endParaRPr lang="x-none" altLang="pt-BR">
              <a:solidFill>
                <a:schemeClr val="tx1"/>
              </a:solidFill>
            </a:endParaRPr>
          </a:p>
          <a:p>
            <a:pPr lvl="1"/>
            <a:r>
              <a:rPr lang="x-none" altLang="pt-BR">
                <a:solidFill>
                  <a:schemeClr val="tx1"/>
                </a:solidFill>
              </a:rPr>
              <a:t>No PostgreSQL, índices de </a:t>
            </a:r>
            <a:r>
              <a:rPr lang="x-none" altLang="pt-BR">
                <a:solidFill>
                  <a:srgbClr val="92D050"/>
                </a:solidFill>
              </a:rPr>
              <a:t>múltiplas colunas</a:t>
            </a:r>
            <a:r>
              <a:rPr lang="x-none" altLang="pt-BR">
                <a:solidFill>
                  <a:schemeClr val="tx1"/>
                </a:solidFill>
              </a:rPr>
              <a:t> não funcionam sempre do jeito que você espera</a:t>
            </a:r>
            <a:endParaRPr lang="x-none" alt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PostgreSQL tem um </a:t>
            </a:r>
            <a:r>
              <a:rPr lang="x-none" altLang="pt-BR">
                <a:solidFill>
                  <a:srgbClr val="92D050"/>
                </a:solidFill>
              </a:rPr>
              <a:t>planejador </a:t>
            </a:r>
            <a:r>
              <a:rPr lang="x-none" altLang="pt-BR"/>
              <a:t>de consultas</a:t>
            </a:r>
            <a:endParaRPr lang="x-none" altLang="pt-BR"/>
          </a:p>
          <a:p>
            <a:r>
              <a:rPr lang="x-none" altLang="pt-BR"/>
              <a:t>É possível visualizar qual é a </a:t>
            </a:r>
            <a:r>
              <a:rPr lang="x-none" altLang="pt-BR">
                <a:solidFill>
                  <a:srgbClr val="92D050"/>
                </a:solidFill>
              </a:rPr>
              <a:t>estratégia </a:t>
            </a:r>
            <a:r>
              <a:rPr lang="x-none" altLang="pt-BR"/>
              <a:t>do planejador em uma determinada consulta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explain select * ...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executar de fato: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explain analyze select * ...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Pode ser feito em select, insert, update, delete, etc</a:t>
            </a:r>
            <a:endParaRPr lang="x-none" altLang="pt-B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095" y="1628140"/>
            <a:ext cx="8549005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Motivação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lvl="0"/>
            <a:r>
              <a:rPr lang="x-none" altLang="pt-BR"/>
              <a:t>SGBD </a:t>
            </a:r>
            <a:r>
              <a:rPr lang="x-none" altLang="pt-BR">
                <a:solidFill>
                  <a:srgbClr val="92D050"/>
                </a:solidFill>
              </a:rPr>
              <a:t>open source</a:t>
            </a:r>
            <a:r>
              <a:rPr lang="x-none" altLang="pt-BR"/>
              <a:t> mais avançado do mundo</a:t>
            </a:r>
            <a:endParaRPr lang="x-none" altLang="pt-BR"/>
          </a:p>
          <a:p>
            <a:pPr lvl="0"/>
            <a:r>
              <a:rPr lang="x-none" altLang="pt-BR"/>
              <a:t>Extremamente </a:t>
            </a:r>
            <a:r>
              <a:rPr lang="x-none" altLang="pt-BR">
                <a:solidFill>
                  <a:srgbClr val="92D050"/>
                </a:solidFill>
              </a:rPr>
              <a:t>leve </a:t>
            </a:r>
            <a:r>
              <a:rPr lang="x-none" altLang="pt-BR"/>
              <a:t>e pequeno (24 MB)</a:t>
            </a:r>
            <a:endParaRPr lang="x-none" altLang="pt-BR"/>
          </a:p>
          <a:p>
            <a:pPr lvl="0"/>
            <a:r>
              <a:rPr lang="x-none" altLang="pt-BR"/>
              <a:t>Usado para sistemas muito </a:t>
            </a:r>
            <a:r>
              <a:rPr lang="x-none" altLang="pt-BR">
                <a:solidFill>
                  <a:srgbClr val="92D050"/>
                </a:solidFill>
              </a:rPr>
              <a:t>grandes</a:t>
            </a:r>
            <a:r>
              <a:rPr lang="x-none" altLang="pt-BR"/>
              <a:t>!</a:t>
            </a:r>
            <a:endParaRPr lang="x-none" altLang="pt-BR"/>
          </a:p>
          <a:p>
            <a:pPr lvl="0"/>
            <a:r>
              <a:rPr lang="x-none" altLang="pt-BR"/>
              <a:t>Extremamente usado em </a:t>
            </a:r>
            <a:r>
              <a:rPr lang="x-none" altLang="pt-BR">
                <a:solidFill>
                  <a:srgbClr val="92D050"/>
                </a:solidFill>
              </a:rPr>
              <a:t>Big Data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>
                <a:sym typeface="+mn-ea"/>
              </a:rPr>
              <a:t>Rivaliza diretamente contra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Oracle </a:t>
            </a:r>
            <a:r>
              <a:rPr lang="x-none" altLang="pt-BR">
                <a:sym typeface="+mn-ea"/>
              </a:rPr>
              <a:t>e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SQL Server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>
                <a:sym typeface="+mn-ea"/>
              </a:rPr>
              <a:t>Possui a melhor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documentação </a:t>
            </a:r>
            <a:r>
              <a:rPr lang="x-none" altLang="pt-BR">
                <a:sym typeface="+mn-ea"/>
              </a:rPr>
              <a:t>entre todos os projetos open source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Comunidade gigante e </a:t>
            </a:r>
            <a:r>
              <a:rPr lang="x-none" altLang="pt-BR">
                <a:solidFill>
                  <a:srgbClr val="92D050"/>
                </a:solidFill>
              </a:rPr>
              <a:t>estável</a:t>
            </a:r>
            <a:r>
              <a:rPr lang="x-none" altLang="pt-BR"/>
              <a:t>, sem conflitos de interesse</a:t>
            </a:r>
            <a:endParaRPr lang="x-none" alt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772920"/>
            <a:ext cx="8535670" cy="438340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700530"/>
            <a:ext cx="8555355" cy="439356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850" y="1701165"/>
            <a:ext cx="8513445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215" y="1701165"/>
            <a:ext cx="8526780" cy="437896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628775"/>
            <a:ext cx="8507095" cy="43688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070" y="1628775"/>
            <a:ext cx="8654415" cy="444436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557020"/>
            <a:ext cx="8574405" cy="464121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070" y="1628775"/>
            <a:ext cx="8686800" cy="462343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360" y="1845310"/>
            <a:ext cx="8106410" cy="400113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Configuração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x-none" altLang="pt-BR"/>
              <a:t>Alguns atributos do arquivo </a:t>
            </a:r>
            <a:r>
              <a:rPr lang="x-none" altLang="pt-BR">
                <a:solidFill>
                  <a:srgbClr val="92D050"/>
                </a:solidFill>
              </a:rPr>
              <a:t>postgresql.conf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listen_addresses</a:t>
            </a:r>
            <a:endParaRPr lang="x-none" altLang="pt-BR"/>
          </a:p>
          <a:p>
            <a:pPr lvl="1"/>
            <a:r>
              <a:rPr lang="x-none" altLang="pt-BR"/>
              <a:t>max_connections</a:t>
            </a:r>
            <a:endParaRPr lang="x-none" altLang="pt-BR"/>
          </a:p>
          <a:p>
            <a:pPr lvl="1"/>
            <a:r>
              <a:rPr lang="x-none" altLang="pt-BR"/>
              <a:t>effective_cache_size</a:t>
            </a:r>
            <a:endParaRPr lang="x-none" altLang="pt-BR"/>
          </a:p>
          <a:p>
            <a:pPr lvl="1"/>
            <a:r>
              <a:rPr lang="x-none" altLang="pt-BR"/>
              <a:t>shared_buffers</a:t>
            </a:r>
            <a:endParaRPr lang="x-none" altLang="pt-BR"/>
          </a:p>
          <a:p>
            <a:pPr lvl="1"/>
            <a:r>
              <a:rPr lang="x-none" altLang="pt-BR"/>
              <a:t>work_mem</a:t>
            </a:r>
            <a:endParaRPr lang="x-none" altLang="pt-BR"/>
          </a:p>
          <a:p>
            <a:pPr lvl="1"/>
            <a:r>
              <a:rPr lang="x-none" altLang="pt-BR"/>
              <a:t>maintenance_work_mem</a:t>
            </a:r>
            <a:endParaRPr lang="x-none" altLang="pt-BR"/>
          </a:p>
          <a:p>
            <a:pPr lvl="1"/>
            <a:endParaRPr lang="x-none" altLang="pt-BR"/>
          </a:p>
          <a:p>
            <a:pPr lvl="0"/>
            <a:r>
              <a:rPr lang="x-none" altLang="pt-BR"/>
              <a:t>Ferramenta de configuração automática: </a:t>
            </a:r>
            <a:r>
              <a:rPr lang="x-none" altLang="pt-BR">
                <a:solidFill>
                  <a:srgbClr val="92D050"/>
                </a:solidFill>
              </a:rPr>
              <a:t>www.pgconfig.org</a:t>
            </a:r>
            <a:r>
              <a:rPr lang="x-none" altLang="pt-BR"/>
              <a:t> (Sebastian Webber)</a:t>
            </a:r>
            <a:endParaRPr lang="x-none" alt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Instalação e Configuração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Linux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apt install postgresql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Windows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Baixar e executar o instalador</a:t>
            </a:r>
            <a:endParaRPr lang="x-none" altLang="pt-BR"/>
          </a:p>
          <a:p>
            <a:pPr lvl="0"/>
            <a:endParaRPr lang="x-none" altLang="pt-BR"/>
          </a:p>
          <a:p>
            <a:pPr lvl="0"/>
            <a:r>
              <a:rPr lang="x-none" altLang="pt-BR"/>
              <a:t>Trocar a senha do usuário postgres: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su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\password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\q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exit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PostgreSQL permite definirmos nossas próprias </a:t>
            </a:r>
            <a:r>
              <a:rPr lang="x-none" altLang="pt-BR">
                <a:solidFill>
                  <a:srgbClr val="92D050"/>
                </a:solidFill>
              </a:rPr>
              <a:t>funções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O código das funções é armazenado no banco de dados</a:t>
            </a:r>
            <a:endParaRPr lang="x-none" altLang="pt-BR"/>
          </a:p>
          <a:p>
            <a:r>
              <a:rPr lang="x-none" altLang="pt-BR"/>
              <a:t>Toda função pode receber </a:t>
            </a:r>
            <a:r>
              <a:rPr lang="x-none" altLang="pt-BR">
                <a:solidFill>
                  <a:srgbClr val="92D050"/>
                </a:solidFill>
              </a:rPr>
              <a:t>parâmetros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Toda função possui um </a:t>
            </a:r>
            <a:r>
              <a:rPr lang="x-none" altLang="pt-BR">
                <a:solidFill>
                  <a:srgbClr val="92D050"/>
                </a:solidFill>
              </a:rPr>
              <a:t>tipo de retorno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Para não retornar nada, usa-se </a:t>
            </a:r>
            <a:r>
              <a:rPr lang="x-none" altLang="pt-BR">
                <a:solidFill>
                  <a:srgbClr val="92D050"/>
                </a:solidFill>
              </a:rPr>
              <a:t>void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Linguagens suportadas: </a:t>
            </a:r>
            <a:r>
              <a:rPr lang="x-none" altLang="pt-BR">
                <a:solidFill>
                  <a:srgbClr val="92D050"/>
                </a:solidFill>
              </a:rPr>
              <a:t>SQL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PL/pgSQL</a:t>
            </a:r>
            <a:r>
              <a:rPr lang="x-none" altLang="pt-BR"/>
              <a:t>, C, PL/Python, PL/Perl</a:t>
            </a:r>
            <a:endParaRPr lang="x-none" altLang="pt-BR"/>
          </a:p>
          <a:p>
            <a:pPr lvl="0"/>
            <a:r>
              <a:rPr lang="x-none" altLang="pt-BR"/>
              <a:t>Programação dentro do banco de dados!!</a:t>
            </a:r>
            <a:endParaRPr lang="x-none" altLang="pt-BR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Funções na linguagem </a:t>
            </a:r>
            <a:r>
              <a:rPr lang="x-none" altLang="pt-BR">
                <a:solidFill>
                  <a:srgbClr val="92D050"/>
                </a:solidFill>
              </a:rPr>
              <a:t>SQL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create or replace function nome_da_funcao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(lista de tipos de parâmetros)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returns tipo as $$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comandos 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$$ language sql;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Utilizar a função: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Courier 10 Pitch" charset="0"/>
              </a:rPr>
              <a:t>select nome_da_funcao(valores);</a:t>
            </a:r>
            <a:endParaRPr lang="x-none" altLang="pt-BR">
              <a:solidFill>
                <a:srgbClr val="00B0F0"/>
              </a:solidFill>
              <a:latin typeface="Courier 10 Pitch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x-none" altLang="pt-BR" sz="2400"/>
              <a:t>Funções na linguagem </a:t>
            </a:r>
            <a:r>
              <a:rPr lang="x-none" altLang="pt-BR" sz="2400">
                <a:solidFill>
                  <a:srgbClr val="92D050"/>
                </a:solidFill>
              </a:rPr>
              <a:t>PL/pgSQL</a:t>
            </a:r>
            <a:r>
              <a:rPr lang="x-none" altLang="pt-BR" sz="2400"/>
              <a:t>:</a:t>
            </a:r>
            <a:endParaRPr lang="x-none" altLang="pt-BR" sz="2400"/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create or replace function nome_da_funcao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(lista de tipos de parâmetros)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returns tipo as $$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declare lista de variáveis;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begin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comandos PL/pgSQL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return valor;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end;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$$ language plpgsql;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 sz="2400"/>
              <a:t>Utilizar a função:</a:t>
            </a:r>
            <a:endParaRPr lang="x-none" altLang="pt-BR" sz="2400"/>
          </a:p>
          <a:p>
            <a:pPr lvl="1"/>
            <a:r>
              <a:rPr lang="x-none" altLang="pt-BR" sz="2000">
                <a:solidFill>
                  <a:srgbClr val="00B0F0"/>
                </a:solidFill>
              </a:rPr>
              <a:t>select nome_da_funcao(valores);</a:t>
            </a:r>
            <a:endParaRPr lang="x-none" altLang="pt-BR" sz="20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/>
              <a:t>Sintaxe de </a:t>
            </a:r>
            <a:r>
              <a:rPr lang="x-none" altLang="pt-BR">
                <a:solidFill>
                  <a:srgbClr val="92D050"/>
                </a:solidFill>
              </a:rPr>
              <a:t>PL/pgSQL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Atribuição simples: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&lt;variavel&gt; := &lt;valor&gt;;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/>
              <a:t>Atribuição usando select: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begin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3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val1, val2, val3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3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into strict var1, var2, var2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3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from tabela;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exception when no_data_found then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3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comandos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end;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/>
            <a:r>
              <a:rPr lang="x-none" altLang="pt-BR"/>
              <a:t>Condicional: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if &lt;expressao&gt; then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comandos;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else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comandos;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end if;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Repetição com while: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while &lt;expressao&gt; loop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comandos;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end loop;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x-none" altLang="pt-BR"/>
              <a:t>Repetição com for simples: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for i in 1..10 loop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 sz="2400">
                <a:solidFill>
                  <a:srgbClr val="00B0F0"/>
                </a:solidFill>
                <a:latin typeface="DejaVu Sans Mono" charset="0"/>
              </a:rPr>
              <a:t>comandos;</a:t>
            </a:r>
            <a:endParaRPr lang="x-none" altLang="pt-BR" sz="24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600">
                <a:solidFill>
                  <a:srgbClr val="00B0F0"/>
                </a:solidFill>
                <a:latin typeface="DejaVu Sans Mono" charset="0"/>
              </a:rPr>
              <a:t>end loop;</a:t>
            </a:r>
            <a:endParaRPr lang="x-none" altLang="pt-BR" sz="2600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Repetição com for reverso: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for i in reverse 10..1 loop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comandos;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end loop;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lvl="0"/>
            <a:r>
              <a:rPr lang="x-none" altLang="pt-BR" sz="2400"/>
              <a:t>Repetição com for simples com incremento customizado:</a:t>
            </a:r>
            <a:endParaRPr lang="x-none" altLang="pt-BR" sz="2400"/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for i in 1..10 by 2 loop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 sz="1800">
                <a:solidFill>
                  <a:srgbClr val="00B0F0"/>
                </a:solidFill>
                <a:latin typeface="DejaVu Sans Mono" charset="0"/>
              </a:rPr>
              <a:t>comandos;</a:t>
            </a:r>
            <a:endParaRPr lang="x-none" altLang="pt-BR" sz="18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end loop;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 sz="2400"/>
              <a:t>Repetição com for com cursor implícito:</a:t>
            </a:r>
            <a:endParaRPr lang="x-none" altLang="pt-BR" sz="2400"/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declare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 sz="1800">
                <a:solidFill>
                  <a:srgbClr val="00B0F0"/>
                </a:solidFill>
                <a:latin typeface="DejaVu Sans Mono" charset="0"/>
              </a:rPr>
              <a:t>c record;</a:t>
            </a:r>
            <a:endParaRPr lang="x-none" altLang="pt-BR" sz="18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begin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 sz="1800">
                <a:solidFill>
                  <a:srgbClr val="00B0F0"/>
                </a:solidFill>
                <a:latin typeface="DejaVu Sans Mono" charset="0"/>
              </a:rPr>
              <a:t>for c in (select * from tabela) loop</a:t>
            </a:r>
            <a:endParaRPr lang="x-none" altLang="pt-BR" sz="1800">
              <a:solidFill>
                <a:srgbClr val="00B0F0"/>
              </a:solidFill>
              <a:latin typeface="DejaVu Sans Mono" charset="0"/>
            </a:endParaRPr>
          </a:p>
          <a:p>
            <a:pPr lvl="3"/>
            <a:r>
              <a:rPr lang="x-none" altLang="pt-BR" sz="1600">
                <a:solidFill>
                  <a:srgbClr val="00B0F0"/>
                </a:solidFill>
                <a:latin typeface="DejaVu Sans Mono" charset="0"/>
              </a:rPr>
              <a:t>comandos;</a:t>
            </a:r>
            <a:endParaRPr lang="x-none" altLang="pt-BR" sz="1600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 sz="1800">
                <a:solidFill>
                  <a:srgbClr val="00B0F0"/>
                </a:solidFill>
                <a:latin typeface="DejaVu Sans Mono" charset="0"/>
              </a:rPr>
              <a:t>end loop;</a:t>
            </a:r>
            <a:endParaRPr lang="x-none" altLang="pt-BR" sz="18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end;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lvl="0"/>
            <a:r>
              <a:rPr lang="x-none" altLang="pt-BR" sz="2400"/>
              <a:t>Impressão de mensagens:</a:t>
            </a:r>
            <a:endParaRPr lang="x-none" altLang="pt-BR" sz="2400"/>
          </a:p>
          <a:p>
            <a:pPr lvl="1"/>
            <a:r>
              <a:rPr lang="x-none" altLang="pt-BR" sz="2400">
                <a:solidFill>
                  <a:srgbClr val="00B0F0"/>
                </a:solidFill>
                <a:latin typeface="DejaVu Sans Mono" charset="0"/>
              </a:rPr>
              <a:t>raise notice 'Valores: % e %',var1,var2</a:t>
            </a:r>
            <a:endParaRPr lang="x-none" altLang="pt-BR" sz="2400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 sz="2400"/>
              <a:t>Execução de string SQL:</a:t>
            </a:r>
            <a:endParaRPr lang="x-none" altLang="pt-BR" sz="2400"/>
          </a:p>
          <a:p>
            <a:pPr lvl="1"/>
            <a:r>
              <a:rPr lang="x-none" altLang="pt-BR" sz="2400">
                <a:solidFill>
                  <a:srgbClr val="00B0F0"/>
                </a:solidFill>
                <a:latin typeface="DejaVu Sans Mono" charset="0"/>
              </a:rPr>
              <a:t>execute 'delete from tabela';</a:t>
            </a:r>
            <a:endParaRPr lang="x-none" altLang="pt-BR" sz="2400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 sz="2400">
                <a:sym typeface="+mn-ea"/>
              </a:rPr>
              <a:t>Execução de funções armazenando retorno em variável:</a:t>
            </a:r>
            <a:endParaRPr lang="x-none" altLang="pt-BR" sz="2400"/>
          </a:p>
          <a:p>
            <a:pPr lvl="1"/>
            <a:r>
              <a:rPr lang="x-none" altLang="pt-BR" sz="2400">
                <a:solidFill>
                  <a:srgbClr val="00B0F0"/>
                </a:solidFill>
                <a:latin typeface="DejaVu Sans Mono" charset="0"/>
                <a:sym typeface="+mn-ea"/>
              </a:rPr>
              <a:t>x := nome_da_funcao(valores);</a:t>
            </a:r>
            <a:endParaRPr lang="x-none" altLang="pt-BR" sz="2400">
              <a:solidFill>
                <a:srgbClr val="00B0F0"/>
              </a:solidFill>
              <a:latin typeface="DejaVu Sans Mono" charset="0"/>
              <a:sym typeface="+mn-ea"/>
            </a:endParaRPr>
          </a:p>
          <a:p>
            <a:pPr lvl="0"/>
            <a:r>
              <a:rPr lang="x-none" altLang="pt-BR" sz="2400">
                <a:sym typeface="+mn-ea"/>
              </a:rPr>
              <a:t>Execução de funções descartando retorno:</a:t>
            </a:r>
            <a:endParaRPr lang="x-none" altLang="pt-BR" sz="2400"/>
          </a:p>
          <a:p>
            <a:pPr lvl="1"/>
            <a:r>
              <a:rPr lang="x-none" altLang="pt-BR" sz="2400">
                <a:solidFill>
                  <a:srgbClr val="00B0F0"/>
                </a:solidFill>
                <a:latin typeface="DejaVu Sans Mono" charset="0"/>
                <a:sym typeface="+mn-ea"/>
              </a:rPr>
              <a:t>perform nome_da_funcao(valores);</a:t>
            </a:r>
            <a:endParaRPr lang="x-none" altLang="pt-BR" sz="2400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Vantagens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Redução de:</a:t>
            </a:r>
            <a:endParaRPr lang="x-none" altLang="pt-BR"/>
          </a:p>
          <a:p>
            <a:pPr lvl="2"/>
            <a:r>
              <a:rPr lang="x-none" altLang="pt-BR"/>
              <a:t>trocas de contexto</a:t>
            </a:r>
            <a:endParaRPr lang="x-none" altLang="pt-BR"/>
          </a:p>
          <a:p>
            <a:pPr lvl="2"/>
            <a:r>
              <a:rPr lang="x-none" altLang="pt-BR"/>
              <a:t>comunicação inter-processo</a:t>
            </a:r>
            <a:endParaRPr lang="x-none" altLang="pt-BR"/>
          </a:p>
          <a:p>
            <a:pPr lvl="2"/>
            <a:r>
              <a:rPr lang="x-none" altLang="pt-BR"/>
              <a:t>transferência de dados via rede</a:t>
            </a:r>
            <a:endParaRPr lang="x-none" altLang="pt-BR"/>
          </a:p>
          <a:p>
            <a:pPr lvl="1"/>
            <a:r>
              <a:rPr lang="x-none" altLang="pt-BR"/>
              <a:t>Aumento de desempenho</a:t>
            </a:r>
            <a:endParaRPr lang="x-none" altLang="pt-BR"/>
          </a:p>
          <a:p>
            <a:pPr lvl="1"/>
            <a:r>
              <a:rPr lang="x-none" altLang="pt-BR"/>
              <a:t>Parâmetros</a:t>
            </a:r>
            <a:endParaRPr lang="x-none" altLang="pt-BR"/>
          </a:p>
          <a:p>
            <a:pPr lvl="1"/>
            <a:r>
              <a:rPr lang="x-none" altLang="pt-BR"/>
              <a:t>Abstração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Desvantagens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Sua aplicação funcionará apenas em PostgreSQL</a:t>
            </a:r>
            <a:endParaRPr lang="x-none" altLang="pt-BR"/>
          </a:p>
          <a:p>
            <a:pPr lvl="1"/>
            <a:r>
              <a:rPr lang="x-none" altLang="pt-BR"/>
              <a:t>Migração trabalhosa para outro SGBD</a:t>
            </a:r>
            <a:endParaRPr lang="x-none" altLang="pt-BR"/>
          </a:p>
          <a:p>
            <a:pPr lvl="1"/>
            <a:r>
              <a:rPr lang="x-none" altLang="pt-BR"/>
              <a:t>Nem todo SGBD suporta programação</a:t>
            </a:r>
            <a:endParaRPr lang="x-none" altLang="pt-BR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Outras Funcionalidades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 sz="1400"/>
              <a:t>Sequências</a:t>
            </a:r>
            <a:endParaRPr lang="x-none" altLang="pt-BR" sz="1400"/>
          </a:p>
          <a:p>
            <a:r>
              <a:rPr lang="x-none" altLang="pt-BR" sz="1400"/>
              <a:t>Triggers</a:t>
            </a:r>
            <a:endParaRPr lang="x-none" altLang="pt-BR" sz="1400"/>
          </a:p>
          <a:p>
            <a:r>
              <a:rPr lang="x-none" altLang="pt-BR" sz="1400"/>
              <a:t>Grants</a:t>
            </a:r>
            <a:endParaRPr lang="x-none" altLang="pt-BR" sz="1400"/>
          </a:p>
          <a:p>
            <a:r>
              <a:rPr lang="x-none" altLang="pt-BR" sz="1400">
                <a:sym typeface="+mn-ea"/>
              </a:rPr>
              <a:t>Enumerações</a:t>
            </a:r>
            <a:endParaRPr lang="x-none" altLang="pt-BR" sz="1400">
              <a:sym typeface="+mn-ea"/>
            </a:endParaRPr>
          </a:p>
          <a:p>
            <a:r>
              <a:rPr lang="x-none" altLang="pt-BR" sz="1400">
                <a:sym typeface="+mn-ea"/>
              </a:rPr>
              <a:t>Views materializadas</a:t>
            </a:r>
            <a:endParaRPr lang="x-none" altLang="pt-BR" sz="1400">
              <a:sym typeface="+mn-ea"/>
            </a:endParaRPr>
          </a:p>
          <a:p>
            <a:r>
              <a:rPr lang="x-none" altLang="pt-BR" sz="1400">
                <a:sym typeface="+mn-ea"/>
              </a:rPr>
              <a:t>Arrays</a:t>
            </a:r>
            <a:endParaRPr lang="x-none" altLang="pt-BR" sz="1400">
              <a:sym typeface="+mn-ea"/>
            </a:endParaRPr>
          </a:p>
          <a:p>
            <a:r>
              <a:rPr lang="x-none" altLang="pt-BR" sz="1400">
                <a:sym typeface="+mn-ea"/>
              </a:rPr>
              <a:t>Cursores explícitos</a:t>
            </a:r>
            <a:endParaRPr lang="x-none" altLang="pt-BR" sz="1400">
              <a:sym typeface="+mn-ea"/>
            </a:endParaRPr>
          </a:p>
          <a:p>
            <a:r>
              <a:rPr lang="x-none" altLang="pt-BR" sz="1400">
                <a:sym typeface="+mn-ea"/>
              </a:rPr>
              <a:t>CTEs recursivas (with recursive)</a:t>
            </a:r>
            <a:endParaRPr lang="x-none" altLang="pt-BR" sz="1400">
              <a:sym typeface="+mn-ea"/>
            </a:endParaRPr>
          </a:p>
          <a:p>
            <a:r>
              <a:rPr lang="x-none" altLang="pt-BR" sz="1400">
                <a:sym typeface="+mn-ea"/>
              </a:rPr>
              <a:t>Orientação a objetos: HStore, JSON e JSONB</a:t>
            </a:r>
            <a:endParaRPr lang="x-none" altLang="pt-BR" sz="1400">
              <a:sym typeface="+mn-ea"/>
            </a:endParaRPr>
          </a:p>
          <a:p>
            <a:r>
              <a:rPr lang="x-none" altLang="pt-BR" sz="1400">
                <a:sym typeface="+mn-ea"/>
              </a:rPr>
              <a:t>Funções de janela</a:t>
            </a:r>
            <a:endParaRPr lang="x-none" altLang="pt-BR" sz="1400">
              <a:sym typeface="+mn-ea"/>
            </a:endParaRPr>
          </a:p>
          <a:p>
            <a:r>
              <a:rPr lang="x-none" altLang="pt-BR" sz="1400">
                <a:sym typeface="+mn-ea"/>
              </a:rPr>
              <a:t>Funções de agregação customizadas</a:t>
            </a:r>
            <a:endParaRPr lang="x-none" altLang="pt-BR" sz="1400">
              <a:sym typeface="+mn-ea"/>
            </a:endParaRPr>
          </a:p>
          <a:p>
            <a:r>
              <a:rPr lang="x-none" altLang="pt-BR" sz="1400"/>
              <a:t>Índices parciais</a:t>
            </a:r>
            <a:endParaRPr lang="x-none" altLang="pt-BR" sz="1400"/>
          </a:p>
          <a:p>
            <a:r>
              <a:rPr lang="x-none" altLang="pt-BR" sz="1400"/>
              <a:t>Clusterização de tabelas</a:t>
            </a:r>
            <a:endParaRPr lang="x-none" altLang="pt-BR" sz="1400"/>
          </a:p>
          <a:p>
            <a:r>
              <a:rPr lang="x-none" altLang="pt-BR" sz="1400"/>
              <a:t>Particionamento de tabelas</a:t>
            </a:r>
            <a:endParaRPr lang="x-none" altLang="pt-BR" sz="1400"/>
          </a:p>
          <a:p>
            <a:r>
              <a:rPr lang="x-none" altLang="pt-BR" sz="1400"/>
              <a:t>DBLink</a:t>
            </a:r>
            <a:endParaRPr lang="x-none" altLang="pt-BR" sz="1400"/>
          </a:p>
          <a:p>
            <a:r>
              <a:rPr lang="x-none" altLang="pt-BR" sz="1400"/>
              <a:t>Múltiplios PostgreSQL Listeners no mesmo servidor</a:t>
            </a:r>
            <a:endParaRPr lang="x-none" altLang="pt-BR" sz="1400"/>
          </a:p>
          <a:p>
            <a:r>
              <a:rPr lang="x-none" altLang="pt-BR" sz="1400"/>
              <a:t>Replicação de bancos em servidores diferentes (Warm StandBy, Hot StandBy e Streaming Replication)</a:t>
            </a:r>
            <a:endParaRPr lang="x-none" altLang="pt-BR" sz="1400"/>
          </a:p>
          <a:p>
            <a:r>
              <a:rPr lang="x-none" altLang="pt-BR" sz="1400"/>
              <a:t>PostGIS</a:t>
            </a:r>
            <a:endParaRPr lang="x-none" altLang="pt-BR" sz="1400"/>
          </a:p>
          <a:p>
            <a:r>
              <a:rPr lang="x-none" altLang="pt-BR" sz="1400"/>
              <a:t>Execução de consultas em paralelo (9.6)</a:t>
            </a:r>
            <a:endParaRPr lang="x-none" altLang="pt-BR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Instalação e Configuração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cd /etc/postgresql/9.4/main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Alterar </a:t>
            </a:r>
            <a:r>
              <a:rPr lang="x-none" altLang="pt-BR">
                <a:solidFill>
                  <a:srgbClr val="92D050"/>
                </a:solidFill>
              </a:rPr>
              <a:t>postgresql.conf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listen_addresses = '*'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Alterar </a:t>
            </a:r>
            <a:r>
              <a:rPr lang="x-none" altLang="pt-BR">
                <a:solidFill>
                  <a:srgbClr val="92D050"/>
                </a:solidFill>
              </a:rPr>
              <a:t>pg_hba.conf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Permitir acesso à rede 192.168.0.0: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host all all 192.168.0.0/24 md5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/>
              <a:t>Permitir acesso a apenas um IP: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host all all 201.21.170.141/32 md5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endParaRPr lang="x-none" altLang="pt-BR"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service postgresql restart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service postgresql stop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service postgresql start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SQLite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SGBD: embutido no programa (biblioteca)</a:t>
            </a:r>
            <a:endParaRPr lang="x-none" altLang="pt-BR"/>
          </a:p>
          <a:p>
            <a:pPr lvl="1"/>
            <a:r>
              <a:rPr lang="x-none" altLang="pt-BR"/>
              <a:t>Banco de dados: arquivo único (.db)</a:t>
            </a:r>
            <a:endParaRPr lang="x-none" altLang="pt-BR"/>
          </a:p>
          <a:p>
            <a:pPr lvl="1"/>
            <a:r>
              <a:rPr lang="x-none" altLang="pt-BR"/>
              <a:t>Programa e banco de dados precisam estar no mesmo computador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PostgreSQL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SGBD: processos externos que se comunicam com o programa via TCP</a:t>
            </a:r>
            <a:endParaRPr lang="x-none" altLang="pt-BR"/>
          </a:p>
          <a:p>
            <a:pPr lvl="1"/>
            <a:r>
              <a:rPr lang="x-none" altLang="pt-BR"/>
              <a:t>Banco de dados: vários arquivos em várias pastas</a:t>
            </a:r>
            <a:endParaRPr lang="x-none" altLang="pt-BR"/>
          </a:p>
          <a:p>
            <a:pPr lvl="1"/>
            <a:r>
              <a:rPr lang="x-none" altLang="pt-BR"/>
              <a:t>Programa e banco de dados não precisam estar no mesmo computador</a:t>
            </a:r>
            <a:endParaRPr lang="x-none" alt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Arquitetura: SQLite</a:t>
            </a:r>
            <a:endParaRPr lang="x-none" altLang="pt-BR"/>
          </a:p>
        </p:txBody>
      </p:sp>
      <p:pic>
        <p:nvPicPr>
          <p:cNvPr id="4" name="Content Placeholder 3" descr="M3C5_ArquiteturaSQLi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7405" y="2204085"/>
            <a:ext cx="7411720" cy="3365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Arquitetura: PostgreSQL</a:t>
            </a:r>
            <a:endParaRPr lang="x-none" altLang="pt-BR"/>
          </a:p>
        </p:txBody>
      </p:sp>
      <p:pic>
        <p:nvPicPr>
          <p:cNvPr id="4" name="Content Placeholder 3" descr="M3C5_ArquiteturaPostgreSQ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6240" y="2060575"/>
            <a:ext cx="8381365" cy="3720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12814</Words>
  <Application>Kingsoft Office WPP</Application>
  <PresentationFormat>Apresentação na tela (4:3)</PresentationFormat>
  <Paragraphs>536</Paragraphs>
  <Slides>59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0" baseType="lpstr">
      <vt:lpstr>Técnica</vt:lpstr>
      <vt:lpstr>Módulo III Capítulo 5: PostgreSQL</vt:lpstr>
      <vt:lpstr>PostgreSQL</vt:lpstr>
      <vt:lpstr>Sumário</vt:lpstr>
      <vt:lpstr>Motivação</vt:lpstr>
      <vt:lpstr>Instalação e Configuração</vt:lpstr>
      <vt:lpstr>Instalação e Configuração</vt:lpstr>
      <vt:lpstr>Arquitetura</vt:lpstr>
      <vt:lpstr>Arquitetura: SQLite</vt:lpstr>
      <vt:lpstr>Arquitetura: PostgreSQL</vt:lpstr>
      <vt:lpstr>Arquitetura: Diferenças</vt:lpstr>
      <vt:lpstr>Arquitetura</vt:lpstr>
      <vt:lpstr>Arquitetura</vt:lpstr>
      <vt:lpstr>Conceitos</vt:lpstr>
      <vt:lpstr>Conceitos: Usuários</vt:lpstr>
      <vt:lpstr>Conceitos: Bancos</vt:lpstr>
      <vt:lpstr>Conceitos: Privilégios</vt:lpstr>
      <vt:lpstr>Conceitos: Schemas</vt:lpstr>
      <vt:lpstr>Conceitos: Schemas</vt:lpstr>
      <vt:lpstr>Conceitos: Views</vt:lpstr>
      <vt:lpstr>Conceitos: Tipos de Dados</vt:lpstr>
      <vt:lpstr>Conceitos: Funções</vt:lpstr>
      <vt:lpstr>Backup e Restauração</vt:lpstr>
      <vt:lpstr>Backup e Restauração</vt:lpstr>
      <vt:lpstr>Backup e Restauração</vt:lpstr>
      <vt:lpstr>Backup e Restauração</vt:lpstr>
      <vt:lpstr>Nesting e Unnesting</vt:lpstr>
      <vt:lpstr>Ferramentas - pg_activity</vt:lpstr>
      <vt:lpstr>Ferramentas - pgbadger</vt:lpstr>
      <vt:lpstr>Ferramentas - pgbadger</vt:lpstr>
      <vt:lpstr>Ferramentas - pgbench</vt:lpstr>
      <vt:lpstr>Desempenho</vt:lpstr>
      <vt:lpstr>Desempenho: SQL</vt:lpstr>
      <vt:lpstr>Desempenho: CTEs</vt:lpstr>
      <vt:lpstr>Desempenho: Vacuum</vt:lpstr>
      <vt:lpstr>Desempenho: Vacuum</vt:lpstr>
      <vt:lpstr>Desempenho: Vacuum</vt:lpstr>
      <vt:lpstr>Desempenho: Índices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Configuração</vt:lpstr>
      <vt:lpstr>Funções Customizadas</vt:lpstr>
      <vt:lpstr>Funções Customizadas</vt:lpstr>
      <vt:lpstr>Funções Customizadas</vt:lpstr>
      <vt:lpstr>Funções Customizadas</vt:lpstr>
      <vt:lpstr>Funções Customizadas</vt:lpstr>
      <vt:lpstr>Funções Customizadas</vt:lpstr>
      <vt:lpstr>Funções Customizadas</vt:lpstr>
      <vt:lpstr>Funções Customizadas</vt:lpstr>
      <vt:lpstr>Funções Customizadas</vt:lpstr>
      <vt:lpstr>Outras Funcionalidades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Aula 1</dc:title>
  <dc:creator>William Ivanski</dc:creator>
  <cp:lastModifiedBy>william</cp:lastModifiedBy>
  <cp:revision>470</cp:revision>
  <dcterms:created xsi:type="dcterms:W3CDTF">2016-11-11T19:56:30Z</dcterms:created>
  <dcterms:modified xsi:type="dcterms:W3CDTF">2016-11-11T19:56:30Z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