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4" r:id="rId4"/>
    <p:sldId id="283" r:id="rId5"/>
    <p:sldId id="268" r:id="rId6"/>
    <p:sldId id="284" r:id="rId7"/>
    <p:sldId id="265" r:id="rId8"/>
    <p:sldId id="266" r:id="rId9"/>
    <p:sldId id="269" r:id="rId10"/>
    <p:sldId id="270" r:id="rId11"/>
    <p:sldId id="285" r:id="rId12"/>
    <p:sldId id="286" r:id="rId13"/>
    <p:sldId id="287" r:id="rId14"/>
    <p:sldId id="271" r:id="rId15"/>
    <p:sldId id="276" r:id="rId16"/>
    <p:sldId id="277" r:id="rId17"/>
    <p:sldId id="272" r:id="rId18"/>
    <p:sldId id="273" r:id="rId19"/>
    <p:sldId id="274" r:id="rId20"/>
    <p:sldId id="275" r:id="rId21"/>
    <p:sldId id="288" r:id="rId22"/>
    <p:sldId id="289" r:id="rId23"/>
    <p:sldId id="290" r:id="rId24"/>
    <p:sldId id="267" r:id="rId25"/>
    <p:sldId id="291" r:id="rId26"/>
    <p:sldId id="292" r:id="rId27"/>
    <p:sldId id="293" r:id="rId28"/>
    <p:sldId id="294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2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S</a:t>
            </a:r>
            <a:r>
              <a:rPr lang="x-none" altLang="pt-BR" dirty="0" smtClean="0"/>
              <a:t>QLite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pt-BR"/>
              <a:t>Modelagem de Bancos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Modelagem </a:t>
            </a:r>
            <a:r>
              <a:rPr lang="x-none" altLang="pt-BR"/>
              <a:t>é o processo de construir o </a:t>
            </a:r>
            <a:r>
              <a:rPr lang="x-none" altLang="pt-BR">
                <a:solidFill>
                  <a:srgbClr val="92D050"/>
                </a:solidFill>
              </a:rPr>
              <a:t>Modelo Relacional</a:t>
            </a:r>
            <a:r>
              <a:rPr lang="x-none" altLang="pt-BR"/>
              <a:t> que será representado pelo banco de dados no SGBD</a:t>
            </a:r>
            <a:endParaRPr lang="x-none" altLang="pt-BR"/>
          </a:p>
          <a:p>
            <a:r>
              <a:rPr lang="x-none" altLang="pt-BR"/>
              <a:t>Consiste em </a:t>
            </a:r>
            <a:r>
              <a:rPr lang="x-none" altLang="pt-BR">
                <a:solidFill>
                  <a:srgbClr val="92D050"/>
                </a:solidFill>
              </a:rPr>
              <a:t>projetar a estrutura do banco de dados</a:t>
            </a:r>
            <a:r>
              <a:rPr lang="x-none" altLang="pt-BR"/>
              <a:t> do sistema</a:t>
            </a:r>
            <a:endParaRPr lang="x-none" altLang="pt-BR"/>
          </a:p>
          <a:p>
            <a:r>
              <a:rPr lang="x-none" altLang="pt-BR"/>
              <a:t>Objetivos:</a:t>
            </a:r>
            <a:endParaRPr lang="x-none" altLang="pt-BR"/>
          </a:p>
          <a:p>
            <a:pPr lvl="1"/>
            <a:r>
              <a:rPr lang="x-none" altLang="pt-BR"/>
              <a:t>Representar o ambiente observado</a:t>
            </a:r>
            <a:endParaRPr lang="x-none" altLang="pt-BR"/>
          </a:p>
          <a:p>
            <a:pPr lvl="1"/>
            <a:r>
              <a:rPr lang="x-none" altLang="pt-BR"/>
              <a:t>Documentar e normalizar</a:t>
            </a:r>
            <a:endParaRPr lang="x-none" altLang="pt-BR"/>
          </a:p>
          <a:p>
            <a:pPr lvl="1"/>
            <a:r>
              <a:rPr lang="x-none" altLang="pt-BR"/>
              <a:t>Fornecer processos de validação</a:t>
            </a:r>
            <a:endParaRPr lang="x-none" altLang="pt-BR"/>
          </a:p>
          <a:p>
            <a:pPr lvl="1"/>
            <a:r>
              <a:rPr lang="x-none" altLang="pt-BR"/>
              <a:t>Observar processos de relacionamentos entre objetos</a:t>
            </a:r>
            <a:endParaRPr lang="x-none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pt-BR"/>
              <a:t>Modelagem de Bancos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/>
              <a:t>Exemplo:</a:t>
            </a:r>
            <a:endParaRPr lang="x-none" altLang="pt-BR"/>
          </a:p>
          <a:p>
            <a:pPr lvl="1"/>
            <a:r>
              <a:rPr lang="x-none" altLang="pt-BR"/>
              <a:t>Uma fábrica tem um almoxarifado exclusivo para </a:t>
            </a:r>
            <a:r>
              <a:rPr lang="x-none" altLang="pt-BR">
                <a:solidFill>
                  <a:schemeClr val="tx1"/>
                </a:solidFill>
              </a:rPr>
              <a:t>instrumentos de medição</a:t>
            </a:r>
            <a:r>
              <a:rPr lang="x-none" altLang="pt-BR"/>
              <a:t>.</a:t>
            </a:r>
            <a:endParaRPr lang="x-none" altLang="pt-BR"/>
          </a:p>
          <a:p>
            <a:pPr lvl="1"/>
            <a:r>
              <a:rPr lang="x-none" altLang="pt-BR"/>
              <a:t>Cada </a:t>
            </a:r>
            <a:r>
              <a:rPr lang="x-none" altLang="pt-BR">
                <a:solidFill>
                  <a:srgbClr val="92D050"/>
                </a:solidFill>
              </a:rPr>
              <a:t>instrumento </a:t>
            </a:r>
            <a:r>
              <a:rPr lang="x-none" altLang="pt-BR"/>
              <a:t>é identificado por um código de barras e possui uma marca, modelo, unidade de medida, escala e precisão.</a:t>
            </a:r>
            <a:endParaRPr lang="x-none" altLang="pt-BR"/>
          </a:p>
          <a:p>
            <a:pPr lvl="1"/>
            <a:r>
              <a:rPr lang="x-none" altLang="pt-BR"/>
              <a:t>Cada </a:t>
            </a:r>
            <a:r>
              <a:rPr lang="x-none" altLang="pt-BR">
                <a:solidFill>
                  <a:srgbClr val="92D050"/>
                </a:solidFill>
              </a:rPr>
              <a:t>operário </a:t>
            </a:r>
            <a:r>
              <a:rPr lang="x-none" altLang="pt-BR"/>
              <a:t>é identificado por um código de barras e é identificado pelo seu nome, CPF e cargo dentro da fábrica.</a:t>
            </a:r>
            <a:endParaRPr lang="x-none" altLang="pt-BR"/>
          </a:p>
          <a:p>
            <a:pPr lvl="1"/>
            <a:r>
              <a:rPr lang="x-none" altLang="pt-BR"/>
              <a:t>Qualquer operário pode, a qualquer momento, emprestar um instrumento de medição do almoxarifado. O sistema deve registrar este </a:t>
            </a:r>
            <a:r>
              <a:rPr lang="x-none" altLang="pt-BR">
                <a:solidFill>
                  <a:srgbClr val="92D050"/>
                </a:solidFill>
              </a:rPr>
              <a:t>empréstimo</a:t>
            </a:r>
            <a:r>
              <a:rPr lang="x-none" altLang="pt-BR"/>
              <a:t>, indicando que o instrumento está indisponível.</a:t>
            </a:r>
            <a:endParaRPr lang="x-none" altLang="pt-BR"/>
          </a:p>
          <a:p>
            <a:pPr lvl="1"/>
            <a:r>
              <a:rPr lang="x-none" altLang="pt-BR"/>
              <a:t>No momento em que o operário devolver o instrumento, o almoxarifado deve registrar a baixa do empréstimo.</a:t>
            </a:r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pt-BR"/>
              <a:t>Modelagem de Bancos de Dados</a:t>
            </a:r>
            <a:endParaRPr lang="x-none" altLang="pt-BR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0385" y="1844040"/>
            <a:ext cx="8004175" cy="4417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SQLite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Agora que estudamos Modelo Relacional e vimos como projetar através de modelagem...</a:t>
            </a:r>
            <a:endParaRPr lang="x-none" altLang="pt-BR"/>
          </a:p>
          <a:p>
            <a:r>
              <a:rPr lang="x-none" altLang="pt-BR"/>
              <a:t>Vamos criar nosso </a:t>
            </a:r>
            <a:r>
              <a:rPr lang="x-none" altLang="pt-BR">
                <a:solidFill>
                  <a:srgbClr val="92D050"/>
                </a:solidFill>
              </a:rPr>
              <a:t>primeiro banco de dados</a:t>
            </a:r>
            <a:r>
              <a:rPr lang="x-none" altLang="pt-BR"/>
              <a:t>?</a:t>
            </a:r>
            <a:endParaRPr lang="x-none" altLang="pt-BR"/>
          </a:p>
          <a:p>
            <a:r>
              <a:rPr lang="x-none" altLang="pt-BR"/>
              <a:t>Em um </a:t>
            </a:r>
            <a:r>
              <a:rPr lang="x-none" altLang="pt-BR">
                <a:solidFill>
                  <a:srgbClr val="92D050"/>
                </a:solidFill>
              </a:rPr>
              <a:t>SGBD de verdade</a:t>
            </a:r>
            <a:r>
              <a:rPr lang="x-none" altLang="pt-BR"/>
              <a:t>??</a:t>
            </a:r>
            <a:endParaRPr lang="x-none" altLang="pt-BR"/>
          </a:p>
          <a:p>
            <a:r>
              <a:rPr lang="x-none" altLang="pt-BR"/>
              <a:t>SQLite</a:t>
            </a:r>
            <a:endParaRPr lang="x-none" altLang="pt-BR"/>
          </a:p>
          <a:p>
            <a:pPr lvl="1"/>
            <a:r>
              <a:rPr lang="x-none" altLang="pt-BR"/>
              <a:t>SGBD bem simples que não precisa de instalação</a:t>
            </a:r>
            <a:endParaRPr lang="x-none" altLang="pt-BR"/>
          </a:p>
          <a:p>
            <a:pPr lvl="1"/>
            <a:r>
              <a:rPr lang="x-none" altLang="pt-BR"/>
              <a:t>Muito usado no mundo inteiro</a:t>
            </a:r>
            <a:endParaRPr lang="x-none" altLang="pt-BR"/>
          </a:p>
          <a:p>
            <a:pPr lvl="1"/>
            <a:r>
              <a:rPr lang="x-none" altLang="pt-BR"/>
              <a:t>Pode ser usado para aplicações de pequeno e médio porte, e para smartphones</a:t>
            </a:r>
            <a:endParaRPr lang="x-none" altLang="pt-BR"/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Banco de dados é um único arquivo .db</a:t>
            </a:r>
            <a:endParaRPr lang="x-none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SQLite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Transação</a:t>
            </a:r>
            <a:r>
              <a:rPr lang="x-none" altLang="pt-BR"/>
              <a:t>: uma única operação lógica no SGBD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ACID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Atomicidade</a:t>
            </a:r>
            <a:r>
              <a:rPr lang="x-none" altLang="pt-BR"/>
              <a:t>: uma transação é "tudo ou nada"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Consistência</a:t>
            </a:r>
            <a:r>
              <a:rPr lang="x-none" altLang="pt-BR"/>
              <a:t>: cada transação modificará o banco de um estado válido para outro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Isolamento</a:t>
            </a:r>
            <a:r>
              <a:rPr lang="x-none" altLang="pt-BR"/>
              <a:t>: transações paralelas são executadas como se fossem seriais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Durabilidade</a:t>
            </a:r>
            <a:r>
              <a:rPr lang="x-none" altLang="pt-BR"/>
              <a:t>: uma vez que uma transação foi salva no banco, permanece dessa forma, mesmo que em seguida ocorra um erro ou queda na energia</a:t>
            </a:r>
            <a:endParaRPr lang="x-none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SQLite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Por esse motivo, além de </a:t>
            </a:r>
            <a:r>
              <a:rPr lang="x-none" altLang="pt-BR">
                <a:solidFill>
                  <a:srgbClr val="92D050"/>
                </a:solidFill>
              </a:rPr>
              <a:t>relacional</a:t>
            </a:r>
            <a:r>
              <a:rPr lang="x-none" altLang="pt-BR"/>
              <a:t>, SQLite também é </a:t>
            </a:r>
            <a:r>
              <a:rPr lang="x-none" altLang="pt-BR">
                <a:solidFill>
                  <a:srgbClr val="92D050"/>
                </a:solidFill>
              </a:rPr>
              <a:t>transacional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Todas as mudanças feitas por uma única transação </a:t>
            </a:r>
            <a:r>
              <a:rPr lang="x-none" altLang="pt-BR">
                <a:solidFill>
                  <a:srgbClr val="92D050"/>
                </a:solidFill>
              </a:rPr>
              <a:t>ocorrerão completamente ou não ocorrerão</a:t>
            </a:r>
            <a:r>
              <a:rPr lang="x-none" altLang="pt-BR"/>
              <a:t>, mesmo que haja um erro no programa, no sistema operacional ou queda na energia</a:t>
            </a:r>
            <a:endParaRPr lang="x-none" altLang="pt-BR"/>
          </a:p>
          <a:p>
            <a:r>
              <a:rPr lang="x-none" altLang="pt-BR"/>
              <a:t>E agora... </a:t>
            </a:r>
            <a:r>
              <a:rPr lang="x-none" altLang="pt-BR">
                <a:solidFill>
                  <a:srgbClr val="92D050"/>
                </a:solidFill>
              </a:rPr>
              <a:t>Como trabalhar com SQLite?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SQLite Studio</a:t>
            </a:r>
            <a:endParaRPr lang="x-none" altLang="pt-BR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4120" y="1385570"/>
            <a:ext cx="6572885" cy="51200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Sqliteman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335" y="1313180"/>
            <a:ext cx="7911465" cy="51828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OmniDB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285" y="1413510"/>
            <a:ext cx="755840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OmniDB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http://www.omnidb.com.br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Ferramenta web, escrito em C# e ASP.NET</a:t>
            </a:r>
            <a:endParaRPr lang="x-none" altLang="pt-BR"/>
          </a:p>
          <a:p>
            <a:r>
              <a:rPr lang="x-none" altLang="pt-BR"/>
              <a:t>Utiliza biblioteca Spartacus</a:t>
            </a:r>
            <a:endParaRPr lang="x-none" altLang="pt-BR"/>
          </a:p>
          <a:p>
            <a:r>
              <a:rPr lang="x-none" altLang="pt-BR"/>
              <a:t>Suporte a múltiplos SGBDs:</a:t>
            </a:r>
            <a:endParaRPr lang="x-none" altLang="pt-BR"/>
          </a:p>
          <a:p>
            <a:pPr lvl="1"/>
            <a:r>
              <a:rPr lang="x-none" altLang="pt-BR"/>
              <a:t>Access</a:t>
            </a:r>
            <a:endParaRPr lang="x-none" altLang="pt-BR"/>
          </a:p>
          <a:p>
            <a:pPr lvl="1"/>
            <a:r>
              <a:rPr lang="x-none" altLang="pt-BR"/>
              <a:t>Firebird</a:t>
            </a:r>
            <a:endParaRPr lang="x-none" altLang="pt-BR"/>
          </a:p>
          <a:p>
            <a:pPr lvl="1"/>
            <a:r>
              <a:rPr lang="x-none" altLang="pt-BR"/>
              <a:t>MySQL</a:t>
            </a:r>
            <a:endParaRPr lang="x-none" altLang="pt-BR"/>
          </a:p>
          <a:p>
            <a:pPr lvl="1"/>
            <a:r>
              <a:rPr lang="x-none" altLang="pt-BR"/>
              <a:t>Oracle</a:t>
            </a:r>
            <a:endParaRPr lang="x-none" altLang="pt-BR"/>
          </a:p>
          <a:p>
            <a:pPr lvl="1"/>
            <a:r>
              <a:rPr lang="x-none" altLang="pt-BR"/>
              <a:t>PostgreSQL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SQLite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SQL Server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/>
              <a:t>Primeiro Banco de Dados em Excel</a:t>
            </a:r>
            <a:endParaRPr lang="x-none"/>
          </a:p>
          <a:p>
            <a:r>
              <a:rPr lang="x-none"/>
              <a:t>Modelo Relacional</a:t>
            </a:r>
            <a:endParaRPr lang="x-none"/>
          </a:p>
          <a:p>
            <a:r>
              <a:rPr lang="x-none"/>
              <a:t>DER</a:t>
            </a:r>
            <a:endParaRPr lang="x-none"/>
          </a:p>
          <a:p>
            <a:r>
              <a:rPr lang="x-none">
                <a:sym typeface="+mn-ea"/>
              </a:rPr>
              <a:t>Representação Algébrica</a:t>
            </a:r>
            <a:endParaRPr lang="x-none">
              <a:sym typeface="+mn-ea"/>
            </a:endParaRPr>
          </a:p>
          <a:p>
            <a:r>
              <a:rPr lang="x-none">
                <a:sym typeface="+mn-ea"/>
              </a:rPr>
              <a:t>Modelagem de Bancos de Dados</a:t>
            </a:r>
            <a:endParaRPr lang="x-none">
              <a:sym typeface="+mn-ea"/>
            </a:endParaRPr>
          </a:p>
          <a:p>
            <a:r>
              <a:rPr lang="x-none"/>
              <a:t>SQLite</a:t>
            </a:r>
            <a:endParaRPr lang="x-none"/>
          </a:p>
          <a:p>
            <a:r>
              <a:rPr lang="x-none"/>
              <a:t>SQLite Studio</a:t>
            </a:r>
            <a:endParaRPr lang="x-none"/>
          </a:p>
          <a:p>
            <a:r>
              <a:rPr lang="x-none"/>
              <a:t>SQLiteman</a:t>
            </a:r>
            <a:endParaRPr lang="x-none"/>
          </a:p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Tabela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Qualquer coisa do mundo real ou imaginário, abstrata ou concreta, </a:t>
            </a:r>
            <a:r>
              <a:rPr lang="x-none" altLang="pt-BR">
                <a:solidFill>
                  <a:srgbClr val="92D050"/>
                </a:solidFill>
              </a:rPr>
              <a:t>sobre a qual se deseja armazenar informações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Pode ser chamada de: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Entidade </a:t>
            </a:r>
            <a:r>
              <a:rPr lang="x-none" altLang="pt-BR"/>
              <a:t>(DER)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Relação </a:t>
            </a:r>
            <a:r>
              <a:rPr lang="x-none" altLang="pt-BR"/>
              <a:t>(Representação Algébrica)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Tabela </a:t>
            </a:r>
            <a:r>
              <a:rPr lang="x-none" altLang="pt-BR"/>
              <a:t>(SGBD)</a:t>
            </a:r>
            <a:endParaRPr lang="x-none" altLang="pt-BR"/>
          </a:p>
          <a:p>
            <a:pPr lvl="0"/>
            <a:r>
              <a:rPr lang="x-none" altLang="pt-BR"/>
              <a:t>Exemplos: Clientes, Produtos, Contratos, Vendas, etc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Tabela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Atributos </a:t>
            </a:r>
            <a:r>
              <a:rPr lang="x-none" altLang="pt-BR"/>
              <a:t>(colunas ou campos) são todas as coisas que podem ser propriedades de uma Entidade</a:t>
            </a:r>
            <a:endParaRPr lang="x-none" altLang="pt-BR"/>
          </a:p>
          <a:p>
            <a:r>
              <a:rPr lang="x-none" altLang="pt-BR"/>
              <a:t>Exemplos: Código do Produto, Nome do Cliente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Domínio </a:t>
            </a:r>
            <a:r>
              <a:rPr lang="x-none" altLang="pt-BR"/>
              <a:t>é o conjunto de todos os possíveis valores de um atributo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Tipo do Atributo</a:t>
            </a:r>
            <a:r>
              <a:rPr lang="x-none" altLang="pt-BR"/>
              <a:t> (ou tipo da coluna ou tipo do campo) é um domínio pré-definido</a:t>
            </a:r>
            <a:endParaRPr lang="x-none" altLang="pt-BR"/>
          </a:p>
          <a:p>
            <a:r>
              <a:rPr lang="x-none" altLang="pt-BR"/>
              <a:t>Os atributos podem ser </a:t>
            </a:r>
            <a:r>
              <a:rPr lang="x-none" altLang="pt-BR">
                <a:solidFill>
                  <a:srgbClr val="92D050"/>
                </a:solidFill>
              </a:rPr>
              <a:t>obrigatórios </a:t>
            </a:r>
            <a:r>
              <a:rPr lang="x-none" altLang="pt-BR"/>
              <a:t>ou opcionais</a:t>
            </a:r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Tabela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Objetos (linhas, registros, tuplas ou ocorrências)</a:t>
            </a:r>
            <a:r>
              <a:rPr lang="x-none" altLang="pt-BR"/>
              <a:t> são todas as coisas que fazem parte de uma mesma Entidade</a:t>
            </a:r>
            <a:endParaRPr lang="x-none" altLang="pt-BR"/>
          </a:p>
          <a:p>
            <a:r>
              <a:rPr lang="x-none" altLang="pt-BR"/>
              <a:t>Exemplos: Produto A e Produto B (da Entidade Produtos)</a:t>
            </a:r>
            <a:endParaRPr lang="x-none" altLang="pt-BR"/>
          </a:p>
          <a:p>
            <a:r>
              <a:rPr lang="x-none" altLang="pt-BR"/>
              <a:t>Espere um pouco:</a:t>
            </a:r>
            <a:endParaRPr lang="x-none" altLang="pt-BR"/>
          </a:p>
          <a:p>
            <a:pPr lvl="1"/>
            <a:r>
              <a:rPr lang="x-none" altLang="pt-BR"/>
              <a:t>Uma </a:t>
            </a:r>
            <a:r>
              <a:rPr lang="x-none" altLang="pt-BR">
                <a:solidFill>
                  <a:srgbClr val="92D050"/>
                </a:solidFill>
              </a:rPr>
              <a:t>tabela </a:t>
            </a:r>
            <a:r>
              <a:rPr lang="x-none" altLang="pt-BR"/>
              <a:t>é um conjunto de </a:t>
            </a:r>
            <a:r>
              <a:rPr lang="x-none" altLang="pt-BR">
                <a:solidFill>
                  <a:srgbClr val="92D050"/>
                </a:solidFill>
              </a:rPr>
              <a:t>Objetos </a:t>
            </a:r>
            <a:r>
              <a:rPr lang="x-none" altLang="pt-BR"/>
              <a:t>que possuem </a:t>
            </a:r>
            <a:r>
              <a:rPr lang="x-none" altLang="pt-BR">
                <a:solidFill>
                  <a:srgbClr val="92D050"/>
                </a:solidFill>
              </a:rPr>
              <a:t>Atributos</a:t>
            </a:r>
            <a:r>
              <a:rPr lang="x-none" altLang="pt-BR"/>
              <a:t>?</a:t>
            </a:r>
            <a:endParaRPr lang="x-none" altLang="pt-BR"/>
          </a:p>
          <a:p>
            <a:pPr lvl="1"/>
            <a:r>
              <a:rPr lang="x-none" altLang="pt-BR"/>
              <a:t>Exatamente! No C#, é como se fosse um </a:t>
            </a:r>
            <a:r>
              <a:rPr lang="x-none" altLang="pt-BR">
                <a:solidFill>
                  <a:srgbClr val="92D050"/>
                </a:solidFill>
              </a:rPr>
              <a:t>vetor </a:t>
            </a:r>
            <a:r>
              <a:rPr lang="x-none" altLang="pt-BR"/>
              <a:t>de uma determinada </a:t>
            </a:r>
            <a:r>
              <a:rPr lang="x-none" altLang="pt-BR">
                <a:solidFill>
                  <a:srgbClr val="92D050"/>
                </a:solidFill>
              </a:rPr>
              <a:t>classe</a:t>
            </a:r>
            <a:r>
              <a:rPr lang="x-none" altLang="pt-BR"/>
              <a:t>.</a:t>
            </a:r>
            <a:endParaRPr lang="x-none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Tabela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995" y="2635885"/>
            <a:ext cx="8482330" cy="2117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Chave Primária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Atributo(s) identificador(es)</a:t>
            </a:r>
            <a:r>
              <a:rPr lang="x-none" altLang="pt-BR"/>
              <a:t> de uma Entidade</a:t>
            </a:r>
            <a:endParaRPr lang="x-none" altLang="pt-BR"/>
          </a:p>
          <a:p>
            <a:r>
              <a:rPr lang="x-none" altLang="pt-BR"/>
              <a:t>Deve identificar </a:t>
            </a:r>
            <a:r>
              <a:rPr lang="x-none" altLang="pt-BR">
                <a:solidFill>
                  <a:srgbClr val="92D050"/>
                </a:solidFill>
              </a:rPr>
              <a:t>exclusivamente </a:t>
            </a:r>
            <a:r>
              <a:rPr lang="x-none" altLang="pt-BR"/>
              <a:t>cada Objeto de uma Entidade</a:t>
            </a:r>
            <a:endParaRPr lang="x-none" altLang="pt-BR"/>
          </a:p>
          <a:p>
            <a:r>
              <a:rPr lang="x-none" altLang="pt-BR"/>
              <a:t>Também chamada de </a:t>
            </a:r>
            <a:r>
              <a:rPr lang="x-none" altLang="pt-BR">
                <a:solidFill>
                  <a:srgbClr val="92D050"/>
                </a:solidFill>
              </a:rPr>
              <a:t>Primary Key</a:t>
            </a:r>
            <a:r>
              <a:rPr lang="x-none" altLang="pt-BR"/>
              <a:t> ou </a:t>
            </a:r>
            <a:r>
              <a:rPr lang="x-none" altLang="pt-BR">
                <a:solidFill>
                  <a:srgbClr val="92D050"/>
                </a:solidFill>
              </a:rPr>
              <a:t>PK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ym typeface="+mn-ea"/>
              </a:rPr>
              <a:t>Não pode haver duas ocorrências em uma tabela com o mesmo conteúdo na Chave Primária</a:t>
            </a:r>
            <a:endParaRPr lang="x-none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Chave Primária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Não pode ser composta por atributo opcional</a:t>
            </a:r>
            <a:endParaRPr lang="x-none" altLang="pt-BR"/>
          </a:p>
          <a:p>
            <a:r>
              <a:rPr lang="x-none" altLang="pt-BR"/>
              <a:t>Deve ser o conjunto mínimo que possa identificar cada linha</a:t>
            </a:r>
            <a:endParaRPr lang="x-none" altLang="pt-BR"/>
          </a:p>
          <a:p>
            <a:r>
              <a:rPr lang="x-none" altLang="pt-BR"/>
              <a:t>Recomenda-se não usar informações sobre as quais você não tem controle (ex.: CPF)</a:t>
            </a:r>
            <a:endParaRPr lang="x-none" altLang="pt-BR"/>
          </a:p>
          <a:p>
            <a:r>
              <a:rPr lang="x-none" altLang="pt-BR"/>
              <a:t>Deve possuir um tamanho reduzido</a:t>
            </a:r>
            <a:endParaRPr lang="x-none" altLang="pt-BR"/>
          </a:p>
          <a:p>
            <a:r>
              <a:rPr lang="x-none" altLang="pt-BR"/>
              <a:t>Não deve conter informação volátil</a:t>
            </a:r>
            <a:endParaRPr lang="x-none" altLang="pt-BR"/>
          </a:p>
          <a:p>
            <a:r>
              <a:rPr lang="x-none" altLang="pt-BR"/>
              <a:t>Em alguns SGBDs, PK já garante </a:t>
            </a:r>
            <a:r>
              <a:rPr lang="x-none" altLang="pt-BR">
                <a:solidFill>
                  <a:srgbClr val="92D050"/>
                </a:solidFill>
              </a:rPr>
              <a:t>auto-incremento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Chaves Estrangeiras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>
                <a:solidFill>
                  <a:srgbClr val="92D050"/>
                </a:solidFill>
              </a:rPr>
              <a:t>Relacionamento</a:t>
            </a:r>
            <a:r>
              <a:rPr lang="x-none" altLang="pt-BR">
                <a:solidFill>
                  <a:schemeClr val="tx1"/>
                </a:solidFill>
              </a:rPr>
              <a:t> no DER: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/>
              <a:t>Associação entre duas entidades ou uma entidade e ela mesma</a:t>
            </a:r>
            <a:endParaRPr lang="x-none" altLang="pt-BR"/>
          </a:p>
          <a:p>
            <a:r>
              <a:rPr lang="x-none" altLang="pt-BR"/>
              <a:t>Uma </a:t>
            </a:r>
            <a:r>
              <a:rPr lang="x-none" altLang="pt-BR">
                <a:solidFill>
                  <a:srgbClr val="92D050"/>
                </a:solidFill>
              </a:rPr>
              <a:t>Chave Estrangeira (Foreign Key ou FK) </a:t>
            </a:r>
            <a:r>
              <a:rPr lang="x-none" altLang="pt-BR"/>
              <a:t>representa um relacionamento entre duas tabelas (ou ela mesma)</a:t>
            </a:r>
            <a:endParaRPr lang="x-none" altLang="pt-BR"/>
          </a:p>
          <a:p>
            <a:r>
              <a:rPr lang="x-none" altLang="pt-BR"/>
              <a:t>Um campo (ou mais) que aponta para a PK de outra tabela (ou dela mesma)</a:t>
            </a:r>
            <a:endParaRPr lang="x-none" altLang="pt-BR"/>
          </a:p>
          <a:p>
            <a:r>
              <a:rPr lang="x-none" altLang="pt-BR"/>
              <a:t>Toda FK de uma tabela deve apontar para uma PK de outra tabela (ou dela mesma)</a:t>
            </a:r>
            <a:endParaRPr lang="x-none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Chaves Estrangeiras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x-none" altLang="pt-BR">
                <a:solidFill>
                  <a:srgbClr val="92D050"/>
                </a:solidFill>
              </a:rPr>
              <a:t>Objetivo</a:t>
            </a:r>
            <a:r>
              <a:rPr lang="x-none" altLang="pt-BR"/>
              <a:t>: Garantir a integridade dos dados referenciais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Não permite a inserção ou alteração</a:t>
            </a:r>
            <a:r>
              <a:rPr lang="x-none" altLang="pt-BR"/>
              <a:t> nos dados da tabela com FK se não existir PK correspondente na outra tabela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Não permite a remoção</a:t>
            </a:r>
            <a:r>
              <a:rPr lang="x-none" altLang="pt-BR"/>
              <a:t> dos dados da tabela com PK se houver FK correspondente na outra tabela</a:t>
            </a:r>
            <a:endParaRPr lang="x-none" altLang="pt-BR"/>
          </a:p>
          <a:p>
            <a:r>
              <a:rPr lang="x-none" altLang="pt-BR"/>
              <a:t>Para permitir os itens acima, requer opções especiais, como CASCADE</a:t>
            </a:r>
            <a:endParaRPr lang="x-none" altLang="pt-BR"/>
          </a:p>
          <a:p>
            <a:r>
              <a:rPr lang="x-none" altLang="pt-BR"/>
              <a:t>Limitação do SQLite: não valida FKs</a:t>
            </a:r>
            <a:endParaRPr lang="x-none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>
                <a:sym typeface="+mn-ea"/>
              </a:rPr>
              <a:t>OmniDB</a:t>
            </a:r>
            <a:endParaRPr lang="x-none">
              <a:sym typeface="+mn-ea"/>
            </a:endParaRPr>
          </a:p>
          <a:p>
            <a:r>
              <a:rPr lang="x-none">
                <a:sym typeface="+mn-ea"/>
              </a:rPr>
              <a:t>Tabela</a:t>
            </a:r>
            <a:endParaRPr lang="x-none"/>
          </a:p>
          <a:p>
            <a:r>
              <a:rPr lang="x-none">
                <a:sym typeface="+mn-ea"/>
              </a:rPr>
              <a:t>Chave Primária</a:t>
            </a:r>
            <a:endParaRPr lang="x-none"/>
          </a:p>
          <a:p>
            <a:r>
              <a:rPr lang="x-none">
                <a:sym typeface="+mn-ea"/>
              </a:rPr>
              <a:t>Chaves Estrangeiras</a:t>
            </a:r>
            <a:endParaRPr lang="x-none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pt-BR"/>
              <a:t>Primeiro Banco de Dados em Excel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Excel para armazenar banco de dados?</a:t>
            </a:r>
            <a:endParaRPr lang="x-none" altLang="pt-BR"/>
          </a:p>
          <a:p>
            <a:pPr lvl="0"/>
            <a:r>
              <a:rPr lang="x-none" altLang="pt-BR"/>
              <a:t>O que é banco de dados?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É uma representação dos dados de forma estruturada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Cada planilha representa uma "categoria" de informação</a:t>
            </a:r>
            <a:endParaRPr lang="x-none" altLang="pt-BR"/>
          </a:p>
          <a:p>
            <a:pPr lvl="0"/>
            <a:r>
              <a:rPr lang="x-none" altLang="pt-BR"/>
              <a:t>Pode até haver relacionamento (hipotético) entre as planilhas</a:t>
            </a:r>
            <a:endParaRPr lang="x-none" altLang="pt-BR"/>
          </a:p>
          <a:p>
            <a:pPr lvl="0"/>
            <a:r>
              <a:rPr lang="x-none" altLang="pt-BR"/>
              <a:t>Aos poucos estamos aprendendo sobre </a:t>
            </a:r>
            <a:r>
              <a:rPr lang="x-none" altLang="pt-BR">
                <a:solidFill>
                  <a:srgbClr val="92D050"/>
                </a:solidFill>
              </a:rPr>
              <a:t>Modelo Relacional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Modelo Relacional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Modelo adjacente a um banco de dados gerenciado por um SGBD</a:t>
            </a:r>
            <a:endParaRPr lang="x-none" altLang="pt-BR"/>
          </a:p>
          <a:p>
            <a:r>
              <a:rPr lang="x-none" altLang="pt-BR"/>
              <a:t>Baseia-se no princípio de que </a:t>
            </a:r>
            <a:r>
              <a:rPr lang="x-none" altLang="pt-BR">
                <a:solidFill>
                  <a:srgbClr val="92D050"/>
                </a:solidFill>
              </a:rPr>
              <a:t>todos os dados são armazenados em tabelas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O Modelo Relacional é uma estrutura conceitual que pode ser representada por:</a:t>
            </a:r>
            <a:endParaRPr lang="x-none" altLang="pt-BR"/>
          </a:p>
          <a:p>
            <a:pPr lvl="1"/>
            <a:r>
              <a:rPr lang="x-none" altLang="pt-BR"/>
              <a:t>DER</a:t>
            </a:r>
            <a:endParaRPr lang="x-none" altLang="pt-BR"/>
          </a:p>
          <a:p>
            <a:pPr lvl="1"/>
            <a:r>
              <a:rPr lang="x-none" altLang="pt-BR"/>
              <a:t>Forma algébrica</a:t>
            </a:r>
            <a:endParaRPr lang="x-none" altLang="pt-BR"/>
          </a:p>
          <a:p>
            <a:pPr lvl="1"/>
            <a:r>
              <a:rPr lang="x-none" altLang="pt-BR"/>
              <a:t>Banco de dados relacional</a:t>
            </a:r>
            <a:endParaRPr lang="x-none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DER = Diagrama Entidade-Relacionamento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Entidade</a:t>
            </a:r>
            <a:r>
              <a:rPr lang="x-none" altLang="pt-BR"/>
              <a:t>: Qualquer coisa real ou abstrata sobre a qual precisamos guardar informações</a:t>
            </a:r>
            <a:endParaRPr lang="x-none" altLang="pt-BR"/>
          </a:p>
          <a:p>
            <a:r>
              <a:rPr lang="x-none" altLang="pt-BR"/>
              <a:t>Tipos de Entidade: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Primária</a:t>
            </a:r>
            <a:r>
              <a:rPr lang="x-none" altLang="pt-BR"/>
              <a:t>: Existe por si mesma, pode ser identificada por seus próprios atributos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Fraca ou Dependente</a:t>
            </a:r>
            <a:r>
              <a:rPr lang="x-none" altLang="pt-BR"/>
              <a:t>: Depende dos atributos de outra entidade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Associativa</a:t>
            </a:r>
            <a:r>
              <a:rPr lang="x-none" altLang="pt-BR"/>
              <a:t>: Depende dos atributos de duas ou mais entidades</a:t>
            </a:r>
            <a:endParaRPr lang="x-none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Relacionamento</a:t>
            </a:r>
            <a:r>
              <a:rPr lang="x-none" altLang="pt-BR"/>
              <a:t>: Associação entre duas entidades ou entre uma entidade e ela mesma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Cardinalidade de um Relacionamento</a:t>
            </a:r>
            <a:r>
              <a:rPr lang="x-none" altLang="pt-BR"/>
              <a:t>: Quantos registros de uma entidade participam de um relacionamento</a:t>
            </a:r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5084445"/>
            <a:ext cx="7538085" cy="848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DER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4660" y="1630680"/>
            <a:ext cx="8267700" cy="4737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Representação Algébrica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Apresenta o modelo relacional na </a:t>
            </a:r>
            <a:r>
              <a:rPr lang="x-none" altLang="pt-BR">
                <a:solidFill>
                  <a:srgbClr val="92D050"/>
                </a:solidFill>
              </a:rPr>
              <a:t>forma de texto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Não mostra relacionamentos, mas é possível identificar se </a:t>
            </a:r>
            <a:r>
              <a:rPr lang="x-none" altLang="pt-BR">
                <a:solidFill>
                  <a:srgbClr val="92D050"/>
                </a:solidFill>
              </a:rPr>
              <a:t>nomes de colunas forem bem definidos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Exemplo:</a:t>
            </a:r>
            <a:endParaRPr lang="x-none" altLang="pt-BR"/>
          </a:p>
          <a:p>
            <a:pPr lvl="1"/>
            <a:r>
              <a:rPr lang="x-none" altLang="pt-BR"/>
              <a:t>PAISES (Codigo, Nome)</a:t>
            </a:r>
            <a:endParaRPr lang="x-none" altLang="pt-BR"/>
          </a:p>
          <a:p>
            <a:pPr lvl="1"/>
            <a:r>
              <a:rPr lang="x-none" altLang="pt-BR"/>
              <a:t>ESTADOS (Codigo, Sigla, Nome)</a:t>
            </a:r>
            <a:endParaRPr lang="x-none" altLang="pt-BR"/>
          </a:p>
          <a:p>
            <a:pPr lvl="1"/>
            <a:r>
              <a:rPr lang="x-none" altLang="pt-BR"/>
              <a:t>MUNICIPIOS (CodigoEstado, CodigoMunicipio, Nome)</a:t>
            </a:r>
            <a:endParaRPr lang="x-none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6023</Words>
  <Application>Kingsoft Office WPP</Application>
  <PresentationFormat>Apresentação na tela (4:3)</PresentationFormat>
  <Paragraphs>194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Técnica</vt:lpstr>
      <vt:lpstr>Módulo III Capítulo 2: SQLite</vt:lpstr>
      <vt:lpstr>Sumário</vt:lpstr>
      <vt:lpstr>PowerPoint 演示文稿</vt:lpstr>
      <vt:lpstr>Primeiro Banco de Dados em Excel</vt:lpstr>
      <vt:lpstr>PowerPoint 演示文稿</vt:lpstr>
      <vt:lpstr>DER</vt:lpstr>
      <vt:lpstr>DER</vt:lpstr>
      <vt:lpstr>DER</vt:lpstr>
      <vt:lpstr>Representação Algébrica</vt:lpstr>
      <vt:lpstr>PowerPoint 演示文稿</vt:lpstr>
      <vt:lpstr>PowerPoint 演示文稿</vt:lpstr>
      <vt:lpstr>PowerPoint 演示文稿</vt:lpstr>
      <vt:lpstr>SQLite</vt:lpstr>
      <vt:lpstr>SQLite</vt:lpstr>
      <vt:lpstr>SQLite</vt:lpstr>
      <vt:lpstr>SQLite Studio</vt:lpstr>
      <vt:lpstr>Sqliteman</vt:lpstr>
      <vt:lpstr>OmniDB</vt:lpstr>
      <vt:lpstr>OmniDB</vt:lpstr>
      <vt:lpstr>PowerPoint 演示文稿</vt:lpstr>
      <vt:lpstr>PowerPoint 演示文稿</vt:lpstr>
      <vt:lpstr>PowerPoint 演示文稿</vt:lpstr>
      <vt:lpstr>Tabelas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163</cp:revision>
  <dcterms:created xsi:type="dcterms:W3CDTF">2016-03-12T00:22:04Z</dcterms:created>
  <dcterms:modified xsi:type="dcterms:W3CDTF">2016-03-12T00:22:04Z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