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389" r:id="rId4"/>
    <p:sldId id="264" r:id="rId5"/>
    <p:sldId id="390" r:id="rId6"/>
    <p:sldId id="391" r:id="rId7"/>
    <p:sldId id="392" r:id="rId8"/>
    <p:sldId id="393" r:id="rId9"/>
    <p:sldId id="394" r:id="rId10"/>
    <p:sldId id="395" r:id="rId11"/>
    <p:sldId id="39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 hasCustomPrompt="1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 hasCustomPrompt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 hasCustomPrompt="1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 hasCustomPrompt="1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 hasCustomPrompt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  <a:endParaRPr kumimoji="0" lang="pt-BR" smtClean="0"/>
          </a:p>
          <a:p>
            <a:pPr lvl="1" eaLnBrk="1" latinLnBrk="0" hangingPunct="1"/>
            <a:r>
              <a:rPr kumimoji="0" lang="pt-BR" smtClean="0"/>
              <a:t>Segundo nível</a:t>
            </a:r>
            <a:endParaRPr kumimoji="0" lang="pt-BR" smtClean="0"/>
          </a:p>
          <a:p>
            <a:pPr lvl="2" eaLnBrk="1" latinLnBrk="0" hangingPunct="1"/>
            <a:r>
              <a:rPr kumimoji="0" lang="pt-BR" smtClean="0"/>
              <a:t>Terceiro nível</a:t>
            </a:r>
            <a:endParaRPr kumimoji="0" lang="pt-BR" smtClean="0"/>
          </a:p>
          <a:p>
            <a:pPr lvl="3" eaLnBrk="1" latinLnBrk="0" hangingPunct="1"/>
            <a:r>
              <a:rPr kumimoji="0" lang="pt-BR" smtClean="0"/>
              <a:t>Quarto nível</a:t>
            </a:r>
            <a:endParaRPr kumimoji="0" lang="pt-BR" smtClean="0"/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charset="0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charset="0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charset="0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charset="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>
            <a:normAutofit/>
          </a:bodyPr>
          <a:lstStyle/>
          <a:p>
            <a:r>
              <a:rPr lang="x-none" altLang="en-US" dirty="0" smtClean="0"/>
              <a:t>Oficina I</a:t>
            </a:r>
            <a:br>
              <a:rPr lang="x-none" altLang="en-US" dirty="0" smtClean="0"/>
            </a:br>
            <a:r>
              <a:rPr lang="x-none" altLang="en-US" dirty="0" smtClean="0"/>
              <a:t>Capítulo 3:</a:t>
            </a:r>
            <a:br>
              <a:rPr lang="x-none" altLang="en-US" dirty="0" smtClean="0"/>
            </a:br>
            <a:r>
              <a:rPr lang="x-none" altLang="en-US" dirty="0" smtClean="0"/>
              <a:t>Terminal</a:t>
            </a:r>
            <a:endParaRPr lang="x-none" altLang="en-US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10916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x-none" altLang="pt-BR" dirty="0" smtClean="0"/>
              <a:t>Oficinas</a:t>
            </a:r>
            <a:endParaRPr lang="x-none" alt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pt-BR"/>
              <a:t>Arquivos e Diretórios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x-none" altLang="pt-BR" sz="2400">
                <a:solidFill>
                  <a:srgbClr val="00B0F0"/>
                </a:solidFill>
                <a:latin typeface="DejaVu Sans Mono" charset="0"/>
              </a:rPr>
              <a:t>touch &lt;arquivo&gt;</a:t>
            </a:r>
            <a:r>
              <a:rPr lang="x-none" altLang="pt-BR" sz="2400"/>
              <a:t> - cria arquivo vazio</a:t>
            </a:r>
            <a:endParaRPr lang="x-none" altLang="pt-BR" sz="2400"/>
          </a:p>
          <a:p>
            <a:r>
              <a:rPr lang="x-none" altLang="pt-BR" sz="2400">
                <a:solidFill>
                  <a:srgbClr val="00B0F0"/>
                </a:solidFill>
                <a:latin typeface="DejaVu Sans Mono" charset="0"/>
              </a:rPr>
              <a:t>file &lt;arquivo ou diretório&gt;</a:t>
            </a:r>
            <a:r>
              <a:rPr lang="x-none" altLang="pt-BR" sz="2400"/>
              <a:t> - mostra detalhes sobre o tipo do arquivo</a:t>
            </a:r>
            <a:endParaRPr lang="x-none" altLang="pt-BR" sz="2400"/>
          </a:p>
          <a:p>
            <a:r>
              <a:rPr lang="x-none" altLang="pt-BR" sz="2400">
                <a:solidFill>
                  <a:srgbClr val="00B0F0"/>
                </a:solidFill>
                <a:latin typeface="DejaVu Sans Mono" charset="0"/>
              </a:rPr>
              <a:t>mkdir &lt;diretório&gt;</a:t>
            </a:r>
            <a:r>
              <a:rPr lang="x-none" altLang="pt-BR" sz="2400"/>
              <a:t> - cria diretório</a:t>
            </a:r>
            <a:endParaRPr lang="x-none" altLang="pt-BR" sz="2400"/>
          </a:p>
          <a:p>
            <a:r>
              <a:rPr lang="x-none" altLang="pt-BR" sz="2400">
                <a:solidFill>
                  <a:srgbClr val="00B0F0"/>
                </a:solidFill>
                <a:latin typeface="DejaVu Sans Mono" charset="0"/>
              </a:rPr>
              <a:t>rmdir &lt;diretório&gt;</a:t>
            </a:r>
            <a:r>
              <a:rPr lang="x-none" altLang="pt-BR" sz="2400"/>
              <a:t> - remove diretório vazio</a:t>
            </a:r>
            <a:endParaRPr lang="x-none" altLang="pt-BR" sz="2400"/>
          </a:p>
          <a:p>
            <a:r>
              <a:rPr lang="x-none" altLang="pt-BR" sz="2400">
                <a:solidFill>
                  <a:srgbClr val="00B0F0"/>
                </a:solidFill>
                <a:latin typeface="DejaVu Sans Mono" charset="0"/>
              </a:rPr>
              <a:t>cp &lt;origem&gt; &lt;destino&gt;</a:t>
            </a:r>
            <a:r>
              <a:rPr lang="x-none" altLang="pt-BR" sz="2400"/>
              <a:t> - copia arquivos e diretórios</a:t>
            </a:r>
            <a:endParaRPr lang="x-none" altLang="pt-BR" sz="2400"/>
          </a:p>
          <a:p>
            <a:r>
              <a:rPr lang="x-none" altLang="pt-BR" sz="2400">
                <a:solidFill>
                  <a:srgbClr val="00B0F0"/>
                </a:solidFill>
                <a:latin typeface="DejaVu Sans Mono" charset="0"/>
              </a:rPr>
              <a:t>mv &lt;origem&gt; &lt;destino&gt;</a:t>
            </a:r>
            <a:r>
              <a:rPr lang="x-none" altLang="pt-BR" sz="2400"/>
              <a:t> - move arquivos e diretórios</a:t>
            </a:r>
            <a:endParaRPr lang="x-none" altLang="pt-BR" sz="2400"/>
          </a:p>
          <a:p>
            <a:r>
              <a:rPr lang="x-none" altLang="pt-BR" sz="2400">
                <a:solidFill>
                  <a:srgbClr val="00B0F0"/>
                </a:solidFill>
                <a:latin typeface="DejaVu Sans Mono" charset="0"/>
              </a:rPr>
              <a:t>rm &lt;arquivo ou diretório&gt;</a:t>
            </a:r>
            <a:r>
              <a:rPr lang="x-none" altLang="pt-BR" sz="2400"/>
              <a:t> remove arquivos e diretórios</a:t>
            </a:r>
            <a:endParaRPr lang="x-none" altLang="pt-BR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Sumário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Introdução</a:t>
            </a:r>
            <a:endParaRPr lang="x-none" altLang="pt-BR"/>
          </a:p>
          <a:p>
            <a:r>
              <a:rPr lang="x-none" altLang="pt-BR"/>
              <a:t>Conhecendo o Terminal</a:t>
            </a:r>
            <a:endParaRPr lang="x-none" altLang="pt-BR"/>
          </a:p>
          <a:p>
            <a:r>
              <a:rPr lang="x-none" altLang="pt-BR"/>
              <a:t>Estrutura de Diretórios</a:t>
            </a:r>
            <a:endParaRPr lang="x-none" altLang="pt-BR"/>
          </a:p>
          <a:p>
            <a:r>
              <a:rPr lang="x-none" altLang="pt-BR"/>
              <a:t>Arquivos e Diretórios</a:t>
            </a:r>
            <a:endParaRPr lang="x-none" altLang="pt-BR"/>
          </a:p>
          <a:p>
            <a:r>
              <a:rPr lang="x-none" altLang="pt-BR"/>
              <a:t>Conteúdo dos Arquivos</a:t>
            </a:r>
            <a:endParaRPr lang="x-none" alt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pt-BR" dirty="0" smtClean="0"/>
              <a:t>Introdução</a:t>
            </a:r>
            <a:endParaRPr lang="x-none" alt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>
                <a:solidFill>
                  <a:schemeClr val="tx1"/>
                </a:solidFill>
              </a:rPr>
              <a:t>Linux possui interface gráfica, mas é importante conhecer a </a:t>
            </a:r>
            <a:r>
              <a:rPr lang="x-none">
                <a:solidFill>
                  <a:srgbClr val="92D050"/>
                </a:solidFill>
              </a:rPr>
              <a:t>CLI</a:t>
            </a:r>
            <a:endParaRPr lang="x-none">
              <a:solidFill>
                <a:srgbClr val="92D050"/>
              </a:solidFill>
            </a:endParaRPr>
          </a:p>
          <a:p>
            <a:r>
              <a:rPr lang="x-none">
                <a:solidFill>
                  <a:srgbClr val="92D050"/>
                </a:solidFill>
              </a:rPr>
              <a:t>CLI</a:t>
            </a:r>
            <a:r>
              <a:rPr lang="x-none"/>
              <a:t>: Command Line Interface</a:t>
            </a:r>
            <a:endParaRPr lang="x-none"/>
          </a:p>
          <a:p>
            <a:r>
              <a:rPr lang="x-none">
                <a:solidFill>
                  <a:srgbClr val="92D050"/>
                </a:solidFill>
              </a:rPr>
              <a:t>Shell</a:t>
            </a:r>
            <a:r>
              <a:rPr lang="x-none"/>
              <a:t>: interpretador da linguagem para a CLI</a:t>
            </a:r>
            <a:endParaRPr lang="x-none"/>
          </a:p>
          <a:p>
            <a:pPr lvl="1"/>
            <a:r>
              <a:rPr lang="x-none" sz="2600"/>
              <a:t>Ex: </a:t>
            </a:r>
            <a:r>
              <a:rPr lang="x-none" sz="2600">
                <a:solidFill>
                  <a:srgbClr val="00B0F0"/>
                </a:solidFill>
              </a:rPr>
              <a:t>BASH</a:t>
            </a:r>
            <a:r>
              <a:rPr lang="x-none" sz="2600"/>
              <a:t>, DASH, CSH, ZSH, KSH</a:t>
            </a:r>
            <a:endParaRPr lang="x-none" sz="2600"/>
          </a:p>
          <a:p>
            <a:pPr lvl="0"/>
            <a:r>
              <a:rPr lang="x-none" sz="3000">
                <a:solidFill>
                  <a:srgbClr val="92D050"/>
                </a:solidFill>
              </a:rPr>
              <a:t>Terminal ou Console</a:t>
            </a:r>
            <a:r>
              <a:rPr lang="x-none" sz="3000"/>
              <a:t>: interface gráfica ao shell</a:t>
            </a:r>
            <a:endParaRPr lang="x-none" sz="3000"/>
          </a:p>
          <a:p>
            <a:pPr lvl="1"/>
            <a:r>
              <a:rPr lang="x-none" sz="2600"/>
              <a:t>Ex: xterm, gnome-terminal, konsole</a:t>
            </a:r>
            <a:endParaRPr lang="x-none" sz="2600"/>
          </a:p>
          <a:p>
            <a:endParaRPr 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Conhecendo o Terminal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Ao abrir um terminal, você verá por exemplo: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usuario@maquina:~$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~ </a:t>
            </a:r>
            <a:r>
              <a:rPr lang="x-none" altLang="pt-BR"/>
              <a:t>significa a pasta home do usuário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$ </a:t>
            </a:r>
            <a:r>
              <a:rPr lang="x-none" altLang="pt-BR"/>
              <a:t>significa aguardando comandos em modo normal</a:t>
            </a:r>
            <a:endParaRPr lang="x-none" altLang="pt-BR"/>
          </a:p>
          <a:p>
            <a:pPr lvl="0"/>
            <a:r>
              <a:rPr lang="x-none" altLang="pt-BR"/>
              <a:t>Setas pra cima e pra baixo navegam pelos últimos comandos digitados</a:t>
            </a:r>
            <a:endParaRPr lang="x-none" altLang="pt-BR"/>
          </a:p>
          <a:p>
            <a:pPr lvl="0"/>
            <a:r>
              <a:rPr lang="x-none" altLang="pt-BR"/>
              <a:t>TAB fornece opções para autocompletar</a:t>
            </a:r>
            <a:endParaRPr lang="x-none" alt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Conhecendo o Terminal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/>
              <a:t>Tente agora os seguintes comandos: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echo Olá, Mundo!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date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whoami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hostname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history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clear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exit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whatis &lt;comando&gt;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man &lt;comando&gt;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Estrutura de Diretórios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/>
              <a:t>Tente agora o seguinte comando: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pwd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Linux possui uma estrutura de diretórios e pastas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/</a:t>
            </a:r>
            <a:r>
              <a:rPr lang="x-none" altLang="pt-BR"/>
              <a:t> é a pasta raiz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/</a:t>
            </a:r>
            <a:r>
              <a:rPr lang="x-none" altLang="pt-BR"/>
              <a:t> também é o separador de pastas num mesmo caminho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pwd </a:t>
            </a:r>
            <a:r>
              <a:rPr lang="x-none" altLang="pt-BR"/>
              <a:t>mostra onde você está no momento</a:t>
            </a:r>
            <a:endParaRPr lang="x-none" alt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Estrutura de Diretórios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9690" y="1341120"/>
            <a:ext cx="6426200" cy="5162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Estrutura de Diretórios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x-none" altLang="pt-BR">
                <a:solidFill>
                  <a:srgbClr val="92D050"/>
                </a:solidFill>
              </a:rPr>
              <a:t>Caminho Absoluto</a:t>
            </a:r>
            <a:r>
              <a:rPr lang="x-none" altLang="pt-BR"/>
              <a:t>: a partir da raiz</a:t>
            </a:r>
            <a:endParaRPr lang="x-none" altLang="pt-BR"/>
          </a:p>
          <a:p>
            <a:r>
              <a:rPr lang="x-none" altLang="pt-BR">
                <a:solidFill>
                  <a:srgbClr val="92D050"/>
                </a:solidFill>
              </a:rPr>
              <a:t>Caminho Relativo</a:t>
            </a:r>
            <a:r>
              <a:rPr lang="x-none" altLang="pt-BR"/>
              <a:t>: a partir de onde você está no momento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cd</a:t>
            </a:r>
            <a:r>
              <a:rPr lang="x-none" altLang="pt-BR">
                <a:latin typeface="DejaVu Sans Mono" charset="0"/>
              </a:rPr>
              <a:t> </a:t>
            </a:r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&lt;diretório&gt;</a:t>
            </a:r>
            <a:r>
              <a:rPr lang="x-none" altLang="pt-BR"/>
              <a:t> - </a:t>
            </a:r>
            <a:r>
              <a:rPr lang="x-none" altLang="pt-BR">
                <a:sym typeface="+mn-ea"/>
              </a:rPr>
              <a:t>muda o diretório atual</a:t>
            </a:r>
            <a:endParaRPr lang="x-none" altLang="pt-BR">
              <a:sym typeface="+mn-ea"/>
            </a:endParaRPr>
          </a:p>
          <a:p>
            <a:r>
              <a:rPr lang="x-none" altLang="pt-BR"/>
              <a:t>Atalhos: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cd .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cd ..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cd -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cd ~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cd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Estrutura de Diretórios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ls</a:t>
            </a:r>
            <a:r>
              <a:rPr lang="x-none" altLang="pt-BR"/>
              <a:t> - lista conteúdo da pasta atual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ls &lt;diretório&gt;</a:t>
            </a:r>
            <a:r>
              <a:rPr lang="x-none" altLang="pt-BR"/>
              <a:t> lista conteúdo do diretórios especificado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</a:rPr>
              <a:t>ls -a</a:t>
            </a:r>
            <a:endParaRPr lang="x-none" altLang="pt-BR">
              <a:solidFill>
                <a:srgbClr val="00B0F0"/>
              </a:solidFill>
            </a:endParaRPr>
          </a:p>
          <a:p>
            <a:r>
              <a:rPr lang="x-none" altLang="pt-BR">
                <a:solidFill>
                  <a:srgbClr val="00B0F0"/>
                </a:solidFill>
              </a:rPr>
              <a:t>ls -R</a:t>
            </a:r>
            <a:endParaRPr lang="x-none" altLang="pt-BR">
              <a:solidFill>
                <a:srgbClr val="00B0F0"/>
              </a:solidFill>
            </a:endParaRPr>
          </a:p>
          <a:p>
            <a:r>
              <a:rPr lang="x-none" altLang="pt-BR">
                <a:solidFill>
                  <a:srgbClr val="00B0F0"/>
                </a:solidFill>
              </a:rPr>
              <a:t>ls -l</a:t>
            </a:r>
            <a:endParaRPr lang="x-none" altLang="pt-BR">
              <a:solidFill>
                <a:srgbClr val="00B0F0"/>
              </a:solidFill>
            </a:endParaRPr>
          </a:p>
          <a:p>
            <a:r>
              <a:rPr lang="x-none" altLang="pt-BR">
                <a:solidFill>
                  <a:srgbClr val="00B0F0"/>
                </a:solidFill>
              </a:rPr>
              <a:t>ls *.txt</a:t>
            </a:r>
            <a:endParaRPr lang="x-none" altLang="pt-BR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1714</Words>
  <Application>Kingsoft Office WPP</Application>
  <PresentationFormat>Apresentação na tela (4:3)</PresentationFormat>
  <Paragraphs>87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Técnica</vt:lpstr>
      <vt:lpstr>Oficina I Capítulo 2: Instalação</vt:lpstr>
      <vt:lpstr>PowerPoint 演示文稿</vt:lpstr>
      <vt:lpstr>Sumário</vt:lpstr>
      <vt:lpstr>PowerPoint 演示文稿</vt:lpstr>
      <vt:lpstr>PowerPoint 演示文稿</vt:lpstr>
      <vt:lpstr>PowerPoint 演示文稿</vt:lpstr>
      <vt:lpstr>Estrutura de Diretórios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Aula 1</dc:title>
  <dc:creator>William Ivanski</dc:creator>
  <cp:lastModifiedBy>william</cp:lastModifiedBy>
  <cp:revision>192</cp:revision>
  <dcterms:created xsi:type="dcterms:W3CDTF">2017-02-05T14:53:32Z</dcterms:created>
  <dcterms:modified xsi:type="dcterms:W3CDTF">2017-02-05T14:53:32Z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