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4/7/2015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II</a:t>
            </a:r>
            <a:br>
              <a:rPr lang="pt-BR" dirty="0" smtClean="0"/>
            </a:br>
            <a:r>
              <a:rPr lang="pt-BR" dirty="0" smtClean="0"/>
              <a:t>Capítulo 1:</a:t>
            </a:r>
            <a:br>
              <a:rPr lang="pt-BR" dirty="0" smtClean="0"/>
            </a:br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que é um </a:t>
            </a:r>
            <a:r>
              <a:rPr lang="pt-BR" dirty="0" smtClean="0">
                <a:solidFill>
                  <a:srgbClr val="92D050"/>
                </a:solidFill>
              </a:rPr>
              <a:t>objeto</a:t>
            </a:r>
            <a:r>
              <a:rPr lang="pt-BR" dirty="0" smtClean="0"/>
              <a:t>?</a:t>
            </a:r>
          </a:p>
          <a:p>
            <a:r>
              <a:rPr lang="pt-BR" dirty="0" smtClean="0"/>
              <a:t>Tudo no mundo pode ser visto como objetos. Ex.: </a:t>
            </a:r>
            <a:r>
              <a:rPr lang="pt-BR" dirty="0" smtClean="0">
                <a:solidFill>
                  <a:srgbClr val="92D050"/>
                </a:solidFill>
              </a:rPr>
              <a:t>uma pessoa</a:t>
            </a:r>
          </a:p>
          <a:p>
            <a:r>
              <a:rPr lang="pt-BR" dirty="0" smtClean="0"/>
              <a:t>Uma pessoa tem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, como </a:t>
            </a:r>
            <a:r>
              <a:rPr lang="pt-BR" i="1" dirty="0" smtClean="0"/>
              <a:t>nome</a:t>
            </a:r>
            <a:r>
              <a:rPr lang="pt-BR" dirty="0" smtClean="0"/>
              <a:t>, </a:t>
            </a:r>
            <a:r>
              <a:rPr lang="pt-BR" i="1" dirty="0" smtClean="0"/>
              <a:t>idade</a:t>
            </a:r>
            <a:r>
              <a:rPr lang="pt-BR" dirty="0" smtClean="0"/>
              <a:t>, </a:t>
            </a:r>
            <a:r>
              <a:rPr lang="pt-BR" i="1" dirty="0" smtClean="0"/>
              <a:t>cor dos olhos</a:t>
            </a:r>
            <a:r>
              <a:rPr lang="pt-BR" dirty="0" smtClean="0"/>
              <a:t>, </a:t>
            </a:r>
            <a:r>
              <a:rPr lang="pt-BR" i="1" dirty="0" smtClean="0"/>
              <a:t>altura</a:t>
            </a:r>
            <a:r>
              <a:rPr lang="pt-BR" dirty="0" smtClean="0"/>
              <a:t>, </a:t>
            </a:r>
            <a:r>
              <a:rPr lang="pt-BR" i="1" dirty="0" smtClean="0"/>
              <a:t>peso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Uma pessoa possui </a:t>
            </a:r>
            <a:r>
              <a:rPr lang="pt-BR" dirty="0" smtClean="0">
                <a:solidFill>
                  <a:srgbClr val="92D050"/>
                </a:solidFill>
              </a:rPr>
              <a:t>comportamentos</a:t>
            </a:r>
            <a:r>
              <a:rPr lang="pt-BR" dirty="0" smtClean="0"/>
              <a:t>, como </a:t>
            </a:r>
            <a:r>
              <a:rPr lang="pt-BR" i="1" dirty="0" smtClean="0"/>
              <a:t>caminhar</a:t>
            </a:r>
            <a:r>
              <a:rPr lang="pt-BR" dirty="0" smtClean="0"/>
              <a:t>, </a:t>
            </a:r>
            <a:r>
              <a:rPr lang="pt-BR" i="1" dirty="0" smtClean="0"/>
              <a:t>falar</a:t>
            </a:r>
            <a:r>
              <a:rPr lang="pt-BR" dirty="0" smtClean="0"/>
              <a:t>, </a:t>
            </a:r>
            <a:r>
              <a:rPr lang="pt-BR" i="1" dirty="0" smtClean="0"/>
              <a:t>respirar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Um objeto é uma entidade que possui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comportamento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dirty="0" smtClean="0">
                <a:solidFill>
                  <a:srgbClr val="92D050"/>
                </a:solidFill>
              </a:rPr>
              <a:t>classe</a:t>
            </a:r>
            <a:r>
              <a:rPr lang="pt-BR" dirty="0" smtClean="0"/>
              <a:t> é um </a:t>
            </a:r>
            <a:r>
              <a:rPr lang="pt-BR" dirty="0" smtClean="0">
                <a:solidFill>
                  <a:srgbClr val="92D050"/>
                </a:solidFill>
              </a:rPr>
              <a:t>modelo</a:t>
            </a:r>
            <a:r>
              <a:rPr lang="pt-BR" dirty="0" smtClean="0"/>
              <a:t> para um </a:t>
            </a:r>
            <a:r>
              <a:rPr lang="pt-BR" dirty="0" smtClean="0">
                <a:solidFill>
                  <a:srgbClr val="92D050"/>
                </a:solidFill>
              </a:rPr>
              <a:t>objeto</a:t>
            </a:r>
          </a:p>
          <a:p>
            <a:r>
              <a:rPr lang="pt-BR" dirty="0" smtClean="0"/>
              <a:t>Um modelo é como um molde a partir do qual podemos criar vários objetos</a:t>
            </a:r>
          </a:p>
          <a:p>
            <a:r>
              <a:rPr lang="pt-BR" dirty="0" smtClean="0"/>
              <a:t>À essa criação de objetos chamamos de </a:t>
            </a:r>
            <a:r>
              <a:rPr lang="pt-BR" dirty="0" smtClean="0">
                <a:solidFill>
                  <a:srgbClr val="92D050"/>
                </a:solidFill>
              </a:rPr>
              <a:t>instanciação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Instanciação</a:t>
            </a:r>
            <a:r>
              <a:rPr lang="pt-BR" dirty="0" smtClean="0"/>
              <a:t> é usar uma classe para construir ou </a:t>
            </a:r>
            <a:r>
              <a:rPr lang="pt-BR" dirty="0" smtClean="0">
                <a:solidFill>
                  <a:srgbClr val="92D050"/>
                </a:solidFill>
              </a:rPr>
              <a:t>alocar</a:t>
            </a:r>
            <a:r>
              <a:rPr lang="pt-BR" dirty="0" smtClean="0"/>
              <a:t> um objeto em memória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Veja como a classe </a:t>
            </a:r>
            <a:r>
              <a:rPr lang="pt-BR" dirty="0" smtClean="0">
                <a:solidFill>
                  <a:srgbClr val="92D050"/>
                </a:solidFill>
              </a:rPr>
              <a:t>Estrela</a:t>
            </a:r>
            <a:r>
              <a:rPr lang="pt-BR" dirty="0" smtClean="0"/>
              <a:t> funciona como modelo para criar vários objetos </a:t>
            </a:r>
            <a:r>
              <a:rPr lang="pt-BR" dirty="0" smtClean="0">
                <a:solidFill>
                  <a:srgbClr val="92D050"/>
                </a:solidFill>
              </a:rPr>
              <a:t>Estrela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86124"/>
            <a:ext cx="823081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Objetos criados a partir de uma classe são chamados </a:t>
            </a:r>
            <a:r>
              <a:rPr lang="pt-BR" dirty="0" smtClean="0">
                <a:solidFill>
                  <a:srgbClr val="92D050"/>
                </a:solidFill>
              </a:rPr>
              <a:t>instâncias</a:t>
            </a:r>
            <a:r>
              <a:rPr lang="pt-BR" dirty="0" smtClean="0"/>
              <a:t> dessa classe</a:t>
            </a:r>
          </a:p>
          <a:p>
            <a:r>
              <a:rPr lang="pt-BR" dirty="0" smtClean="0"/>
              <a:t>Temos que projetar a classe antes de instanciar o(s) objeto(s)</a:t>
            </a:r>
          </a:p>
          <a:p>
            <a:r>
              <a:rPr lang="pt-BR" dirty="0" smtClean="0"/>
              <a:t>A classe define os atributos e métodos que cada objeto terá</a:t>
            </a:r>
          </a:p>
          <a:p>
            <a:r>
              <a:rPr lang="pt-BR" dirty="0" smtClean="0"/>
              <a:t>Cada objeto instanciado terá seus próprios atributos e métodos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=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Atributos</a:t>
            </a:r>
            <a:r>
              <a:rPr lang="pt-BR" dirty="0" smtClean="0"/>
              <a:t> são </a:t>
            </a:r>
            <a:r>
              <a:rPr lang="pt-BR" dirty="0" smtClean="0">
                <a:solidFill>
                  <a:srgbClr val="92D050"/>
                </a:solidFill>
              </a:rPr>
              <a:t>dados</a:t>
            </a:r>
            <a:r>
              <a:rPr lang="pt-BR" dirty="0" smtClean="0"/>
              <a:t> carregados por cada instância de uma determinada classe</a:t>
            </a:r>
          </a:p>
          <a:p>
            <a:r>
              <a:rPr lang="pt-BR" dirty="0" smtClean="0"/>
              <a:t>Também são chamados de </a:t>
            </a:r>
            <a:r>
              <a:rPr lang="pt-BR" dirty="0" smtClean="0">
                <a:solidFill>
                  <a:srgbClr val="92D050"/>
                </a:solidFill>
              </a:rPr>
              <a:t>variáveis da instância</a:t>
            </a:r>
          </a:p>
          <a:p>
            <a:r>
              <a:rPr lang="pt-BR" dirty="0" smtClean="0"/>
              <a:t>Cada instância possui sua própria cópia de atributos, independente de outra instância da mesma classe</a:t>
            </a:r>
          </a:p>
          <a:p>
            <a:r>
              <a:rPr lang="pt-BR" dirty="0" smtClean="0"/>
              <a:t>Atributos podem ser </a:t>
            </a:r>
            <a:r>
              <a:rPr lang="pt-BR" dirty="0" smtClean="0">
                <a:solidFill>
                  <a:srgbClr val="92D050"/>
                </a:solidFill>
              </a:rPr>
              <a:t>qualquer coisa</a:t>
            </a:r>
            <a:r>
              <a:rPr lang="pt-BR" dirty="0" smtClean="0"/>
              <a:t>, até mesmo instâncias de outras classes</a:t>
            </a:r>
            <a:r>
              <a:rPr lang="pt-BR" dirty="0" smtClean="0"/>
              <a:t>!</a:t>
            </a:r>
          </a:p>
          <a:p>
            <a:r>
              <a:rPr lang="pt-BR" dirty="0" smtClean="0"/>
              <a:t>Para não confundir os atributos da classe com variáveis locais, usamos </a:t>
            </a:r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endParaRPr lang="pt-BR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=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Métodos</a:t>
            </a:r>
            <a:r>
              <a:rPr lang="pt-BR" dirty="0" smtClean="0"/>
              <a:t> são </a:t>
            </a:r>
            <a:r>
              <a:rPr lang="pt-BR" dirty="0" smtClean="0">
                <a:solidFill>
                  <a:srgbClr val="92D050"/>
                </a:solidFill>
              </a:rPr>
              <a:t>funções</a:t>
            </a:r>
            <a:r>
              <a:rPr lang="pt-BR" dirty="0" smtClean="0"/>
              <a:t> definidas dentro de uma classe</a:t>
            </a:r>
          </a:p>
          <a:p>
            <a:r>
              <a:rPr lang="pt-BR" dirty="0" smtClean="0"/>
              <a:t>São usados para </a:t>
            </a:r>
            <a:r>
              <a:rPr lang="pt-BR" dirty="0" smtClean="0">
                <a:solidFill>
                  <a:srgbClr val="92D050"/>
                </a:solidFill>
              </a:rPr>
              <a:t>realizar operações com os atributos</a:t>
            </a:r>
            <a:r>
              <a:rPr lang="pt-BR" dirty="0" smtClean="0"/>
              <a:t> da classe</a:t>
            </a:r>
          </a:p>
          <a:p>
            <a:r>
              <a:rPr lang="pt-BR" dirty="0" smtClean="0"/>
              <a:t>Indicam comportamento do objeto: o que ele pode fazer?</a:t>
            </a:r>
          </a:p>
          <a:p>
            <a:r>
              <a:rPr lang="pt-BR" dirty="0" smtClean="0"/>
              <a:t>Métodos fornecem </a:t>
            </a:r>
            <a:r>
              <a:rPr lang="pt-BR" dirty="0" err="1" smtClean="0">
                <a:solidFill>
                  <a:srgbClr val="92D050"/>
                </a:solidFill>
              </a:rPr>
              <a:t>modularidade</a:t>
            </a:r>
            <a:r>
              <a:rPr lang="pt-BR" dirty="0" smtClean="0"/>
              <a:t> aos nossos programas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92D050"/>
                </a:solidFill>
              </a:rPr>
              <a:t>m</a:t>
            </a:r>
            <a:r>
              <a:rPr lang="pt-BR" dirty="0" smtClean="0">
                <a:solidFill>
                  <a:srgbClr val="92D050"/>
                </a:solidFill>
              </a:rPr>
              <a:t>étodo </a:t>
            </a:r>
            <a:r>
              <a:rPr lang="pt-BR" dirty="0" smtClean="0">
                <a:solidFill>
                  <a:srgbClr val="92D050"/>
                </a:solidFill>
              </a:rPr>
              <a:t>c</a:t>
            </a:r>
            <a:r>
              <a:rPr lang="pt-BR" dirty="0" smtClean="0">
                <a:solidFill>
                  <a:srgbClr val="92D050"/>
                </a:solidFill>
              </a:rPr>
              <a:t>onstrutor</a:t>
            </a:r>
            <a:r>
              <a:rPr lang="pt-BR" dirty="0" smtClean="0"/>
              <a:t> é um método especial que é chamado no momento em que a classe é instanciada</a:t>
            </a:r>
          </a:p>
          <a:p>
            <a:r>
              <a:rPr lang="pt-BR" dirty="0" smtClean="0"/>
              <a:t>A definição do método construtor é </a:t>
            </a:r>
            <a:r>
              <a:rPr lang="pt-BR" dirty="0" smtClean="0">
                <a:solidFill>
                  <a:srgbClr val="92D050"/>
                </a:solidFill>
              </a:rPr>
              <a:t>opcional</a:t>
            </a:r>
          </a:p>
          <a:p>
            <a:r>
              <a:rPr lang="pt-BR" dirty="0" smtClean="0"/>
              <a:t>O construtor deve ter o </a:t>
            </a:r>
            <a:r>
              <a:rPr lang="pt-BR" dirty="0" smtClean="0">
                <a:solidFill>
                  <a:srgbClr val="92D050"/>
                </a:solidFill>
              </a:rPr>
              <a:t>mesmo nome </a:t>
            </a:r>
            <a:r>
              <a:rPr lang="pt-BR" dirty="0" smtClean="0"/>
              <a:t>que a classe</a:t>
            </a:r>
          </a:p>
          <a:p>
            <a:r>
              <a:rPr lang="pt-BR" dirty="0" smtClean="0"/>
              <a:t>O construtor não retorna valor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objetivo do método construtor é a </a:t>
            </a:r>
            <a:r>
              <a:rPr lang="pt-BR" dirty="0" smtClean="0">
                <a:solidFill>
                  <a:srgbClr val="92D050"/>
                </a:solidFill>
              </a:rPr>
              <a:t>inicialização de </a:t>
            </a:r>
            <a:r>
              <a:rPr lang="pt-BR" dirty="0" smtClean="0">
                <a:solidFill>
                  <a:srgbClr val="92D050"/>
                </a:solidFill>
              </a:rPr>
              <a:t>atributos</a:t>
            </a:r>
          </a:p>
          <a:p>
            <a:r>
              <a:rPr lang="pt-BR" dirty="0" smtClean="0"/>
              <a:t>O </a:t>
            </a:r>
            <a:r>
              <a:rPr lang="pt-BR" dirty="0" smtClean="0"/>
              <a:t>método construtor pode receber parâmetros, e estes deverão ser passados no momento da </a:t>
            </a:r>
            <a:r>
              <a:rPr lang="pt-BR" dirty="0" smtClean="0"/>
              <a:t>inicialização</a:t>
            </a:r>
          </a:p>
          <a:p>
            <a:r>
              <a:rPr lang="pt-BR" dirty="0" smtClean="0"/>
              <a:t>Construtor é um método, e por isso pode ser </a:t>
            </a:r>
            <a:r>
              <a:rPr lang="pt-BR" dirty="0" smtClean="0">
                <a:solidFill>
                  <a:srgbClr val="92D050"/>
                </a:solidFill>
              </a:rPr>
              <a:t>sobrecarregado</a:t>
            </a:r>
            <a:r>
              <a:rPr lang="pt-BR" dirty="0" smtClean="0"/>
              <a:t> também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Encadeamento de construtores</a:t>
            </a:r>
            <a:r>
              <a:rPr lang="pt-BR" dirty="0" smtClean="0"/>
              <a:t> permite chamar um construtor (sobrecarga) a partir de outro construtor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Modificadores de acesso</a:t>
            </a:r>
            <a:r>
              <a:rPr lang="pt-BR" dirty="0" smtClean="0"/>
              <a:t> configuram a visibilidade de atributos e métodos</a:t>
            </a:r>
          </a:p>
          <a:p>
            <a:r>
              <a:rPr lang="pt-BR" dirty="0" smtClean="0"/>
              <a:t>C# tem 4 modificadores de acesso:</a:t>
            </a:r>
          </a:p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/>
              <a:t>: podem ser acessados de qualquer lugar</a:t>
            </a:r>
          </a:p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/>
              <a:t>: podem ser acessados apenas pela própria classe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dirty="0" smtClean="0"/>
              <a:t>: podem ser acessados apenas pela própria classe, pelas classes ancestrais e descendentes</a:t>
            </a:r>
          </a:p>
          <a:p>
            <a:r>
              <a:rPr lang="pt-BR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pt-BR" dirty="0" smtClean="0"/>
              <a:t>: podem ser acessados apenas pelo mesmo </a:t>
            </a:r>
            <a:r>
              <a:rPr lang="pt-BR" i="1" dirty="0" err="1" smtClean="0"/>
              <a:t>assembly</a:t>
            </a:r>
            <a:r>
              <a:rPr lang="pt-BR" dirty="0" smtClean="0"/>
              <a:t> (EXE ou DLL)</a:t>
            </a:r>
          </a:p>
          <a:p>
            <a:r>
              <a:rPr lang="pt-BR" dirty="0" smtClean="0"/>
              <a:t>Por padrão, todos os membros são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Paradigmas</a:t>
            </a:r>
          </a:p>
          <a:p>
            <a:r>
              <a:rPr lang="pt-BR" dirty="0" smtClean="0"/>
              <a:t>Objeto</a:t>
            </a:r>
          </a:p>
          <a:p>
            <a:r>
              <a:rPr lang="pt-BR" dirty="0" smtClean="0"/>
              <a:t>Classe</a:t>
            </a:r>
          </a:p>
          <a:p>
            <a:r>
              <a:rPr lang="pt-BR" dirty="0" smtClean="0"/>
              <a:t>Atributos</a:t>
            </a:r>
          </a:p>
          <a:p>
            <a:r>
              <a:rPr lang="pt-BR" dirty="0" smtClean="0"/>
              <a:t>Métodos</a:t>
            </a:r>
          </a:p>
          <a:p>
            <a:r>
              <a:rPr lang="pt-BR" dirty="0" smtClean="0"/>
              <a:t>Método Construtor</a:t>
            </a:r>
          </a:p>
          <a:p>
            <a:r>
              <a:rPr lang="pt-BR" dirty="0" smtClean="0"/>
              <a:t>Modificadores de Acesso</a:t>
            </a:r>
          </a:p>
          <a:p>
            <a:r>
              <a:rPr lang="pt-BR" dirty="0" err="1" smtClean="0"/>
              <a:t>Encapsulamento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das principais vantagens do uso de programação orientada a objetos, é que o objeto </a:t>
            </a:r>
            <a:r>
              <a:rPr lang="pt-BR" dirty="0" smtClean="0">
                <a:solidFill>
                  <a:srgbClr val="92D050"/>
                </a:solidFill>
              </a:rPr>
              <a:t>não precisa revelar</a:t>
            </a:r>
            <a:r>
              <a:rPr lang="pt-BR" dirty="0" smtClean="0"/>
              <a:t> todos os seus atributos e métodos</a:t>
            </a:r>
          </a:p>
          <a:p>
            <a:r>
              <a:rPr lang="pt-BR" dirty="0" smtClean="0"/>
              <a:t>Em um bom projeto OO, um objeto </a:t>
            </a:r>
            <a:r>
              <a:rPr lang="pt-BR" dirty="0" smtClean="0">
                <a:solidFill>
                  <a:srgbClr val="92D050"/>
                </a:solidFill>
              </a:rPr>
              <a:t>só deve revelar</a:t>
            </a:r>
            <a:r>
              <a:rPr lang="pt-BR" dirty="0" smtClean="0"/>
              <a:t> os atributos e métodos que outros objetos devem ter </a:t>
            </a:r>
            <a:r>
              <a:rPr lang="pt-BR" dirty="0" smtClean="0">
                <a:solidFill>
                  <a:srgbClr val="92D050"/>
                </a:solidFill>
              </a:rPr>
              <a:t>para interagir com ele</a:t>
            </a:r>
          </a:p>
          <a:p>
            <a:r>
              <a:rPr lang="pt-BR" dirty="0" smtClean="0"/>
              <a:t>Os detalhes não pertinentes para a utilização do objeto </a:t>
            </a:r>
            <a:r>
              <a:rPr lang="pt-BR" dirty="0" smtClean="0">
                <a:solidFill>
                  <a:srgbClr val="92D050"/>
                </a:solidFill>
              </a:rPr>
              <a:t>devem estar ocultos</a:t>
            </a:r>
            <a:r>
              <a:rPr lang="pt-BR" dirty="0" smtClean="0"/>
              <a:t> de todos os outros objetos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92D050"/>
                </a:solidFill>
              </a:rPr>
              <a:t>Encapsulamento</a:t>
            </a:r>
            <a:r>
              <a:rPr lang="pt-BR" dirty="0" smtClean="0"/>
              <a:t> significa juntar o programa em partes, o mais </a:t>
            </a:r>
            <a:r>
              <a:rPr lang="pt-BR" dirty="0" smtClean="0">
                <a:solidFill>
                  <a:srgbClr val="92D050"/>
                </a:solidFill>
              </a:rPr>
              <a:t>isoladas</a:t>
            </a:r>
            <a:r>
              <a:rPr lang="pt-BR" dirty="0" smtClean="0"/>
              <a:t> possível</a:t>
            </a:r>
          </a:p>
          <a:p>
            <a:r>
              <a:rPr lang="pt-BR" dirty="0" smtClean="0"/>
              <a:t>Quanto </a:t>
            </a:r>
            <a:r>
              <a:rPr lang="pt-BR" dirty="0" smtClean="0">
                <a:solidFill>
                  <a:srgbClr val="92D050"/>
                </a:solidFill>
              </a:rPr>
              <a:t>mais independente</a:t>
            </a:r>
            <a:r>
              <a:rPr lang="pt-BR" dirty="0" smtClean="0"/>
              <a:t> cada parte for de outra parte, mais fácil é a </a:t>
            </a:r>
            <a:r>
              <a:rPr lang="pt-BR" dirty="0" smtClean="0">
                <a:solidFill>
                  <a:srgbClr val="92D050"/>
                </a:solidFill>
              </a:rPr>
              <a:t>manutenção</a:t>
            </a:r>
          </a:p>
          <a:p>
            <a:r>
              <a:rPr lang="pt-BR" dirty="0" smtClean="0"/>
              <a:t>Com isso o software se torna mais flexível, fácil de modificar e de criar novas implementações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r>
              <a:rPr lang="pt-BR" dirty="0" smtClean="0"/>
              <a:t> = </a:t>
            </a:r>
            <a:r>
              <a:rPr lang="pt-BR" dirty="0" smtClean="0">
                <a:solidFill>
                  <a:srgbClr val="92D050"/>
                </a:solidFill>
              </a:rPr>
              <a:t>ocultar o máximo possível</a:t>
            </a:r>
          </a:p>
          <a:p>
            <a:r>
              <a:rPr lang="pt-BR" dirty="0" smtClean="0"/>
              <a:t>Defensores mais radicais do </a:t>
            </a:r>
            <a:r>
              <a:rPr lang="pt-BR" dirty="0" err="1" smtClean="0"/>
              <a:t>encapsulamento</a:t>
            </a:r>
            <a:r>
              <a:rPr lang="pt-BR" dirty="0" smtClean="0"/>
              <a:t> dizem que todos os </a:t>
            </a:r>
            <a:r>
              <a:rPr lang="pt-BR" dirty="0" smtClean="0">
                <a:solidFill>
                  <a:srgbClr val="92D050"/>
                </a:solidFill>
              </a:rPr>
              <a:t>atributos devem estar ocultos</a:t>
            </a:r>
          </a:p>
          <a:p>
            <a:r>
              <a:rPr lang="pt-BR" dirty="0" smtClean="0"/>
              <a:t>Para poder acessar cada atributo é necessário usar dois métodos, um </a:t>
            </a:r>
            <a:r>
              <a:rPr lang="pt-BR" dirty="0" err="1" smtClean="0">
                <a:solidFill>
                  <a:srgbClr val="92D050"/>
                </a:solidFill>
              </a:rPr>
              <a:t>get</a:t>
            </a:r>
            <a:r>
              <a:rPr lang="pt-BR" dirty="0" smtClean="0"/>
              <a:t> e outro </a:t>
            </a:r>
            <a:r>
              <a:rPr lang="pt-BR" dirty="0" smtClean="0">
                <a:solidFill>
                  <a:srgbClr val="92D050"/>
                </a:solidFill>
              </a:rPr>
              <a:t>set 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Veja abaixo um exemplo de diagrama de classe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928934"/>
            <a:ext cx="3071834" cy="347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</a:p>
          <a:p>
            <a:r>
              <a:rPr lang="pt-BR" dirty="0" smtClean="0"/>
              <a:t>Herança</a:t>
            </a:r>
          </a:p>
          <a:p>
            <a:r>
              <a:rPr lang="pt-BR" dirty="0" smtClean="0"/>
              <a:t>Interface</a:t>
            </a:r>
          </a:p>
          <a:p>
            <a:r>
              <a:rPr lang="pt-BR" dirty="0" smtClean="0"/>
              <a:t>Classe Abstrata</a:t>
            </a:r>
          </a:p>
          <a:p>
            <a:r>
              <a:rPr lang="pt-BR" dirty="0" smtClean="0"/>
              <a:t>Classes em Arquivos Separados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smtClean="0">
                <a:solidFill>
                  <a:srgbClr val="92D050"/>
                </a:solidFill>
              </a:rPr>
              <a:t>paradigma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Modelo,</a:t>
            </a:r>
          </a:p>
          <a:p>
            <a:pPr lvl="1"/>
            <a:r>
              <a:rPr lang="pt-BR" dirty="0" smtClean="0"/>
              <a:t>Padrão, ou</a:t>
            </a:r>
          </a:p>
          <a:p>
            <a:pPr lvl="1"/>
            <a:r>
              <a:rPr lang="pt-BR" dirty="0" smtClean="0"/>
              <a:t>Estilo de programação suportado por linguagens que agrupam certas características comuns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83533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Imperativo</a:t>
            </a:r>
          </a:p>
          <a:p>
            <a:pPr lvl="1"/>
            <a:r>
              <a:rPr lang="pt-BR" dirty="0" smtClean="0"/>
              <a:t>Linguagens expressam </a:t>
            </a:r>
            <a:r>
              <a:rPr lang="pt-BR" dirty="0" err="1" smtClean="0"/>
              <a:t>sequências</a:t>
            </a:r>
            <a:r>
              <a:rPr lang="pt-BR" dirty="0" smtClean="0"/>
              <a:t> de comandos que realizam transformações sobre dados.</a:t>
            </a:r>
          </a:p>
          <a:p>
            <a:pPr lvl="1"/>
            <a:r>
              <a:rPr lang="pt-BR" dirty="0" smtClean="0"/>
              <a:t>Podem ser:</a:t>
            </a:r>
          </a:p>
          <a:p>
            <a:pPr lvl="2"/>
            <a:r>
              <a:rPr lang="pt-BR" dirty="0" smtClean="0"/>
              <a:t>Orientadas a </a:t>
            </a:r>
            <a:r>
              <a:rPr lang="pt-BR" dirty="0" smtClean="0">
                <a:solidFill>
                  <a:srgbClr val="92D050"/>
                </a:solidFill>
              </a:rPr>
              <a:t>procedimentos</a:t>
            </a:r>
          </a:p>
          <a:p>
            <a:pPr lvl="3"/>
            <a:r>
              <a:rPr lang="pt-BR" dirty="0" smtClean="0"/>
              <a:t>Ex.: Pascal, C</a:t>
            </a:r>
          </a:p>
          <a:p>
            <a:pPr lvl="2"/>
            <a:r>
              <a:rPr lang="pt-BR" dirty="0" smtClean="0"/>
              <a:t>Orientadas a </a:t>
            </a:r>
            <a:r>
              <a:rPr lang="pt-BR" dirty="0" smtClean="0">
                <a:solidFill>
                  <a:srgbClr val="92D050"/>
                </a:solidFill>
              </a:rPr>
              <a:t>objetos</a:t>
            </a:r>
          </a:p>
          <a:p>
            <a:pPr lvl="3"/>
            <a:r>
              <a:rPr lang="pt-BR" dirty="0" smtClean="0"/>
              <a:t>Ex.: C#, Java, </a:t>
            </a:r>
            <a:r>
              <a:rPr lang="pt-BR" dirty="0" err="1" smtClean="0"/>
              <a:t>Python</a:t>
            </a:r>
            <a:r>
              <a:rPr lang="pt-BR" dirty="0" smtClean="0"/>
              <a:t>, Delphi, </a:t>
            </a:r>
            <a:r>
              <a:rPr lang="pt-BR" dirty="0" err="1" smtClean="0"/>
              <a:t>Ruby</a:t>
            </a:r>
            <a:r>
              <a:rPr lang="pt-BR" dirty="0" smtClean="0"/>
              <a:t>, Eiffel, Visual </a:t>
            </a:r>
            <a:r>
              <a:rPr lang="pt-BR" dirty="0" err="1" smtClean="0"/>
              <a:t>Basic</a:t>
            </a:r>
            <a:r>
              <a:rPr lang="pt-BR" dirty="0" smtClean="0"/>
              <a:t>, </a:t>
            </a:r>
            <a:r>
              <a:rPr lang="pt-BR" dirty="0" err="1" smtClean="0"/>
              <a:t>Flavours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Declarativo</a:t>
            </a:r>
          </a:p>
          <a:p>
            <a:pPr lvl="1"/>
            <a:r>
              <a:rPr lang="pt-BR" dirty="0" smtClean="0"/>
              <a:t>Linguagens que não possuem os conceitos de:</a:t>
            </a:r>
          </a:p>
          <a:p>
            <a:pPr lvl="2"/>
            <a:r>
              <a:rPr lang="pt-BR" dirty="0" err="1" smtClean="0"/>
              <a:t>Sequências</a:t>
            </a:r>
            <a:r>
              <a:rPr lang="pt-BR" dirty="0" smtClean="0"/>
              <a:t> de comandos</a:t>
            </a:r>
          </a:p>
          <a:p>
            <a:pPr lvl="2"/>
            <a:r>
              <a:rPr lang="pt-BR" dirty="0" smtClean="0"/>
              <a:t>Atribuição</a:t>
            </a:r>
          </a:p>
          <a:p>
            <a:pPr lvl="1"/>
            <a:r>
              <a:rPr lang="pt-BR" dirty="0" smtClean="0"/>
              <a:t>Podem ser:</a:t>
            </a:r>
          </a:p>
          <a:p>
            <a:pPr lvl="2"/>
            <a:r>
              <a:rPr lang="pt-BR" dirty="0" smtClean="0"/>
              <a:t>Linguagens </a:t>
            </a:r>
            <a:r>
              <a:rPr lang="pt-BR" dirty="0" smtClean="0">
                <a:solidFill>
                  <a:srgbClr val="92D050"/>
                </a:solidFill>
              </a:rPr>
              <a:t>funcionais</a:t>
            </a:r>
          </a:p>
          <a:p>
            <a:pPr lvl="3"/>
            <a:r>
              <a:rPr lang="pt-BR" dirty="0" smtClean="0"/>
              <a:t>Ex.: </a:t>
            </a:r>
            <a:r>
              <a:rPr lang="pt-BR" dirty="0" err="1" smtClean="0"/>
              <a:t>Haskell</a:t>
            </a:r>
            <a:r>
              <a:rPr lang="pt-BR" dirty="0" smtClean="0"/>
              <a:t>, F#</a:t>
            </a:r>
          </a:p>
          <a:p>
            <a:pPr lvl="2"/>
            <a:r>
              <a:rPr lang="pt-BR" dirty="0" smtClean="0"/>
              <a:t>Linguagens </a:t>
            </a:r>
            <a:r>
              <a:rPr lang="pt-BR" dirty="0" smtClean="0">
                <a:solidFill>
                  <a:srgbClr val="92D050"/>
                </a:solidFill>
              </a:rPr>
              <a:t>lógicas</a:t>
            </a:r>
          </a:p>
          <a:p>
            <a:pPr lvl="3"/>
            <a:r>
              <a:rPr lang="pt-BR" dirty="0" smtClean="0"/>
              <a:t>Ex.: Prolog, LISP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paradigma aprendemos até agora?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paradigma aprendemos até agora?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Paradigma imperativo orientado a procedimentos</a:t>
            </a:r>
          </a:p>
          <a:p>
            <a:r>
              <a:rPr lang="pt-BR" dirty="0" smtClean="0"/>
              <a:t>C# é uma linguagem orientada a objetos, mas permite que se utilize apenas procedimentos</a:t>
            </a:r>
          </a:p>
          <a:p>
            <a:r>
              <a:rPr lang="pt-BR" dirty="0" smtClean="0"/>
              <a:t>A partir de agora, veremos um pouco mais do poder do C#, através da programação orientada a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1004</TotalTime>
  <Words>787</Words>
  <Application>Microsoft Office PowerPoint</Application>
  <PresentationFormat>Apresentação na tela (4:3)</PresentationFormat>
  <Paragraphs>111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Técnica</vt:lpstr>
      <vt:lpstr>Módulo II Capítulo 1: Orientação a Objetos</vt:lpstr>
      <vt:lpstr>Sumário</vt:lpstr>
      <vt:lpstr>Sumário</vt:lpstr>
      <vt:lpstr>Paradigmas</vt:lpstr>
      <vt:lpstr>Paradigmas</vt:lpstr>
      <vt:lpstr>Paradigmas</vt:lpstr>
      <vt:lpstr>Paradigmas</vt:lpstr>
      <vt:lpstr>Paradigmas</vt:lpstr>
      <vt:lpstr>Paradigmas</vt:lpstr>
      <vt:lpstr>Objeto</vt:lpstr>
      <vt:lpstr>Classe</vt:lpstr>
      <vt:lpstr>Classe</vt:lpstr>
      <vt:lpstr>Classe</vt:lpstr>
      <vt:lpstr>Atributos = Variáveis</vt:lpstr>
      <vt:lpstr>Métodos = Funções</vt:lpstr>
      <vt:lpstr>Método Construtor</vt:lpstr>
      <vt:lpstr>Método Construtor</vt:lpstr>
      <vt:lpstr>Modificadores de Acesso</vt:lpstr>
      <vt:lpstr>Modificadores de Acesso</vt:lpstr>
      <vt:lpstr>Encapsulamento</vt:lpstr>
      <vt:lpstr>Encapsulamento</vt:lpstr>
      <vt:lpstr>Encapsulamento</vt:lpstr>
      <vt:lpstr>Encapsulamento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83</cp:revision>
  <dcterms:created xsi:type="dcterms:W3CDTF">2014-11-08T14:53:48Z</dcterms:created>
  <dcterms:modified xsi:type="dcterms:W3CDTF">2015-07-04T17:06:48Z</dcterms:modified>
</cp:coreProperties>
</file>