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8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02/10/2015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02/10/2015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02/10/2015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02/10/2015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02/10/2015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02/10/2015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02/10/2015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02/10/2015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02/10/2015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02/10/2015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C997751-B773-4FFE-B439-10C23787B14F}" type="datetimeFigureOut">
              <a:rPr lang="pt-BR" smtClean="0"/>
              <a:pPr/>
              <a:t>02/10/2015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C997751-B773-4FFE-B439-10C23787B14F}" type="datetimeFigureOut">
              <a:rPr lang="pt-BR" smtClean="0"/>
              <a:pPr/>
              <a:t>02/10/2015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8286340" cy="230124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Módulo II</a:t>
            </a:r>
            <a:br>
              <a:rPr lang="pt-BR" dirty="0" smtClean="0"/>
            </a:br>
            <a:r>
              <a:rPr lang="pt-BR" dirty="0" smtClean="0"/>
              <a:t>Capítulo 4:</a:t>
            </a:r>
            <a:br>
              <a:rPr lang="pt-BR" dirty="0" smtClean="0"/>
            </a:br>
            <a:r>
              <a:rPr lang="pt-BR" dirty="0" smtClean="0"/>
              <a:t>Primeiro Programa Completo no Console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8282354" cy="1752600"/>
          </a:xfrm>
        </p:spPr>
        <p:txBody>
          <a:bodyPr/>
          <a:lstStyle/>
          <a:p>
            <a:r>
              <a:rPr lang="pt-BR" dirty="0" smtClean="0"/>
              <a:t>William </a:t>
            </a:r>
            <a:r>
              <a:rPr lang="pt-BR" dirty="0" err="1" smtClean="0"/>
              <a:t>Ivanski</a:t>
            </a:r>
            <a:endParaRPr lang="pt-BR" dirty="0" smtClean="0"/>
          </a:p>
          <a:p>
            <a:r>
              <a:rPr lang="pt-BR" dirty="0" smtClean="0"/>
              <a:t>Curso de Programação C#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Conjuntos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>
                <a:solidFill>
                  <a:srgbClr val="92D050"/>
                </a:solidFill>
              </a:rPr>
              <a:t>Create</a:t>
            </a:r>
            <a:r>
              <a:rPr lang="pt-BR" dirty="0" smtClean="0"/>
              <a:t>: Método para criar um novo dado</a:t>
            </a:r>
          </a:p>
          <a:p>
            <a:r>
              <a:rPr lang="pt-BR" dirty="0" err="1" smtClean="0">
                <a:solidFill>
                  <a:srgbClr val="92D050"/>
                </a:solidFill>
              </a:rPr>
              <a:t>Retrieve</a:t>
            </a:r>
            <a:r>
              <a:rPr lang="pt-BR" dirty="0" smtClean="0"/>
              <a:t>: Método para listar todos os dados do conjunto</a:t>
            </a:r>
          </a:p>
          <a:p>
            <a:r>
              <a:rPr lang="pt-BR" dirty="0" err="1" smtClean="0">
                <a:solidFill>
                  <a:srgbClr val="92D050"/>
                </a:solidFill>
              </a:rPr>
              <a:t>Update</a:t>
            </a:r>
            <a:r>
              <a:rPr lang="pt-BR" dirty="0" smtClean="0"/>
              <a:t>: Método para atualizar um dado existente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Delete</a:t>
            </a:r>
            <a:r>
              <a:rPr lang="pt-BR" dirty="0" smtClean="0"/>
              <a:t>: Método para remover um dado existente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Conjuntos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Os conjuntos também podem saber qual arquivo manipular, e como manipular</a:t>
            </a:r>
          </a:p>
          <a:p>
            <a:r>
              <a:rPr lang="pt-BR" dirty="0" smtClean="0"/>
              <a:t>Nesse caso, serão necessários dois métodos:</a:t>
            </a:r>
          </a:p>
          <a:p>
            <a:r>
              <a:rPr lang="pt-BR" dirty="0" err="1" smtClean="0">
                <a:solidFill>
                  <a:srgbClr val="92D050"/>
                </a:solidFill>
              </a:rPr>
              <a:t>Load</a:t>
            </a:r>
            <a:r>
              <a:rPr lang="pt-BR" dirty="0" smtClean="0"/>
              <a:t>: Lê arquivo e alimenta </a:t>
            </a:r>
            <a:r>
              <a:rPr lang="pt-BR" dirty="0" err="1" smtClean="0"/>
              <a:t>List</a:t>
            </a:r>
            <a:r>
              <a:rPr lang="pt-BR" dirty="0" smtClean="0"/>
              <a:t>&lt;T&gt; com todos os dados. Isso normalmente é feito no início da aplicação</a:t>
            </a:r>
          </a:p>
          <a:p>
            <a:r>
              <a:rPr lang="pt-BR" dirty="0" err="1" smtClean="0">
                <a:solidFill>
                  <a:srgbClr val="92D050"/>
                </a:solidFill>
              </a:rPr>
              <a:t>Save</a:t>
            </a:r>
            <a:r>
              <a:rPr lang="pt-BR" dirty="0" smtClean="0"/>
              <a:t>: Escreve no arquivo todos os dados da </a:t>
            </a:r>
            <a:r>
              <a:rPr lang="pt-BR" dirty="0" err="1" smtClean="0"/>
              <a:t>List</a:t>
            </a:r>
            <a:r>
              <a:rPr lang="pt-BR" dirty="0" smtClean="0"/>
              <a:t>&lt;T&gt;, sobrescrevendo o conteúdo do arquivo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Conceito</a:t>
            </a:r>
          </a:p>
          <a:p>
            <a:r>
              <a:rPr lang="pt-BR" dirty="0" smtClean="0"/>
              <a:t>Análise de Requisitos</a:t>
            </a:r>
          </a:p>
          <a:p>
            <a:r>
              <a:rPr lang="pt-BR" dirty="0" smtClean="0"/>
              <a:t>Dados a serem </a:t>
            </a:r>
            <a:r>
              <a:rPr lang="pt-BR" dirty="0" smtClean="0"/>
              <a:t>Armazenados</a:t>
            </a:r>
          </a:p>
          <a:p>
            <a:r>
              <a:rPr lang="pt-BR" dirty="0" smtClean="0"/>
              <a:t>Conjuntos de Dados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Programas de </a:t>
            </a:r>
            <a:r>
              <a:rPr lang="pt-BR" dirty="0" smtClean="0">
                <a:solidFill>
                  <a:srgbClr val="92D050"/>
                </a:solidFill>
              </a:rPr>
              <a:t>cadastro</a:t>
            </a:r>
            <a:r>
              <a:rPr lang="pt-BR" dirty="0" smtClean="0"/>
              <a:t> têm características bem definidas:</a:t>
            </a:r>
          </a:p>
          <a:p>
            <a:pPr lvl="1"/>
            <a:r>
              <a:rPr lang="pt-BR" dirty="0" smtClean="0"/>
              <a:t>Utilizam </a:t>
            </a:r>
            <a:r>
              <a:rPr lang="pt-BR" dirty="0" smtClean="0">
                <a:solidFill>
                  <a:srgbClr val="92D050"/>
                </a:solidFill>
              </a:rPr>
              <a:t>orientação a objetos</a:t>
            </a:r>
            <a:r>
              <a:rPr lang="pt-BR" dirty="0" smtClean="0"/>
              <a:t> para representar objetos do mundo real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Conjuntos de objetos</a:t>
            </a:r>
            <a:r>
              <a:rPr lang="pt-BR" dirty="0" smtClean="0"/>
              <a:t> são tratados com </a:t>
            </a:r>
            <a:r>
              <a:rPr lang="pt-BR" dirty="0" err="1" smtClean="0"/>
              <a:t>arrays</a:t>
            </a:r>
            <a:r>
              <a:rPr lang="pt-BR" dirty="0" smtClean="0"/>
              <a:t> dinâmicos (</a:t>
            </a:r>
            <a:r>
              <a:rPr lang="pt-BR" dirty="0" err="1" smtClean="0"/>
              <a:t>List</a:t>
            </a:r>
            <a:r>
              <a:rPr lang="pt-BR" dirty="0" smtClean="0"/>
              <a:t>&lt;T&gt;)</a:t>
            </a:r>
          </a:p>
          <a:p>
            <a:pPr lvl="1"/>
            <a:r>
              <a:rPr lang="pt-BR" dirty="0" smtClean="0"/>
              <a:t>Os conjuntos de objetos são obtidos a partir de arquivo, e salvos em </a:t>
            </a:r>
            <a:r>
              <a:rPr lang="pt-BR" dirty="0" smtClean="0">
                <a:solidFill>
                  <a:srgbClr val="92D050"/>
                </a:solidFill>
              </a:rPr>
              <a:t>arquivo</a:t>
            </a:r>
            <a:endParaRPr lang="pt-BR" dirty="0" smtClean="0"/>
          </a:p>
          <a:p>
            <a:r>
              <a:rPr lang="pt-BR" dirty="0" smtClean="0"/>
              <a:t>Programas de cadastro também são chamados de programas de </a:t>
            </a:r>
            <a:r>
              <a:rPr lang="pt-BR" dirty="0" smtClean="0">
                <a:solidFill>
                  <a:srgbClr val="92D050"/>
                </a:solidFill>
              </a:rPr>
              <a:t>persistência de dados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usuário utiliza o programa para cadastrar objetos do mundo real</a:t>
            </a:r>
          </a:p>
          <a:p>
            <a:r>
              <a:rPr lang="pt-BR" dirty="0" smtClean="0"/>
              <a:t>O usuário pode </a:t>
            </a:r>
            <a:r>
              <a:rPr lang="pt-BR" dirty="0" smtClean="0">
                <a:solidFill>
                  <a:srgbClr val="92D050"/>
                </a:solidFill>
              </a:rPr>
              <a:t>ver as listagens</a:t>
            </a:r>
            <a:r>
              <a:rPr lang="pt-BR" dirty="0" smtClean="0"/>
              <a:t> de objetos e </a:t>
            </a:r>
            <a:r>
              <a:rPr lang="pt-BR" dirty="0" smtClean="0">
                <a:solidFill>
                  <a:srgbClr val="92D050"/>
                </a:solidFill>
              </a:rPr>
              <a:t>ver os atributos</a:t>
            </a:r>
            <a:r>
              <a:rPr lang="pt-BR" dirty="0" smtClean="0"/>
              <a:t> de cada objeto</a:t>
            </a:r>
          </a:p>
          <a:p>
            <a:r>
              <a:rPr lang="pt-BR" dirty="0" smtClean="0"/>
              <a:t>O usuário também pode </a:t>
            </a:r>
            <a:r>
              <a:rPr lang="pt-BR" dirty="0" smtClean="0">
                <a:solidFill>
                  <a:srgbClr val="92D050"/>
                </a:solidFill>
              </a:rPr>
              <a:t>criar, alterar e remover</a:t>
            </a:r>
            <a:r>
              <a:rPr lang="pt-BR" dirty="0" smtClean="0"/>
              <a:t> objetos </a:t>
            </a:r>
          </a:p>
          <a:p>
            <a:r>
              <a:rPr lang="pt-BR" dirty="0" smtClean="0"/>
              <a:t>Basicamente, um programa de cadastro funciona como </a:t>
            </a:r>
            <a:r>
              <a:rPr lang="pt-BR" dirty="0" smtClean="0">
                <a:solidFill>
                  <a:srgbClr val="92D050"/>
                </a:solidFill>
              </a:rPr>
              <a:t>intermediário entre o usuário e o disco rígido</a:t>
            </a:r>
            <a:endParaRPr lang="pt-BR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escola precisa que manipule as seguintes informações: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Cadastro de Alunos</a:t>
            </a:r>
            <a:r>
              <a:rPr lang="pt-BR" dirty="0" smtClean="0"/>
              <a:t>:</a:t>
            </a:r>
          </a:p>
          <a:p>
            <a:pPr lvl="2"/>
            <a:r>
              <a:rPr lang="pt-BR" dirty="0" smtClean="0"/>
              <a:t>Número de matrícula, nome completo, sexo, documento de identificação, data de nascimento, período de admissão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Cadastro de Professores</a:t>
            </a:r>
            <a:r>
              <a:rPr lang="pt-BR" dirty="0" smtClean="0"/>
              <a:t>:</a:t>
            </a:r>
          </a:p>
          <a:p>
            <a:pPr lvl="2"/>
            <a:r>
              <a:rPr lang="pt-BR" dirty="0" smtClean="0"/>
              <a:t>Código do professor, nome completo, sexo, documento de identificação, data de nascimento, disciplinas que pode lecionar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92D050"/>
                </a:solidFill>
              </a:rPr>
              <a:t>Cadastro de Disciplinas</a:t>
            </a:r>
          </a:p>
          <a:p>
            <a:pPr lvl="1"/>
            <a:r>
              <a:rPr lang="pt-BR" dirty="0" smtClean="0"/>
              <a:t>Código da disciplina, nome, ementa, disciplinas pré-requisitos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Cadastro de Turmas</a:t>
            </a:r>
          </a:p>
          <a:p>
            <a:pPr lvl="1"/>
            <a:r>
              <a:rPr lang="pt-BR" dirty="0" smtClean="0"/>
              <a:t>Código da Turma, Período, professor, disciplina, dias da semana e horário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Cadastro de Matrículas</a:t>
            </a:r>
          </a:p>
          <a:p>
            <a:pPr lvl="1"/>
            <a:r>
              <a:rPr lang="pt-BR" dirty="0" smtClean="0"/>
              <a:t>Turma, aluno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Dados a serem Armazenados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>
                <a:solidFill>
                  <a:srgbClr val="92D050"/>
                </a:solidFill>
              </a:rPr>
              <a:t>As categorias de dados</a:t>
            </a:r>
            <a:r>
              <a:rPr lang="pt-BR" dirty="0" smtClean="0"/>
              <a:t>, ou modelos de dados, representam quais informações o programa de cadastro </a:t>
            </a:r>
            <a:r>
              <a:rPr lang="pt-BR" dirty="0" smtClean="0">
                <a:solidFill>
                  <a:srgbClr val="92D050"/>
                </a:solidFill>
              </a:rPr>
              <a:t>armazenará em arquivo</a:t>
            </a:r>
          </a:p>
          <a:p>
            <a:r>
              <a:rPr lang="pt-BR" dirty="0" smtClean="0"/>
              <a:t>Cada categoria de dados será uma </a:t>
            </a:r>
            <a:r>
              <a:rPr lang="pt-BR" dirty="0" smtClean="0">
                <a:solidFill>
                  <a:srgbClr val="92D050"/>
                </a:solidFill>
              </a:rPr>
              <a:t>classe</a:t>
            </a:r>
          </a:p>
          <a:p>
            <a:r>
              <a:rPr lang="pt-BR" dirty="0" smtClean="0"/>
              <a:t>Pode haver </a:t>
            </a:r>
            <a:r>
              <a:rPr lang="pt-BR" dirty="0" smtClean="0">
                <a:solidFill>
                  <a:srgbClr val="92D050"/>
                </a:solidFill>
              </a:rPr>
              <a:t>dependências</a:t>
            </a:r>
            <a:r>
              <a:rPr lang="pt-BR" dirty="0" smtClean="0"/>
              <a:t> entre os dados, e por isso é necessário desenhar um </a:t>
            </a:r>
            <a:r>
              <a:rPr lang="pt-BR" dirty="0" smtClean="0">
                <a:solidFill>
                  <a:srgbClr val="92D050"/>
                </a:solidFill>
              </a:rPr>
              <a:t>diagrama</a:t>
            </a:r>
            <a:r>
              <a:rPr lang="pt-BR" dirty="0" smtClean="0"/>
              <a:t> de relacionamento entre as classes</a:t>
            </a:r>
          </a:p>
          <a:p>
            <a:r>
              <a:rPr lang="pt-BR" dirty="0" smtClean="0"/>
              <a:t>Pode haver ainda classes que não foram previstas na </a:t>
            </a:r>
            <a:r>
              <a:rPr lang="pt-BR" dirty="0" smtClean="0">
                <a:solidFill>
                  <a:srgbClr val="92D050"/>
                </a:solidFill>
              </a:rPr>
              <a:t>análise de requisitos</a:t>
            </a:r>
            <a:endParaRPr lang="pt-BR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Dados a serem Armazenados</a:t>
            </a:r>
            <a:endParaRPr lang="pt-BR" dirty="0"/>
          </a:p>
        </p:txBody>
      </p:sp>
      <p:pic>
        <p:nvPicPr>
          <p:cNvPr id="4" name="Espaço Reservado para Conteúdo 3" descr="M2C4_AnaliseRequisito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617" y="1785926"/>
            <a:ext cx="8827539" cy="342902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Conjuntos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Para cada categoria de dados, deve haver uma </a:t>
            </a:r>
            <a:r>
              <a:rPr lang="pt-BR" dirty="0" smtClean="0">
                <a:solidFill>
                  <a:srgbClr val="92D050"/>
                </a:solidFill>
              </a:rPr>
              <a:t>classe de conjunto</a:t>
            </a:r>
          </a:p>
          <a:p>
            <a:r>
              <a:rPr lang="pt-BR" dirty="0" smtClean="0"/>
              <a:t>Normalmente usa-se um </a:t>
            </a:r>
            <a:r>
              <a:rPr lang="pt-BR" dirty="0" err="1" smtClean="0"/>
              <a:t>array</a:t>
            </a:r>
            <a:r>
              <a:rPr lang="pt-BR" dirty="0" smtClean="0"/>
              <a:t> dinâmico (</a:t>
            </a:r>
            <a:r>
              <a:rPr lang="pt-BR" dirty="0" err="1" smtClean="0">
                <a:solidFill>
                  <a:srgbClr val="92D050"/>
                </a:solidFill>
              </a:rPr>
              <a:t>List</a:t>
            </a:r>
            <a:r>
              <a:rPr lang="pt-BR" dirty="0" smtClean="0">
                <a:solidFill>
                  <a:srgbClr val="92D050"/>
                </a:solidFill>
              </a:rPr>
              <a:t>&lt;T&gt;</a:t>
            </a:r>
            <a:r>
              <a:rPr lang="pt-BR" dirty="0" smtClean="0"/>
              <a:t>)</a:t>
            </a:r>
          </a:p>
          <a:p>
            <a:r>
              <a:rPr lang="pt-BR" dirty="0" smtClean="0"/>
              <a:t>O papel dos conjuntos é manipular os dados em memória, seguindo o modelo </a:t>
            </a:r>
            <a:r>
              <a:rPr lang="pt-BR" dirty="0" smtClean="0">
                <a:solidFill>
                  <a:srgbClr val="92D050"/>
                </a:solidFill>
              </a:rPr>
              <a:t>CRUD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C = </a:t>
            </a:r>
            <a:r>
              <a:rPr lang="pt-BR" dirty="0" err="1" smtClean="0"/>
              <a:t>Create</a:t>
            </a:r>
            <a:endParaRPr lang="pt-BR" dirty="0" smtClean="0"/>
          </a:p>
          <a:p>
            <a:pPr lvl="1"/>
            <a:r>
              <a:rPr lang="pt-BR" dirty="0" smtClean="0"/>
              <a:t>R = </a:t>
            </a:r>
            <a:r>
              <a:rPr lang="pt-BR" dirty="0" err="1" smtClean="0"/>
              <a:t>Retrieve</a:t>
            </a:r>
            <a:endParaRPr lang="pt-BR" dirty="0" smtClean="0"/>
          </a:p>
          <a:p>
            <a:pPr lvl="1"/>
            <a:r>
              <a:rPr lang="pt-BR" dirty="0" smtClean="0"/>
              <a:t>U = </a:t>
            </a:r>
            <a:r>
              <a:rPr lang="pt-BR" dirty="0" err="1" smtClean="0"/>
              <a:t>Update</a:t>
            </a:r>
            <a:endParaRPr lang="pt-BR" dirty="0" smtClean="0"/>
          </a:p>
          <a:p>
            <a:pPr lvl="1"/>
            <a:r>
              <a:rPr lang="pt-BR" dirty="0" smtClean="0"/>
              <a:t>D = Delete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1647</TotalTime>
  <Words>447</Words>
  <Application>Microsoft Office PowerPoint</Application>
  <PresentationFormat>Apresentação na tela (4:3)</PresentationFormat>
  <Paragraphs>56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Técnica</vt:lpstr>
      <vt:lpstr>Módulo II Capítulo 4: Primeiro Programa Completo no Console</vt:lpstr>
      <vt:lpstr>Sumário</vt:lpstr>
      <vt:lpstr>Conceito</vt:lpstr>
      <vt:lpstr>Conceito</vt:lpstr>
      <vt:lpstr>Análise de Requisitos</vt:lpstr>
      <vt:lpstr>Análise de Requisitos</vt:lpstr>
      <vt:lpstr>Dados a serem Armazenados</vt:lpstr>
      <vt:lpstr>Dados a serem Armazenados</vt:lpstr>
      <vt:lpstr>Conjuntos de Dados</vt:lpstr>
      <vt:lpstr>Conjuntos de Dados</vt:lpstr>
      <vt:lpstr>Conjuntos de Dados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I Capítulo 6: Matrizes</dc:title>
  <dc:creator>William Ivanski</dc:creator>
  <cp:lastModifiedBy>william</cp:lastModifiedBy>
  <cp:revision>156</cp:revision>
  <dcterms:created xsi:type="dcterms:W3CDTF">2014-11-08T14:53:48Z</dcterms:created>
  <dcterms:modified xsi:type="dcterms:W3CDTF">2015-10-03T02:14:42Z</dcterms:modified>
</cp:coreProperties>
</file>