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7" r:id="rId16"/>
    <p:sldId id="278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70" r:id="rId26"/>
    <p:sldId id="271" r:id="rId27"/>
    <p:sldId id="272" r:id="rId28"/>
    <p:sldId id="273" r:id="rId29"/>
    <p:sldId id="274" r:id="rId30"/>
    <p:sldId id="275" r:id="rId31"/>
    <p:sldId id="276" r:id="rId32"/>
    <p:sldId id="279" r:id="rId33"/>
    <p:sldId id="288" r:id="rId34"/>
    <p:sldId id="289" r:id="rId3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11" autoAdjust="0"/>
    <p:restoredTop sz="94660"/>
  </p:normalViewPr>
  <p:slideViewPr>
    <p:cSldViewPr>
      <p:cViewPr varScale="1">
        <p:scale>
          <a:sx n="86" d="100"/>
          <a:sy n="86" d="100"/>
        </p:scale>
        <p:origin x="-148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vre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30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AED99-3A78-46C3-A4E3-29F86B3E5DC3}" type="datetimeFigureOut">
              <a:rPr lang="pt-BR" smtClean="0"/>
              <a:pPr/>
              <a:t>21/9/2015</a:t>
            </a:fld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06F9C-65B5-458C-9B9C-701A4E503A2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AED99-3A78-46C3-A4E3-29F86B3E5DC3}" type="datetimeFigureOut">
              <a:rPr lang="pt-BR" smtClean="0"/>
              <a:pPr/>
              <a:t>21/9/2015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06F9C-65B5-458C-9B9C-701A4E503A2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AED99-3A78-46C3-A4E3-29F86B3E5DC3}" type="datetimeFigureOut">
              <a:rPr lang="pt-BR" smtClean="0"/>
              <a:pPr/>
              <a:t>21/9/2015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06F9C-65B5-458C-9B9C-701A4E503A2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AED99-3A78-46C3-A4E3-29F86B3E5DC3}" type="datetimeFigureOut">
              <a:rPr lang="pt-BR" smtClean="0"/>
              <a:pPr/>
              <a:t>21/9/2015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06F9C-65B5-458C-9B9C-701A4E503A2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vre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orma livre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AED99-3A78-46C3-A4E3-29F86B3E5DC3}" type="datetimeFigureOut">
              <a:rPr lang="pt-BR" smtClean="0"/>
              <a:pPr/>
              <a:t>21/9/2015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06F9C-65B5-458C-9B9C-701A4E503A2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AED99-3A78-46C3-A4E3-29F86B3E5DC3}" type="datetimeFigureOut">
              <a:rPr lang="pt-BR" smtClean="0"/>
              <a:pPr/>
              <a:t>21/9/2015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06F9C-65B5-458C-9B9C-701A4E503A2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AED99-3A78-46C3-A4E3-29F86B3E5DC3}" type="datetimeFigureOut">
              <a:rPr lang="pt-BR" smtClean="0"/>
              <a:pPr/>
              <a:t>21/9/2015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06F9C-65B5-458C-9B9C-701A4E503A2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AED99-3A78-46C3-A4E3-29F86B3E5DC3}" type="datetimeFigureOut">
              <a:rPr lang="pt-BR" smtClean="0"/>
              <a:pPr/>
              <a:t>21/9/2015</a:t>
            </a:fld>
            <a:endParaRPr lang="pt-BR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3C06F9C-65B5-458C-9B9C-701A4E503A2F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9" name="Espaço Reservado para Rodapé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AED99-3A78-46C3-A4E3-29F86B3E5DC3}" type="datetimeFigureOut">
              <a:rPr lang="pt-BR" smtClean="0"/>
              <a:pPr/>
              <a:t>21/9/2015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06F9C-65B5-458C-9B9C-701A4E503A2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AED99-3A78-46C3-A4E3-29F86B3E5DC3}" type="datetimeFigureOut">
              <a:rPr lang="pt-BR" smtClean="0"/>
              <a:pPr/>
              <a:t>21/9/2015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53C06F9C-65B5-458C-9B9C-701A4E503A2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6B2AED99-3A78-46C3-A4E3-29F86B3E5DC3}" type="datetimeFigureOut">
              <a:rPr lang="pt-BR" smtClean="0"/>
              <a:pPr/>
              <a:t>21/9/2015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06F9C-65B5-458C-9B9C-701A4E503A2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a livre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orma livre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6B2AED99-3A78-46C3-A4E3-29F86B3E5DC3}" type="datetimeFigureOut">
              <a:rPr lang="pt-BR" smtClean="0"/>
              <a:pPr/>
              <a:t>21/9/2015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53C06F9C-65B5-458C-9B9C-701A4E503A2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8286340" cy="2301240"/>
          </a:xfrm>
        </p:spPr>
        <p:txBody>
          <a:bodyPr/>
          <a:lstStyle/>
          <a:p>
            <a:r>
              <a:rPr lang="pt-BR" dirty="0" smtClean="0"/>
              <a:t>Módulo I</a:t>
            </a:r>
            <a:br>
              <a:rPr lang="pt-BR" dirty="0" smtClean="0"/>
            </a:br>
            <a:r>
              <a:rPr lang="pt-BR" dirty="0" smtClean="0"/>
              <a:t>Capítulo 5:</a:t>
            </a:r>
            <a:br>
              <a:rPr lang="pt-BR" dirty="0" smtClean="0"/>
            </a:br>
            <a:r>
              <a:rPr lang="pt-BR" dirty="0" smtClean="0"/>
              <a:t>Vetores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8282354" cy="1752600"/>
          </a:xfrm>
        </p:spPr>
        <p:txBody>
          <a:bodyPr/>
          <a:lstStyle/>
          <a:p>
            <a:r>
              <a:rPr lang="pt-BR" dirty="0" smtClean="0"/>
              <a:t>William </a:t>
            </a:r>
            <a:r>
              <a:rPr lang="pt-BR" dirty="0" err="1" smtClean="0"/>
              <a:t>Ivanski</a:t>
            </a:r>
            <a:endParaRPr lang="pt-BR" dirty="0" smtClean="0"/>
          </a:p>
          <a:p>
            <a:r>
              <a:rPr lang="pt-BR" dirty="0" smtClean="0"/>
              <a:t>Curso de Programação C#</a:t>
            </a:r>
            <a:endParaRPr lang="pt-B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Elementos de um Vetor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Para acessar um elemento de um vetor, digamos o seu segundo elemento:</a:t>
            </a:r>
          </a:p>
          <a:p>
            <a:pPr lvl="1"/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Console.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WriteLine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(x[1]);</a:t>
            </a:r>
          </a:p>
          <a:p>
            <a:r>
              <a:rPr lang="pt-BR" dirty="0" smtClean="0"/>
              <a:t>No caso, o número que está entre [] é chamado de </a:t>
            </a:r>
            <a:r>
              <a:rPr lang="pt-BR" dirty="0" smtClean="0">
                <a:solidFill>
                  <a:srgbClr val="92D050"/>
                </a:solidFill>
              </a:rPr>
              <a:t>índice</a:t>
            </a:r>
          </a:p>
          <a:p>
            <a:r>
              <a:rPr lang="pt-BR" dirty="0" smtClean="0"/>
              <a:t>Podemos usar uma variável como índice, e isso é excelente para operadores de repetição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Elementos de um Vetor</a:t>
            </a:r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1714488"/>
            <a:ext cx="6615142" cy="46522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Busca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Podemos buscar um elemento em um vetor pelo seu </a:t>
            </a:r>
            <a:r>
              <a:rPr lang="pt-BR" dirty="0" smtClean="0">
                <a:solidFill>
                  <a:srgbClr val="92D050"/>
                </a:solidFill>
              </a:rPr>
              <a:t>índice</a:t>
            </a:r>
            <a:r>
              <a:rPr lang="pt-BR" dirty="0" smtClean="0"/>
              <a:t> ou pelo seu </a:t>
            </a:r>
            <a:r>
              <a:rPr lang="pt-BR" dirty="0" smtClean="0">
                <a:solidFill>
                  <a:srgbClr val="92D050"/>
                </a:solidFill>
              </a:rPr>
              <a:t>valor</a:t>
            </a:r>
            <a:endParaRPr lang="pt-BR" dirty="0" smtClean="0"/>
          </a:p>
          <a:p>
            <a:r>
              <a:rPr lang="pt-BR" dirty="0" smtClean="0"/>
              <a:t>A busca por índice é instantânea</a:t>
            </a:r>
          </a:p>
          <a:p>
            <a:r>
              <a:rPr lang="pt-BR" dirty="0" smtClean="0"/>
              <a:t>A busca por valor pode ser feita de duas formas:</a:t>
            </a:r>
          </a:p>
          <a:p>
            <a:pPr lvl="1"/>
            <a:r>
              <a:rPr lang="pt-BR" dirty="0" err="1" smtClean="0">
                <a:solidFill>
                  <a:srgbClr val="92D050"/>
                </a:solidFill>
              </a:rPr>
              <a:t>Sequencial</a:t>
            </a:r>
            <a:r>
              <a:rPr lang="pt-BR" dirty="0" smtClean="0"/>
              <a:t>: Percorre todos os elementos do vetor até encontrar</a:t>
            </a:r>
          </a:p>
          <a:p>
            <a:pPr lvl="1"/>
            <a:r>
              <a:rPr lang="pt-BR" dirty="0" smtClean="0">
                <a:solidFill>
                  <a:srgbClr val="92D050"/>
                </a:solidFill>
              </a:rPr>
              <a:t>Binária</a:t>
            </a:r>
            <a:r>
              <a:rPr lang="pt-BR" dirty="0" smtClean="0"/>
              <a:t>: Só funciona em vetores ordenados. Vai dividindo o vetor ao meio até encontrar o elemento</a:t>
            </a:r>
            <a:endParaRPr lang="pt-BR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Inserção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Em vetores estáticos, não é possível inserir ou remover elementos</a:t>
            </a:r>
          </a:p>
          <a:p>
            <a:r>
              <a:rPr lang="pt-BR" dirty="0" smtClean="0"/>
              <a:t>Isso só é possível em vetores dinâmicos</a:t>
            </a:r>
          </a:p>
          <a:p>
            <a:r>
              <a:rPr lang="pt-BR" dirty="0" smtClean="0"/>
              <a:t>Para um vetor estático de tamanho N:</a:t>
            </a:r>
          </a:p>
          <a:p>
            <a:pPr lvl="1"/>
            <a:r>
              <a:rPr lang="pt-BR" dirty="0" smtClean="0"/>
              <a:t>Copie o vetor original para um vetor temporário</a:t>
            </a:r>
          </a:p>
          <a:p>
            <a:pPr lvl="1"/>
            <a:r>
              <a:rPr lang="pt-BR" dirty="0" smtClean="0"/>
              <a:t>Realoque o vetor original com tamanho N+1</a:t>
            </a:r>
          </a:p>
          <a:p>
            <a:pPr lvl="1"/>
            <a:r>
              <a:rPr lang="pt-BR" dirty="0" smtClean="0"/>
              <a:t>Copie todos os elementos do vetor temporário para o vetor original</a:t>
            </a:r>
          </a:p>
          <a:p>
            <a:pPr lvl="1"/>
            <a:r>
              <a:rPr lang="pt-BR" dirty="0" smtClean="0"/>
              <a:t>Armazene o valor a ser inserido na última posição</a:t>
            </a:r>
          </a:p>
          <a:p>
            <a:r>
              <a:rPr lang="pt-BR" dirty="0" smtClean="0"/>
              <a:t>O problema é mais complexo se desejarmos que a inserção seja </a:t>
            </a:r>
            <a:r>
              <a:rPr lang="pt-BR" dirty="0" smtClean="0">
                <a:solidFill>
                  <a:srgbClr val="92D050"/>
                </a:solidFill>
              </a:rPr>
              <a:t>ordenada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Remoção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dirty="0" smtClean="0"/>
              <a:t>Em vetores estáticos, a remoção também é possível apenas com o auxílio de um vetor temporário:</a:t>
            </a:r>
          </a:p>
          <a:p>
            <a:pPr lvl="1"/>
            <a:r>
              <a:rPr lang="pt-BR" dirty="0" smtClean="0"/>
              <a:t>Copie o vetor original para um vetor temporário</a:t>
            </a:r>
          </a:p>
          <a:p>
            <a:pPr lvl="1"/>
            <a:r>
              <a:rPr lang="pt-BR" dirty="0" smtClean="0"/>
              <a:t>Busque o elemento a ser removido e armazene seu índice</a:t>
            </a:r>
          </a:p>
          <a:p>
            <a:pPr lvl="1"/>
            <a:r>
              <a:rPr lang="pt-BR" dirty="0" smtClean="0"/>
              <a:t>Realoque o vetor original com tamanho N-1</a:t>
            </a:r>
          </a:p>
          <a:p>
            <a:pPr lvl="1"/>
            <a:r>
              <a:rPr lang="pt-BR" dirty="0" smtClean="0"/>
              <a:t>Copie todos os elementos do vetor temporário para o vetor original, mas pulando o índice do elemento a ser removido</a:t>
            </a:r>
            <a:endParaRPr lang="pt-BR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Ordenação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>
                <a:solidFill>
                  <a:srgbClr val="92D050"/>
                </a:solidFill>
              </a:rPr>
              <a:t>Ordenar</a:t>
            </a:r>
            <a:r>
              <a:rPr lang="pt-BR" dirty="0" smtClean="0"/>
              <a:t> os elementos de um vetor significa permutá-los ou rearranjá-los de tal modo que eles fiquem em </a:t>
            </a:r>
            <a:r>
              <a:rPr lang="pt-BR" dirty="0" smtClean="0">
                <a:solidFill>
                  <a:srgbClr val="92D050"/>
                </a:solidFill>
              </a:rPr>
              <a:t>ordem crescente</a:t>
            </a:r>
          </a:p>
          <a:p>
            <a:r>
              <a:rPr lang="pt-BR" dirty="0" smtClean="0"/>
              <a:t>Existem </a:t>
            </a:r>
            <a:r>
              <a:rPr lang="pt-BR" dirty="0" smtClean="0">
                <a:solidFill>
                  <a:srgbClr val="92D050"/>
                </a:solidFill>
              </a:rPr>
              <a:t>vários algoritmos</a:t>
            </a:r>
            <a:r>
              <a:rPr lang="pt-BR" dirty="0" smtClean="0"/>
              <a:t> para essa tarefa, cada um com suas particularidades</a:t>
            </a:r>
          </a:p>
          <a:p>
            <a:r>
              <a:rPr lang="pt-BR" dirty="0" smtClean="0"/>
              <a:t>Em casos genéricos, escolhemos o melhor algoritmo se ele </a:t>
            </a:r>
            <a:r>
              <a:rPr lang="pt-BR" dirty="0" smtClean="0">
                <a:solidFill>
                  <a:srgbClr val="92D050"/>
                </a:solidFill>
              </a:rPr>
              <a:t>ordenar mais rápido</a:t>
            </a:r>
            <a:endParaRPr lang="pt-BR" dirty="0">
              <a:solidFill>
                <a:srgbClr val="92D05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Ordenação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Exemplos de algoritmos:</a:t>
            </a:r>
          </a:p>
          <a:p>
            <a:pPr lvl="1"/>
            <a:r>
              <a:rPr lang="pt-BR" dirty="0" err="1" smtClean="0"/>
              <a:t>Bubble</a:t>
            </a:r>
            <a:r>
              <a:rPr lang="pt-BR" dirty="0" smtClean="0"/>
              <a:t> </a:t>
            </a:r>
            <a:r>
              <a:rPr lang="pt-BR" dirty="0" err="1" smtClean="0"/>
              <a:t>Sort</a:t>
            </a:r>
            <a:r>
              <a:rPr lang="pt-BR" dirty="0" smtClean="0"/>
              <a:t> (bolha)</a:t>
            </a:r>
          </a:p>
          <a:p>
            <a:pPr lvl="1"/>
            <a:r>
              <a:rPr lang="pt-BR" dirty="0" err="1" smtClean="0"/>
              <a:t>Selection</a:t>
            </a:r>
            <a:r>
              <a:rPr lang="pt-BR" dirty="0" smtClean="0"/>
              <a:t> </a:t>
            </a:r>
            <a:r>
              <a:rPr lang="pt-BR" dirty="0" err="1" smtClean="0"/>
              <a:t>Sort</a:t>
            </a:r>
            <a:r>
              <a:rPr lang="pt-BR" dirty="0" smtClean="0"/>
              <a:t> (seleção)</a:t>
            </a:r>
          </a:p>
          <a:p>
            <a:pPr lvl="1"/>
            <a:r>
              <a:rPr lang="pt-BR" dirty="0" err="1" smtClean="0"/>
              <a:t>Insertion</a:t>
            </a:r>
            <a:r>
              <a:rPr lang="pt-BR" dirty="0" smtClean="0"/>
              <a:t> </a:t>
            </a:r>
            <a:r>
              <a:rPr lang="pt-BR" dirty="0" err="1" smtClean="0"/>
              <a:t>Sort</a:t>
            </a:r>
            <a:r>
              <a:rPr lang="pt-BR" dirty="0" smtClean="0"/>
              <a:t> (inserção)</a:t>
            </a:r>
          </a:p>
          <a:p>
            <a:pPr lvl="1"/>
            <a:r>
              <a:rPr lang="pt-BR" dirty="0" smtClean="0"/>
              <a:t>Shell </a:t>
            </a:r>
            <a:r>
              <a:rPr lang="pt-BR" dirty="0" err="1" smtClean="0"/>
              <a:t>Sort</a:t>
            </a:r>
            <a:r>
              <a:rPr lang="pt-BR" dirty="0" smtClean="0"/>
              <a:t> (concha)</a:t>
            </a:r>
          </a:p>
          <a:p>
            <a:pPr lvl="1"/>
            <a:r>
              <a:rPr lang="pt-BR" dirty="0" smtClean="0"/>
              <a:t>Merge </a:t>
            </a:r>
            <a:r>
              <a:rPr lang="pt-BR" dirty="0" err="1" smtClean="0"/>
              <a:t>Sort</a:t>
            </a:r>
            <a:r>
              <a:rPr lang="pt-BR" dirty="0" smtClean="0"/>
              <a:t> (união)</a:t>
            </a:r>
          </a:p>
          <a:p>
            <a:pPr lvl="1"/>
            <a:r>
              <a:rPr lang="pt-BR" dirty="0" err="1" smtClean="0"/>
              <a:t>Heap</a:t>
            </a:r>
            <a:r>
              <a:rPr lang="pt-BR" dirty="0" smtClean="0"/>
              <a:t> </a:t>
            </a:r>
            <a:r>
              <a:rPr lang="pt-BR" dirty="0" err="1" smtClean="0"/>
              <a:t>Sort</a:t>
            </a:r>
            <a:r>
              <a:rPr lang="pt-BR" dirty="0" smtClean="0"/>
              <a:t> (pilha)</a:t>
            </a:r>
          </a:p>
          <a:p>
            <a:pPr lvl="1"/>
            <a:r>
              <a:rPr lang="pt-BR" dirty="0" err="1" smtClean="0"/>
              <a:t>Quick</a:t>
            </a:r>
            <a:r>
              <a:rPr lang="pt-BR" dirty="0" smtClean="0"/>
              <a:t> </a:t>
            </a:r>
            <a:r>
              <a:rPr lang="pt-BR" dirty="0" err="1" smtClean="0"/>
              <a:t>Sort</a:t>
            </a:r>
            <a:r>
              <a:rPr lang="pt-BR" dirty="0" smtClean="0"/>
              <a:t> (rápido)</a:t>
            </a:r>
          </a:p>
          <a:p>
            <a:r>
              <a:rPr lang="pt-BR" dirty="0" smtClean="0"/>
              <a:t>Visualização em </a:t>
            </a:r>
            <a:r>
              <a:rPr lang="pt-BR" dirty="0" smtClean="0">
                <a:solidFill>
                  <a:srgbClr val="92D050"/>
                </a:solidFill>
              </a:rPr>
              <a:t>http://www.sorting-algorithms.com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Bubble</a:t>
            </a:r>
            <a:r>
              <a:rPr lang="pt-BR" dirty="0" smtClean="0"/>
              <a:t> </a:t>
            </a:r>
            <a:r>
              <a:rPr lang="pt-BR" dirty="0" err="1" smtClean="0"/>
              <a:t>Sort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1785926"/>
            <a:ext cx="7163803" cy="1643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786" y="3786190"/>
            <a:ext cx="7211036" cy="1857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Bubble</a:t>
            </a:r>
            <a:r>
              <a:rPr lang="pt-BR" dirty="0" smtClean="0"/>
              <a:t> </a:t>
            </a:r>
            <a:r>
              <a:rPr lang="pt-BR" dirty="0" err="1" smtClean="0"/>
              <a:t>Sort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8048" y="1785926"/>
            <a:ext cx="7213281" cy="1500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993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47" y="3571876"/>
            <a:ext cx="7307087" cy="1571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Bubble</a:t>
            </a:r>
            <a:r>
              <a:rPr lang="pt-BR" dirty="0" smtClean="0"/>
              <a:t> </a:t>
            </a:r>
            <a:r>
              <a:rPr lang="pt-BR" dirty="0" err="1" smtClean="0"/>
              <a:t>Sort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1785926"/>
            <a:ext cx="7208434" cy="1857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6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48" y="3857628"/>
            <a:ext cx="7250064" cy="1643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Sumário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Conceito de Vetor</a:t>
            </a:r>
          </a:p>
          <a:p>
            <a:r>
              <a:rPr lang="pt-BR" dirty="0" smtClean="0"/>
              <a:t>Vetores Estáticos</a:t>
            </a:r>
          </a:p>
          <a:p>
            <a:r>
              <a:rPr lang="pt-BR" dirty="0" smtClean="0"/>
              <a:t>Elementos de um Vetor</a:t>
            </a:r>
          </a:p>
          <a:p>
            <a:r>
              <a:rPr lang="pt-BR" dirty="0" smtClean="0"/>
              <a:t>Operações com Vetor:</a:t>
            </a:r>
          </a:p>
          <a:p>
            <a:pPr lvl="1"/>
            <a:r>
              <a:rPr lang="pt-BR" dirty="0" smtClean="0"/>
              <a:t>Busca, Inserção, Remoção, Ordenação</a:t>
            </a:r>
          </a:p>
          <a:p>
            <a:r>
              <a:rPr lang="pt-BR" dirty="0" smtClean="0"/>
              <a:t>Vetores Dinâmicos</a:t>
            </a:r>
          </a:p>
          <a:p>
            <a:pPr lvl="1"/>
            <a:r>
              <a:rPr lang="pt-BR" dirty="0" err="1" smtClean="0"/>
              <a:t>List</a:t>
            </a:r>
            <a:r>
              <a:rPr lang="pt-BR" dirty="0" smtClean="0"/>
              <a:t>&lt;T&gt;</a:t>
            </a:r>
            <a:endParaRPr lang="pt-BR" dirty="0" smtClean="0"/>
          </a:p>
          <a:p>
            <a:r>
              <a:rPr lang="pt-BR" dirty="0" smtClean="0"/>
              <a:t>Comando </a:t>
            </a:r>
            <a:r>
              <a:rPr lang="pt-BR" dirty="0" err="1" smtClean="0">
                <a:solidFill>
                  <a:srgbClr val="92D050"/>
                </a:solidFill>
              </a:rPr>
              <a:t>foreach</a:t>
            </a:r>
            <a:endParaRPr lang="pt-BR" dirty="0" smtClean="0">
              <a:solidFill>
                <a:srgbClr val="92D050"/>
              </a:solidFill>
            </a:endParaRPr>
          </a:p>
          <a:p>
            <a:endParaRPr lang="pt-BR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Bubble</a:t>
            </a:r>
            <a:r>
              <a:rPr lang="pt-BR" dirty="0" smtClean="0"/>
              <a:t> </a:t>
            </a:r>
            <a:r>
              <a:rPr lang="pt-BR" dirty="0" err="1" smtClean="0"/>
              <a:t>Sort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5" y="1785926"/>
            <a:ext cx="7025317" cy="171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98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786" y="3786190"/>
            <a:ext cx="7086462" cy="1500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Bubble</a:t>
            </a:r>
            <a:r>
              <a:rPr lang="pt-BR" dirty="0" smtClean="0"/>
              <a:t> </a:t>
            </a:r>
            <a:r>
              <a:rPr lang="pt-BR" dirty="0" err="1" smtClean="0"/>
              <a:t>Sort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1785926"/>
            <a:ext cx="7155080" cy="1571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301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785" y="3643314"/>
            <a:ext cx="7080935" cy="1500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Bubble</a:t>
            </a:r>
            <a:r>
              <a:rPr lang="pt-BR" dirty="0" smtClean="0"/>
              <a:t> </a:t>
            </a:r>
            <a:r>
              <a:rPr lang="pt-BR" dirty="0" err="1" smtClean="0"/>
              <a:t>Sort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1785926"/>
            <a:ext cx="7171678" cy="171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403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786" y="3786190"/>
            <a:ext cx="7185822" cy="142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Bubble</a:t>
            </a:r>
            <a:r>
              <a:rPr lang="pt-BR" dirty="0" smtClean="0"/>
              <a:t> </a:t>
            </a:r>
            <a:r>
              <a:rPr lang="pt-BR" dirty="0" err="1" smtClean="0"/>
              <a:t>Sort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1785926"/>
            <a:ext cx="7247435" cy="1500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505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786" y="3643314"/>
            <a:ext cx="7242497" cy="1643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Bubble</a:t>
            </a:r>
            <a:r>
              <a:rPr lang="pt-BR" dirty="0" smtClean="0"/>
              <a:t> </a:t>
            </a:r>
            <a:r>
              <a:rPr lang="pt-BR" dirty="0" err="1" smtClean="0"/>
              <a:t>Sort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1785926"/>
            <a:ext cx="7061884" cy="1571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608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786" y="3643314"/>
            <a:ext cx="7019560" cy="142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Vetores Dinâmicos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dirty="0" smtClean="0"/>
              <a:t>Uma das grandes vantagens do C# são os </a:t>
            </a:r>
            <a:r>
              <a:rPr lang="pt-BR" dirty="0" smtClean="0">
                <a:solidFill>
                  <a:srgbClr val="92D050"/>
                </a:solidFill>
              </a:rPr>
              <a:t>vetores dinâmicos</a:t>
            </a:r>
          </a:p>
          <a:p>
            <a:r>
              <a:rPr lang="pt-BR" dirty="0" smtClean="0"/>
              <a:t>Você não precisa conhecer o número de elementos</a:t>
            </a:r>
          </a:p>
          <a:p>
            <a:r>
              <a:rPr lang="pt-BR" dirty="0" smtClean="0"/>
              <a:t>Possuem muitas operações prontas</a:t>
            </a:r>
          </a:p>
          <a:p>
            <a:r>
              <a:rPr lang="pt-BR" dirty="0" smtClean="0"/>
              <a:t>Estrutura </a:t>
            </a:r>
            <a:r>
              <a:rPr lang="pt-BR" dirty="0" smtClean="0">
                <a:solidFill>
                  <a:srgbClr val="92D050"/>
                </a:solidFill>
              </a:rPr>
              <a:t>auto-gerenciáveis</a:t>
            </a:r>
            <a:r>
              <a:rPr lang="pt-BR" dirty="0" smtClean="0"/>
              <a:t> que na prática substituem os vetores estáticos</a:t>
            </a:r>
          </a:p>
          <a:p>
            <a:r>
              <a:rPr lang="pt-BR" dirty="0" smtClean="0"/>
              <a:t>Porém, tendem a ser </a:t>
            </a:r>
            <a:r>
              <a:rPr lang="pt-BR" dirty="0" smtClean="0">
                <a:solidFill>
                  <a:srgbClr val="92D050"/>
                </a:solidFill>
              </a:rPr>
              <a:t>mais lentos</a:t>
            </a:r>
            <a:r>
              <a:rPr lang="pt-BR" dirty="0" smtClean="0"/>
              <a:t> e ocupar </a:t>
            </a:r>
            <a:r>
              <a:rPr lang="pt-BR" dirty="0" smtClean="0">
                <a:solidFill>
                  <a:srgbClr val="92D050"/>
                </a:solidFill>
              </a:rPr>
              <a:t>mais memória</a:t>
            </a:r>
            <a:r>
              <a:rPr lang="pt-BR" dirty="0" smtClean="0"/>
              <a:t> do que os vetores estáticos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List</a:t>
            </a:r>
            <a:r>
              <a:rPr lang="pt-BR" dirty="0" smtClean="0"/>
              <a:t>&lt;T&gt;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Classe </a:t>
            </a:r>
            <a:r>
              <a:rPr lang="pt-BR" b="1" dirty="0" err="1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List</a:t>
            </a:r>
            <a:r>
              <a:rPr lang="pt-BR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&lt;T&gt;</a:t>
            </a:r>
            <a:r>
              <a:rPr lang="pt-BR" dirty="0" smtClean="0"/>
              <a:t> </a:t>
            </a:r>
            <a:r>
              <a:rPr lang="pt-BR" dirty="0" smtClean="0"/>
              <a:t>que está no </a:t>
            </a:r>
            <a:r>
              <a:rPr lang="pt-BR" dirty="0" err="1" smtClean="0"/>
              <a:t>namespace</a:t>
            </a:r>
            <a:r>
              <a:rPr lang="pt-BR" dirty="0" smtClean="0"/>
              <a:t> </a:t>
            </a:r>
            <a:r>
              <a:rPr lang="pt-BR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System.</a:t>
            </a:r>
            <a:r>
              <a:rPr lang="pt-BR" b="1" dirty="0" err="1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Collections</a:t>
            </a:r>
            <a:r>
              <a:rPr lang="pt-BR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pt-BR" b="1" dirty="0" err="1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Generic</a:t>
            </a:r>
            <a:endParaRPr lang="pt-BR" b="1" dirty="0" smtClean="0">
              <a:solidFill>
                <a:srgbClr val="92D05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pt-BR" dirty="0" smtClean="0">
                <a:solidFill>
                  <a:srgbClr val="92D050"/>
                </a:solidFill>
              </a:rPr>
              <a:t>T</a:t>
            </a:r>
            <a:r>
              <a:rPr lang="pt-BR" dirty="0" smtClean="0"/>
              <a:t> indica o tipo de cada elemento</a:t>
            </a:r>
            <a:endParaRPr lang="pt-BR" dirty="0" smtClean="0"/>
          </a:p>
          <a:p>
            <a:r>
              <a:rPr lang="pt-BR" dirty="0" smtClean="0"/>
              <a:t>Pode </a:t>
            </a:r>
            <a:r>
              <a:rPr lang="pt-BR" dirty="0" smtClean="0"/>
              <a:t>ser declarado de duas formas:</a:t>
            </a:r>
          </a:p>
          <a:p>
            <a:pPr lvl="1"/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System.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Collections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Generic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&gt; 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dinamico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pt-BR" dirty="0" smtClean="0"/>
              <a:t>Ou</a:t>
            </a:r>
          </a:p>
          <a:p>
            <a:pPr lvl="1"/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using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System.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Collections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Generic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pt-BR" b="1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pPr lvl="1"/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&gt; 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dinamico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List</a:t>
            </a:r>
            <a:r>
              <a:rPr lang="pt-BR" dirty="0" smtClean="0"/>
              <a:t>&lt;T&gt;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O </a:t>
            </a:r>
            <a:r>
              <a:rPr lang="pt-BR" dirty="0" err="1" smtClean="0"/>
              <a:t>List</a:t>
            </a:r>
            <a:r>
              <a:rPr lang="pt-BR" dirty="0" smtClean="0"/>
              <a:t>&lt;T&gt; </a:t>
            </a:r>
            <a:r>
              <a:rPr lang="pt-BR" dirty="0" smtClean="0"/>
              <a:t>funciona bem com tipos básicos:</a:t>
            </a:r>
          </a:p>
          <a:p>
            <a:pPr lvl="1"/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double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, string</a:t>
            </a:r>
          </a:p>
          <a:p>
            <a:r>
              <a:rPr lang="pt-BR" dirty="0" smtClean="0"/>
              <a:t>E também com tipos complexos!</a:t>
            </a:r>
            <a:endParaRPr lang="pt-BR" dirty="0" smtClean="0"/>
          </a:p>
          <a:p>
            <a:r>
              <a:rPr lang="pt-BR" dirty="0" smtClean="0"/>
              <a:t>Após ser declarado, precisa ser </a:t>
            </a:r>
            <a:r>
              <a:rPr lang="pt-BR" dirty="0" smtClean="0">
                <a:solidFill>
                  <a:srgbClr val="92D050"/>
                </a:solidFill>
              </a:rPr>
              <a:t>instanciado</a:t>
            </a:r>
            <a:r>
              <a:rPr lang="pt-BR" dirty="0" smtClean="0"/>
              <a:t>:</a:t>
            </a:r>
          </a:p>
          <a:p>
            <a:pPr lvl="1"/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dinamico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&gt;();</a:t>
            </a:r>
            <a:endParaRPr lang="pt-BR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dirty="0" smtClean="0">
                <a:cs typeface="Courier New" pitchFamily="49" charset="0"/>
              </a:rPr>
              <a:t>Número de elementos do vetor:</a:t>
            </a:r>
          </a:p>
          <a:p>
            <a:pPr lvl="1"/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dinamico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Count</a:t>
            </a:r>
            <a:endParaRPr lang="pt-BR" b="1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List</a:t>
            </a:r>
            <a:r>
              <a:rPr lang="pt-BR" dirty="0" smtClean="0"/>
              <a:t>&lt;T&gt;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Função </a:t>
            </a:r>
            <a:r>
              <a:rPr lang="pt-BR" dirty="0" err="1" smtClean="0">
                <a:solidFill>
                  <a:srgbClr val="92D050"/>
                </a:solidFill>
              </a:rPr>
              <a:t>Add</a:t>
            </a:r>
            <a:endParaRPr lang="pt-BR" dirty="0" smtClean="0">
              <a:solidFill>
                <a:srgbClr val="92D050"/>
              </a:solidFill>
            </a:endParaRPr>
          </a:p>
          <a:p>
            <a:pPr lvl="1"/>
            <a:r>
              <a:rPr lang="pt-BR" dirty="0" smtClean="0"/>
              <a:t>Insere um elemento ao final do vetor.</a:t>
            </a:r>
          </a:p>
          <a:p>
            <a:pPr lvl="1"/>
            <a:r>
              <a:rPr lang="pt-BR" dirty="0" smtClean="0"/>
              <a:t>Ex.: Inserir o número 50 no final do vetor.</a:t>
            </a:r>
          </a:p>
          <a:p>
            <a:pPr lvl="1"/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dinamico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Add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(50);</a:t>
            </a:r>
          </a:p>
          <a:p>
            <a:r>
              <a:rPr lang="pt-BR" dirty="0" smtClean="0"/>
              <a:t>Função </a:t>
            </a:r>
            <a:r>
              <a:rPr lang="pt-BR" dirty="0" err="1" smtClean="0">
                <a:solidFill>
                  <a:srgbClr val="92D050"/>
                </a:solidFill>
              </a:rPr>
              <a:t>Insert</a:t>
            </a:r>
            <a:endParaRPr lang="pt-BR" dirty="0" smtClean="0">
              <a:solidFill>
                <a:srgbClr val="92D050"/>
              </a:solidFill>
            </a:endParaRPr>
          </a:p>
          <a:p>
            <a:pPr lvl="1"/>
            <a:r>
              <a:rPr lang="pt-BR" dirty="0" smtClean="0"/>
              <a:t>Insere um elemento no índice especificado.</a:t>
            </a:r>
          </a:p>
          <a:p>
            <a:pPr lvl="1"/>
            <a:r>
              <a:rPr lang="pt-BR" dirty="0" smtClean="0"/>
              <a:t>Ex.: Inserir o número 200 na posição 10.</a:t>
            </a:r>
          </a:p>
          <a:p>
            <a:pPr lvl="1"/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dinamico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Insert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(10, 200);</a:t>
            </a:r>
            <a:endParaRPr lang="pt-BR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List</a:t>
            </a:r>
            <a:r>
              <a:rPr lang="pt-BR" dirty="0" smtClean="0"/>
              <a:t>&lt;T&gt;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 smtClean="0"/>
              <a:t>Função </a:t>
            </a:r>
            <a:r>
              <a:rPr lang="pt-BR" dirty="0" smtClean="0">
                <a:solidFill>
                  <a:srgbClr val="92D050"/>
                </a:solidFill>
              </a:rPr>
              <a:t>Remove</a:t>
            </a:r>
          </a:p>
          <a:p>
            <a:pPr lvl="1"/>
            <a:r>
              <a:rPr lang="pt-BR" dirty="0" smtClean="0"/>
              <a:t>Remove a primeira ocorrência do valor.</a:t>
            </a:r>
          </a:p>
          <a:p>
            <a:pPr lvl="1"/>
            <a:r>
              <a:rPr lang="pt-BR" dirty="0" smtClean="0"/>
              <a:t>Ex.: Remover o elemento com valor 50.</a:t>
            </a:r>
          </a:p>
          <a:p>
            <a:pPr lvl="1"/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dinamico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.Remove(50);</a:t>
            </a:r>
          </a:p>
          <a:p>
            <a:r>
              <a:rPr lang="pt-BR" dirty="0" smtClean="0"/>
              <a:t>Função </a:t>
            </a:r>
            <a:r>
              <a:rPr lang="pt-BR" dirty="0" err="1" smtClean="0">
                <a:solidFill>
                  <a:srgbClr val="92D050"/>
                </a:solidFill>
              </a:rPr>
              <a:t>RemoveAt</a:t>
            </a:r>
            <a:endParaRPr lang="pt-BR" dirty="0" smtClean="0">
              <a:solidFill>
                <a:srgbClr val="92D050"/>
              </a:solidFill>
            </a:endParaRPr>
          </a:p>
          <a:p>
            <a:pPr lvl="1"/>
            <a:r>
              <a:rPr lang="pt-BR" dirty="0" smtClean="0"/>
              <a:t>Remove o elemento que está na posição especificada.</a:t>
            </a:r>
          </a:p>
          <a:p>
            <a:pPr lvl="1"/>
            <a:r>
              <a:rPr lang="pt-BR" dirty="0" smtClean="0"/>
              <a:t>Ex.: Remover o elemento que está na posição 10.</a:t>
            </a:r>
          </a:p>
          <a:p>
            <a:pPr lvl="1"/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dinamico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RemoveAt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(10);</a:t>
            </a:r>
          </a:p>
          <a:p>
            <a:r>
              <a:rPr lang="pt-BR" dirty="0" smtClean="0">
                <a:cs typeface="Courier New" pitchFamily="49" charset="0"/>
              </a:rPr>
              <a:t>Função </a:t>
            </a:r>
            <a:r>
              <a:rPr lang="pt-BR" dirty="0" err="1" smtClean="0">
                <a:solidFill>
                  <a:srgbClr val="92D050"/>
                </a:solidFill>
                <a:cs typeface="Courier New" pitchFamily="49" charset="0"/>
              </a:rPr>
              <a:t>Clear</a:t>
            </a:r>
            <a:endParaRPr lang="pt-BR" dirty="0" smtClean="0">
              <a:solidFill>
                <a:srgbClr val="92D050"/>
              </a:solidFill>
              <a:cs typeface="Courier New" pitchFamily="49" charset="0"/>
            </a:endParaRPr>
          </a:p>
          <a:p>
            <a:pPr lvl="1"/>
            <a:r>
              <a:rPr lang="pt-BR" dirty="0" smtClean="0">
                <a:cs typeface="Courier New" pitchFamily="49" charset="0"/>
              </a:rPr>
              <a:t>Remove todos os elementos.</a:t>
            </a:r>
          </a:p>
          <a:p>
            <a:pPr lvl="1"/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dinamico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Clear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();</a:t>
            </a:r>
            <a:endParaRPr lang="pt-BR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Conceito de Vetor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Imagine que você quer criar um programa que usa uma </a:t>
            </a:r>
            <a:r>
              <a:rPr lang="pt-BR" dirty="0" smtClean="0">
                <a:solidFill>
                  <a:srgbClr val="92D050"/>
                </a:solidFill>
              </a:rPr>
              <a:t>série de números</a:t>
            </a:r>
          </a:p>
          <a:p>
            <a:r>
              <a:rPr lang="pt-BR" dirty="0" smtClean="0"/>
              <a:t>Até agora, para fazer isso, declarávamos </a:t>
            </a:r>
            <a:r>
              <a:rPr lang="pt-BR" dirty="0" smtClean="0">
                <a:solidFill>
                  <a:srgbClr val="92D050"/>
                </a:solidFill>
              </a:rPr>
              <a:t>uma variável para cada item da série</a:t>
            </a:r>
          </a:p>
          <a:p>
            <a:r>
              <a:rPr lang="pt-BR" dirty="0" smtClean="0"/>
              <a:t>Ao invés de números, poderíamos também querer representar uma série de nomes de pessoas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List</a:t>
            </a:r>
            <a:r>
              <a:rPr lang="pt-BR" dirty="0" smtClean="0"/>
              <a:t>&lt;T&gt;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>
                <a:solidFill>
                  <a:srgbClr val="92D050"/>
                </a:solidFill>
              </a:rPr>
              <a:t>Busca por Índice</a:t>
            </a:r>
          </a:p>
          <a:p>
            <a:pPr lvl="1"/>
            <a:r>
              <a:rPr lang="pt-BR" dirty="0" smtClean="0"/>
              <a:t>Idêntico a vetores estáticos: 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dinamico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[10]</a:t>
            </a:r>
          </a:p>
          <a:p>
            <a:r>
              <a:rPr lang="pt-BR" dirty="0" smtClean="0"/>
              <a:t>Função </a:t>
            </a:r>
            <a:r>
              <a:rPr lang="pt-BR" dirty="0" err="1" smtClean="0">
                <a:solidFill>
                  <a:srgbClr val="92D050"/>
                </a:solidFill>
              </a:rPr>
              <a:t>IndexOf</a:t>
            </a:r>
            <a:r>
              <a:rPr lang="pt-BR" dirty="0" smtClean="0"/>
              <a:t> (Busca </a:t>
            </a:r>
            <a:r>
              <a:rPr lang="pt-BR" dirty="0" err="1" smtClean="0"/>
              <a:t>Sequencial</a:t>
            </a:r>
            <a:r>
              <a:rPr lang="pt-BR" dirty="0" smtClean="0"/>
              <a:t>)</a:t>
            </a:r>
          </a:p>
          <a:p>
            <a:pPr lvl="1"/>
            <a:r>
              <a:rPr lang="pt-BR" dirty="0" smtClean="0"/>
              <a:t>Retorna a posição do elemento com o valor especificado. Não requer que o vetor esteja ordenado.</a:t>
            </a:r>
          </a:p>
          <a:p>
            <a:pPr lvl="1"/>
            <a:r>
              <a:rPr lang="pt-BR" dirty="0" smtClean="0"/>
              <a:t>Se o elemento não existir no vetor, retorna um valor negativo.</a:t>
            </a:r>
          </a:p>
          <a:p>
            <a:pPr lvl="1"/>
            <a:r>
              <a:rPr lang="pt-BR" dirty="0" smtClean="0"/>
              <a:t>Ex.: Retornar o índice em que se encontra o valor 200</a:t>
            </a:r>
          </a:p>
          <a:p>
            <a:pPr lvl="1"/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dinamico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IndexOf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(200);</a:t>
            </a:r>
            <a:endParaRPr lang="pt-BR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List</a:t>
            </a:r>
            <a:r>
              <a:rPr lang="pt-BR" dirty="0" smtClean="0"/>
              <a:t>&lt;T&gt;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Função </a:t>
            </a:r>
            <a:r>
              <a:rPr lang="pt-BR" dirty="0" err="1" smtClean="0">
                <a:solidFill>
                  <a:srgbClr val="92D050"/>
                </a:solidFill>
              </a:rPr>
              <a:t>BinarySearch</a:t>
            </a:r>
            <a:r>
              <a:rPr lang="pt-BR" dirty="0" smtClean="0"/>
              <a:t> (Busca Binária)</a:t>
            </a:r>
          </a:p>
          <a:p>
            <a:pPr lvl="1"/>
            <a:r>
              <a:rPr lang="pt-BR" dirty="0" smtClean="0"/>
              <a:t>Retorna a posição do elemento com valor especificado. Requer que o vetor esteja ordenado.</a:t>
            </a:r>
          </a:p>
          <a:p>
            <a:pPr lvl="1"/>
            <a:r>
              <a:rPr lang="pt-BR" dirty="0" smtClean="0"/>
              <a:t>Se o elemento não existir no vetor, retorna um valor negativo</a:t>
            </a:r>
          </a:p>
          <a:p>
            <a:pPr lvl="1"/>
            <a:r>
              <a:rPr lang="pt-BR" dirty="0" smtClean="0"/>
              <a:t>Ex.: Retornar o índice em que se encontra o valor 200</a:t>
            </a:r>
          </a:p>
          <a:p>
            <a:pPr lvl="1"/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dinamico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BinarySearch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(200);</a:t>
            </a:r>
            <a:endParaRPr lang="pt-BR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List</a:t>
            </a:r>
            <a:r>
              <a:rPr lang="pt-BR" dirty="0" smtClean="0"/>
              <a:t>&lt;T&gt;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Função </a:t>
            </a:r>
            <a:r>
              <a:rPr lang="pt-BR" dirty="0" err="1" smtClean="0">
                <a:solidFill>
                  <a:srgbClr val="92D050"/>
                </a:solidFill>
              </a:rPr>
              <a:t>Sort</a:t>
            </a:r>
            <a:endParaRPr lang="pt-BR" dirty="0" smtClean="0">
              <a:solidFill>
                <a:srgbClr val="92D050"/>
              </a:solidFill>
            </a:endParaRPr>
          </a:p>
          <a:p>
            <a:pPr lvl="1"/>
            <a:r>
              <a:rPr lang="pt-BR" dirty="0" smtClean="0"/>
              <a:t>Ordena o vetor em ordem crescente</a:t>
            </a:r>
          </a:p>
          <a:p>
            <a:pPr lvl="1"/>
            <a:r>
              <a:rPr lang="pt-BR" dirty="0" smtClean="0"/>
              <a:t>Utiliza o algoritmo </a:t>
            </a:r>
            <a:r>
              <a:rPr lang="pt-BR" dirty="0" err="1" smtClean="0"/>
              <a:t>Quick</a:t>
            </a:r>
            <a:r>
              <a:rPr lang="pt-BR" dirty="0" smtClean="0"/>
              <a:t> </a:t>
            </a:r>
            <a:r>
              <a:rPr lang="pt-BR" dirty="0" err="1" smtClean="0"/>
              <a:t>Sort</a:t>
            </a:r>
            <a:endParaRPr lang="pt-BR" dirty="0" smtClean="0"/>
          </a:p>
          <a:p>
            <a:pPr lvl="1"/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dinamico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Sort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pt-BR" dirty="0" smtClean="0"/>
              <a:t>Função </a:t>
            </a:r>
            <a:r>
              <a:rPr lang="pt-BR" dirty="0" err="1" smtClean="0">
                <a:solidFill>
                  <a:srgbClr val="92D050"/>
                </a:solidFill>
              </a:rPr>
              <a:t>Reverse</a:t>
            </a:r>
            <a:endParaRPr lang="pt-BR" dirty="0" smtClean="0">
              <a:solidFill>
                <a:srgbClr val="92D050"/>
              </a:solidFill>
            </a:endParaRPr>
          </a:p>
          <a:p>
            <a:pPr lvl="1"/>
            <a:r>
              <a:rPr lang="pt-BR" dirty="0" smtClean="0"/>
              <a:t>Inverte a ordem dos elementos</a:t>
            </a:r>
          </a:p>
          <a:p>
            <a:pPr lvl="1"/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dinamico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Reverse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lvl="1"/>
            <a:endParaRPr lang="pt-BR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Comando </a:t>
            </a:r>
            <a:r>
              <a:rPr lang="pt-BR" dirty="0" err="1" smtClean="0">
                <a:solidFill>
                  <a:srgbClr val="92D050"/>
                </a:solidFill>
              </a:rPr>
              <a:t>foreach</a:t>
            </a:r>
            <a:endParaRPr lang="pt-BR" dirty="0">
              <a:solidFill>
                <a:srgbClr val="92D05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Comando de repetição bastante utilizado com vetores</a:t>
            </a:r>
          </a:p>
          <a:p>
            <a:r>
              <a:rPr lang="pt-BR" dirty="0" smtClean="0"/>
              <a:t>Simplifica a situação em que queremos percorrer </a:t>
            </a:r>
            <a:r>
              <a:rPr lang="pt-BR" dirty="0" smtClean="0">
                <a:solidFill>
                  <a:srgbClr val="92D050"/>
                </a:solidFill>
              </a:rPr>
              <a:t>todos</a:t>
            </a:r>
            <a:r>
              <a:rPr lang="pt-BR" dirty="0" smtClean="0"/>
              <a:t> os elementos do vetor, </a:t>
            </a:r>
            <a:r>
              <a:rPr lang="pt-BR" dirty="0" smtClean="0">
                <a:solidFill>
                  <a:srgbClr val="92D050"/>
                </a:solidFill>
              </a:rPr>
              <a:t>lendo apenas os valores</a:t>
            </a:r>
          </a:p>
          <a:p>
            <a:r>
              <a:rPr lang="pt-BR" dirty="0" smtClean="0"/>
              <a:t>Não permite a utilização de índice</a:t>
            </a:r>
          </a:p>
          <a:p>
            <a:r>
              <a:rPr lang="pt-BR" dirty="0" smtClean="0"/>
              <a:t>Uma variável do mesmo tipo do vetor deve ser declarada dentro do </a:t>
            </a:r>
            <a:r>
              <a:rPr lang="pt-BR" dirty="0" err="1" smtClean="0">
                <a:solidFill>
                  <a:srgbClr val="92D050"/>
                </a:solidFill>
              </a:rPr>
              <a:t>foreach</a:t>
            </a:r>
            <a:r>
              <a:rPr lang="pt-BR" dirty="0" smtClean="0"/>
              <a:t>, e existe somente nesse contexto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Comando </a:t>
            </a:r>
            <a:r>
              <a:rPr lang="pt-BR" dirty="0" err="1" smtClean="0">
                <a:solidFill>
                  <a:srgbClr val="92D050"/>
                </a:solidFill>
              </a:rPr>
              <a:t>foreach</a:t>
            </a:r>
            <a:endParaRPr lang="pt-BR" dirty="0">
              <a:solidFill>
                <a:srgbClr val="92D05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Exemplo: imprimir todos os elementos de um vetor de inteiros.</a:t>
            </a:r>
          </a:p>
          <a:p>
            <a:r>
              <a:rPr lang="pt-BR" dirty="0" smtClean="0"/>
              <a:t>Utilizando </a:t>
            </a:r>
            <a:r>
              <a:rPr lang="pt-BR" dirty="0" smtClean="0">
                <a:solidFill>
                  <a:srgbClr val="92D050"/>
                </a:solidFill>
              </a:rPr>
              <a:t>for</a:t>
            </a:r>
            <a:r>
              <a:rPr lang="pt-BR" dirty="0" smtClean="0"/>
              <a:t> (precisamos conhecer 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pt-BR" dirty="0" smtClean="0"/>
              <a:t>):</a:t>
            </a:r>
          </a:p>
          <a:p>
            <a:pPr lvl="1"/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for (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 i = 0; i &lt; n; i++)</a:t>
            </a:r>
          </a:p>
          <a:p>
            <a:pPr lvl="2"/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Console.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WriteLine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(vetor[i]);</a:t>
            </a:r>
          </a:p>
          <a:p>
            <a:r>
              <a:rPr lang="pt-BR" dirty="0" smtClean="0"/>
              <a:t>Utilizando </a:t>
            </a:r>
            <a:r>
              <a:rPr lang="pt-BR" dirty="0" err="1" smtClean="0">
                <a:solidFill>
                  <a:srgbClr val="92D050"/>
                </a:solidFill>
              </a:rPr>
              <a:t>foreach</a:t>
            </a:r>
            <a:r>
              <a:rPr lang="pt-BR" dirty="0" smtClean="0"/>
              <a:t>:</a:t>
            </a:r>
          </a:p>
          <a:p>
            <a:pPr lvl="1"/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foreach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 elem in vetor)</a:t>
            </a:r>
          </a:p>
          <a:p>
            <a:pPr lvl="2"/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Console.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WriteLine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(elem);</a:t>
            </a:r>
            <a:endParaRPr lang="pt-BR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Conceito de Vetor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Ao invés de usar variáveis individuais para cada item da série, podemos agrupar a série em uma variável só</a:t>
            </a:r>
          </a:p>
          <a:p>
            <a:r>
              <a:rPr lang="pt-BR" dirty="0" smtClean="0"/>
              <a:t>Esse grupo é chamado de </a:t>
            </a:r>
            <a:r>
              <a:rPr lang="pt-BR" dirty="0" smtClean="0">
                <a:solidFill>
                  <a:srgbClr val="92D050"/>
                </a:solidFill>
              </a:rPr>
              <a:t>vetor</a:t>
            </a:r>
            <a:r>
              <a:rPr lang="pt-BR" dirty="0" smtClean="0"/>
              <a:t>, </a:t>
            </a:r>
            <a:r>
              <a:rPr lang="pt-BR" dirty="0" smtClean="0">
                <a:solidFill>
                  <a:srgbClr val="92D050"/>
                </a:solidFill>
              </a:rPr>
              <a:t>lista</a:t>
            </a:r>
            <a:r>
              <a:rPr lang="pt-BR" dirty="0" smtClean="0"/>
              <a:t> ou </a:t>
            </a:r>
            <a:r>
              <a:rPr lang="pt-BR" dirty="0" err="1" smtClean="0">
                <a:solidFill>
                  <a:srgbClr val="92D050"/>
                </a:solidFill>
              </a:rPr>
              <a:t>array</a:t>
            </a:r>
            <a:endParaRPr lang="pt-BR" dirty="0" smtClean="0">
              <a:solidFill>
                <a:srgbClr val="92D050"/>
              </a:solidFill>
            </a:endParaRPr>
          </a:p>
          <a:p>
            <a:r>
              <a:rPr lang="pt-BR" dirty="0" smtClean="0"/>
              <a:t>Porém, um vetor é um grupo de itens do </a:t>
            </a:r>
            <a:r>
              <a:rPr lang="pt-BR" dirty="0" smtClean="0">
                <a:solidFill>
                  <a:srgbClr val="92D050"/>
                </a:solidFill>
              </a:rPr>
              <a:t>mesmo tipo</a:t>
            </a:r>
            <a:r>
              <a:rPr lang="pt-BR" dirty="0" smtClean="0"/>
              <a:t>, por exemplo:</a:t>
            </a:r>
          </a:p>
          <a:p>
            <a:pPr lvl="1"/>
            <a:r>
              <a:rPr lang="pt-BR" dirty="0" smtClean="0"/>
              <a:t>Grupo de </a:t>
            </a:r>
            <a:r>
              <a:rPr lang="pt-BR" dirty="0" err="1" smtClean="0">
                <a:solidFill>
                  <a:srgbClr val="92D050"/>
                </a:solidFill>
              </a:rPr>
              <a:t>int</a:t>
            </a:r>
            <a:r>
              <a:rPr lang="pt-BR" dirty="0" smtClean="0"/>
              <a:t>, grupo de </a:t>
            </a:r>
            <a:r>
              <a:rPr lang="pt-BR" dirty="0" smtClean="0">
                <a:solidFill>
                  <a:srgbClr val="92D050"/>
                </a:solidFill>
              </a:rPr>
              <a:t>string</a:t>
            </a:r>
            <a:r>
              <a:rPr lang="pt-BR" dirty="0" smtClean="0"/>
              <a:t>, grupo de </a:t>
            </a:r>
            <a:r>
              <a:rPr lang="pt-BR" dirty="0" err="1" smtClean="0">
                <a:solidFill>
                  <a:srgbClr val="92D050"/>
                </a:solidFill>
              </a:rPr>
              <a:t>double</a:t>
            </a:r>
            <a:endParaRPr lang="pt-BR" dirty="0" smtClean="0">
              <a:solidFill>
                <a:srgbClr val="92D050"/>
              </a:solidFill>
            </a:endParaRPr>
          </a:p>
          <a:p>
            <a:r>
              <a:rPr lang="pt-BR" dirty="0" smtClean="0"/>
              <a:t>Mas todos os itens do vetor devem ser do mesmo tipo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Vetores Estáticos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Para poder usar um </a:t>
            </a:r>
            <a:r>
              <a:rPr lang="pt-BR" dirty="0" smtClean="0">
                <a:solidFill>
                  <a:srgbClr val="92D050"/>
                </a:solidFill>
              </a:rPr>
              <a:t>vetor estático</a:t>
            </a:r>
            <a:r>
              <a:rPr lang="pt-BR" dirty="0" smtClean="0"/>
              <a:t>, precisamos primeiro saber quantos elementos ele terá</a:t>
            </a:r>
          </a:p>
          <a:p>
            <a:r>
              <a:rPr lang="pt-BR" dirty="0" smtClean="0"/>
              <a:t>Para </a:t>
            </a:r>
            <a:r>
              <a:rPr lang="pt-BR" dirty="0" smtClean="0">
                <a:solidFill>
                  <a:srgbClr val="92D050"/>
                </a:solidFill>
              </a:rPr>
              <a:t>declarar</a:t>
            </a:r>
            <a:r>
              <a:rPr lang="pt-BR" dirty="0" smtClean="0"/>
              <a:t> um vetor estático de inteiros, por exemplo, fazemos assim:</a:t>
            </a:r>
          </a:p>
          <a:p>
            <a:pPr lvl="1"/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[] 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nomedovetor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pt-BR" dirty="0" smtClean="0"/>
              <a:t>Depois precisamos </a:t>
            </a:r>
            <a:r>
              <a:rPr lang="pt-BR" dirty="0" smtClean="0">
                <a:solidFill>
                  <a:srgbClr val="92D050"/>
                </a:solidFill>
              </a:rPr>
              <a:t>alocar</a:t>
            </a:r>
            <a:r>
              <a:rPr lang="pt-BR" dirty="0" smtClean="0"/>
              <a:t> o número de elementos para o vetor, assim:</a:t>
            </a:r>
          </a:p>
          <a:p>
            <a:pPr lvl="1"/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nomedovetor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[10];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Elementos de um Vetor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Um </a:t>
            </a:r>
            <a:r>
              <a:rPr lang="pt-BR" dirty="0" smtClean="0">
                <a:solidFill>
                  <a:srgbClr val="92D050"/>
                </a:solidFill>
              </a:rPr>
              <a:t>conjunto</a:t>
            </a:r>
            <a:r>
              <a:rPr lang="pt-BR" dirty="0" smtClean="0"/>
              <a:t> X possui 5 números inteiros, sendo eles 14, 92, 26, 35 e 78.</a:t>
            </a:r>
          </a:p>
          <a:p>
            <a:r>
              <a:rPr lang="pt-BR" dirty="0" smtClean="0"/>
              <a:t>Esse conjunto X pode ser representado pelo </a:t>
            </a:r>
            <a:r>
              <a:rPr lang="pt-BR" dirty="0" smtClean="0">
                <a:solidFill>
                  <a:srgbClr val="92D050"/>
                </a:solidFill>
              </a:rPr>
              <a:t>diagrama de </a:t>
            </a:r>
            <a:r>
              <a:rPr lang="pt-BR" dirty="0" err="1" smtClean="0">
                <a:solidFill>
                  <a:srgbClr val="92D050"/>
                </a:solidFill>
              </a:rPr>
              <a:t>Venn</a:t>
            </a:r>
            <a:r>
              <a:rPr lang="pt-BR" dirty="0" smtClean="0"/>
              <a:t>:</a:t>
            </a:r>
          </a:p>
          <a:p>
            <a:endParaRPr lang="pt-BR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43174" y="3829072"/>
            <a:ext cx="363855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Elementos de um Vetor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Se a ordem dos elementos for importante, devemos utilizar a </a:t>
            </a:r>
            <a:r>
              <a:rPr lang="pt-BR" dirty="0" smtClean="0">
                <a:solidFill>
                  <a:srgbClr val="92D050"/>
                </a:solidFill>
              </a:rPr>
              <a:t>notação algébrica</a:t>
            </a:r>
            <a:r>
              <a:rPr lang="pt-BR" dirty="0" smtClean="0"/>
              <a:t>:</a:t>
            </a:r>
          </a:p>
          <a:p>
            <a:pPr lvl="1"/>
            <a:r>
              <a:rPr lang="pt-BR" dirty="0" smtClean="0"/>
              <a:t>X = { 14, 92, 26, 35, 78 }</a:t>
            </a:r>
          </a:p>
          <a:p>
            <a:r>
              <a:rPr lang="pt-BR" dirty="0" smtClean="0"/>
              <a:t>Que também pode ser representado:</a:t>
            </a:r>
          </a:p>
          <a:p>
            <a:pPr lvl="1"/>
            <a:r>
              <a:rPr lang="pt-BR" dirty="0" smtClean="0"/>
              <a:t>X = { X</a:t>
            </a:r>
            <a:r>
              <a:rPr lang="pt-BR" baseline="-25000" dirty="0" smtClean="0"/>
              <a:t>0</a:t>
            </a:r>
            <a:r>
              <a:rPr lang="pt-BR" dirty="0" smtClean="0"/>
              <a:t>, X</a:t>
            </a:r>
            <a:r>
              <a:rPr lang="pt-BR" baseline="-25000" dirty="0" smtClean="0"/>
              <a:t>1</a:t>
            </a:r>
            <a:r>
              <a:rPr lang="pt-BR" dirty="0" smtClean="0"/>
              <a:t>, X</a:t>
            </a:r>
            <a:r>
              <a:rPr lang="pt-BR" baseline="-25000" dirty="0" smtClean="0"/>
              <a:t>2</a:t>
            </a:r>
            <a:r>
              <a:rPr lang="pt-BR" dirty="0" smtClean="0"/>
              <a:t>, X</a:t>
            </a:r>
            <a:r>
              <a:rPr lang="pt-BR" baseline="-25000" dirty="0" smtClean="0"/>
              <a:t>3</a:t>
            </a:r>
            <a:r>
              <a:rPr lang="pt-BR" dirty="0" smtClean="0"/>
              <a:t>, X</a:t>
            </a:r>
            <a:r>
              <a:rPr lang="pt-BR" baseline="-25000" dirty="0" smtClean="0"/>
              <a:t>4</a:t>
            </a:r>
            <a:r>
              <a:rPr lang="pt-BR" dirty="0" smtClean="0"/>
              <a:t> }</a:t>
            </a:r>
          </a:p>
          <a:p>
            <a:r>
              <a:rPr lang="pt-BR" dirty="0" smtClean="0"/>
              <a:t>Dessa forma sabemos que:</a:t>
            </a:r>
          </a:p>
          <a:p>
            <a:pPr lvl="1"/>
            <a:r>
              <a:rPr lang="pt-BR" dirty="0" smtClean="0"/>
              <a:t>X</a:t>
            </a:r>
            <a:r>
              <a:rPr lang="pt-BR" baseline="-25000" dirty="0" smtClean="0"/>
              <a:t>0</a:t>
            </a:r>
            <a:r>
              <a:rPr lang="pt-BR" dirty="0" smtClean="0"/>
              <a:t> = 14		X</a:t>
            </a:r>
            <a:r>
              <a:rPr lang="pt-BR" baseline="-25000" dirty="0" smtClean="0"/>
              <a:t>3</a:t>
            </a:r>
            <a:r>
              <a:rPr lang="pt-BR" dirty="0" smtClean="0"/>
              <a:t> = 35</a:t>
            </a:r>
          </a:p>
          <a:p>
            <a:pPr lvl="1"/>
            <a:r>
              <a:rPr lang="pt-BR" dirty="0" smtClean="0"/>
              <a:t>X</a:t>
            </a:r>
            <a:r>
              <a:rPr lang="pt-BR" baseline="-25000" dirty="0" smtClean="0"/>
              <a:t>1</a:t>
            </a:r>
            <a:r>
              <a:rPr lang="pt-BR" dirty="0" smtClean="0"/>
              <a:t> = 92		X</a:t>
            </a:r>
            <a:r>
              <a:rPr lang="pt-BR" baseline="-25000" dirty="0" smtClean="0"/>
              <a:t>4</a:t>
            </a:r>
            <a:r>
              <a:rPr lang="pt-BR" dirty="0" smtClean="0"/>
              <a:t> = 78</a:t>
            </a:r>
          </a:p>
          <a:p>
            <a:pPr lvl="1"/>
            <a:r>
              <a:rPr lang="pt-BR" dirty="0" smtClean="0"/>
              <a:t>X</a:t>
            </a:r>
            <a:r>
              <a:rPr lang="pt-BR" baseline="-25000" dirty="0" smtClean="0"/>
              <a:t>2</a:t>
            </a:r>
            <a:r>
              <a:rPr lang="pt-BR" dirty="0" smtClean="0"/>
              <a:t> = 26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Elementos de um Vetor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Convertendo para C#. </a:t>
            </a:r>
            <a:r>
              <a:rPr lang="pt-BR" dirty="0" smtClean="0">
                <a:solidFill>
                  <a:srgbClr val="92D050"/>
                </a:solidFill>
              </a:rPr>
              <a:t>Declaração</a:t>
            </a:r>
            <a:r>
              <a:rPr lang="pt-BR" dirty="0" smtClean="0"/>
              <a:t>:</a:t>
            </a:r>
          </a:p>
          <a:p>
            <a:pPr lvl="1"/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[] x;</a:t>
            </a:r>
          </a:p>
          <a:p>
            <a:r>
              <a:rPr lang="pt-BR" dirty="0" smtClean="0">
                <a:solidFill>
                  <a:srgbClr val="92D050"/>
                </a:solidFill>
              </a:rPr>
              <a:t>Alocação</a:t>
            </a:r>
            <a:r>
              <a:rPr lang="pt-BR" dirty="0" smtClean="0"/>
              <a:t>:</a:t>
            </a:r>
          </a:p>
          <a:p>
            <a:pPr lvl="1"/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x = 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[5];</a:t>
            </a:r>
          </a:p>
          <a:p>
            <a:r>
              <a:rPr lang="pt-BR" dirty="0" smtClean="0">
                <a:solidFill>
                  <a:srgbClr val="92D050"/>
                </a:solidFill>
              </a:rPr>
              <a:t>Inicialização</a:t>
            </a:r>
            <a:r>
              <a:rPr lang="pt-BR" dirty="0" smtClean="0"/>
              <a:t>:</a:t>
            </a:r>
          </a:p>
          <a:p>
            <a:pPr lvl="1"/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x[0] = 14;</a:t>
            </a:r>
          </a:p>
          <a:p>
            <a:pPr lvl="1"/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x[1] = 92;</a:t>
            </a:r>
          </a:p>
          <a:p>
            <a:pPr lvl="1"/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x[2] = 26;</a:t>
            </a:r>
          </a:p>
          <a:p>
            <a:pPr lvl="1"/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x[3] = 35;</a:t>
            </a:r>
          </a:p>
          <a:p>
            <a:pPr lvl="1"/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x[4] = 78;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Elementos de um Vetor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dirty="0" smtClean="0"/>
              <a:t>Em C#, um vetor também pode ser alocado e inicializado no mesmo comando:</a:t>
            </a:r>
          </a:p>
          <a:p>
            <a:pPr lvl="1"/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x = 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[5] {14, 92, 26, 35, 78};</a:t>
            </a:r>
          </a:p>
          <a:p>
            <a:r>
              <a:rPr lang="pt-BR" dirty="0" smtClean="0"/>
              <a:t>Note que só podemos utilizar esta técnica se já conhecermos todos os elementos do vetor</a:t>
            </a:r>
          </a:p>
          <a:p>
            <a:r>
              <a:rPr lang="pt-BR" dirty="0" smtClean="0"/>
              <a:t>Ao utilizar esta técnica, podemos omitir o número de elementos:</a:t>
            </a:r>
          </a:p>
          <a:p>
            <a:pPr lvl="1"/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x = 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[] {14, 92, 26, 35, 78};</a:t>
            </a:r>
            <a:endParaRPr lang="pt-BR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écnica">
  <a:themeElements>
    <a:clrScheme name="Técnica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écnica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écnica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616</TotalTime>
  <Words>1255</Words>
  <Application>Microsoft Office PowerPoint</Application>
  <PresentationFormat>Apresentação na tela (4:3)</PresentationFormat>
  <Paragraphs>185</Paragraphs>
  <Slides>34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34</vt:i4>
      </vt:variant>
    </vt:vector>
  </HeadingPairs>
  <TitlesOfParts>
    <vt:vector size="35" baseType="lpstr">
      <vt:lpstr>Técnica</vt:lpstr>
      <vt:lpstr>Módulo I Capítulo 5: Vetores</vt:lpstr>
      <vt:lpstr>Sumário</vt:lpstr>
      <vt:lpstr>Conceito de Vetor</vt:lpstr>
      <vt:lpstr>Conceito de Vetor</vt:lpstr>
      <vt:lpstr>Vetores Estáticos</vt:lpstr>
      <vt:lpstr>Elementos de um Vetor</vt:lpstr>
      <vt:lpstr>Elementos de um Vetor</vt:lpstr>
      <vt:lpstr>Elementos de um Vetor</vt:lpstr>
      <vt:lpstr>Elementos de um Vetor</vt:lpstr>
      <vt:lpstr>Elementos de um Vetor</vt:lpstr>
      <vt:lpstr>Elementos de um Vetor</vt:lpstr>
      <vt:lpstr>Busca</vt:lpstr>
      <vt:lpstr>Inserção</vt:lpstr>
      <vt:lpstr>Remoção</vt:lpstr>
      <vt:lpstr>Ordenação</vt:lpstr>
      <vt:lpstr>Ordenação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Vetores Dinâmicos</vt:lpstr>
      <vt:lpstr>List&lt;T&gt;</vt:lpstr>
      <vt:lpstr>List&lt;T&gt;</vt:lpstr>
      <vt:lpstr>List&lt;T&gt;</vt:lpstr>
      <vt:lpstr>List&lt;T&gt;</vt:lpstr>
      <vt:lpstr>List&lt;T&gt;</vt:lpstr>
      <vt:lpstr>List&lt;T&gt;</vt:lpstr>
      <vt:lpstr>List&lt;T&gt;</vt:lpstr>
      <vt:lpstr>Comando foreach</vt:lpstr>
      <vt:lpstr>Comando foreach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Capítulo 5: Vetores</dc:title>
  <dc:creator>William Ivanski</dc:creator>
  <cp:lastModifiedBy>William Ivanski</cp:lastModifiedBy>
  <cp:revision>49</cp:revision>
  <dcterms:created xsi:type="dcterms:W3CDTF">2014-09-20T15:05:39Z</dcterms:created>
  <dcterms:modified xsi:type="dcterms:W3CDTF">2015-09-21T21:13:29Z</dcterms:modified>
</cp:coreProperties>
</file>