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12/8/2015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II</a:t>
            </a:r>
            <a:br>
              <a:rPr lang="pt-BR" dirty="0" smtClean="0"/>
            </a:br>
            <a:r>
              <a:rPr lang="pt-BR" dirty="0" smtClean="0"/>
              <a:t>Capítulo </a:t>
            </a:r>
            <a:r>
              <a:rPr lang="pt-BR" dirty="0" smtClean="0"/>
              <a:t>2: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Bibliotecas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Mais sobre a FCL</a:t>
            </a:r>
          </a:p>
          <a:p>
            <a:r>
              <a:rPr lang="pt-BR" dirty="0" smtClean="0"/>
              <a:t>O que é uma Biblioteca?</a:t>
            </a:r>
          </a:p>
          <a:p>
            <a:r>
              <a:rPr lang="pt-BR" dirty="0" smtClean="0"/>
              <a:t>O que é um arquivo DLL?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sobre a FCL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FCL = Framework </a:t>
            </a:r>
            <a:r>
              <a:rPr lang="pt-BR" dirty="0" err="1" smtClean="0">
                <a:solidFill>
                  <a:srgbClr val="92D050"/>
                </a:solidFill>
              </a:rPr>
              <a:t>Class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Library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>
                <a:solidFill>
                  <a:srgbClr val="92D050"/>
                </a:solidFill>
              </a:rPr>
              <a:t>Biblioteca</a:t>
            </a:r>
            <a:r>
              <a:rPr lang="pt-BR" dirty="0" smtClean="0"/>
              <a:t> de Classes da Plataforma</a:t>
            </a:r>
          </a:p>
          <a:p>
            <a:r>
              <a:rPr lang="pt-BR" dirty="0" smtClean="0"/>
              <a:t>Contém diversas classes prontas para facilitar a vida do programador</a:t>
            </a:r>
          </a:p>
          <a:p>
            <a:r>
              <a:rPr lang="pt-BR" dirty="0" smtClean="0"/>
              <a:t>Toda funcionalidade foi implementada da forma mais otimizada possível</a:t>
            </a:r>
          </a:p>
          <a:p>
            <a:r>
              <a:rPr lang="pt-BR" dirty="0" smtClean="0"/>
              <a:t>É composta por diversos arquivos </a:t>
            </a:r>
            <a:r>
              <a:rPr lang="pt-BR" dirty="0" smtClean="0">
                <a:solidFill>
                  <a:srgbClr val="92D050"/>
                </a:solidFill>
              </a:rPr>
              <a:t>DLL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sobre a FCL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Algumas funcionalidades interessantes: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smtClean="0">
                <a:solidFill>
                  <a:srgbClr val="92D050"/>
                </a:solidFill>
              </a:rPr>
              <a:t>string.</a:t>
            </a:r>
            <a:r>
              <a:rPr lang="pt-BR" dirty="0" err="1" smtClean="0">
                <a:solidFill>
                  <a:srgbClr val="92D050"/>
                </a:solidFill>
              </a:rPr>
              <a:t>ToUpper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smtClean="0">
                <a:solidFill>
                  <a:srgbClr val="92D050"/>
                </a:solidFill>
              </a:rPr>
              <a:t>string.</a:t>
            </a:r>
            <a:r>
              <a:rPr lang="pt-BR" dirty="0" err="1" smtClean="0">
                <a:solidFill>
                  <a:srgbClr val="92D050"/>
                </a:solidFill>
              </a:rPr>
              <a:t>ToLower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smtClean="0">
                <a:solidFill>
                  <a:srgbClr val="92D050"/>
                </a:solidFill>
              </a:rPr>
              <a:t>string.</a:t>
            </a:r>
            <a:r>
              <a:rPr lang="pt-BR" dirty="0" err="1" smtClean="0">
                <a:solidFill>
                  <a:srgbClr val="92D050"/>
                </a:solidFill>
              </a:rPr>
              <a:t>Split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smtClean="0">
                <a:solidFill>
                  <a:srgbClr val="92D050"/>
                </a:solidFill>
              </a:rPr>
              <a:t>string.</a:t>
            </a:r>
            <a:r>
              <a:rPr lang="pt-BR" dirty="0" err="1" smtClean="0">
                <a:solidFill>
                  <a:srgbClr val="92D050"/>
                </a:solidFill>
              </a:rPr>
              <a:t>ToCharArray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1"/>
            <a:r>
              <a:rPr lang="pt-BR" dirty="0" smtClean="0"/>
              <a:t>Método </a:t>
            </a:r>
            <a:r>
              <a:rPr lang="pt-BR" dirty="0" smtClean="0">
                <a:solidFill>
                  <a:srgbClr val="92D050"/>
                </a:solidFill>
              </a:rPr>
              <a:t>&lt;tipo&gt;.</a:t>
            </a:r>
            <a:r>
              <a:rPr lang="pt-BR" dirty="0" err="1" smtClean="0">
                <a:solidFill>
                  <a:srgbClr val="92D050"/>
                </a:solidFill>
              </a:rPr>
              <a:t>TryParse</a:t>
            </a:r>
            <a:r>
              <a:rPr lang="pt-BR" dirty="0" smtClean="0">
                <a:solidFill>
                  <a:srgbClr val="92D050"/>
                </a:solidFill>
              </a:rPr>
              <a:t>()</a:t>
            </a:r>
          </a:p>
          <a:p>
            <a:pPr lvl="2"/>
            <a:r>
              <a:rPr lang="pt-BR" dirty="0" smtClean="0"/>
              <a:t>&lt;tipo&gt; pode ser: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r>
              <a:rPr lang="pt-BR" dirty="0" smtClean="0"/>
              <a:t>, 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r>
              <a:rPr lang="pt-BR" dirty="0" smtClean="0"/>
              <a:t>, </a:t>
            </a:r>
            <a:r>
              <a:rPr lang="pt-BR" dirty="0" err="1" smtClean="0"/>
              <a:t>bool</a:t>
            </a:r>
            <a:r>
              <a:rPr lang="pt-BR" dirty="0" smtClean="0"/>
              <a:t>, </a:t>
            </a:r>
            <a:r>
              <a:rPr lang="pt-BR" dirty="0" err="1" smtClean="0"/>
              <a:t>DateTime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Classe </a:t>
            </a:r>
            <a:r>
              <a:rPr lang="pt-BR" dirty="0" smtClean="0">
                <a:solidFill>
                  <a:srgbClr val="92D050"/>
                </a:solidFill>
              </a:rPr>
              <a:t>System.</a:t>
            </a:r>
            <a:r>
              <a:rPr lang="pt-BR" dirty="0" err="1" smtClean="0">
                <a:solidFill>
                  <a:srgbClr val="92D050"/>
                </a:solidFill>
              </a:rPr>
              <a:t>Random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Classes </a:t>
            </a:r>
            <a:r>
              <a:rPr lang="pt-BR" dirty="0" smtClean="0">
                <a:solidFill>
                  <a:srgbClr val="92D050"/>
                </a:solidFill>
              </a:rPr>
              <a:t>System.</a:t>
            </a:r>
            <a:r>
              <a:rPr lang="pt-BR" dirty="0" err="1" smtClean="0">
                <a:solidFill>
                  <a:srgbClr val="92D050"/>
                </a:solidFill>
              </a:rPr>
              <a:t>DateTime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System.</a:t>
            </a:r>
            <a:r>
              <a:rPr lang="pt-BR" dirty="0" err="1" smtClean="0">
                <a:solidFill>
                  <a:srgbClr val="92D050"/>
                </a:solidFill>
              </a:rPr>
              <a:t>TimeSpan</a:t>
            </a:r>
            <a:endParaRPr lang="pt-BR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Biblioteca?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dirty="0" smtClean="0">
                <a:solidFill>
                  <a:srgbClr val="92D050"/>
                </a:solidFill>
              </a:rPr>
              <a:t>biblioteca</a:t>
            </a:r>
            <a:r>
              <a:rPr lang="pt-BR" dirty="0" smtClean="0"/>
              <a:t> é um conjunto de classes prontas para usarmos em nossos projetos</a:t>
            </a:r>
          </a:p>
          <a:p>
            <a:r>
              <a:rPr lang="pt-BR" dirty="0" smtClean="0"/>
              <a:t>Existem muitas bibliotecas gratuitas e pagas, mas nós também podemos desenvolver bibliotecas</a:t>
            </a:r>
          </a:p>
          <a:p>
            <a:r>
              <a:rPr lang="pt-BR" dirty="0" smtClean="0"/>
              <a:t>Bibliotecas também são chamadas de: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Componentes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Dependências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Referências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Biblioteca?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bibliotecas a serem utilizadas devem ser </a:t>
            </a:r>
            <a:r>
              <a:rPr lang="pt-BR" dirty="0" smtClean="0">
                <a:solidFill>
                  <a:srgbClr val="92D050"/>
                </a:solidFill>
              </a:rPr>
              <a:t>referenciadas</a:t>
            </a:r>
            <a:r>
              <a:rPr lang="pt-BR" dirty="0" smtClean="0"/>
              <a:t> no seu projeto</a:t>
            </a:r>
          </a:p>
          <a:p>
            <a:r>
              <a:rPr lang="pt-BR" dirty="0" smtClean="0"/>
              <a:t>Bibliotecas podem referenciar outras bibliotecas</a:t>
            </a:r>
          </a:p>
          <a:p>
            <a:r>
              <a:rPr lang="pt-BR" dirty="0" smtClean="0"/>
              <a:t>Bibliotecas facilitam a manutenção:</a:t>
            </a:r>
          </a:p>
          <a:p>
            <a:pPr lvl="1"/>
            <a:r>
              <a:rPr lang="pt-BR" dirty="0" smtClean="0"/>
              <a:t>Aumentam o </a:t>
            </a:r>
            <a:r>
              <a:rPr lang="pt-BR" dirty="0" smtClean="0">
                <a:solidFill>
                  <a:srgbClr val="92D050"/>
                </a:solidFill>
              </a:rPr>
              <a:t>reaproveitamento de código</a:t>
            </a:r>
          </a:p>
          <a:p>
            <a:pPr lvl="1"/>
            <a:r>
              <a:rPr lang="pt-BR" dirty="0" smtClean="0"/>
              <a:t>Aumentam a </a:t>
            </a:r>
            <a:r>
              <a:rPr lang="pt-BR" dirty="0" err="1" smtClean="0">
                <a:solidFill>
                  <a:srgbClr val="92D050"/>
                </a:solidFill>
              </a:rPr>
              <a:t>modularidade</a:t>
            </a:r>
            <a:r>
              <a:rPr lang="pt-BR" dirty="0" smtClean="0"/>
              <a:t> do sistema</a:t>
            </a:r>
            <a:endParaRPr lang="pt-BR" dirty="0" smtClean="0"/>
          </a:p>
          <a:p>
            <a:pPr lvl="1"/>
            <a:r>
              <a:rPr lang="pt-BR" dirty="0" smtClean="0"/>
              <a:t>Aumentam a </a:t>
            </a:r>
            <a:r>
              <a:rPr lang="pt-BR" dirty="0" smtClean="0">
                <a:solidFill>
                  <a:srgbClr val="92D050"/>
                </a:solidFill>
              </a:rPr>
              <a:t>portabilidade</a:t>
            </a:r>
            <a:r>
              <a:rPr lang="pt-BR" dirty="0" smtClean="0"/>
              <a:t> do sistema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arquivo DLL?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 </a:t>
            </a:r>
            <a:r>
              <a:rPr lang="pt-BR" dirty="0" smtClean="0">
                <a:solidFill>
                  <a:srgbClr val="92D050"/>
                </a:solidFill>
              </a:rPr>
              <a:t>programa</a:t>
            </a:r>
            <a:r>
              <a:rPr lang="pt-BR" dirty="0" smtClean="0"/>
              <a:t> .NET é compilado para um arquivo </a:t>
            </a:r>
            <a:r>
              <a:rPr lang="pt-BR" dirty="0" smtClean="0">
                <a:solidFill>
                  <a:srgbClr val="92D050"/>
                </a:solidFill>
              </a:rPr>
              <a:t>EXE</a:t>
            </a:r>
          </a:p>
          <a:p>
            <a:r>
              <a:rPr lang="pt-BR" dirty="0" smtClean="0"/>
              <a:t>O formato interno do EXE é comum a todas as linguagens suportadas, graças à </a:t>
            </a:r>
            <a:r>
              <a:rPr lang="pt-BR" dirty="0" smtClean="0">
                <a:solidFill>
                  <a:srgbClr val="92D050"/>
                </a:solidFill>
              </a:rPr>
              <a:t>CLR (</a:t>
            </a:r>
            <a:r>
              <a:rPr lang="pt-BR" dirty="0" err="1" smtClean="0">
                <a:solidFill>
                  <a:srgbClr val="92D050"/>
                </a:solidFill>
              </a:rPr>
              <a:t>Common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Language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Runtime</a:t>
            </a:r>
            <a:r>
              <a:rPr lang="pt-BR" dirty="0" smtClean="0">
                <a:solidFill>
                  <a:srgbClr val="92D050"/>
                </a:solidFill>
              </a:rPr>
              <a:t>)</a:t>
            </a:r>
          </a:p>
          <a:p>
            <a:r>
              <a:rPr lang="pt-BR" dirty="0" smtClean="0"/>
              <a:t>Toda </a:t>
            </a:r>
            <a:r>
              <a:rPr lang="pt-BR" dirty="0" smtClean="0">
                <a:solidFill>
                  <a:srgbClr val="92D050"/>
                </a:solidFill>
              </a:rPr>
              <a:t>biblioteca</a:t>
            </a:r>
            <a:r>
              <a:rPr lang="pt-BR" dirty="0" smtClean="0"/>
              <a:t> .NET é compilada para um arquivo </a:t>
            </a:r>
            <a:r>
              <a:rPr lang="pt-BR" dirty="0" smtClean="0">
                <a:solidFill>
                  <a:srgbClr val="92D050"/>
                </a:solidFill>
              </a:rPr>
              <a:t>DLL</a:t>
            </a:r>
          </a:p>
          <a:p>
            <a:r>
              <a:rPr lang="pt-BR" dirty="0" smtClean="0"/>
              <a:t>O formato interno do DLL é comum a todas as linguagens suportadas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arquivo DLL?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Isso quer dizer que podemos referenciar uma biblioteca escrita em VB.NET em um programa escrito em C# !!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DLL = </a:t>
            </a:r>
            <a:r>
              <a:rPr lang="pt-BR" dirty="0" err="1" smtClean="0">
                <a:solidFill>
                  <a:srgbClr val="92D050"/>
                </a:solidFill>
              </a:rPr>
              <a:t>Dynamic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Linking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Library</a:t>
            </a:r>
            <a:r>
              <a:rPr lang="pt-BR" dirty="0" smtClean="0"/>
              <a:t> (Biblioteca de Vínculo Dinâmico)</a:t>
            </a:r>
          </a:p>
          <a:p>
            <a:r>
              <a:rPr lang="pt-BR" dirty="0" smtClean="0"/>
              <a:t>Todo arquivo DLL é carregado para a memória somente quando necessário</a:t>
            </a:r>
          </a:p>
          <a:p>
            <a:r>
              <a:rPr lang="pt-BR" dirty="0" smtClean="0"/>
              <a:t>Os arquivos DLL devem estar na mesma pasta que o arquivo EXE</a:t>
            </a:r>
          </a:p>
          <a:p>
            <a:r>
              <a:rPr lang="pt-BR" dirty="0" smtClean="0"/>
              <a:t>A FCL se encontra num local especial chamado </a:t>
            </a:r>
            <a:r>
              <a:rPr lang="pt-BR" dirty="0" smtClean="0">
                <a:solidFill>
                  <a:srgbClr val="92D050"/>
                </a:solidFill>
              </a:rPr>
              <a:t>GAC (Global </a:t>
            </a:r>
            <a:r>
              <a:rPr lang="pt-BR" dirty="0" err="1" smtClean="0">
                <a:solidFill>
                  <a:srgbClr val="92D050"/>
                </a:solidFill>
              </a:rPr>
              <a:t>Assembly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Cache</a:t>
            </a:r>
            <a:r>
              <a:rPr lang="pt-BR" dirty="0" smtClean="0">
                <a:solidFill>
                  <a:srgbClr val="92D050"/>
                </a:solidFill>
              </a:rPr>
              <a:t>)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1203</TotalTime>
  <Words>334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Técnica</vt:lpstr>
      <vt:lpstr>Módulo II Capítulo 2: Bibliotecas</vt:lpstr>
      <vt:lpstr>Sumário</vt:lpstr>
      <vt:lpstr>Mais sobre a FCL</vt:lpstr>
      <vt:lpstr>Mais sobre a FCL</vt:lpstr>
      <vt:lpstr>O que é uma Biblioteca?</vt:lpstr>
      <vt:lpstr>O que é uma Biblioteca?</vt:lpstr>
      <vt:lpstr>O que é um arquivo DLL?</vt:lpstr>
      <vt:lpstr>O que é um arquivo DLL?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103</cp:revision>
  <dcterms:created xsi:type="dcterms:W3CDTF">2014-11-08T14:53:48Z</dcterms:created>
  <dcterms:modified xsi:type="dcterms:W3CDTF">2015-08-13T03:05:05Z</dcterms:modified>
</cp:coreProperties>
</file>