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501" r:id="rId27"/>
    <p:sldId id="571" r:id="rId28"/>
    <p:sldId id="538" r:id="rId29"/>
    <p:sldId id="539" r:id="rId30"/>
    <p:sldId id="540" r:id="rId31"/>
    <p:sldId id="541" r:id="rId32"/>
    <p:sldId id="450" r:id="rId33"/>
    <p:sldId id="460" r:id="rId34"/>
    <p:sldId id="449" r:id="rId35"/>
    <p:sldId id="472" r:id="rId36"/>
    <p:sldId id="511" r:id="rId37"/>
    <p:sldId id="445" r:id="rId38"/>
    <p:sldId id="446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456" r:id="rId51"/>
    <p:sldId id="447" r:id="rId52"/>
    <p:sldId id="528" r:id="rId53"/>
    <p:sldId id="529" r:id="rId54"/>
    <p:sldId id="530" r:id="rId55"/>
    <p:sldId id="532" r:id="rId56"/>
    <p:sldId id="533" r:id="rId57"/>
    <p:sldId id="534" r:id="rId58"/>
    <p:sldId id="535" r:id="rId59"/>
    <p:sldId id="531" r:id="rId60"/>
    <p:sldId id="444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all tables in schema public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for num)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Mas... não existe um backup </a:t>
            </a:r>
            <a:r>
              <a:rPr lang="x-none" altLang="pt-BR">
                <a:solidFill>
                  <a:srgbClr val="92D050"/>
                </a:solidFill>
              </a:rPr>
              <a:t>genérico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Hoje o </a:t>
            </a:r>
            <a:r>
              <a:rPr lang="x-none" altLang="pt-BR">
                <a:solidFill>
                  <a:srgbClr val="92D050"/>
                </a:solidFill>
              </a:rPr>
              <a:t>OmniDB </a:t>
            </a:r>
            <a:r>
              <a:rPr lang="x-none" altLang="pt-BR"/>
              <a:t>consegue </a:t>
            </a:r>
            <a:r>
              <a:rPr lang="x-none" altLang="pt-BR">
                <a:solidFill>
                  <a:srgbClr val="92D050"/>
                </a:solidFill>
              </a:rPr>
              <a:t>converter</a:t>
            </a:r>
            <a:r>
              <a:rPr lang="x-none" altLang="pt-BR"/>
              <a:t> de qualquer SGBD suportado para qualquer SGBD suportado</a:t>
            </a:r>
            <a:endParaRPr lang="x-none" altLang="pt-BR"/>
          </a:p>
          <a:p>
            <a:r>
              <a:rPr lang="x-none" altLang="pt-BR"/>
              <a:t>Por exemplo:</a:t>
            </a:r>
            <a:endParaRPr lang="x-none" altLang="pt-BR"/>
          </a:p>
          <a:p>
            <a:pPr lvl="1"/>
            <a:r>
              <a:rPr lang="x-none" altLang="pt-BR"/>
              <a:t>De PostgreSQL para SQLite</a:t>
            </a:r>
            <a:endParaRPr lang="x-none" altLang="pt-BR"/>
          </a:p>
          <a:p>
            <a:pPr lvl="1"/>
            <a:r>
              <a:rPr lang="x-none" altLang="pt-BR"/>
              <a:t>De SQLite para PostgreSQL</a:t>
            </a:r>
            <a:endParaRPr lang="x-none" altLang="pt-BR"/>
          </a:p>
          <a:p>
            <a:pPr lvl="0"/>
            <a:r>
              <a:rPr lang="x-none" altLang="pt-BR"/>
              <a:t>Futuramente lançaremos uma funcionalidade chamada </a:t>
            </a:r>
            <a:r>
              <a:rPr lang="x-none" altLang="pt-BR">
                <a:solidFill>
                  <a:srgbClr val="92D050"/>
                </a:solidFill>
              </a:rPr>
              <a:t>OmniDump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Nesting e Unnesting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 sz="2400">
                <a:solidFill>
                  <a:srgbClr val="92D050"/>
                </a:solidFill>
              </a:rPr>
              <a:t>Nesting</a:t>
            </a:r>
            <a:r>
              <a:rPr lang="x-none" altLang="pt-BR" sz="2400"/>
              <a:t>: juntar os valores de uma coluna em uma única string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array_to_string(array(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'banana'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'laranja'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'maçã'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'mamão'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), ',')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>
                <a:solidFill>
                  <a:srgbClr val="92D050"/>
                </a:solidFill>
              </a:rPr>
              <a:t>Unnesting</a:t>
            </a:r>
            <a:r>
              <a:rPr lang="x-none" altLang="pt-BR" sz="2400"/>
              <a:t>: quebrar uma string em várias linhas de uma mesma coluna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unnest(string_to_array('banana,laranja,maçã,mamão', ','))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pg_activity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Semelhante ao </a:t>
            </a:r>
            <a:r>
              <a:rPr lang="x-none" altLang="pt-BR">
                <a:solidFill>
                  <a:srgbClr val="92D050"/>
                </a:solidFill>
              </a:rPr>
              <a:t>top</a:t>
            </a:r>
            <a:r>
              <a:rPr lang="x-none" altLang="pt-BR"/>
              <a:t>, permite ver toda a atividade do banco no momento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Se não há atividade, não mostra nada! (pgbench?)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Também permite </a:t>
            </a:r>
            <a:r>
              <a:rPr lang="x-none" altLang="pt-BR">
                <a:solidFill>
                  <a:srgbClr val="92D050"/>
                </a:solidFill>
              </a:rPr>
              <a:t>cancelar </a:t>
            </a:r>
            <a:r>
              <a:rPr lang="x-none" altLang="pt-BR"/>
              <a:t>transações (tecla k sobre a transação)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pg-activity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Utilização: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pg_activity -h &lt;servidor&gt; -U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pgbadger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Análise visual de log do PostgreSQL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git perl mono-xsp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git clone https://github.com/dalibo/pgbadger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>
                <a:sym typeface="+mn-ea"/>
              </a:rPr>
              <a:t>Edite o arquivo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/etc/postgresql/9. 4/main/postgresql.conf</a:t>
            </a:r>
            <a:endParaRPr lang="x-none" altLang="pt-BR" sz="3000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 sz="3000">
                <a:solidFill>
                  <a:srgbClr val="00B0F0"/>
                </a:solidFill>
                <a:latin typeface="DejaVu Sans Mono" charset="0"/>
                <a:sym typeface="+mn-ea"/>
              </a:rPr>
              <a:t>log_min_duration_statement = 0</a:t>
            </a:r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3000">
                <a:solidFill>
                  <a:srgbClr val="00B0F0"/>
                </a:solidFill>
                <a:latin typeface="DejaVu Sans Mono" charset="0"/>
                <a:sym typeface="+mn-ea"/>
              </a:rPr>
              <a:t>lc_messages = 'C'</a:t>
            </a:r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0"/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pgbadger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/>
              <a:t>No OmniDB: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pg_reload_conf()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Faça alguma coisa no banco! (pgbench?)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Para rodar o pgbadger: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perl ./pgbadger/pgbadger -p '%t [%p-%l] %q%u@%d ' /var/log/postgresql-9.4-main.log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Vai gerar um arquivo </a:t>
            </a:r>
            <a:r>
              <a:rPr lang="x-none" altLang="pt-BR">
                <a:solidFill>
                  <a:srgbClr val="92D050"/>
                </a:solidFill>
              </a:rPr>
              <a:t>out.html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Necessário abrir esse arquivo no navegador, ou servi-lo pela web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xsp4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Nesting e Unnesting</a:t>
            </a:r>
            <a:endParaRPr lang="x-none" altLang="pt-BR"/>
          </a:p>
          <a:p>
            <a:r>
              <a:rPr lang="x-none" altLang="pt-BR"/>
              <a:t>Ferramentas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pgbench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benchmarking </a:t>
            </a:r>
            <a:r>
              <a:rPr lang="x-none" altLang="pt-BR"/>
              <a:t>do PostgreSQL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postgresql-contrib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Crie um banco chamado </a:t>
            </a:r>
            <a:r>
              <a:rPr lang="x-none" altLang="pt-BR">
                <a:solidFill>
                  <a:srgbClr val="92D050"/>
                </a:solidFill>
              </a:rPr>
              <a:t>teste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Para criar o banco de benchmarking: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pgbench -i -s 10 teste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rodar o benchmarking: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pgbench -c 90 -t 100 teste -n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Análise da consulta lenta com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explain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</a:t>
            </a:r>
            <a:r>
              <a:rPr lang="x-none" altLang="pt-BR">
                <a:solidFill>
                  <a:srgbClr val="92D050"/>
                </a:solidFill>
              </a:rPr>
              <a:t>subconsultas </a:t>
            </a:r>
            <a:r>
              <a:rPr lang="x-none" altLang="pt-BR"/>
              <a:t>somente como uma tabela (no </a:t>
            </a:r>
            <a:r>
              <a:rPr lang="x-none" altLang="pt-BR">
                <a:solidFill>
                  <a:srgbClr val="92D050"/>
                </a:solidFill>
              </a:rPr>
              <a:t>from </a:t>
            </a:r>
            <a:r>
              <a:rPr lang="x-none" altLang="pt-BR"/>
              <a:t>e no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Sempre que houver um </a:t>
            </a:r>
            <a:r>
              <a:rPr lang="x-none" altLang="pt-BR">
                <a:solidFill>
                  <a:srgbClr val="92D050"/>
                </a:solidFill>
              </a:rPr>
              <a:t>atributo constante</a:t>
            </a:r>
            <a:r>
              <a:rPr lang="x-none" altLang="pt-BR"/>
              <a:t> e puder fazer </a:t>
            </a:r>
            <a:r>
              <a:rPr lang="x-none" altLang="pt-BR">
                <a:solidFill>
                  <a:srgbClr val="92D050"/>
                </a:solidFill>
              </a:rPr>
              <a:t>subconsulta </a:t>
            </a:r>
            <a:r>
              <a:rPr lang="x-none" altLang="pt-BR"/>
              <a:t>no from ou no join, faça</a:t>
            </a:r>
            <a:endParaRPr lang="x-none" altLang="pt-BR"/>
          </a:p>
          <a:p>
            <a:r>
              <a:rPr lang="x-none" altLang="pt-BR"/>
              <a:t>Procure fazer joins de apenas </a:t>
            </a:r>
            <a:r>
              <a:rPr lang="x-none" altLang="pt-BR">
                <a:solidFill>
                  <a:srgbClr val="92D050"/>
                </a:solidFill>
              </a:rPr>
              <a:t>1 atributo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Ordene os joins</a:t>
            </a:r>
            <a:r>
              <a:rPr lang="x-none" altLang="pt-BR"/>
              <a:t>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</a:t>
            </a:r>
            <a:r>
              <a:rPr lang="x-none" altLang="pt-BR">
                <a:solidFill>
                  <a:srgbClr val="92D050"/>
                </a:solidFill>
              </a:rPr>
              <a:t>7 joins</a:t>
            </a:r>
            <a:r>
              <a:rPr lang="x-none" altLang="pt-BR"/>
              <a:t>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Common Table Expression (</a:t>
            </a:r>
            <a:r>
              <a:rPr lang="x-none" altLang="pt-BR">
                <a:solidFill>
                  <a:srgbClr val="92D050"/>
                </a:solidFill>
              </a:rPr>
              <a:t>CTE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Define uma </a:t>
            </a:r>
            <a:r>
              <a:rPr lang="x-none" altLang="pt-BR">
                <a:solidFill>
                  <a:srgbClr val="92D050"/>
                </a:solidFill>
              </a:rPr>
              <a:t>tabela temporária</a:t>
            </a:r>
            <a:r>
              <a:rPr lang="x-none" altLang="pt-BR"/>
              <a:t> que existirá apenas na execução do SQL</a:t>
            </a:r>
            <a:endParaRPr lang="x-none" altLang="pt-BR"/>
          </a:p>
          <a:p>
            <a:r>
              <a:rPr lang="x-none" altLang="pt-BR"/>
              <a:t>Otimiza o tempo de </a:t>
            </a:r>
            <a:r>
              <a:rPr lang="x-none" altLang="pt-BR">
                <a:solidFill>
                  <a:srgbClr val="92D050"/>
                </a:solidFill>
              </a:rPr>
              <a:t>subconsultas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with temp as (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    select ... 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tabela 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inner join temp u on u.col = t.col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Delete </a:t>
            </a:r>
            <a:r>
              <a:rPr lang="x-none" altLang="pt-BR"/>
              <a:t>exclui registros logicamente (1)</a:t>
            </a:r>
            <a:endParaRPr lang="x-none" altLang="pt-BR"/>
          </a:p>
          <a:p>
            <a:r>
              <a:rPr lang="x-none" altLang="pt-BR"/>
              <a:t>Registros deletados ficam marcados como não utilizados ou "mortos"</a:t>
            </a:r>
            <a:endParaRPr lang="x-none" altLang="pt-BR"/>
          </a:p>
          <a:p>
            <a:r>
              <a:rPr lang="x-none" altLang="pt-BR"/>
              <a:t>Banco de dados </a:t>
            </a:r>
            <a:r>
              <a:rPr lang="x-none" altLang="pt-BR">
                <a:solidFill>
                  <a:srgbClr val="92D050"/>
                </a:solidFill>
              </a:rPr>
              <a:t>não diminui de tamanho</a:t>
            </a:r>
            <a:r>
              <a:rPr lang="x-none" altLang="pt-BR"/>
              <a:t> com delete</a:t>
            </a:r>
            <a:endParaRPr lang="x-none" altLang="pt-BR"/>
          </a:p>
          <a:p>
            <a:r>
              <a:rPr lang="x-none" altLang="pt-BR"/>
              <a:t>O que o </a:t>
            </a:r>
            <a:r>
              <a:rPr lang="x-none" altLang="pt-BR">
                <a:solidFill>
                  <a:srgbClr val="92D050"/>
                </a:solidFill>
              </a:rPr>
              <a:t>vacuum </a:t>
            </a:r>
            <a:r>
              <a:rPr lang="x-none" altLang="pt-BR"/>
              <a:t>faz?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Deleta </a:t>
            </a:r>
            <a:r>
              <a:rPr lang="x-none" altLang="pt-BR"/>
              <a:t>os registros "mortos" (2)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Reorganiza </a:t>
            </a:r>
            <a:r>
              <a:rPr lang="x-none" altLang="pt-BR"/>
              <a:t>os registros no banco (3)</a:t>
            </a:r>
            <a:endParaRPr lang="x-none" altLang="pt-BR"/>
          </a:p>
          <a:p>
            <a:pPr lvl="1"/>
            <a:r>
              <a:rPr lang="x-none" altLang="pt-BR"/>
              <a:t>Atualiza </a:t>
            </a:r>
            <a:r>
              <a:rPr lang="x-none" altLang="pt-BR">
                <a:solidFill>
                  <a:srgbClr val="92D050"/>
                </a:solidFill>
              </a:rPr>
              <a:t>estatísticas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772920"/>
            <a:ext cx="637222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Tipos de Vacuum: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</a:t>
            </a:r>
            <a:r>
              <a:rPr lang="x-none" altLang="pt-BR"/>
              <a:t>: apenas remove registros mortos no banco inteiro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tabela</a:t>
            </a:r>
            <a:r>
              <a:rPr lang="x-none" altLang="pt-BR"/>
              <a:t>: remove registros mortos em uma única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verbose</a:t>
            </a:r>
            <a:r>
              <a:rPr lang="x-none" altLang="pt-BR"/>
              <a:t>: mostra mensagens do que está sendo feito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analyze</a:t>
            </a:r>
            <a:r>
              <a:rPr lang="x-none" altLang="pt-BR"/>
              <a:t>: remove registros mortos e atualiza estatísticas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full</a:t>
            </a:r>
            <a:r>
              <a:rPr lang="x-none" altLang="pt-BR"/>
              <a:t>: remove registros mortos, atualiza estatísticas e reorganiza o banco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autovacuum</a:t>
            </a:r>
            <a:r>
              <a:rPr lang="x-none" altLang="pt-BR"/>
              <a:t>: PostgreSQL decide como e quando fazer</a:t>
            </a:r>
            <a:endParaRPr lang="x-none" alt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28775"/>
            <a:ext cx="7467600" cy="4525963"/>
          </a:xfrm>
        </p:spPr>
        <p:txBody>
          <a:bodyPr>
            <a:normAutofit fontScale="90000" lnSpcReduction="20000"/>
          </a:bodyPr>
          <a:p>
            <a:r>
              <a:rPr lang="x-none" altLang="pt-BR"/>
              <a:t>Prós</a:t>
            </a:r>
            <a:endParaRPr lang="x-none" altLang="pt-BR"/>
          </a:p>
          <a:p>
            <a:pPr lvl="1"/>
            <a:r>
              <a:rPr lang="x-none" altLang="pt-BR"/>
              <a:t>Índices são usados para melhorar o </a:t>
            </a:r>
            <a:r>
              <a:rPr lang="x-none" altLang="pt-BR">
                <a:solidFill>
                  <a:srgbClr val="92D050"/>
                </a:solidFill>
              </a:rPr>
              <a:t>desempenho </a:t>
            </a:r>
            <a:r>
              <a:rPr lang="x-none" altLang="pt-BR"/>
              <a:t>de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especificamente, melhora o desempenho de </a:t>
            </a:r>
            <a:r>
              <a:rPr lang="x-none" altLang="pt-BR">
                <a:solidFill>
                  <a:srgbClr val="92D050"/>
                </a:solidFill>
              </a:rPr>
              <a:t>join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PostgreSQL já cria índice na </a:t>
            </a:r>
            <a:r>
              <a:rPr lang="x-none" altLang="pt-BR">
                <a:solidFill>
                  <a:srgbClr val="92D050"/>
                </a:solidFill>
              </a:rPr>
              <a:t>PK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Recomenda-se criar índices nas </a:t>
            </a:r>
            <a:r>
              <a:rPr lang="x-none" altLang="pt-BR">
                <a:solidFill>
                  <a:srgbClr val="92D050"/>
                </a:solidFill>
              </a:rPr>
              <a:t>FKs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Contras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Torna mais </a:t>
            </a:r>
            <a:r>
              <a:rPr lang="x-none" altLang="pt-BR">
                <a:solidFill>
                  <a:srgbClr val="92D050"/>
                </a:solidFill>
              </a:rPr>
              <a:t>lento insert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>
                <a:solidFill>
                  <a:schemeClr val="tx1"/>
                </a:solidFill>
              </a:rPr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Ocupa </a:t>
            </a:r>
            <a:r>
              <a:rPr lang="x-none" altLang="pt-BR">
                <a:solidFill>
                  <a:srgbClr val="92D050"/>
                </a:solidFill>
              </a:rPr>
              <a:t>espaço </a:t>
            </a:r>
            <a:r>
              <a:rPr lang="x-none" altLang="pt-BR">
                <a:solidFill>
                  <a:schemeClr val="tx1"/>
                </a:solidFill>
              </a:rPr>
              <a:t>no banco de dados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No PostgreSQL, índices de </a:t>
            </a:r>
            <a:r>
              <a:rPr lang="x-none" altLang="pt-BR">
                <a:solidFill>
                  <a:srgbClr val="92D050"/>
                </a:solidFill>
              </a:rPr>
              <a:t>múltiplas colunas</a:t>
            </a:r>
            <a:r>
              <a:rPr lang="x-none" altLang="pt-BR">
                <a:solidFill>
                  <a:schemeClr val="tx1"/>
                </a:solidFill>
              </a:rPr>
              <a:t> não funcionam sempre do jeito que você espera</a:t>
            </a:r>
            <a:endParaRPr lang="x-none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tem um </a:t>
            </a:r>
            <a:r>
              <a:rPr lang="x-none" altLang="pt-BR">
                <a:solidFill>
                  <a:srgbClr val="92D050"/>
                </a:solidFill>
              </a:rPr>
              <a:t>planejador </a:t>
            </a:r>
            <a:r>
              <a:rPr lang="x-none" altLang="pt-BR"/>
              <a:t>de consultas</a:t>
            </a:r>
            <a:endParaRPr lang="x-none" altLang="pt-BR"/>
          </a:p>
          <a:p>
            <a:r>
              <a:rPr lang="x-none" altLang="pt-BR"/>
              <a:t>É possível visualizar qual é a </a:t>
            </a:r>
            <a:r>
              <a:rPr lang="x-none" altLang="pt-BR">
                <a:solidFill>
                  <a:srgbClr val="92D050"/>
                </a:solidFill>
              </a:rPr>
              <a:t>estratégia </a:t>
            </a:r>
            <a:r>
              <a:rPr lang="x-none" altLang="pt-BR"/>
              <a:t>do planejador em uma determinada consulta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executar de fato: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analyze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Pode ser feito em select, insert, update, delete, etc</a:t>
            </a:r>
            <a:endParaRPr lang="x-none" alt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1628140"/>
            <a:ext cx="854900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72920"/>
            <a:ext cx="853567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00530"/>
            <a:ext cx="8555355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701165"/>
            <a:ext cx="851344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01165"/>
            <a:ext cx="85267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628775"/>
            <a:ext cx="850709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5441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557020"/>
            <a:ext cx="8574405" cy="46412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86800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845310"/>
            <a:ext cx="810641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permite definirmos nossas próprias </a:t>
            </a:r>
            <a:r>
              <a:rPr lang="x-none" altLang="pt-BR">
                <a:solidFill>
                  <a:srgbClr val="92D050"/>
                </a:solidFill>
              </a:rPr>
              <a:t>funções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O código das funções é armazenado no banco de dados</a:t>
            </a:r>
            <a:endParaRPr lang="x-none" altLang="pt-BR"/>
          </a:p>
          <a:p>
            <a:r>
              <a:rPr lang="x-none" altLang="pt-BR"/>
              <a:t>Toda função pode receber </a:t>
            </a:r>
            <a:r>
              <a:rPr lang="x-none" altLang="pt-BR">
                <a:solidFill>
                  <a:srgbClr val="92D050"/>
                </a:solidFill>
              </a:rPr>
              <a:t>parâmetros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Toda função possui um </a:t>
            </a:r>
            <a:r>
              <a:rPr lang="x-none" altLang="pt-BR">
                <a:solidFill>
                  <a:srgbClr val="92D050"/>
                </a:solidFill>
              </a:rPr>
              <a:t>tipo de retorno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Para não retornar nada, usa-se </a:t>
            </a:r>
            <a:r>
              <a:rPr lang="x-none" altLang="pt-BR">
                <a:solidFill>
                  <a:srgbClr val="92D050"/>
                </a:solidFill>
              </a:rPr>
              <a:t>void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Linguagens suportadas: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PL/pgSQL</a:t>
            </a:r>
            <a:r>
              <a:rPr lang="x-none" altLang="pt-BR"/>
              <a:t>, C, PL/Python, PL/Perl</a:t>
            </a:r>
            <a:endParaRPr lang="x-none" altLang="pt-BR"/>
          </a:p>
          <a:p>
            <a:pPr lvl="0"/>
            <a:r>
              <a:rPr lang="x-none" altLang="pt-BR"/>
              <a:t>Programação dentro do banco de dados!!</a:t>
            </a:r>
            <a:endParaRPr lang="x-none" alt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Funções na linguagem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function nome_da_funcao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(lista de tipos de parâmetros)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returns tipo as $$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 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$$ language sql;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Utilizar a função: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Courier 10 Pitch" charset="0"/>
              </a:rPr>
              <a:t>select nome_da_funcao(valores);</a:t>
            </a:r>
            <a:endParaRPr lang="x-none" altLang="pt-BR">
              <a:solidFill>
                <a:srgbClr val="00B0F0"/>
              </a:solidFill>
              <a:latin typeface="Courier 10 Pitch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x-none" altLang="pt-BR" sz="2400"/>
              <a:t>Funções na linguagem </a:t>
            </a:r>
            <a:r>
              <a:rPr lang="x-none" altLang="pt-BR" sz="2400">
                <a:solidFill>
                  <a:srgbClr val="92D050"/>
                </a:solidFill>
              </a:rPr>
              <a:t>PL/pgSQL</a:t>
            </a:r>
            <a:r>
              <a:rPr lang="x-none" altLang="pt-BR" sz="2400"/>
              <a:t>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create or replace function nome_da_funcao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(lista de tipos de parâmetros)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returns tipo as $$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declare lista de variáveis;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comandos PL/pgSQL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return valor;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$$ language plpgsql;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Utilizar a função: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</a:rPr>
              <a:t>select nome_da_funcao(valores);</a:t>
            </a:r>
            <a:endParaRPr lang="x-none" altLang="pt-BR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Sintaxe de </a:t>
            </a:r>
            <a:r>
              <a:rPr lang="x-none" altLang="pt-BR">
                <a:solidFill>
                  <a:srgbClr val="92D050"/>
                </a:solidFill>
              </a:rPr>
              <a:t>PL/pgSQL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Atribuição simples: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&lt;variavel&gt; := &lt;valor&gt;;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Atribuição usando select: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val1, val2, val3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into strict var1, var2, var2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tabela;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exception when no_data_found then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x-none" altLang="pt-BR"/>
              <a:t>Condicional: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if &lt;expressao&gt; then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if;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Repetição com while: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while &lt;expressao&gt;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x-none" altLang="pt-BR"/>
              <a:t>Repetição com for simples: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for i in 1..10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6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26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Repetição com for reverso: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for i in reverse 10..1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lang="x-none" altLang="pt-BR" sz="2400"/>
              <a:t>Repetição com for simples com incremento customizado: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for i in 1..10 by 2 loop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Repetição com for com cursor implícito: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declare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c record;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for c in (select * from tabela) loop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 sz="16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16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lang="x-none" altLang="pt-BR" sz="2400"/>
              <a:t>Impressão de mensagens: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raise notice 'Valores: % e %',var1,var2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Execução de string SQL: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execute 'delete from tabela';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>
                <a:sym typeface="+mn-ea"/>
              </a:rPr>
              <a:t>Execução de funções armazenando retorno em variável: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x := nome_da_funcao(valores);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0"/>
            <a:r>
              <a:rPr lang="x-none" altLang="pt-BR" sz="2400">
                <a:sym typeface="+mn-ea"/>
              </a:rPr>
              <a:t>Execução de funções descartando retorno: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perform nome_da_funcao(valores);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Redução de:</a:t>
            </a:r>
            <a:endParaRPr lang="x-none" altLang="pt-BR"/>
          </a:p>
          <a:p>
            <a:pPr lvl="2"/>
            <a:r>
              <a:rPr lang="x-none" altLang="pt-BR"/>
              <a:t>trocas de contexto</a:t>
            </a:r>
            <a:endParaRPr lang="x-none" altLang="pt-BR"/>
          </a:p>
          <a:p>
            <a:pPr lvl="2"/>
            <a:r>
              <a:rPr lang="x-none" altLang="pt-BR"/>
              <a:t>comunicação inter-processo</a:t>
            </a:r>
            <a:endParaRPr lang="x-none" altLang="pt-BR"/>
          </a:p>
          <a:p>
            <a:pPr lvl="2"/>
            <a:r>
              <a:rPr lang="x-none" altLang="pt-BR"/>
              <a:t>transferência de dados via rede</a:t>
            </a:r>
            <a:endParaRPr lang="x-none" altLang="pt-BR"/>
          </a:p>
          <a:p>
            <a:pPr lvl="1"/>
            <a:r>
              <a:rPr lang="x-none" altLang="pt-BR"/>
              <a:t>Aumento de desempenho</a:t>
            </a:r>
            <a:endParaRPr lang="x-none" altLang="pt-BR"/>
          </a:p>
          <a:p>
            <a:pPr lvl="1"/>
            <a:r>
              <a:rPr lang="x-none" altLang="pt-BR"/>
              <a:t>Parâmetros</a:t>
            </a:r>
            <a:endParaRPr lang="x-none" altLang="pt-BR"/>
          </a:p>
          <a:p>
            <a:pPr lvl="1"/>
            <a:r>
              <a:rPr lang="x-none" altLang="pt-BR"/>
              <a:t>Abstração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Sua aplicação funcionará apenas em PostgreSQL</a:t>
            </a:r>
            <a:endParaRPr lang="x-none" altLang="pt-BR"/>
          </a:p>
          <a:p>
            <a:pPr lvl="1"/>
            <a:r>
              <a:rPr lang="x-none" altLang="pt-BR"/>
              <a:t>Migração trabalhosa para outro SGBD</a:t>
            </a:r>
            <a:endParaRPr lang="x-none" altLang="pt-BR"/>
          </a:p>
          <a:p>
            <a:pPr lvl="1"/>
            <a:r>
              <a:rPr lang="x-none" altLang="pt-BR"/>
              <a:t>Nem todo SGBD suporta programação</a:t>
            </a:r>
            <a:endParaRPr lang="x-none" alt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 sz="1400"/>
              <a:t>Sequências</a:t>
            </a:r>
            <a:endParaRPr lang="x-none" altLang="pt-BR" sz="1400"/>
          </a:p>
          <a:p>
            <a:r>
              <a:rPr lang="x-none" altLang="pt-BR" sz="1400"/>
              <a:t>Triggers</a:t>
            </a:r>
            <a:endParaRPr lang="x-none" altLang="pt-BR" sz="1400"/>
          </a:p>
          <a:p>
            <a:r>
              <a:rPr lang="x-none" altLang="pt-BR" sz="1400"/>
              <a:t>Grants</a:t>
            </a:r>
            <a:endParaRPr lang="x-none" altLang="pt-BR" sz="1400"/>
          </a:p>
          <a:p>
            <a:r>
              <a:rPr lang="x-none" altLang="pt-BR" sz="1400">
                <a:sym typeface="+mn-ea"/>
              </a:rPr>
              <a:t>Enumerações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Views materializadas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Arrays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Cursores explícitos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CTEs recursivas (with recursive)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Orientação a objetos: HStore, JSON e JSONB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Funções de janela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Funções de agregação customizadas</a:t>
            </a:r>
            <a:endParaRPr lang="x-none" altLang="pt-BR" sz="1400">
              <a:sym typeface="+mn-ea"/>
            </a:endParaRPr>
          </a:p>
          <a:p>
            <a:r>
              <a:rPr lang="x-none" altLang="pt-BR" sz="1400"/>
              <a:t>Índices parciais</a:t>
            </a:r>
            <a:endParaRPr lang="x-none" altLang="pt-BR" sz="1400"/>
          </a:p>
          <a:p>
            <a:r>
              <a:rPr lang="x-none" altLang="pt-BR" sz="1400"/>
              <a:t>Clusterização de tabelas</a:t>
            </a:r>
            <a:endParaRPr lang="x-none" altLang="pt-BR" sz="1400"/>
          </a:p>
          <a:p>
            <a:r>
              <a:rPr lang="x-none" altLang="pt-BR" sz="1400"/>
              <a:t>Particionamento de tabelas</a:t>
            </a:r>
            <a:endParaRPr lang="x-none" altLang="pt-BR" sz="1400"/>
          </a:p>
          <a:p>
            <a:r>
              <a:rPr lang="x-none" altLang="pt-BR" sz="1400"/>
              <a:t>DBLink</a:t>
            </a:r>
            <a:endParaRPr lang="x-none" altLang="pt-BR" sz="1400"/>
          </a:p>
          <a:p>
            <a:r>
              <a:rPr lang="x-none" altLang="pt-BR" sz="1400"/>
              <a:t>Replicação de bancos em servidores diferentes (Hot StandBy)</a:t>
            </a:r>
            <a:endParaRPr lang="x-none" altLang="pt-BR" sz="1400"/>
          </a:p>
          <a:p>
            <a:r>
              <a:rPr lang="x-none" altLang="pt-BR" sz="1400"/>
              <a:t>PostGIS</a:t>
            </a:r>
            <a:endParaRPr lang="x-none" altLang="pt-BR" sz="1400"/>
          </a:p>
          <a:p>
            <a:r>
              <a:rPr lang="x-none" altLang="pt-BR" sz="1400"/>
              <a:t>Execução de consultas em paralelo (9.6)</a:t>
            </a:r>
            <a:endParaRPr lang="x-none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12727</Words>
  <Application>Kingsoft Office WPP</Application>
  <PresentationFormat>Apresentação na tela (4:3)</PresentationFormat>
  <Paragraphs>535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Conceitos: Tipos de Dados</vt:lpstr>
      <vt:lpstr>Conceitos: Funções</vt:lpstr>
      <vt:lpstr>Backup e Restauração</vt:lpstr>
      <vt:lpstr>Backup e Restauração</vt:lpstr>
      <vt:lpstr>Backup e Restauração</vt:lpstr>
      <vt:lpstr>Backup e Restauração</vt:lpstr>
      <vt:lpstr>Nesting e Unnesting</vt:lpstr>
      <vt:lpstr>Ferramentas - pg_activity</vt:lpstr>
      <vt:lpstr>Ferramentas - pgbadger</vt:lpstr>
      <vt:lpstr>Ferramentas - pgbadger</vt:lpstr>
      <vt:lpstr>Ferramentas - pgbench</vt:lpstr>
      <vt:lpstr>Desempenho</vt:lpstr>
      <vt:lpstr>Desempenho: SQL</vt:lpstr>
      <vt:lpstr>Desempenho: CTEs</vt:lpstr>
      <vt:lpstr>Desempenho: Vacuum</vt:lpstr>
      <vt:lpstr>Desempenho: Vacuum</vt:lpstr>
      <vt:lpstr>Desempenho: Vacuum</vt:lpstr>
      <vt:lpstr>Desempenho: Índices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Configuração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468</cp:revision>
  <dcterms:created xsi:type="dcterms:W3CDTF">2016-10-29T13:40:10Z</dcterms:created>
  <dcterms:modified xsi:type="dcterms:W3CDTF">2016-10-29T13:40:10Z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