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C997751-B773-4FFE-B439-10C23787B14F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C997751-B773-4FFE-B439-10C23787B14F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II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Capítulo </a:t>
            </a:r>
            <a:r>
              <a:rPr lang="pt-BR" dirty="0" smtClean="0"/>
              <a:t>1: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que é um </a:t>
            </a:r>
            <a:r>
              <a:rPr lang="pt-BR" dirty="0" smtClean="0">
                <a:solidFill>
                  <a:srgbClr val="92D050"/>
                </a:solidFill>
              </a:rPr>
              <a:t>objeto</a:t>
            </a:r>
            <a:r>
              <a:rPr lang="pt-BR" dirty="0" smtClean="0"/>
              <a:t>?</a:t>
            </a:r>
          </a:p>
          <a:p>
            <a:r>
              <a:rPr lang="pt-BR" dirty="0" smtClean="0"/>
              <a:t>Tudo no mundo pode ser visto como objetos. Ex.: </a:t>
            </a:r>
            <a:r>
              <a:rPr lang="pt-BR" dirty="0" smtClean="0">
                <a:solidFill>
                  <a:srgbClr val="92D050"/>
                </a:solidFill>
              </a:rPr>
              <a:t>uma pessoa</a:t>
            </a:r>
          </a:p>
          <a:p>
            <a:r>
              <a:rPr lang="pt-BR" dirty="0" smtClean="0"/>
              <a:t>Uma pessoa tem </a:t>
            </a:r>
            <a:r>
              <a:rPr lang="pt-BR" dirty="0" smtClean="0">
                <a:solidFill>
                  <a:srgbClr val="92D050"/>
                </a:solidFill>
              </a:rPr>
              <a:t>atributos</a:t>
            </a:r>
            <a:r>
              <a:rPr lang="pt-BR" dirty="0" smtClean="0"/>
              <a:t>, como </a:t>
            </a:r>
            <a:r>
              <a:rPr lang="pt-BR" i="1" dirty="0" smtClean="0"/>
              <a:t>nome</a:t>
            </a:r>
            <a:r>
              <a:rPr lang="pt-BR" dirty="0" smtClean="0"/>
              <a:t>, </a:t>
            </a:r>
            <a:r>
              <a:rPr lang="pt-BR" i="1" dirty="0" smtClean="0"/>
              <a:t>idade</a:t>
            </a:r>
            <a:r>
              <a:rPr lang="pt-BR" dirty="0" smtClean="0"/>
              <a:t>, </a:t>
            </a:r>
            <a:r>
              <a:rPr lang="pt-BR" i="1" dirty="0" smtClean="0"/>
              <a:t>cor dos olhos</a:t>
            </a:r>
            <a:r>
              <a:rPr lang="pt-BR" dirty="0" smtClean="0"/>
              <a:t>, </a:t>
            </a:r>
            <a:r>
              <a:rPr lang="pt-BR" i="1" dirty="0" smtClean="0"/>
              <a:t>altura</a:t>
            </a:r>
            <a:r>
              <a:rPr lang="pt-BR" dirty="0" smtClean="0"/>
              <a:t>, </a:t>
            </a:r>
            <a:r>
              <a:rPr lang="pt-BR" i="1" dirty="0" smtClean="0"/>
              <a:t>peso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Uma pessoa possui </a:t>
            </a:r>
            <a:r>
              <a:rPr lang="pt-BR" dirty="0" smtClean="0">
                <a:solidFill>
                  <a:srgbClr val="92D050"/>
                </a:solidFill>
              </a:rPr>
              <a:t>comportamentos</a:t>
            </a:r>
            <a:r>
              <a:rPr lang="pt-BR" dirty="0" smtClean="0"/>
              <a:t>, como </a:t>
            </a:r>
            <a:r>
              <a:rPr lang="pt-BR" i="1" dirty="0" smtClean="0"/>
              <a:t>caminhar</a:t>
            </a:r>
            <a:r>
              <a:rPr lang="pt-BR" dirty="0" smtClean="0"/>
              <a:t>, </a:t>
            </a:r>
            <a:r>
              <a:rPr lang="pt-BR" i="1" dirty="0" smtClean="0"/>
              <a:t>falar</a:t>
            </a:r>
            <a:r>
              <a:rPr lang="pt-BR" dirty="0" smtClean="0"/>
              <a:t>, </a:t>
            </a:r>
            <a:r>
              <a:rPr lang="pt-BR" i="1" dirty="0" smtClean="0"/>
              <a:t>respirar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Um objeto é uma entidade que possui </a:t>
            </a:r>
            <a:r>
              <a:rPr lang="pt-BR" dirty="0" smtClean="0">
                <a:solidFill>
                  <a:srgbClr val="92D050"/>
                </a:solidFill>
              </a:rPr>
              <a:t>atributos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92D050"/>
                </a:solidFill>
              </a:rPr>
              <a:t>comportamento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</a:t>
            </a:r>
            <a:r>
              <a:rPr lang="pt-BR" dirty="0" smtClean="0">
                <a:solidFill>
                  <a:srgbClr val="92D050"/>
                </a:solidFill>
              </a:rPr>
              <a:t>classe</a:t>
            </a:r>
            <a:r>
              <a:rPr lang="pt-BR" dirty="0" smtClean="0"/>
              <a:t> é um </a:t>
            </a:r>
            <a:r>
              <a:rPr lang="pt-BR" dirty="0" smtClean="0">
                <a:solidFill>
                  <a:srgbClr val="92D050"/>
                </a:solidFill>
              </a:rPr>
              <a:t>modelo</a:t>
            </a:r>
            <a:r>
              <a:rPr lang="pt-BR" dirty="0" smtClean="0"/>
              <a:t> para um </a:t>
            </a:r>
            <a:r>
              <a:rPr lang="pt-BR" dirty="0" smtClean="0">
                <a:solidFill>
                  <a:srgbClr val="92D050"/>
                </a:solidFill>
              </a:rPr>
              <a:t>objeto</a:t>
            </a:r>
          </a:p>
          <a:p>
            <a:r>
              <a:rPr lang="pt-BR" dirty="0" smtClean="0"/>
              <a:t>Um modelo é como um molde a partir do qual podemos criar vários objetos</a:t>
            </a:r>
          </a:p>
          <a:p>
            <a:r>
              <a:rPr lang="pt-BR" dirty="0" smtClean="0"/>
              <a:t>À essa criação de objetos chamamos de </a:t>
            </a:r>
            <a:r>
              <a:rPr lang="pt-BR" dirty="0" smtClean="0">
                <a:solidFill>
                  <a:srgbClr val="92D050"/>
                </a:solidFill>
              </a:rPr>
              <a:t>instanciação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Instanciação</a:t>
            </a:r>
            <a:r>
              <a:rPr lang="pt-BR" dirty="0" smtClean="0"/>
              <a:t> é usar uma classe para construir ou </a:t>
            </a:r>
            <a:r>
              <a:rPr lang="pt-BR" dirty="0" smtClean="0">
                <a:solidFill>
                  <a:srgbClr val="92D050"/>
                </a:solidFill>
              </a:rPr>
              <a:t>alocar</a:t>
            </a:r>
            <a:r>
              <a:rPr lang="pt-BR" dirty="0" smtClean="0"/>
              <a:t> um objeto em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Veja como a classe </a:t>
            </a:r>
            <a:r>
              <a:rPr lang="pt-BR" dirty="0" smtClean="0">
                <a:solidFill>
                  <a:srgbClr val="92D050"/>
                </a:solidFill>
              </a:rPr>
              <a:t>Estrela</a:t>
            </a:r>
            <a:r>
              <a:rPr lang="pt-BR" dirty="0" smtClean="0"/>
              <a:t> funciona como modelo para criar vários objetos </a:t>
            </a:r>
            <a:r>
              <a:rPr lang="pt-BR" dirty="0" smtClean="0">
                <a:solidFill>
                  <a:srgbClr val="92D050"/>
                </a:solidFill>
              </a:rPr>
              <a:t>Estrela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286124"/>
            <a:ext cx="823081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Objetos criados a partir de uma classe são chamados </a:t>
            </a:r>
            <a:r>
              <a:rPr lang="pt-BR" dirty="0" smtClean="0">
                <a:solidFill>
                  <a:srgbClr val="92D050"/>
                </a:solidFill>
              </a:rPr>
              <a:t>instâncias</a:t>
            </a:r>
            <a:r>
              <a:rPr lang="pt-BR" dirty="0" smtClean="0"/>
              <a:t> dessa classe</a:t>
            </a:r>
          </a:p>
          <a:p>
            <a:r>
              <a:rPr lang="pt-BR" dirty="0" smtClean="0"/>
              <a:t>Temos que projetar a classe antes de instanciar o(s) objeto(s)</a:t>
            </a:r>
          </a:p>
          <a:p>
            <a:r>
              <a:rPr lang="pt-BR" dirty="0" smtClean="0"/>
              <a:t>A classe define os atributos e métodos que cada objeto terá</a:t>
            </a:r>
          </a:p>
          <a:p>
            <a:r>
              <a:rPr lang="pt-BR" dirty="0" smtClean="0"/>
              <a:t>Cada objeto instanciado terá seus próprios atributos e métodos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=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Atributos</a:t>
            </a:r>
            <a:r>
              <a:rPr lang="pt-BR" dirty="0" smtClean="0"/>
              <a:t> são </a:t>
            </a:r>
            <a:r>
              <a:rPr lang="pt-BR" dirty="0" smtClean="0">
                <a:solidFill>
                  <a:srgbClr val="92D050"/>
                </a:solidFill>
              </a:rPr>
              <a:t>dados</a:t>
            </a:r>
            <a:r>
              <a:rPr lang="pt-BR" dirty="0" smtClean="0"/>
              <a:t> carregados por cada instância de uma determinada classe</a:t>
            </a:r>
          </a:p>
          <a:p>
            <a:r>
              <a:rPr lang="pt-BR" dirty="0" smtClean="0"/>
              <a:t>Também são chamados de </a:t>
            </a:r>
            <a:r>
              <a:rPr lang="pt-BR" dirty="0" smtClean="0">
                <a:solidFill>
                  <a:srgbClr val="92D050"/>
                </a:solidFill>
              </a:rPr>
              <a:t>variáveis da instância</a:t>
            </a:r>
          </a:p>
          <a:p>
            <a:r>
              <a:rPr lang="pt-BR" dirty="0" smtClean="0"/>
              <a:t>Cada instância possui sua própria cópia de atributos, independente de outra instância da mesma classe</a:t>
            </a:r>
          </a:p>
          <a:p>
            <a:r>
              <a:rPr lang="pt-BR" dirty="0" smtClean="0"/>
              <a:t>Atributos podem ser </a:t>
            </a:r>
            <a:r>
              <a:rPr lang="pt-BR" dirty="0" smtClean="0">
                <a:solidFill>
                  <a:srgbClr val="92D050"/>
                </a:solidFill>
              </a:rPr>
              <a:t>qualquer coisa</a:t>
            </a:r>
            <a:r>
              <a:rPr lang="pt-BR" dirty="0" smtClean="0"/>
              <a:t>, até mesmo instâncias de outras classes!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=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2D050"/>
                </a:solidFill>
              </a:rPr>
              <a:t>Métodos</a:t>
            </a:r>
            <a:r>
              <a:rPr lang="pt-BR" dirty="0" smtClean="0"/>
              <a:t> são </a:t>
            </a:r>
            <a:r>
              <a:rPr lang="pt-BR" dirty="0" smtClean="0">
                <a:solidFill>
                  <a:srgbClr val="92D050"/>
                </a:solidFill>
              </a:rPr>
              <a:t>funções</a:t>
            </a:r>
            <a:r>
              <a:rPr lang="pt-BR" dirty="0" smtClean="0"/>
              <a:t> definidas dentro de uma classe</a:t>
            </a:r>
          </a:p>
          <a:p>
            <a:r>
              <a:rPr lang="pt-BR" dirty="0" smtClean="0"/>
              <a:t>São usados para </a:t>
            </a:r>
            <a:r>
              <a:rPr lang="pt-BR" dirty="0" smtClean="0">
                <a:solidFill>
                  <a:srgbClr val="92D050"/>
                </a:solidFill>
              </a:rPr>
              <a:t>realizar operações com os atributos</a:t>
            </a:r>
            <a:r>
              <a:rPr lang="pt-BR" dirty="0" smtClean="0"/>
              <a:t> da classe</a:t>
            </a:r>
          </a:p>
          <a:p>
            <a:r>
              <a:rPr lang="pt-BR" dirty="0" smtClean="0"/>
              <a:t>Indicam comportamento do objeto: o que ele pode fazer?</a:t>
            </a:r>
          </a:p>
          <a:p>
            <a:r>
              <a:rPr lang="pt-BR" dirty="0" smtClean="0"/>
              <a:t>Métodos fornecem </a:t>
            </a:r>
            <a:r>
              <a:rPr lang="pt-BR" dirty="0" err="1" smtClean="0">
                <a:solidFill>
                  <a:srgbClr val="92D050"/>
                </a:solidFill>
              </a:rPr>
              <a:t>modularidade</a:t>
            </a:r>
            <a:r>
              <a:rPr lang="pt-BR" dirty="0" smtClean="0"/>
              <a:t> aos nossos programas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Paradigmas</a:t>
            </a:r>
          </a:p>
          <a:p>
            <a:r>
              <a:rPr lang="pt-BR" dirty="0" smtClean="0"/>
              <a:t>Objeto</a:t>
            </a:r>
          </a:p>
          <a:p>
            <a:r>
              <a:rPr lang="pt-BR" dirty="0" smtClean="0"/>
              <a:t>Classe</a:t>
            </a:r>
          </a:p>
          <a:p>
            <a:r>
              <a:rPr lang="pt-BR" dirty="0" smtClean="0"/>
              <a:t>Atributos</a:t>
            </a:r>
          </a:p>
          <a:p>
            <a:r>
              <a:rPr lang="pt-BR" dirty="0" smtClean="0"/>
              <a:t>Métodos</a:t>
            </a:r>
          </a:p>
          <a:p>
            <a:r>
              <a:rPr lang="pt-BR" dirty="0" smtClean="0"/>
              <a:t>Método Construtor</a:t>
            </a:r>
          </a:p>
          <a:p>
            <a:r>
              <a:rPr lang="pt-BR" dirty="0" smtClean="0"/>
              <a:t>Modificadores de Acesso</a:t>
            </a:r>
          </a:p>
          <a:p>
            <a:r>
              <a:rPr lang="pt-BR" dirty="0" err="1" smtClean="0"/>
              <a:t>Encapsulamento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Propriedades</a:t>
            </a:r>
          </a:p>
          <a:p>
            <a:r>
              <a:rPr lang="pt-BR" dirty="0" smtClean="0"/>
              <a:t>Herança</a:t>
            </a:r>
          </a:p>
          <a:p>
            <a:r>
              <a:rPr lang="pt-BR" dirty="0" smtClean="0"/>
              <a:t>Interface</a:t>
            </a:r>
          </a:p>
          <a:p>
            <a:r>
              <a:rPr lang="pt-BR" dirty="0" smtClean="0"/>
              <a:t>Classe Abstrata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smtClean="0">
                <a:solidFill>
                  <a:srgbClr val="92D050"/>
                </a:solidFill>
              </a:rPr>
              <a:t>paradigma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Modelo,</a:t>
            </a:r>
          </a:p>
          <a:p>
            <a:pPr lvl="1"/>
            <a:r>
              <a:rPr lang="pt-BR" dirty="0" smtClean="0"/>
              <a:t>Padrão, ou</a:t>
            </a:r>
          </a:p>
          <a:p>
            <a:pPr lvl="1"/>
            <a:r>
              <a:rPr lang="pt-BR" dirty="0" smtClean="0"/>
              <a:t>Estilo de programação suportado por linguagens que agrupam certas características comuns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85992"/>
            <a:ext cx="835335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Imperativo</a:t>
            </a:r>
          </a:p>
          <a:p>
            <a:pPr lvl="1"/>
            <a:r>
              <a:rPr lang="pt-BR" dirty="0" smtClean="0"/>
              <a:t>Linguagens expressam </a:t>
            </a:r>
            <a:r>
              <a:rPr lang="pt-BR" dirty="0" err="1" smtClean="0"/>
              <a:t>sequências</a:t>
            </a:r>
            <a:r>
              <a:rPr lang="pt-BR" dirty="0" smtClean="0"/>
              <a:t> de comandos que realizam transformações sobre dados.</a:t>
            </a:r>
          </a:p>
          <a:p>
            <a:pPr lvl="1"/>
            <a:r>
              <a:rPr lang="pt-BR" dirty="0" smtClean="0"/>
              <a:t>Podem ser:</a:t>
            </a:r>
          </a:p>
          <a:p>
            <a:pPr lvl="2"/>
            <a:r>
              <a:rPr lang="pt-BR" dirty="0" smtClean="0"/>
              <a:t>Orientadas a </a:t>
            </a:r>
            <a:r>
              <a:rPr lang="pt-BR" dirty="0" smtClean="0">
                <a:solidFill>
                  <a:srgbClr val="92D050"/>
                </a:solidFill>
              </a:rPr>
              <a:t>procedimentos</a:t>
            </a:r>
          </a:p>
          <a:p>
            <a:pPr lvl="3"/>
            <a:r>
              <a:rPr lang="pt-BR" dirty="0" smtClean="0"/>
              <a:t>Ex.: Pascal, C</a:t>
            </a:r>
          </a:p>
          <a:p>
            <a:pPr lvl="2"/>
            <a:r>
              <a:rPr lang="pt-BR" dirty="0" smtClean="0"/>
              <a:t>Orientadas a </a:t>
            </a:r>
            <a:r>
              <a:rPr lang="pt-BR" dirty="0" smtClean="0">
                <a:solidFill>
                  <a:srgbClr val="92D050"/>
                </a:solidFill>
              </a:rPr>
              <a:t>objetos</a:t>
            </a:r>
          </a:p>
          <a:p>
            <a:pPr lvl="3"/>
            <a:r>
              <a:rPr lang="pt-BR" dirty="0" smtClean="0"/>
              <a:t>Ex.: C#, Java, </a:t>
            </a:r>
            <a:r>
              <a:rPr lang="pt-BR" dirty="0" err="1" smtClean="0"/>
              <a:t>Python</a:t>
            </a:r>
            <a:r>
              <a:rPr lang="pt-BR" dirty="0" smtClean="0"/>
              <a:t>, Delphi, </a:t>
            </a:r>
            <a:r>
              <a:rPr lang="pt-BR" dirty="0" err="1" smtClean="0"/>
              <a:t>Ruby</a:t>
            </a:r>
            <a:r>
              <a:rPr lang="pt-BR" dirty="0" smtClean="0"/>
              <a:t>, Eiffel, Visual </a:t>
            </a:r>
            <a:r>
              <a:rPr lang="pt-BR" dirty="0" err="1" smtClean="0"/>
              <a:t>Basic</a:t>
            </a:r>
            <a:r>
              <a:rPr lang="pt-BR" dirty="0" smtClean="0"/>
              <a:t>, </a:t>
            </a:r>
            <a:r>
              <a:rPr lang="pt-BR" dirty="0" err="1" smtClean="0"/>
              <a:t>Flavours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Declarativo</a:t>
            </a:r>
          </a:p>
          <a:p>
            <a:pPr lvl="1"/>
            <a:r>
              <a:rPr lang="pt-BR" dirty="0" smtClean="0"/>
              <a:t>Linguagens que não possuem os conceitos de:</a:t>
            </a:r>
          </a:p>
          <a:p>
            <a:pPr lvl="2"/>
            <a:r>
              <a:rPr lang="pt-BR" dirty="0" err="1" smtClean="0"/>
              <a:t>Sequências</a:t>
            </a:r>
            <a:r>
              <a:rPr lang="pt-BR" dirty="0" smtClean="0"/>
              <a:t> de comandos</a:t>
            </a:r>
          </a:p>
          <a:p>
            <a:pPr lvl="2"/>
            <a:r>
              <a:rPr lang="pt-BR" dirty="0" smtClean="0"/>
              <a:t>Atribuição</a:t>
            </a:r>
          </a:p>
          <a:p>
            <a:pPr lvl="1"/>
            <a:r>
              <a:rPr lang="pt-BR" dirty="0" smtClean="0"/>
              <a:t>Podem ser:</a:t>
            </a:r>
          </a:p>
          <a:p>
            <a:pPr lvl="2"/>
            <a:r>
              <a:rPr lang="pt-BR" dirty="0" smtClean="0"/>
              <a:t>Linguagens </a:t>
            </a:r>
            <a:r>
              <a:rPr lang="pt-BR" dirty="0" smtClean="0">
                <a:solidFill>
                  <a:srgbClr val="92D050"/>
                </a:solidFill>
              </a:rPr>
              <a:t>funcionais</a:t>
            </a:r>
          </a:p>
          <a:p>
            <a:pPr lvl="3"/>
            <a:r>
              <a:rPr lang="pt-BR" dirty="0" smtClean="0"/>
              <a:t>Ex.: </a:t>
            </a:r>
            <a:r>
              <a:rPr lang="pt-BR" dirty="0" err="1" smtClean="0"/>
              <a:t>Haskell</a:t>
            </a:r>
            <a:r>
              <a:rPr lang="pt-BR" dirty="0" smtClean="0"/>
              <a:t>, F#</a:t>
            </a:r>
          </a:p>
          <a:p>
            <a:pPr lvl="2"/>
            <a:r>
              <a:rPr lang="pt-BR" dirty="0" smtClean="0"/>
              <a:t>Linguagens </a:t>
            </a:r>
            <a:r>
              <a:rPr lang="pt-BR" dirty="0" smtClean="0">
                <a:solidFill>
                  <a:srgbClr val="92D050"/>
                </a:solidFill>
              </a:rPr>
              <a:t>lógicas</a:t>
            </a:r>
          </a:p>
          <a:p>
            <a:pPr lvl="3"/>
            <a:r>
              <a:rPr lang="pt-BR" dirty="0" smtClean="0"/>
              <a:t>Ex.: Prolog, LISP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paradigma aprendemos até agora?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paradigma aprendemos até agora?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Paradigma imperativo orientado a procedimentos</a:t>
            </a:r>
          </a:p>
          <a:p>
            <a:r>
              <a:rPr lang="pt-BR" dirty="0" smtClean="0"/>
              <a:t>C# é uma linguagem orientada a objetos, mas permite que se utilize apenas procedimentos</a:t>
            </a:r>
          </a:p>
          <a:p>
            <a:r>
              <a:rPr lang="pt-BR" dirty="0" smtClean="0"/>
              <a:t>A partir de agora, veremos um pouco mais do poder do C#, através da programação orientada a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924</TotalTime>
  <Words>438</Words>
  <Application>Microsoft Office PowerPoint</Application>
  <PresentationFormat>Apresentação na tela (4:3)</PresentationFormat>
  <Paragraphs>76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Técnica</vt:lpstr>
      <vt:lpstr>Módulo II Capítulo 1: Orientação a Objetos</vt:lpstr>
      <vt:lpstr>Sumário</vt:lpstr>
      <vt:lpstr>Sumário</vt:lpstr>
      <vt:lpstr>Paradigmas</vt:lpstr>
      <vt:lpstr>Paradigmas</vt:lpstr>
      <vt:lpstr>Paradigmas</vt:lpstr>
      <vt:lpstr>Paradigmas</vt:lpstr>
      <vt:lpstr>Paradigmas</vt:lpstr>
      <vt:lpstr>Paradigmas</vt:lpstr>
      <vt:lpstr>Objeto</vt:lpstr>
      <vt:lpstr>Classe</vt:lpstr>
      <vt:lpstr>Classe</vt:lpstr>
      <vt:lpstr>Classe</vt:lpstr>
      <vt:lpstr>Atributos = Variáveis</vt:lpstr>
      <vt:lpstr>Métodos = Funções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Capítulo 6: Matrizes</dc:title>
  <dc:creator>William Ivanski</dc:creator>
  <cp:lastModifiedBy>William Ivanski</cp:lastModifiedBy>
  <cp:revision>72</cp:revision>
  <dcterms:created xsi:type="dcterms:W3CDTF">2014-11-08T14:53:48Z</dcterms:created>
  <dcterms:modified xsi:type="dcterms:W3CDTF">2015-06-27T21:50:34Z</dcterms:modified>
</cp:coreProperties>
</file>