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4" r:id="rId19"/>
    <p:sldId id="277" r:id="rId20"/>
    <p:sldId id="276" r:id="rId21"/>
    <p:sldId id="278" r:id="rId22"/>
    <p:sldId id="279" r:id="rId23"/>
    <p:sldId id="275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88" r:id="rId35"/>
    <p:sldId id="291" r:id="rId36"/>
    <p:sldId id="292" r:id="rId37"/>
    <p:sldId id="293" r:id="rId38"/>
    <p:sldId id="294" r:id="rId39"/>
    <p:sldId id="301" r:id="rId40"/>
    <p:sldId id="295" r:id="rId41"/>
    <p:sldId id="296" r:id="rId42"/>
    <p:sldId id="297" r:id="rId43"/>
    <p:sldId id="298" r:id="rId44"/>
    <p:sldId id="303" r:id="rId45"/>
    <p:sldId id="304" r:id="rId4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7585-7079-4E30-9866-145D41F3556B}" type="datetimeFigureOut">
              <a:rPr lang="pt-BR" smtClean="0"/>
              <a:pPr/>
              <a:t>15/8/2015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F584-257D-46DC-8F94-FA0CF3C16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7585-7079-4E30-9866-145D41F3556B}" type="datetimeFigureOut">
              <a:rPr lang="pt-BR" smtClean="0"/>
              <a:pPr/>
              <a:t>15/8/2015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F584-257D-46DC-8F94-FA0CF3C16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7585-7079-4E30-9866-145D41F3556B}" type="datetimeFigureOut">
              <a:rPr lang="pt-BR" smtClean="0"/>
              <a:pPr/>
              <a:t>15/8/2015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F584-257D-46DC-8F94-FA0CF3C16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7585-7079-4E30-9866-145D41F3556B}" type="datetimeFigureOut">
              <a:rPr lang="pt-BR" smtClean="0"/>
              <a:pPr/>
              <a:t>15/8/2015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F584-257D-46DC-8F94-FA0CF3C16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7585-7079-4E30-9866-145D41F3556B}" type="datetimeFigureOut">
              <a:rPr lang="pt-BR" smtClean="0"/>
              <a:pPr/>
              <a:t>15/8/2015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F584-257D-46DC-8F94-FA0CF3C16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7585-7079-4E30-9866-145D41F3556B}" type="datetimeFigureOut">
              <a:rPr lang="pt-BR" smtClean="0"/>
              <a:pPr/>
              <a:t>15/8/2015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F584-257D-46DC-8F94-FA0CF3C16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7585-7079-4E30-9866-145D41F3556B}" type="datetimeFigureOut">
              <a:rPr lang="pt-BR" smtClean="0"/>
              <a:pPr/>
              <a:t>15/8/2015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F584-257D-46DC-8F94-FA0CF3C16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7585-7079-4E30-9866-145D41F3556B}" type="datetimeFigureOut">
              <a:rPr lang="pt-BR" smtClean="0"/>
              <a:pPr/>
              <a:t>15/8/2015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96F584-257D-46DC-8F94-FA0CF3C167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7585-7079-4E30-9866-145D41F3556B}" type="datetimeFigureOut">
              <a:rPr lang="pt-BR" smtClean="0"/>
              <a:pPr/>
              <a:t>15/8/2015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F584-257D-46DC-8F94-FA0CF3C16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7585-7079-4E30-9866-145D41F3556B}" type="datetimeFigureOut">
              <a:rPr lang="pt-BR" smtClean="0"/>
              <a:pPr/>
              <a:t>15/8/2015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696F584-257D-46DC-8F94-FA0CF3C16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1147585-7079-4E30-9866-145D41F3556B}" type="datetimeFigureOut">
              <a:rPr lang="pt-BR" smtClean="0"/>
              <a:pPr/>
              <a:t>15/8/2015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F584-257D-46DC-8F94-FA0CF3C16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1147585-7079-4E30-9866-145D41F3556B}" type="datetimeFigureOut">
              <a:rPr lang="pt-BR" smtClean="0"/>
              <a:pPr/>
              <a:t>15/8/2015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696F584-257D-46DC-8F94-FA0CF3C16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Módulo I</a:t>
            </a:r>
            <a:br>
              <a:rPr lang="pt-BR" dirty="0" smtClean="0"/>
            </a:br>
            <a:r>
              <a:rPr lang="pt-BR" dirty="0" smtClean="0"/>
              <a:t>Capítulo 3:</a:t>
            </a:r>
            <a:br>
              <a:rPr lang="pt-BR" dirty="0" smtClean="0"/>
            </a:br>
            <a:r>
              <a:rPr lang="pt-BR" dirty="0" smtClean="0"/>
              <a:t>Fluxo de Código e Operador Condicional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82354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Fluxo do “</a:t>
            </a:r>
            <a:r>
              <a:rPr lang="pt-BR" dirty="0" err="1" smtClean="0"/>
              <a:t>SomaDoisNumeros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8104966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Fluxo do “</a:t>
            </a:r>
            <a:r>
              <a:rPr lang="pt-BR" dirty="0" err="1" smtClean="0"/>
              <a:t>SomaDoisNumeros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8104966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Fluxo do “</a:t>
            </a:r>
            <a:r>
              <a:rPr lang="pt-BR" dirty="0" err="1" smtClean="0"/>
              <a:t>SomaDoisNumeros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8104966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Fluxo do “</a:t>
            </a:r>
            <a:r>
              <a:rPr lang="pt-BR" dirty="0" err="1" smtClean="0"/>
              <a:t>SomaDoisNumeros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8104966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Fluxo do “</a:t>
            </a:r>
            <a:r>
              <a:rPr lang="pt-BR" dirty="0" err="1" smtClean="0"/>
              <a:t>SomaDoisNumeros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8104966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Fluxo do “</a:t>
            </a:r>
            <a:r>
              <a:rPr lang="pt-BR" dirty="0" err="1" smtClean="0"/>
              <a:t>SomaDoisNumeros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8104966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Álgebra Booleana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614866" cy="4525963"/>
          </a:xfrm>
        </p:spPr>
        <p:txBody>
          <a:bodyPr/>
          <a:lstStyle/>
          <a:p>
            <a:r>
              <a:rPr lang="pt-BR" dirty="0" smtClean="0"/>
              <a:t>Surgiu na década de </a:t>
            </a:r>
            <a:r>
              <a:rPr lang="pt-BR" dirty="0" smtClean="0">
                <a:solidFill>
                  <a:srgbClr val="92D050"/>
                </a:solidFill>
              </a:rPr>
              <a:t>1860</a:t>
            </a:r>
          </a:p>
          <a:p>
            <a:r>
              <a:rPr lang="pt-BR" dirty="0" smtClean="0"/>
              <a:t>Em homenagem a </a:t>
            </a:r>
            <a:r>
              <a:rPr lang="pt-BR" dirty="0" smtClean="0">
                <a:solidFill>
                  <a:srgbClr val="92D050"/>
                </a:solidFill>
              </a:rPr>
              <a:t>George </a:t>
            </a:r>
            <a:r>
              <a:rPr lang="pt-BR" dirty="0" err="1" smtClean="0">
                <a:solidFill>
                  <a:srgbClr val="92D050"/>
                </a:solidFill>
              </a:rPr>
              <a:t>Boole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Estruturas para manipular a </a:t>
            </a:r>
            <a:r>
              <a:rPr lang="pt-BR" dirty="0" smtClean="0">
                <a:solidFill>
                  <a:srgbClr val="92D050"/>
                </a:solidFill>
              </a:rPr>
              <a:t>Lógica Formal</a:t>
            </a:r>
          </a:p>
          <a:p>
            <a:r>
              <a:rPr lang="pt-BR" dirty="0" smtClean="0"/>
              <a:t>Os elementos básicos são as </a:t>
            </a:r>
            <a:r>
              <a:rPr lang="pt-BR" dirty="0" smtClean="0">
                <a:solidFill>
                  <a:srgbClr val="92D050"/>
                </a:solidFill>
              </a:rPr>
              <a:t>proposições</a:t>
            </a:r>
            <a:endParaRPr lang="pt-BR" dirty="0">
              <a:solidFill>
                <a:srgbClr val="92D050"/>
              </a:solidFill>
            </a:endParaRPr>
          </a:p>
        </p:txBody>
      </p:sp>
      <p:pic>
        <p:nvPicPr>
          <p:cNvPr id="10" name="Imagem 9" descr="george_boo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946" y="1571612"/>
            <a:ext cx="3733334" cy="4571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Álgebra Booleana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Proposição</a:t>
            </a:r>
            <a:r>
              <a:rPr lang="pt-BR" dirty="0" smtClean="0"/>
              <a:t> é uma frase que admite um dos valores lógicos: </a:t>
            </a:r>
            <a:r>
              <a:rPr lang="pt-BR" dirty="0" smtClean="0">
                <a:solidFill>
                  <a:srgbClr val="92D050"/>
                </a:solidFill>
              </a:rPr>
              <a:t>Falso</a:t>
            </a:r>
            <a:r>
              <a:rPr lang="pt-BR" dirty="0" smtClean="0"/>
              <a:t> ou </a:t>
            </a:r>
            <a:r>
              <a:rPr lang="pt-BR" dirty="0" smtClean="0">
                <a:solidFill>
                  <a:srgbClr val="92D050"/>
                </a:solidFill>
              </a:rPr>
              <a:t>Verdadeiro</a:t>
            </a:r>
          </a:p>
          <a:p>
            <a:r>
              <a:rPr lang="pt-BR" dirty="0" smtClean="0"/>
              <a:t>Frases que não são proposições:</a:t>
            </a:r>
          </a:p>
          <a:p>
            <a:pPr lvl="1"/>
            <a:r>
              <a:rPr lang="pt-BR" dirty="0" smtClean="0"/>
              <a:t>Pare!</a:t>
            </a:r>
          </a:p>
          <a:p>
            <a:pPr lvl="1"/>
            <a:r>
              <a:rPr lang="pt-BR" dirty="0" smtClean="0"/>
              <a:t>Quer uma xícara de café?</a:t>
            </a:r>
          </a:p>
          <a:p>
            <a:r>
              <a:rPr lang="pt-BR" dirty="0" smtClean="0"/>
              <a:t>Frases que são proposições:</a:t>
            </a:r>
          </a:p>
          <a:p>
            <a:pPr lvl="1"/>
            <a:r>
              <a:rPr lang="pt-BR" dirty="0" smtClean="0"/>
              <a:t>A Lua é o único satélite do planeta Terra (V)</a:t>
            </a:r>
          </a:p>
          <a:p>
            <a:pPr lvl="1"/>
            <a:r>
              <a:rPr lang="pt-BR" dirty="0" smtClean="0"/>
              <a:t>Salvador é capital do Amazonas</a:t>
            </a:r>
          </a:p>
          <a:p>
            <a:pPr lvl="1"/>
            <a:r>
              <a:rPr lang="pt-BR" dirty="0" smtClean="0"/>
              <a:t>O número 712 é ímpar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Álgebra Booleana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Constituída de:</a:t>
            </a:r>
          </a:p>
          <a:p>
            <a:pPr lvl="1"/>
            <a:r>
              <a:rPr lang="pt-BR" dirty="0" smtClean="0"/>
              <a:t>Duas constantes:</a:t>
            </a:r>
          </a:p>
          <a:p>
            <a:pPr lvl="2"/>
            <a:r>
              <a:rPr lang="pt-BR" dirty="0" smtClean="0">
                <a:solidFill>
                  <a:srgbClr val="92D050"/>
                </a:solidFill>
              </a:rPr>
              <a:t>Verdadeiro</a:t>
            </a:r>
            <a:r>
              <a:rPr lang="pt-BR" dirty="0" smtClean="0"/>
              <a:t> (V ou 1)</a:t>
            </a:r>
          </a:p>
          <a:p>
            <a:pPr lvl="2"/>
            <a:r>
              <a:rPr lang="pt-BR" dirty="0" smtClean="0">
                <a:solidFill>
                  <a:srgbClr val="92D050"/>
                </a:solidFill>
              </a:rPr>
              <a:t>Falso</a:t>
            </a:r>
            <a:r>
              <a:rPr lang="pt-BR" dirty="0" smtClean="0"/>
              <a:t> (F ou 0)</a:t>
            </a:r>
          </a:p>
          <a:p>
            <a:pPr lvl="1"/>
            <a:r>
              <a:rPr lang="pt-BR" dirty="0" smtClean="0"/>
              <a:t>Uma operação unária:</a:t>
            </a:r>
          </a:p>
          <a:p>
            <a:pPr lvl="2"/>
            <a:r>
              <a:rPr lang="pt-BR" dirty="0" smtClean="0">
                <a:solidFill>
                  <a:srgbClr val="92D050"/>
                </a:solidFill>
              </a:rPr>
              <a:t>Negação</a:t>
            </a:r>
            <a:r>
              <a:rPr lang="pt-BR" dirty="0" smtClean="0"/>
              <a:t> (“não” ou !)</a:t>
            </a:r>
          </a:p>
          <a:p>
            <a:pPr lvl="1"/>
            <a:r>
              <a:rPr lang="pt-BR" dirty="0" smtClean="0"/>
              <a:t>Duas operações binárias:</a:t>
            </a:r>
          </a:p>
          <a:p>
            <a:pPr lvl="2"/>
            <a:r>
              <a:rPr lang="pt-BR" dirty="0" smtClean="0">
                <a:solidFill>
                  <a:srgbClr val="92D050"/>
                </a:solidFill>
              </a:rPr>
              <a:t>Conjunção</a:t>
            </a:r>
            <a:r>
              <a:rPr lang="pt-BR" dirty="0" smtClean="0"/>
              <a:t> (“e” ou &amp;&amp;)</a:t>
            </a:r>
          </a:p>
          <a:p>
            <a:pPr lvl="2"/>
            <a:r>
              <a:rPr lang="pt-BR" dirty="0" smtClean="0">
                <a:solidFill>
                  <a:srgbClr val="92D050"/>
                </a:solidFill>
              </a:rPr>
              <a:t>Disjunção</a:t>
            </a:r>
            <a:r>
              <a:rPr lang="pt-BR" dirty="0" smtClean="0"/>
              <a:t> (“ou” ou |</a:t>
            </a:r>
            <a:r>
              <a:rPr lang="pt-BR" dirty="0" err="1" smtClean="0"/>
              <a:t>|</a:t>
            </a:r>
            <a:r>
              <a:rPr lang="pt-BR" dirty="0" smtClean="0"/>
              <a:t>)</a:t>
            </a:r>
          </a:p>
          <a:p>
            <a:pPr lvl="2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Álgebra Booleana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Leis fundamentais: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Lei do Meio Excluído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Uma proposição é Falsa (F) ou Verdadeira (V), não há meio termo.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Lei da Contradição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Uma proposição não pode ser, simultaneamente, V e F.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Lei da Funcionalidade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O valor lógico (V ou F) de uma proposição composta é unicamente determinado pelos valores lógicos de suas proposições constituintes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Fluxo de Código</a:t>
            </a:r>
          </a:p>
          <a:p>
            <a:r>
              <a:rPr lang="pt-BR" dirty="0" smtClean="0"/>
              <a:t>Álgebra Booleana</a:t>
            </a:r>
          </a:p>
          <a:p>
            <a:r>
              <a:rPr lang="pt-BR" dirty="0" smtClean="0"/>
              <a:t>Tipo de valor ou variável </a:t>
            </a:r>
            <a:r>
              <a:rPr lang="pt-BR" dirty="0" err="1" smtClean="0">
                <a:solidFill>
                  <a:srgbClr val="92D050"/>
                </a:solidFill>
              </a:rPr>
              <a:t>bool</a:t>
            </a:r>
            <a:endParaRPr lang="pt-BR" dirty="0" smtClean="0"/>
          </a:p>
          <a:p>
            <a:r>
              <a:rPr lang="pt-BR" dirty="0" smtClean="0"/>
              <a:t>Operador condicional </a:t>
            </a:r>
            <a:r>
              <a:rPr lang="pt-BR" dirty="0" err="1" smtClean="0">
                <a:solidFill>
                  <a:srgbClr val="92D050"/>
                </a:solidFill>
              </a:rPr>
              <a:t>if</a:t>
            </a:r>
            <a:endParaRPr lang="pt-BR" dirty="0" smtClean="0"/>
          </a:p>
          <a:p>
            <a:r>
              <a:rPr lang="pt-BR" dirty="0" smtClean="0"/>
              <a:t>Exercícios com </a:t>
            </a:r>
            <a:r>
              <a:rPr lang="pt-BR" dirty="0" err="1" smtClean="0">
                <a:solidFill>
                  <a:srgbClr val="92D050"/>
                </a:solidFill>
              </a:rPr>
              <a:t>if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Tipo </a:t>
            </a:r>
            <a:r>
              <a:rPr lang="pt-BR" dirty="0" err="1" smtClean="0">
                <a:solidFill>
                  <a:srgbClr val="92D050"/>
                </a:solidFill>
              </a:rPr>
              <a:t>enum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Operador condicional </a:t>
            </a:r>
            <a:r>
              <a:rPr lang="pt-BR" dirty="0" smtClean="0">
                <a:solidFill>
                  <a:srgbClr val="92D050"/>
                </a:solidFill>
              </a:rPr>
              <a:t>switch</a:t>
            </a:r>
          </a:p>
          <a:p>
            <a:r>
              <a:rPr lang="pt-BR" dirty="0" smtClean="0"/>
              <a:t>Exercícios com </a:t>
            </a:r>
            <a:r>
              <a:rPr lang="pt-BR" dirty="0" smtClean="0">
                <a:solidFill>
                  <a:srgbClr val="92D050"/>
                </a:solidFill>
              </a:rPr>
              <a:t>switch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Álgebra Booleana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Tabela-Verdade da operação </a:t>
            </a:r>
            <a:r>
              <a:rPr lang="pt-BR" dirty="0" smtClean="0">
                <a:solidFill>
                  <a:srgbClr val="00B050"/>
                </a:solidFill>
              </a:rPr>
              <a:t>NÃO</a:t>
            </a:r>
            <a:r>
              <a:rPr lang="pt-BR" dirty="0" smtClean="0"/>
              <a:t>:</a:t>
            </a:r>
          </a:p>
          <a:p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142976" y="285749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</a:t>
                      </a:r>
                      <a:r>
                        <a:rPr lang="pt-BR" baseline="0" dirty="0" smtClean="0"/>
                        <a:t> 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Álgebra Booleana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Tabela-Verdade da operação </a:t>
            </a:r>
            <a:r>
              <a:rPr lang="pt-BR" dirty="0" smtClean="0">
                <a:solidFill>
                  <a:srgbClr val="00B050"/>
                </a:solidFill>
              </a:rPr>
              <a:t>E</a:t>
            </a:r>
            <a:r>
              <a:rPr lang="pt-BR" dirty="0" smtClean="0"/>
              <a:t>: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142976" y="285749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 e B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Álgebra Booleana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Tabela-Verdade da operação </a:t>
            </a:r>
            <a:r>
              <a:rPr lang="pt-BR" dirty="0" smtClean="0">
                <a:solidFill>
                  <a:srgbClr val="00B050"/>
                </a:solidFill>
              </a:rPr>
              <a:t>OU</a:t>
            </a:r>
            <a:r>
              <a:rPr lang="pt-BR" dirty="0" smtClean="0"/>
              <a:t>: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142976" y="2857496"/>
          <a:ext cx="6096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124790">
                <a:tc>
                  <a:txBody>
                    <a:bodyPr/>
                    <a:lstStyle/>
                    <a:p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 ou B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Álgebra Booleana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Considere duas proposições: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A</a:t>
            </a:r>
            <a:r>
              <a:rPr lang="pt-BR" dirty="0" smtClean="0"/>
              <a:t> = “Maria tem 23 anos” = </a:t>
            </a:r>
            <a:r>
              <a:rPr lang="pt-BR" b="1" dirty="0" smtClean="0">
                <a:solidFill>
                  <a:srgbClr val="FFFF00"/>
                </a:solidFill>
              </a:rPr>
              <a:t>V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B</a:t>
            </a:r>
            <a:r>
              <a:rPr lang="pt-BR" dirty="0" smtClean="0"/>
              <a:t> = “Maria é menor” = </a:t>
            </a:r>
            <a:r>
              <a:rPr lang="pt-BR" b="1" dirty="0" smtClean="0">
                <a:solidFill>
                  <a:srgbClr val="FFFF00"/>
                </a:solidFill>
              </a:rPr>
              <a:t>F</a:t>
            </a:r>
          </a:p>
          <a:p>
            <a:r>
              <a:rPr lang="pt-BR" dirty="0" smtClean="0"/>
              <a:t>Considere agora as composições: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Não A</a:t>
            </a:r>
            <a:r>
              <a:rPr lang="pt-BR" dirty="0" smtClean="0"/>
              <a:t> = “Maria não tem 23 anos”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Não B</a:t>
            </a:r>
            <a:r>
              <a:rPr lang="pt-BR" dirty="0" smtClean="0"/>
              <a:t> = “Maria não é menor”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A e B </a:t>
            </a:r>
            <a:r>
              <a:rPr lang="pt-BR" dirty="0" smtClean="0"/>
              <a:t>= “Maria tem 23 anos” e “Maria é menor”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A ou B </a:t>
            </a:r>
            <a:r>
              <a:rPr lang="pt-BR" dirty="0" smtClean="0"/>
              <a:t>= “Maria tem 23 anos” ou “Maria é menor”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Álgebra Booleana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Considere duas proposições: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A</a:t>
            </a:r>
            <a:r>
              <a:rPr lang="pt-BR" dirty="0" smtClean="0"/>
              <a:t> = “Maria tem 23 anos” = </a:t>
            </a:r>
            <a:r>
              <a:rPr lang="pt-BR" b="1" dirty="0" smtClean="0">
                <a:solidFill>
                  <a:srgbClr val="FFFF00"/>
                </a:solidFill>
              </a:rPr>
              <a:t>V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B</a:t>
            </a:r>
            <a:r>
              <a:rPr lang="pt-BR" dirty="0" smtClean="0"/>
              <a:t> = “Maria é menor” = </a:t>
            </a:r>
            <a:r>
              <a:rPr lang="pt-BR" b="1" dirty="0" smtClean="0">
                <a:solidFill>
                  <a:srgbClr val="FFFF00"/>
                </a:solidFill>
              </a:rPr>
              <a:t>F</a:t>
            </a:r>
          </a:p>
          <a:p>
            <a:r>
              <a:rPr lang="pt-BR" dirty="0" smtClean="0"/>
              <a:t>Considere agora as composições: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Não A</a:t>
            </a:r>
            <a:r>
              <a:rPr lang="pt-BR" dirty="0" smtClean="0"/>
              <a:t> = “Maria não tem 23 anos” = </a:t>
            </a:r>
            <a:r>
              <a:rPr lang="pt-BR" b="1" dirty="0" smtClean="0">
                <a:solidFill>
                  <a:srgbClr val="FFFF00"/>
                </a:solidFill>
              </a:rPr>
              <a:t>F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Não B</a:t>
            </a:r>
            <a:r>
              <a:rPr lang="pt-BR" dirty="0" smtClean="0"/>
              <a:t> = “Maria não é menor”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A e B </a:t>
            </a:r>
            <a:r>
              <a:rPr lang="pt-BR" dirty="0" smtClean="0"/>
              <a:t>= “Maria tem 23 anos” e “Maria é menor”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A ou B </a:t>
            </a:r>
            <a:r>
              <a:rPr lang="pt-BR" dirty="0" smtClean="0"/>
              <a:t>= “Maria tem 23 anos” ou “Maria é menor”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Álgebra Booleana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Considere duas proposições: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A</a:t>
            </a:r>
            <a:r>
              <a:rPr lang="pt-BR" dirty="0" smtClean="0"/>
              <a:t> = “Maria tem 23 anos” = </a:t>
            </a:r>
            <a:r>
              <a:rPr lang="pt-BR" b="1" dirty="0" smtClean="0">
                <a:solidFill>
                  <a:srgbClr val="FFFF00"/>
                </a:solidFill>
              </a:rPr>
              <a:t>V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B</a:t>
            </a:r>
            <a:r>
              <a:rPr lang="pt-BR" dirty="0" smtClean="0"/>
              <a:t> = “Maria é menor” = </a:t>
            </a:r>
            <a:r>
              <a:rPr lang="pt-BR" b="1" dirty="0" smtClean="0">
                <a:solidFill>
                  <a:srgbClr val="FFFF00"/>
                </a:solidFill>
              </a:rPr>
              <a:t>F</a:t>
            </a:r>
          </a:p>
          <a:p>
            <a:r>
              <a:rPr lang="pt-BR" dirty="0" smtClean="0"/>
              <a:t>Considere agora as composições: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Não A</a:t>
            </a:r>
            <a:r>
              <a:rPr lang="pt-BR" dirty="0" smtClean="0"/>
              <a:t> = “Maria não tem 23 anos” = </a:t>
            </a:r>
            <a:r>
              <a:rPr lang="pt-BR" b="1" dirty="0" smtClean="0">
                <a:solidFill>
                  <a:srgbClr val="FFFF00"/>
                </a:solidFill>
              </a:rPr>
              <a:t>F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Não B</a:t>
            </a:r>
            <a:r>
              <a:rPr lang="pt-BR" dirty="0" smtClean="0"/>
              <a:t> = “Maria não é menor” = </a:t>
            </a:r>
            <a:r>
              <a:rPr lang="pt-BR" b="1" dirty="0" smtClean="0">
                <a:solidFill>
                  <a:srgbClr val="FFFF00"/>
                </a:solidFill>
              </a:rPr>
              <a:t>V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A e B </a:t>
            </a:r>
            <a:r>
              <a:rPr lang="pt-BR" dirty="0" smtClean="0"/>
              <a:t>= “Maria tem 23 anos” e “Maria é menor”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A ou B </a:t>
            </a:r>
            <a:r>
              <a:rPr lang="pt-BR" dirty="0" smtClean="0"/>
              <a:t>= “Maria tem 23 anos” ou “Maria é menor”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Álgebra Booleana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Considere duas proposições: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A</a:t>
            </a:r>
            <a:r>
              <a:rPr lang="pt-BR" dirty="0" smtClean="0"/>
              <a:t> = “Maria tem 23 anos” = </a:t>
            </a:r>
            <a:r>
              <a:rPr lang="pt-BR" b="1" dirty="0" smtClean="0">
                <a:solidFill>
                  <a:srgbClr val="FFFF00"/>
                </a:solidFill>
              </a:rPr>
              <a:t>V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B</a:t>
            </a:r>
            <a:r>
              <a:rPr lang="pt-BR" dirty="0" smtClean="0"/>
              <a:t> = “Maria é menor” = </a:t>
            </a:r>
            <a:r>
              <a:rPr lang="pt-BR" b="1" dirty="0" smtClean="0">
                <a:solidFill>
                  <a:srgbClr val="FFFF00"/>
                </a:solidFill>
              </a:rPr>
              <a:t>F</a:t>
            </a:r>
          </a:p>
          <a:p>
            <a:r>
              <a:rPr lang="pt-BR" dirty="0" smtClean="0"/>
              <a:t>Considere agora as composições: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Não A</a:t>
            </a:r>
            <a:r>
              <a:rPr lang="pt-BR" dirty="0" smtClean="0"/>
              <a:t> = “Maria não tem 23 anos” = </a:t>
            </a:r>
            <a:r>
              <a:rPr lang="pt-BR" b="1" dirty="0" smtClean="0">
                <a:solidFill>
                  <a:srgbClr val="FFFF00"/>
                </a:solidFill>
              </a:rPr>
              <a:t>F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Não B</a:t>
            </a:r>
            <a:r>
              <a:rPr lang="pt-BR" dirty="0" smtClean="0"/>
              <a:t> = “Maria não é menor” = </a:t>
            </a:r>
            <a:r>
              <a:rPr lang="pt-BR" b="1" dirty="0" smtClean="0">
                <a:solidFill>
                  <a:srgbClr val="FFFF00"/>
                </a:solidFill>
              </a:rPr>
              <a:t>V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A e B </a:t>
            </a:r>
            <a:r>
              <a:rPr lang="pt-BR" dirty="0" smtClean="0"/>
              <a:t>= “Maria tem 23 anos” e “Maria é menor” = </a:t>
            </a:r>
            <a:r>
              <a:rPr lang="pt-BR" b="1" dirty="0" smtClean="0">
                <a:solidFill>
                  <a:srgbClr val="FFFF00"/>
                </a:solidFill>
              </a:rPr>
              <a:t>F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A ou B </a:t>
            </a:r>
            <a:r>
              <a:rPr lang="pt-BR" dirty="0" smtClean="0"/>
              <a:t>= “Maria tem 23 anos” ou “Maria é menor”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Álgebra Booleana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Considere duas proposições: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A</a:t>
            </a:r>
            <a:r>
              <a:rPr lang="pt-BR" dirty="0" smtClean="0"/>
              <a:t> = “Maria tem 23 anos” = </a:t>
            </a:r>
            <a:r>
              <a:rPr lang="pt-BR" b="1" dirty="0" smtClean="0">
                <a:solidFill>
                  <a:srgbClr val="FFFF00"/>
                </a:solidFill>
              </a:rPr>
              <a:t>V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B</a:t>
            </a:r>
            <a:r>
              <a:rPr lang="pt-BR" dirty="0" smtClean="0"/>
              <a:t> = “Maria é menor” = </a:t>
            </a:r>
            <a:r>
              <a:rPr lang="pt-BR" b="1" dirty="0" smtClean="0">
                <a:solidFill>
                  <a:srgbClr val="FFFF00"/>
                </a:solidFill>
              </a:rPr>
              <a:t>F</a:t>
            </a:r>
          </a:p>
          <a:p>
            <a:r>
              <a:rPr lang="pt-BR" dirty="0" smtClean="0"/>
              <a:t>Considere agora as composições: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Não A</a:t>
            </a:r>
            <a:r>
              <a:rPr lang="pt-BR" dirty="0" smtClean="0"/>
              <a:t> = “Maria não tem 23 anos” = </a:t>
            </a:r>
            <a:r>
              <a:rPr lang="pt-BR" b="1" dirty="0" smtClean="0">
                <a:solidFill>
                  <a:srgbClr val="FFFF00"/>
                </a:solidFill>
              </a:rPr>
              <a:t>F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Não B</a:t>
            </a:r>
            <a:r>
              <a:rPr lang="pt-BR" dirty="0" smtClean="0"/>
              <a:t> = “Maria não é menor” = </a:t>
            </a:r>
            <a:r>
              <a:rPr lang="pt-BR" b="1" dirty="0" smtClean="0">
                <a:solidFill>
                  <a:srgbClr val="FFFF00"/>
                </a:solidFill>
              </a:rPr>
              <a:t>V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A e B </a:t>
            </a:r>
            <a:r>
              <a:rPr lang="pt-BR" dirty="0" smtClean="0"/>
              <a:t>= “Maria tem 23 anos” e “Maria é menor” = </a:t>
            </a:r>
            <a:r>
              <a:rPr lang="pt-BR" b="1" dirty="0" smtClean="0">
                <a:solidFill>
                  <a:srgbClr val="FFFF00"/>
                </a:solidFill>
              </a:rPr>
              <a:t>F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A ou B </a:t>
            </a:r>
            <a:r>
              <a:rPr lang="pt-BR" dirty="0" smtClean="0"/>
              <a:t>= “Maria tem 23 anos” ou “Maria é menor” = </a:t>
            </a:r>
            <a:r>
              <a:rPr lang="pt-BR" b="1" dirty="0" smtClean="0">
                <a:solidFill>
                  <a:srgbClr val="FFFF00"/>
                </a:solidFill>
              </a:rPr>
              <a:t>V</a:t>
            </a:r>
            <a:endParaRPr lang="pt-BR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de Variável </a:t>
            </a:r>
            <a:r>
              <a:rPr lang="pt-BR" b="1" dirty="0" err="1" smtClean="0">
                <a:solidFill>
                  <a:srgbClr val="92D050"/>
                </a:solidFill>
              </a:rPr>
              <a:t>bool</a:t>
            </a:r>
            <a:endParaRPr lang="pt-BR" b="1" dirty="0">
              <a:solidFill>
                <a:srgbClr val="92D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Uma variável do tipo </a:t>
            </a:r>
            <a:r>
              <a:rPr lang="pt-BR" dirty="0" err="1" smtClean="0">
                <a:solidFill>
                  <a:srgbClr val="92D050"/>
                </a:solidFill>
              </a:rPr>
              <a:t>bool</a:t>
            </a:r>
            <a:r>
              <a:rPr lang="pt-BR" dirty="0" smtClean="0"/>
              <a:t> pode assumir apenas dois valores:</a:t>
            </a:r>
          </a:p>
          <a:p>
            <a:pPr lvl="1"/>
            <a:r>
              <a:rPr lang="pt-BR" dirty="0" err="1" smtClean="0">
                <a:solidFill>
                  <a:srgbClr val="92D050"/>
                </a:solidFill>
              </a:rPr>
              <a:t>True</a:t>
            </a:r>
            <a:r>
              <a:rPr lang="pt-BR" dirty="0" smtClean="0"/>
              <a:t> = Verdadeiro</a:t>
            </a:r>
          </a:p>
          <a:p>
            <a:pPr lvl="1"/>
            <a:r>
              <a:rPr lang="pt-BR" dirty="0" err="1" smtClean="0">
                <a:solidFill>
                  <a:srgbClr val="92D050"/>
                </a:solidFill>
              </a:rPr>
              <a:t>False</a:t>
            </a:r>
            <a:r>
              <a:rPr lang="pt-BR" dirty="0" smtClean="0"/>
              <a:t> = Falso</a:t>
            </a:r>
          </a:p>
          <a:p>
            <a:r>
              <a:rPr lang="pt-BR" dirty="0" smtClean="0"/>
              <a:t>Os valores ou variáveis do tipo </a:t>
            </a:r>
            <a:r>
              <a:rPr lang="pt-BR" dirty="0" err="1" smtClean="0">
                <a:solidFill>
                  <a:srgbClr val="92D050"/>
                </a:solidFill>
              </a:rPr>
              <a:t>bool</a:t>
            </a:r>
            <a:r>
              <a:rPr lang="pt-BR" dirty="0" smtClean="0"/>
              <a:t> constituem </a:t>
            </a:r>
            <a:r>
              <a:rPr lang="pt-BR" dirty="0" smtClean="0">
                <a:solidFill>
                  <a:srgbClr val="92D050"/>
                </a:solidFill>
              </a:rPr>
              <a:t>proposições</a:t>
            </a:r>
            <a:r>
              <a:rPr lang="pt-BR" dirty="0" smtClean="0"/>
              <a:t> ou </a:t>
            </a:r>
            <a:r>
              <a:rPr lang="pt-BR" dirty="0" smtClean="0">
                <a:solidFill>
                  <a:srgbClr val="92D050"/>
                </a:solidFill>
              </a:rPr>
              <a:t>condições</a:t>
            </a:r>
          </a:p>
          <a:p>
            <a:r>
              <a:rPr lang="pt-BR" dirty="0" smtClean="0"/>
              <a:t>Também podem ser compostos usando as 3 operações da Álgebra Booleana:</a:t>
            </a:r>
          </a:p>
          <a:p>
            <a:pPr lvl="1"/>
            <a:r>
              <a:rPr lang="pt-BR" dirty="0" smtClean="0"/>
              <a:t>Não = </a:t>
            </a:r>
            <a:r>
              <a:rPr lang="pt-BR" b="1" dirty="0" smtClean="0">
                <a:solidFill>
                  <a:srgbClr val="92D050"/>
                </a:solidFill>
              </a:rPr>
              <a:t>!</a:t>
            </a:r>
          </a:p>
          <a:p>
            <a:pPr lvl="1"/>
            <a:r>
              <a:rPr lang="pt-BR" dirty="0" smtClean="0"/>
              <a:t>E = </a:t>
            </a:r>
            <a:r>
              <a:rPr lang="pt-BR" b="1" dirty="0" smtClean="0">
                <a:solidFill>
                  <a:srgbClr val="92D050"/>
                </a:solidFill>
              </a:rPr>
              <a:t>&amp;&amp;</a:t>
            </a:r>
          </a:p>
          <a:p>
            <a:pPr lvl="1"/>
            <a:r>
              <a:rPr lang="pt-BR" dirty="0" smtClean="0"/>
              <a:t>OU = </a:t>
            </a:r>
            <a:r>
              <a:rPr lang="pt-BR" b="1" dirty="0" smtClean="0">
                <a:solidFill>
                  <a:srgbClr val="92D050"/>
                </a:solidFill>
              </a:rPr>
              <a:t>|</a:t>
            </a:r>
            <a:r>
              <a:rPr lang="pt-BR" b="1" dirty="0" err="1" smtClean="0">
                <a:solidFill>
                  <a:srgbClr val="92D050"/>
                </a:solidFill>
              </a:rPr>
              <a:t>|</a:t>
            </a:r>
            <a:endParaRPr lang="pt-BR" b="1" dirty="0" smtClean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Condicional </a:t>
            </a:r>
            <a:r>
              <a:rPr lang="pt-BR" dirty="0" err="1" smtClean="0">
                <a:solidFill>
                  <a:srgbClr val="92D050"/>
                </a:solidFill>
              </a:rPr>
              <a:t>if</a:t>
            </a:r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Operador mais usado em programação</a:t>
            </a:r>
          </a:p>
          <a:p>
            <a:r>
              <a:rPr lang="pt-BR" dirty="0" smtClean="0"/>
              <a:t>Permite que o processo siga </a:t>
            </a:r>
            <a:r>
              <a:rPr lang="pt-BR" dirty="0" smtClean="0">
                <a:solidFill>
                  <a:srgbClr val="92D050"/>
                </a:solidFill>
              </a:rPr>
              <a:t>diferentes caminhos no código</a:t>
            </a:r>
            <a:r>
              <a:rPr lang="pt-BR" dirty="0" smtClean="0"/>
              <a:t>, dependendo de uma certa </a:t>
            </a:r>
            <a:r>
              <a:rPr lang="pt-BR" dirty="0" smtClean="0">
                <a:solidFill>
                  <a:srgbClr val="92D050"/>
                </a:solidFill>
              </a:rPr>
              <a:t>condição</a:t>
            </a:r>
          </a:p>
          <a:p>
            <a:r>
              <a:rPr lang="pt-BR" dirty="0" smtClean="0"/>
              <a:t>Quando a condição é avaliada como </a:t>
            </a:r>
            <a:r>
              <a:rPr lang="pt-BR" dirty="0" err="1" smtClean="0">
                <a:solidFill>
                  <a:srgbClr val="92D050"/>
                </a:solidFill>
              </a:rPr>
              <a:t>True</a:t>
            </a:r>
            <a:r>
              <a:rPr lang="pt-BR" dirty="0" smtClean="0"/>
              <a:t>, então o bloco de código para valores </a:t>
            </a:r>
            <a:r>
              <a:rPr lang="pt-BR" dirty="0" err="1" smtClean="0">
                <a:solidFill>
                  <a:srgbClr val="92D050"/>
                </a:solidFill>
              </a:rPr>
              <a:t>True</a:t>
            </a:r>
            <a:r>
              <a:rPr lang="pt-BR" dirty="0" smtClean="0"/>
              <a:t> será executado</a:t>
            </a:r>
          </a:p>
          <a:p>
            <a:r>
              <a:rPr lang="pt-BR" dirty="0" smtClean="0"/>
              <a:t>Quando a condição for avaliada como </a:t>
            </a:r>
            <a:r>
              <a:rPr lang="pt-BR" dirty="0" err="1" smtClean="0">
                <a:solidFill>
                  <a:srgbClr val="92D050"/>
                </a:solidFill>
              </a:rPr>
              <a:t>False</a:t>
            </a:r>
            <a:r>
              <a:rPr lang="pt-BR" dirty="0" smtClean="0"/>
              <a:t>, então o bloco de código para valores </a:t>
            </a:r>
            <a:r>
              <a:rPr lang="pt-BR" dirty="0" err="1" smtClean="0">
                <a:solidFill>
                  <a:srgbClr val="92D050"/>
                </a:solidFill>
              </a:rPr>
              <a:t>False</a:t>
            </a:r>
            <a:r>
              <a:rPr lang="pt-BR" dirty="0" smtClean="0"/>
              <a:t> será executado (se existir)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Um programa em execução chama-se </a:t>
            </a:r>
            <a:r>
              <a:rPr lang="pt-BR" dirty="0" smtClean="0">
                <a:solidFill>
                  <a:srgbClr val="92D050"/>
                </a:solidFill>
              </a:rPr>
              <a:t>processo</a:t>
            </a:r>
          </a:p>
          <a:p>
            <a:r>
              <a:rPr lang="pt-BR" dirty="0" smtClean="0"/>
              <a:t>As instruções são executadas em </a:t>
            </a:r>
            <a:r>
              <a:rPr lang="pt-BR" dirty="0" err="1" smtClean="0">
                <a:solidFill>
                  <a:srgbClr val="92D050"/>
                </a:solidFill>
              </a:rPr>
              <a:t>sequência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A cada instrução, o processo conhece o </a:t>
            </a:r>
            <a:r>
              <a:rPr lang="pt-BR" dirty="0" smtClean="0">
                <a:solidFill>
                  <a:srgbClr val="92D050"/>
                </a:solidFill>
              </a:rPr>
              <a:t>valor</a:t>
            </a:r>
            <a:r>
              <a:rPr lang="pt-BR" dirty="0" smtClean="0"/>
              <a:t> de todas as variáveis</a:t>
            </a:r>
          </a:p>
          <a:p>
            <a:r>
              <a:rPr lang="pt-BR" dirty="0" smtClean="0"/>
              <a:t>Isso constitui o </a:t>
            </a:r>
            <a:r>
              <a:rPr lang="pt-BR" dirty="0" smtClean="0">
                <a:solidFill>
                  <a:srgbClr val="92D050"/>
                </a:solidFill>
              </a:rPr>
              <a:t>estado</a:t>
            </a:r>
            <a:r>
              <a:rPr lang="pt-BR" dirty="0" smtClean="0"/>
              <a:t> do processo num dado momento</a:t>
            </a:r>
          </a:p>
          <a:p>
            <a:r>
              <a:rPr lang="pt-BR" dirty="0" smtClean="0"/>
              <a:t>Analogia do trem</a:t>
            </a:r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Condicional </a:t>
            </a:r>
            <a:r>
              <a:rPr lang="pt-BR" dirty="0" err="1" smtClean="0">
                <a:solidFill>
                  <a:srgbClr val="92D050"/>
                </a:solidFill>
              </a:rPr>
              <a:t>if</a:t>
            </a:r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operador </a:t>
            </a:r>
            <a:r>
              <a:rPr lang="pt-BR" dirty="0" err="1" smtClean="0">
                <a:solidFill>
                  <a:srgbClr val="92D050"/>
                </a:solidFill>
              </a:rPr>
              <a:t>if</a:t>
            </a:r>
            <a:r>
              <a:rPr lang="pt-BR" dirty="0" smtClean="0"/>
              <a:t> é constituído por dois blocos:</a:t>
            </a:r>
          </a:p>
          <a:p>
            <a:pPr lvl="1"/>
            <a:r>
              <a:rPr lang="pt-BR" dirty="0" smtClean="0"/>
              <a:t>IF</a:t>
            </a:r>
          </a:p>
          <a:p>
            <a:pPr lvl="2"/>
            <a:r>
              <a:rPr lang="pt-BR" dirty="0" smtClean="0"/>
              <a:t>Também chamado de bloco THEN, é executado se a condição for </a:t>
            </a:r>
            <a:r>
              <a:rPr lang="pt-BR" dirty="0" err="1" smtClean="0">
                <a:solidFill>
                  <a:srgbClr val="92D050"/>
                </a:solidFill>
              </a:rPr>
              <a:t>True</a:t>
            </a:r>
            <a:endParaRPr lang="pt-BR" dirty="0" smtClean="0">
              <a:solidFill>
                <a:srgbClr val="92D050"/>
              </a:solidFill>
            </a:endParaRPr>
          </a:p>
          <a:p>
            <a:pPr lvl="1"/>
            <a:r>
              <a:rPr lang="pt-BR" dirty="0" smtClean="0"/>
              <a:t>ELSE</a:t>
            </a:r>
          </a:p>
          <a:p>
            <a:pPr lvl="2"/>
            <a:r>
              <a:rPr lang="pt-BR" dirty="0" smtClean="0"/>
              <a:t>Opcional, é executado se a condição for </a:t>
            </a:r>
            <a:r>
              <a:rPr lang="pt-BR" dirty="0" err="1" smtClean="0">
                <a:solidFill>
                  <a:srgbClr val="92D050"/>
                </a:solidFill>
              </a:rPr>
              <a:t>False</a:t>
            </a:r>
            <a:endParaRPr lang="pt-BR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Condicional </a:t>
            </a:r>
            <a:r>
              <a:rPr lang="pt-BR" dirty="0" err="1" smtClean="0">
                <a:solidFill>
                  <a:srgbClr val="92D050"/>
                </a:solidFill>
              </a:rPr>
              <a:t>if</a:t>
            </a:r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proposições, ou condições, podem aplicar avaliações sobre valores ou variáveis </a:t>
            </a:r>
            <a:r>
              <a:rPr lang="pt-BR" dirty="0" smtClean="0">
                <a:solidFill>
                  <a:srgbClr val="92D050"/>
                </a:solidFill>
              </a:rPr>
              <a:t>numéricos</a:t>
            </a:r>
          </a:p>
          <a:p>
            <a:r>
              <a:rPr lang="pt-BR" dirty="0" smtClean="0"/>
              <a:t>Podem ser usados os seguintes operadores: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357290" y="4572008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2190744"/>
                <a:gridCol w="952528"/>
                <a:gridCol w="2095472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Símb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Significado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Símb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Significado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==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Igual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!=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Diferente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Maior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&lt;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Menor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&gt;=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Maior ou igual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&lt;=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Menor ou igual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“</a:t>
            </a:r>
            <a:r>
              <a:rPr lang="pt-BR" dirty="0" err="1" smtClean="0"/>
              <a:t>ParOuImpar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66874"/>
            <a:ext cx="8127026" cy="433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“</a:t>
            </a:r>
            <a:r>
              <a:rPr lang="pt-BR" dirty="0" err="1" smtClean="0"/>
              <a:t>ParOuImpar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66874"/>
            <a:ext cx="8127026" cy="433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“</a:t>
            </a:r>
            <a:r>
              <a:rPr lang="pt-BR" dirty="0" err="1" smtClean="0"/>
              <a:t>ParOuImpar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66874"/>
            <a:ext cx="8127026" cy="433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“</a:t>
            </a:r>
            <a:r>
              <a:rPr lang="pt-BR" dirty="0" err="1" smtClean="0"/>
              <a:t>ParOuImpar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66874"/>
            <a:ext cx="8127026" cy="433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“</a:t>
            </a:r>
            <a:r>
              <a:rPr lang="pt-BR" dirty="0" err="1" smtClean="0"/>
              <a:t>ParOuImpar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66874"/>
            <a:ext cx="8127026" cy="433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“</a:t>
            </a:r>
            <a:r>
              <a:rPr lang="pt-BR" dirty="0" err="1" smtClean="0"/>
              <a:t>ParOuImpar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66874"/>
            <a:ext cx="8127026" cy="433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“</a:t>
            </a:r>
            <a:r>
              <a:rPr lang="pt-BR" dirty="0" err="1" smtClean="0"/>
              <a:t>ParOuImpar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66874"/>
            <a:ext cx="8127026" cy="433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“</a:t>
            </a:r>
            <a:r>
              <a:rPr lang="pt-BR" dirty="0" err="1" smtClean="0"/>
              <a:t>ParOuImpar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66874"/>
            <a:ext cx="8127026" cy="433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Fluxo do “</a:t>
            </a:r>
            <a:r>
              <a:rPr lang="pt-BR" dirty="0" err="1" smtClean="0"/>
              <a:t>SomaDoisNumeros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8117955" cy="3720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“</a:t>
            </a:r>
            <a:r>
              <a:rPr lang="pt-BR" dirty="0" err="1" smtClean="0"/>
              <a:t>ParOuImpar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66874"/>
            <a:ext cx="8127026" cy="433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“</a:t>
            </a:r>
            <a:r>
              <a:rPr lang="pt-BR" dirty="0" err="1" smtClean="0"/>
              <a:t>ParOuImpar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66874"/>
            <a:ext cx="8127026" cy="433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“</a:t>
            </a:r>
            <a:r>
              <a:rPr lang="pt-BR" dirty="0" err="1" smtClean="0"/>
              <a:t>ParOuImpar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66874"/>
            <a:ext cx="8127026" cy="433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“</a:t>
            </a:r>
            <a:r>
              <a:rPr lang="pt-BR" dirty="0" err="1" smtClean="0"/>
              <a:t>ParOuImpar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66874"/>
            <a:ext cx="8127026" cy="433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</a:t>
            </a:r>
            <a:r>
              <a:rPr lang="pt-BR" dirty="0" err="1" smtClean="0">
                <a:solidFill>
                  <a:srgbClr val="92D050"/>
                </a:solidFill>
              </a:rPr>
              <a:t>enum</a:t>
            </a:r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tipo </a:t>
            </a:r>
            <a:r>
              <a:rPr lang="pt-BR" dirty="0" err="1" smtClean="0">
                <a:solidFill>
                  <a:srgbClr val="92D050"/>
                </a:solidFill>
              </a:rPr>
              <a:t>enum</a:t>
            </a:r>
            <a:r>
              <a:rPr lang="pt-BR" dirty="0" smtClean="0"/>
              <a:t> indica “enumeração”</a:t>
            </a:r>
          </a:p>
          <a:p>
            <a:r>
              <a:rPr lang="pt-BR" dirty="0" err="1" smtClean="0">
                <a:solidFill>
                  <a:srgbClr val="92D050"/>
                </a:solidFill>
              </a:rPr>
              <a:t>enum</a:t>
            </a:r>
            <a:r>
              <a:rPr lang="pt-BR" dirty="0" smtClean="0"/>
              <a:t> é uma série de inteiros constantes que podem ser representadas por um nome significativo</a:t>
            </a:r>
          </a:p>
          <a:p>
            <a:r>
              <a:rPr lang="pt-BR" dirty="0" smtClean="0"/>
              <a:t>Cada definição de </a:t>
            </a:r>
            <a:r>
              <a:rPr lang="pt-BR" dirty="0" err="1" smtClean="0">
                <a:solidFill>
                  <a:srgbClr val="92D050"/>
                </a:solidFill>
              </a:rPr>
              <a:t>enum</a:t>
            </a:r>
            <a:r>
              <a:rPr lang="pt-BR" dirty="0" smtClean="0"/>
              <a:t> cria um novo tipo de variável</a:t>
            </a:r>
          </a:p>
          <a:p>
            <a:r>
              <a:rPr lang="pt-BR" dirty="0" smtClean="0"/>
              <a:t>Muito útil quando queremos limitar os valores possíveis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Condicional </a:t>
            </a:r>
            <a:r>
              <a:rPr lang="pt-BR" dirty="0" smtClean="0">
                <a:solidFill>
                  <a:srgbClr val="92D050"/>
                </a:solidFill>
              </a:rPr>
              <a:t>switch</a:t>
            </a:r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Muito útil ao tratar variáveis do tipo </a:t>
            </a:r>
            <a:r>
              <a:rPr lang="pt-BR" dirty="0" err="1" smtClean="0"/>
              <a:t>enum</a:t>
            </a:r>
            <a:endParaRPr lang="pt-BR" dirty="0" smtClean="0"/>
          </a:p>
          <a:p>
            <a:r>
              <a:rPr lang="pt-BR" dirty="0" smtClean="0"/>
              <a:t>Simplifica uma construção de </a:t>
            </a:r>
            <a:r>
              <a:rPr lang="pt-BR" dirty="0" err="1" smtClean="0">
                <a:solidFill>
                  <a:srgbClr val="92D050"/>
                </a:solidFill>
              </a:rPr>
              <a:t>ifs</a:t>
            </a:r>
            <a:r>
              <a:rPr lang="pt-BR" dirty="0" smtClean="0"/>
              <a:t> “</a:t>
            </a:r>
            <a:r>
              <a:rPr lang="pt-BR" dirty="0" smtClean="0">
                <a:solidFill>
                  <a:srgbClr val="92D050"/>
                </a:solidFill>
              </a:rPr>
              <a:t>aninhados</a:t>
            </a:r>
            <a:r>
              <a:rPr lang="pt-BR" dirty="0" smtClean="0"/>
              <a:t>” ou “</a:t>
            </a:r>
            <a:r>
              <a:rPr lang="pt-BR" dirty="0" smtClean="0">
                <a:solidFill>
                  <a:srgbClr val="92D050"/>
                </a:solidFill>
              </a:rPr>
              <a:t>encadeados</a:t>
            </a:r>
            <a:r>
              <a:rPr lang="pt-BR" dirty="0" smtClean="0"/>
              <a:t>”</a:t>
            </a:r>
          </a:p>
          <a:p>
            <a:r>
              <a:rPr lang="pt-BR" dirty="0" smtClean="0"/>
              <a:t>Constituído por: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switch</a:t>
            </a:r>
            <a:r>
              <a:rPr lang="pt-BR" dirty="0" smtClean="0"/>
              <a:t>: indica qual variável será usada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case</a:t>
            </a:r>
            <a:r>
              <a:rPr lang="pt-BR" dirty="0" smtClean="0"/>
              <a:t>: possível valor que a variável pode assumir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default</a:t>
            </a:r>
            <a:r>
              <a:rPr lang="pt-BR" dirty="0" smtClean="0"/>
              <a:t>: caso genérico</a:t>
            </a:r>
          </a:p>
          <a:p>
            <a:pPr lvl="1"/>
            <a:r>
              <a:rPr lang="pt-BR" dirty="0" err="1" smtClean="0">
                <a:solidFill>
                  <a:srgbClr val="92D050"/>
                </a:solidFill>
              </a:rPr>
              <a:t>break</a:t>
            </a:r>
            <a:r>
              <a:rPr lang="pt-BR" dirty="0" smtClean="0"/>
              <a:t>: necessário em cada </a:t>
            </a:r>
            <a:r>
              <a:rPr lang="pt-BR" dirty="0" smtClean="0">
                <a:solidFill>
                  <a:srgbClr val="92D050"/>
                </a:solidFill>
              </a:rPr>
              <a:t>case</a:t>
            </a:r>
            <a:r>
              <a:rPr lang="pt-BR" dirty="0" smtClean="0"/>
              <a:t> ou </a:t>
            </a:r>
            <a:r>
              <a:rPr lang="pt-BR" dirty="0" smtClean="0">
                <a:solidFill>
                  <a:srgbClr val="92D050"/>
                </a:solidFill>
              </a:rPr>
              <a:t>default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Fluxo do “</a:t>
            </a:r>
            <a:r>
              <a:rPr lang="pt-BR" dirty="0" err="1" smtClean="0"/>
              <a:t>SomaDoisNumeros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8104966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Fluxo do “</a:t>
            </a:r>
            <a:r>
              <a:rPr lang="pt-BR" dirty="0" err="1" smtClean="0"/>
              <a:t>SomaDoisNumeros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8104966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Fluxo do “</a:t>
            </a:r>
            <a:r>
              <a:rPr lang="pt-BR" dirty="0" err="1" smtClean="0"/>
              <a:t>SomaDoisNumeros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74" y="2071678"/>
            <a:ext cx="8072454" cy="369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Fluxo do “</a:t>
            </a:r>
            <a:r>
              <a:rPr lang="pt-BR" dirty="0" err="1" smtClean="0"/>
              <a:t>SomaDoisNumeros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8104966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Fluxo do “</a:t>
            </a:r>
            <a:r>
              <a:rPr lang="pt-BR" dirty="0" err="1" smtClean="0"/>
              <a:t>SomaDoisNumeros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8104966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574</TotalTime>
  <Words>1158</Words>
  <Application>Microsoft Office PowerPoint</Application>
  <PresentationFormat>Apresentação na tela (4:3)</PresentationFormat>
  <Paragraphs>213</Paragraphs>
  <Slides>45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46" baseType="lpstr">
      <vt:lpstr>Técnica</vt:lpstr>
      <vt:lpstr>Módulo I Capítulo 3: Fluxo de Código e Operador Condicional</vt:lpstr>
      <vt:lpstr>Sumário</vt:lpstr>
      <vt:lpstr>Fluxo de Código</vt:lpstr>
      <vt:lpstr>Fluxo do “SomaDoisNumeros”</vt:lpstr>
      <vt:lpstr>Fluxo do “SomaDoisNumeros”</vt:lpstr>
      <vt:lpstr>Fluxo do “SomaDoisNumeros”</vt:lpstr>
      <vt:lpstr>Fluxo do “SomaDoisNumeros”</vt:lpstr>
      <vt:lpstr>Fluxo do “SomaDoisNumeros”</vt:lpstr>
      <vt:lpstr>Fluxo do “SomaDoisNumeros”</vt:lpstr>
      <vt:lpstr>Fluxo do “SomaDoisNumeros”</vt:lpstr>
      <vt:lpstr>Fluxo do “SomaDoisNumeros”</vt:lpstr>
      <vt:lpstr>Fluxo do “SomaDoisNumeros”</vt:lpstr>
      <vt:lpstr>Fluxo do “SomaDoisNumeros”</vt:lpstr>
      <vt:lpstr>Fluxo do “SomaDoisNumeros”</vt:lpstr>
      <vt:lpstr>Fluxo do “SomaDoisNumeros”</vt:lpstr>
      <vt:lpstr>Álgebra Booleana</vt:lpstr>
      <vt:lpstr>Álgebra Booleana</vt:lpstr>
      <vt:lpstr>Álgebra Booleana</vt:lpstr>
      <vt:lpstr>Álgebra Booleana</vt:lpstr>
      <vt:lpstr>Álgebra Booleana</vt:lpstr>
      <vt:lpstr>Álgebra Booleana</vt:lpstr>
      <vt:lpstr>Álgebra Booleana</vt:lpstr>
      <vt:lpstr>Álgebra Booleana</vt:lpstr>
      <vt:lpstr>Álgebra Booleana</vt:lpstr>
      <vt:lpstr>Álgebra Booleana</vt:lpstr>
      <vt:lpstr>Álgebra Booleana</vt:lpstr>
      <vt:lpstr>Álgebra Booleana</vt:lpstr>
      <vt:lpstr>Tipo de Variável bool</vt:lpstr>
      <vt:lpstr>Operador Condicional if</vt:lpstr>
      <vt:lpstr>Operador Condicional if</vt:lpstr>
      <vt:lpstr>Operador Condicional if</vt:lpstr>
      <vt:lpstr>Fluxo “ParOuImpar”</vt:lpstr>
      <vt:lpstr>Fluxo “ParOuImpar”</vt:lpstr>
      <vt:lpstr>Fluxo “ParOuImpar”</vt:lpstr>
      <vt:lpstr>Fluxo “ParOuImpar”</vt:lpstr>
      <vt:lpstr>Fluxo “ParOuImpar”</vt:lpstr>
      <vt:lpstr>Fluxo “ParOuImpar”</vt:lpstr>
      <vt:lpstr>Fluxo “ParOuImpar”</vt:lpstr>
      <vt:lpstr>Fluxo “ParOuImpar”</vt:lpstr>
      <vt:lpstr>Fluxo “ParOuImpar”</vt:lpstr>
      <vt:lpstr>Fluxo “ParOuImpar”</vt:lpstr>
      <vt:lpstr>Fluxo “ParOuImpar”</vt:lpstr>
      <vt:lpstr>Fluxo “ParOuImpar”</vt:lpstr>
      <vt:lpstr>Tipo enum</vt:lpstr>
      <vt:lpstr>Operador Condicional switch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Capítulo 3: Fluxo Condicional</dc:title>
  <dc:creator>William Ivanski</dc:creator>
  <cp:lastModifiedBy>William Ivanski</cp:lastModifiedBy>
  <cp:revision>47</cp:revision>
  <dcterms:created xsi:type="dcterms:W3CDTF">2014-08-06T02:03:18Z</dcterms:created>
  <dcterms:modified xsi:type="dcterms:W3CDTF">2015-08-15T18:14:51Z</dcterms:modified>
</cp:coreProperties>
</file>