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83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34" r:id="rId17"/>
    <p:sldId id="320" r:id="rId18"/>
    <p:sldId id="321" r:id="rId19"/>
    <p:sldId id="322" r:id="rId20"/>
    <p:sldId id="323" r:id="rId21"/>
    <p:sldId id="324" r:id="rId22"/>
    <p:sldId id="325" r:id="rId23"/>
    <p:sldId id="327" r:id="rId24"/>
    <p:sldId id="326" r:id="rId25"/>
    <p:sldId id="328" r:id="rId26"/>
    <p:sldId id="329" r:id="rId27"/>
    <p:sldId id="330" r:id="rId28"/>
    <p:sldId id="331" r:id="rId29"/>
    <p:sldId id="332" r:id="rId30"/>
    <p:sldId id="333" r:id="rId31"/>
    <p:sldId id="353" r:id="rId32"/>
    <p:sldId id="349" r:id="rId33"/>
    <p:sldId id="350" r:id="rId34"/>
    <p:sldId id="351" r:id="rId35"/>
    <p:sldId id="352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3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x-none" altLang="pt-BR" dirty="0" smtClean="0"/>
              <a:t>Linguagem </a:t>
            </a:r>
            <a:r>
              <a:rPr lang="pt-BR" dirty="0" smtClean="0"/>
              <a:t>S</a:t>
            </a:r>
            <a:r>
              <a:rPr lang="x-none" altLang="pt-BR" dirty="0" smtClean="0"/>
              <a:t>QL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Order By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Usado para </a:t>
            </a:r>
            <a:r>
              <a:rPr lang="x-none" altLang="pt-BR">
                <a:solidFill>
                  <a:srgbClr val="92D050"/>
                </a:solidFill>
              </a:rPr>
              <a:t>ordenar </a:t>
            </a:r>
            <a:r>
              <a:rPr lang="x-none" altLang="pt-BR"/>
              <a:t>o resultado de uma consulta por uma determinada coluna</a:t>
            </a:r>
            <a:endParaRPr lang="x-none" altLang="pt-BR"/>
          </a:p>
          <a:p>
            <a:r>
              <a:rPr lang="x-none" altLang="pt-BR"/>
              <a:t>Deve ser a </a:t>
            </a:r>
            <a:r>
              <a:rPr lang="x-none" altLang="pt-BR">
                <a:solidFill>
                  <a:srgbClr val="92D050"/>
                </a:solidFill>
              </a:rPr>
              <a:t>última </a:t>
            </a:r>
            <a:r>
              <a:rPr lang="x-none" altLang="pt-BR"/>
              <a:t>cláusula da consulta</a:t>
            </a:r>
            <a:endParaRPr lang="x-none" altLang="pt-BR"/>
          </a:p>
          <a:p>
            <a:r>
              <a:rPr lang="x-none" altLang="pt-BR"/>
              <a:t>Podem ser usados:</a:t>
            </a:r>
            <a:endParaRPr lang="x-none" altLang="pt-BR"/>
          </a:p>
          <a:p>
            <a:pPr lvl="1"/>
            <a:r>
              <a:rPr lang="x-none" altLang="pt-BR"/>
              <a:t>Nomes de colunas</a:t>
            </a:r>
            <a:endParaRPr lang="x-none" altLang="pt-BR"/>
          </a:p>
          <a:p>
            <a:pPr lvl="1"/>
            <a:r>
              <a:rPr lang="x-none" altLang="pt-BR"/>
              <a:t>Operações sobre colunas</a:t>
            </a:r>
            <a:endParaRPr lang="x-none" altLang="pt-BR"/>
          </a:p>
          <a:p>
            <a:pPr lvl="1"/>
            <a:r>
              <a:rPr lang="x-none" altLang="pt-BR"/>
              <a:t>Apenas a posição da coluna</a:t>
            </a:r>
            <a:endParaRPr lang="x-none" altLang="pt-BR"/>
          </a:p>
          <a:p>
            <a:pPr lvl="0"/>
            <a:r>
              <a:rPr lang="x-none" altLang="pt-BR" sz="3000"/>
              <a:t>Ordem crescente: </a:t>
            </a:r>
            <a:r>
              <a:rPr lang="x-none" altLang="pt-BR" sz="3000">
                <a:solidFill>
                  <a:srgbClr val="92D050"/>
                </a:solidFill>
              </a:rPr>
              <a:t>asc </a:t>
            </a:r>
            <a:r>
              <a:rPr lang="x-none" altLang="pt-BR" sz="3000"/>
              <a:t>(opcional)</a:t>
            </a:r>
            <a:endParaRPr lang="x-none" altLang="pt-BR" sz="3000"/>
          </a:p>
          <a:p>
            <a:pPr lvl="0"/>
            <a:r>
              <a:rPr lang="x-none" altLang="pt-BR"/>
              <a:t>Ordem decrescente: </a:t>
            </a:r>
            <a:r>
              <a:rPr lang="x-none" altLang="pt-BR">
                <a:solidFill>
                  <a:srgbClr val="92D050"/>
                </a:solidFill>
              </a:rPr>
              <a:t>desc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Union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Cada resultado de um Select corresponde a um </a:t>
            </a:r>
            <a:r>
              <a:rPr lang="x-none" altLang="pt-BR">
                <a:solidFill>
                  <a:srgbClr val="92D050"/>
                </a:solidFill>
              </a:rPr>
              <a:t>conjunto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SQL oferece algumas operações sobre conjuntos, desde que eles sejam </a:t>
            </a:r>
            <a:r>
              <a:rPr lang="x-none" altLang="pt-BR">
                <a:solidFill>
                  <a:srgbClr val="92D050"/>
                </a:solidFill>
              </a:rPr>
              <a:t>compatíveis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 sz="2600"/>
              <a:t>Mesmo número de colunas e colunas de mesmo tipo</a:t>
            </a:r>
            <a:endParaRPr lang="x-none" altLang="pt-BR" sz="2600"/>
          </a:p>
          <a:p>
            <a:r>
              <a:rPr lang="x-none" altLang="pt-BR">
                <a:solidFill>
                  <a:srgbClr val="92D050"/>
                </a:solidFill>
              </a:rPr>
              <a:t>Union </a:t>
            </a:r>
            <a:r>
              <a:rPr lang="x-none" altLang="pt-BR"/>
              <a:t>realiza a </a:t>
            </a:r>
            <a:r>
              <a:rPr lang="x-none" altLang="pt-BR">
                <a:solidFill>
                  <a:srgbClr val="92D050"/>
                </a:solidFill>
              </a:rPr>
              <a:t>união </a:t>
            </a:r>
            <a:r>
              <a:rPr lang="x-none" altLang="pt-BR"/>
              <a:t>entre 2 conjuntos, ou seja, um conjunto resultante contendo </a:t>
            </a:r>
            <a:r>
              <a:rPr lang="x-none" altLang="pt-BR">
                <a:solidFill>
                  <a:srgbClr val="92D050"/>
                </a:solidFill>
              </a:rPr>
              <a:t>todos os elementos</a:t>
            </a:r>
            <a:r>
              <a:rPr lang="x-none" altLang="pt-BR"/>
              <a:t> dos 2 conjuntos, </a:t>
            </a:r>
            <a:r>
              <a:rPr lang="x-none" altLang="pt-BR">
                <a:solidFill>
                  <a:srgbClr val="92D050"/>
                </a:solidFill>
              </a:rPr>
              <a:t>sem replicações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Union All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Semelhante ao Union, porém </a:t>
            </a:r>
            <a:r>
              <a:rPr lang="x-none" altLang="pt-BR">
                <a:solidFill>
                  <a:srgbClr val="92D050"/>
                </a:solidFill>
              </a:rPr>
              <a:t>mantém as replicações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Intersect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Interseção entre 2 conjuntos</a:t>
            </a:r>
            <a:endParaRPr lang="x-none" altLang="pt-BR"/>
          </a:p>
          <a:p>
            <a:r>
              <a:rPr lang="x-none" altLang="pt-BR"/>
              <a:t>Semelhante ao Union, porém retorna apenas os registros que existem em </a:t>
            </a:r>
            <a:r>
              <a:rPr lang="x-none" altLang="pt-BR">
                <a:solidFill>
                  <a:srgbClr val="92D050"/>
                </a:solidFill>
              </a:rPr>
              <a:t>ambos os conjuntos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Union = Union All - Intersect</a:t>
            </a:r>
            <a:endParaRPr lang="x-none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Except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Subtração entre 2 conjuntos (A - B)</a:t>
            </a:r>
            <a:endParaRPr lang="x-none" altLang="pt-BR"/>
          </a:p>
          <a:p>
            <a:r>
              <a:rPr lang="x-none" altLang="pt-BR"/>
              <a:t>Em alguns SGBDs, é chamado de </a:t>
            </a:r>
            <a:r>
              <a:rPr lang="x-none" altLang="pt-BR">
                <a:solidFill>
                  <a:srgbClr val="92D050"/>
                </a:solidFill>
              </a:rPr>
              <a:t>Minus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Retorna os registros que </a:t>
            </a:r>
            <a:r>
              <a:rPr lang="x-none" altLang="pt-BR">
                <a:solidFill>
                  <a:srgbClr val="92D050"/>
                </a:solidFill>
              </a:rPr>
              <a:t>existem apenas em A</a:t>
            </a:r>
            <a:r>
              <a:rPr lang="x-none" altLang="pt-BR"/>
              <a:t> e não existem em B</a:t>
            </a:r>
            <a:endParaRPr lang="x-none" alt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Join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Instrução usada para </a:t>
            </a:r>
            <a:r>
              <a:rPr lang="x-none" altLang="pt-BR">
                <a:solidFill>
                  <a:srgbClr val="92D050"/>
                </a:solidFill>
              </a:rPr>
              <a:t>combinar </a:t>
            </a:r>
            <a:r>
              <a:rPr lang="x-none" altLang="pt-BR"/>
              <a:t>registros de 2 ou mais tabelas A e B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Produto Cartesiano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Cada registro de A é combinado com cada registro de B</a:t>
            </a:r>
            <a:endParaRPr lang="x-none" altLang="pt-BR"/>
          </a:p>
          <a:p>
            <a:pPr lvl="1"/>
            <a:r>
              <a:rPr lang="x-none" altLang="pt-BR"/>
              <a:t>Pode ser feito colocando mais de uma tabela na cláusula From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 = Produto Cartesiano em que é aplicada uma condição</a:t>
            </a:r>
            <a:endParaRPr lang="x-none" alt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Inner Join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2035" y="1628775"/>
            <a:ext cx="697738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Inner Join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SELECT &lt;select_list&gt; </a:t>
            </a:r>
            <a:endParaRPr lang="pt-BR" altLang="en-US"/>
          </a:p>
          <a:p>
            <a:r>
              <a:rPr lang="pt-BR" altLang="en-US"/>
              <a:t>FROM Table_A A</a:t>
            </a:r>
            <a:endParaRPr lang="pt-BR" altLang="en-US"/>
          </a:p>
          <a:p>
            <a:r>
              <a:rPr lang="pt-BR" altLang="en-US"/>
              <a:t>INNER JOIN Table_B B</a:t>
            </a:r>
            <a:endParaRPr lang="pt-BR" altLang="en-US"/>
          </a:p>
          <a:p>
            <a:r>
              <a:rPr lang="pt-BR" altLang="en-US"/>
              <a:t>ON A.Key = B.Key</a:t>
            </a:r>
            <a:endParaRPr lang="pt-BR" altLang="en-US"/>
          </a:p>
          <a:p>
            <a:endParaRPr lang="pt-BR" altLang="en-US"/>
          </a:p>
          <a:p>
            <a:r>
              <a:rPr lang="x-none" altLang="pt-BR">
                <a:solidFill>
                  <a:srgbClr val="92D050"/>
                </a:solidFill>
              </a:rPr>
              <a:t>Natural Join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Inner Join em que a condição é uma igualdade entre campos de mesmo nome</a:t>
            </a:r>
            <a:endParaRPr lang="x-none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Left Join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628775"/>
            <a:ext cx="6990080" cy="47142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Left Join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SELECT &lt;select_list&gt;</a:t>
            </a:r>
            <a:endParaRPr lang="pt-BR" altLang="en-US"/>
          </a:p>
          <a:p>
            <a:r>
              <a:rPr lang="pt-BR" altLang="en-US"/>
              <a:t>FROM Table_A A</a:t>
            </a:r>
            <a:endParaRPr lang="pt-BR" altLang="en-US"/>
          </a:p>
          <a:p>
            <a:r>
              <a:rPr lang="pt-BR" altLang="en-US"/>
              <a:t>LEFT JOIN Table_B B</a:t>
            </a:r>
            <a:endParaRPr lang="pt-BR" altLang="en-US"/>
          </a:p>
          <a:p>
            <a:r>
              <a:rPr lang="pt-BR" altLang="en-US"/>
              <a:t>ON A.Key = B.Key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pt-BR"/>
              <a:t>SQL</a:t>
            </a:r>
            <a:endParaRPr lang="x-none" altLang="pt-BR"/>
          </a:p>
          <a:p>
            <a:r>
              <a:rPr lang="x-none" altLang="pt-BR"/>
              <a:t>Select</a:t>
            </a:r>
            <a:endParaRPr lang="x-none" altLang="pt-BR"/>
          </a:p>
          <a:p>
            <a:r>
              <a:rPr lang="x-none" altLang="pt-BR"/>
              <a:t>From</a:t>
            </a:r>
            <a:endParaRPr lang="x-none" altLang="pt-BR"/>
          </a:p>
          <a:p>
            <a:r>
              <a:rPr lang="x-none" altLang="pt-BR"/>
              <a:t>Where</a:t>
            </a:r>
            <a:endParaRPr lang="x-none" altLang="pt-BR"/>
          </a:p>
          <a:p>
            <a:r>
              <a:rPr lang="x-none" altLang="pt-BR"/>
              <a:t>Order By</a:t>
            </a:r>
            <a:endParaRPr lang="x-none" altLang="pt-BR"/>
          </a:p>
          <a:p>
            <a:r>
              <a:rPr lang="x-none" altLang="pt-BR"/>
              <a:t>Union</a:t>
            </a:r>
            <a:endParaRPr lang="x-none" altLang="pt-BR"/>
          </a:p>
          <a:p>
            <a:r>
              <a:rPr lang="x-none" altLang="pt-BR"/>
              <a:t>Union All</a:t>
            </a:r>
            <a:endParaRPr lang="x-none" altLang="pt-BR"/>
          </a:p>
          <a:p>
            <a:r>
              <a:rPr lang="x-none" altLang="pt-BR">
                <a:sym typeface="+mn-ea"/>
              </a:rPr>
              <a:t>Intersect</a:t>
            </a:r>
            <a:endParaRPr lang="x-none" altLang="pt-BR"/>
          </a:p>
          <a:p>
            <a:r>
              <a:rPr lang="x-none" altLang="pt-BR"/>
              <a:t>Except</a:t>
            </a:r>
            <a:endParaRPr lang="x-none" altLang="pt-BR"/>
          </a:p>
          <a:p>
            <a:r>
              <a:rPr lang="x-none" altLang="pt-BR"/>
              <a:t>Join</a:t>
            </a:r>
            <a:endParaRPr lang="x-none" altLang="pt-BR"/>
          </a:p>
          <a:p>
            <a:r>
              <a:rPr lang="x-none" altLang="pt-BR"/>
              <a:t>Limit</a:t>
            </a:r>
            <a:endParaRPr lang="x-none" alt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Right Join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3305" y="1700530"/>
            <a:ext cx="670179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Right Join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SELECT &lt;select_list&gt;</a:t>
            </a:r>
            <a:endParaRPr lang="pt-BR" altLang="en-US"/>
          </a:p>
          <a:p>
            <a:r>
              <a:rPr lang="pt-BR" altLang="en-US"/>
              <a:t>FROM Table_A A</a:t>
            </a:r>
            <a:endParaRPr lang="pt-BR" altLang="en-US"/>
          </a:p>
          <a:p>
            <a:r>
              <a:rPr lang="pt-BR" altLang="en-US"/>
              <a:t>RIGHT JOIN Table_B B</a:t>
            </a:r>
            <a:endParaRPr lang="pt-BR" altLang="en-US"/>
          </a:p>
          <a:p>
            <a:r>
              <a:rPr lang="pt-BR" altLang="en-US"/>
              <a:t>ON A.Key = B.Key</a:t>
            </a:r>
            <a:endParaRPr lang="pt-B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Full Outer Join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6330" y="1629410"/>
            <a:ext cx="6862445" cy="46285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Full Outer Join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SELECT &lt;select_list&gt;</a:t>
            </a:r>
            <a:endParaRPr lang="pt-BR" altLang="en-US"/>
          </a:p>
          <a:p>
            <a:r>
              <a:rPr lang="pt-BR" altLang="en-US"/>
              <a:t>FROM Table_A A</a:t>
            </a:r>
            <a:endParaRPr lang="pt-BR" altLang="en-US"/>
          </a:p>
          <a:p>
            <a:r>
              <a:rPr lang="pt-BR" altLang="en-US"/>
              <a:t>FULL OUTER JOIN Table_B B</a:t>
            </a:r>
            <a:endParaRPr lang="pt-BR" altLang="en-US"/>
          </a:p>
          <a:p>
            <a:r>
              <a:rPr lang="pt-BR" altLang="en-US"/>
              <a:t>ON A.Key = B.Key</a:t>
            </a:r>
            <a:endParaRPr lang="pt-B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Left Join (Excluding)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3940" y="1628775"/>
            <a:ext cx="6918325" cy="46659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Left Join (Excluding)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SELECT &lt;select_list&gt; </a:t>
            </a:r>
            <a:endParaRPr lang="pt-BR" altLang="en-US"/>
          </a:p>
          <a:p>
            <a:r>
              <a:rPr lang="pt-BR" altLang="en-US"/>
              <a:t>FROM Table_A A</a:t>
            </a:r>
            <a:endParaRPr lang="pt-BR" altLang="en-US"/>
          </a:p>
          <a:p>
            <a:r>
              <a:rPr lang="pt-BR" altLang="en-US"/>
              <a:t>LEFT JOIN Table_B B</a:t>
            </a:r>
            <a:endParaRPr lang="pt-BR" altLang="en-US"/>
          </a:p>
          <a:p>
            <a:r>
              <a:rPr lang="pt-BR" altLang="en-US"/>
              <a:t>ON A.Key = B.Key</a:t>
            </a:r>
            <a:endParaRPr lang="pt-BR" altLang="en-US"/>
          </a:p>
          <a:p>
            <a:r>
              <a:rPr lang="pt-BR" altLang="en-US"/>
              <a:t>WHERE B.Key IS NULL</a:t>
            </a:r>
            <a:endParaRPr lang="pt-B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Right Join (Excluding)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628775"/>
            <a:ext cx="6924040" cy="46697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Right Join (Excluding)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SELECT &lt;select_list&gt;</a:t>
            </a:r>
            <a:endParaRPr lang="pt-BR" altLang="en-US"/>
          </a:p>
          <a:p>
            <a:r>
              <a:rPr lang="pt-BR" altLang="en-US"/>
              <a:t>FROM Table_A A</a:t>
            </a:r>
            <a:endParaRPr lang="pt-BR" altLang="en-US"/>
          </a:p>
          <a:p>
            <a:r>
              <a:rPr lang="pt-BR" altLang="en-US"/>
              <a:t>RIGHT JOIN Table_B B</a:t>
            </a:r>
            <a:endParaRPr lang="pt-BR" altLang="en-US"/>
          </a:p>
          <a:p>
            <a:r>
              <a:rPr lang="pt-BR" altLang="en-US"/>
              <a:t>ON A.Key = B.Key</a:t>
            </a:r>
            <a:endParaRPr lang="pt-BR" altLang="en-US"/>
          </a:p>
          <a:p>
            <a:r>
              <a:rPr lang="pt-BR" altLang="en-US"/>
              <a:t>WHERE A.Key IS NULL</a:t>
            </a:r>
            <a:endParaRPr lang="pt-B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Full Outer Join (Excluding)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3305" y="1701165"/>
            <a:ext cx="6832600" cy="46081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Full Outer Join (Excluding)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SELECT &lt;select_list&gt;</a:t>
            </a:r>
            <a:endParaRPr lang="pt-BR" altLang="en-US"/>
          </a:p>
          <a:p>
            <a:r>
              <a:rPr lang="pt-BR" altLang="en-US"/>
              <a:t>FROM Table_A A</a:t>
            </a:r>
            <a:endParaRPr lang="pt-BR" altLang="en-US"/>
          </a:p>
          <a:p>
            <a:r>
              <a:rPr lang="pt-BR" altLang="en-US"/>
              <a:t>FULL OUTER JOIN Table_B B</a:t>
            </a:r>
            <a:endParaRPr lang="pt-BR" altLang="en-US"/>
          </a:p>
          <a:p>
            <a:r>
              <a:rPr lang="pt-BR" altLang="en-US"/>
              <a:t>ON A.Key = B.Key</a:t>
            </a:r>
            <a:endParaRPr lang="pt-BR" altLang="en-US"/>
          </a:p>
          <a:p>
            <a:r>
              <a:rPr lang="pt-BR" altLang="en-US"/>
              <a:t>WHERE A.Key IS NULL OR B.Key IS NULL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pt-BR">
                <a:sym typeface="+mn-ea"/>
              </a:rPr>
              <a:t>Group By</a:t>
            </a:r>
            <a:endParaRPr lang="x-none" altLang="pt-BR"/>
          </a:p>
          <a:p>
            <a:r>
              <a:rPr lang="x-none" altLang="pt-BR">
                <a:sym typeface="+mn-ea"/>
              </a:rPr>
              <a:t>Having</a:t>
            </a:r>
            <a:endParaRPr lang="x-none" altLang="pt-BR"/>
          </a:p>
          <a:p>
            <a:r>
              <a:rPr lang="x-none" altLang="pt-BR">
                <a:sym typeface="+mn-ea"/>
              </a:rPr>
              <a:t>Subconsultas</a:t>
            </a:r>
            <a:endParaRPr lang="x-none" altLang="pt-BR"/>
          </a:p>
          <a:p>
            <a:r>
              <a:rPr lang="x-none" altLang="pt-BR"/>
              <a:t>Insert</a:t>
            </a:r>
            <a:endParaRPr lang="x-none" altLang="pt-BR"/>
          </a:p>
          <a:p>
            <a:r>
              <a:rPr lang="x-none" altLang="pt-BR"/>
              <a:t>Insert Select</a:t>
            </a:r>
            <a:endParaRPr lang="x-none" altLang="pt-BR"/>
          </a:p>
          <a:p>
            <a:r>
              <a:rPr lang="x-none" altLang="pt-BR"/>
              <a:t>Update</a:t>
            </a:r>
            <a:endParaRPr lang="x-none" altLang="pt-BR"/>
          </a:p>
          <a:p>
            <a:r>
              <a:rPr lang="x-none" altLang="pt-BR"/>
              <a:t>Delete</a:t>
            </a:r>
            <a:endParaRPr lang="x-none" altLang="pt-BR"/>
          </a:p>
          <a:p>
            <a:r>
              <a:rPr lang="x-none" altLang="pt-BR"/>
              <a:t>Create Table</a:t>
            </a:r>
            <a:endParaRPr lang="x-none" altLang="pt-BR"/>
          </a:p>
          <a:p>
            <a:r>
              <a:rPr lang="x-none" altLang="pt-BR"/>
              <a:t>Create Table As Select</a:t>
            </a:r>
            <a:endParaRPr lang="x-none" altLang="pt-BR"/>
          </a:p>
          <a:p>
            <a:r>
              <a:rPr lang="x-none" altLang="pt-BR"/>
              <a:t>Alter Table</a:t>
            </a:r>
            <a:endParaRPr lang="x-none" altLang="pt-BR"/>
          </a:p>
          <a:p>
            <a:r>
              <a:rPr lang="x-none" altLang="pt-BR"/>
              <a:t>Drop Table</a:t>
            </a:r>
            <a:endParaRPr lang="x-none" alt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Limit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Cláusula que </a:t>
            </a:r>
            <a:r>
              <a:rPr lang="x-none" altLang="pt-BR">
                <a:solidFill>
                  <a:srgbClr val="92D050"/>
                </a:solidFill>
              </a:rPr>
              <a:t>limita </a:t>
            </a:r>
            <a:r>
              <a:rPr lang="x-none" altLang="pt-BR"/>
              <a:t>o número de registros retornados por uma consulta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limit 3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Retorna apenas as 3 primeiras linhas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limit 3 offset 4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"Pula" as 4 primeiras linhas</a:t>
            </a:r>
            <a:endParaRPr lang="x-none" altLang="pt-BR"/>
          </a:p>
          <a:p>
            <a:pPr lvl="1"/>
            <a:r>
              <a:rPr lang="x-none" altLang="pt-BR"/>
              <a:t>Retorna as 3 linhas seguintes</a:t>
            </a:r>
            <a:endParaRPr lang="x-none" alt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Group By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Funções de </a:t>
            </a:r>
            <a:r>
              <a:rPr lang="x-none" altLang="pt-BR">
                <a:solidFill>
                  <a:srgbClr val="92D050"/>
                </a:solidFill>
              </a:rPr>
              <a:t>Agregação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sum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min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max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avg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count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Além da agregação total, SQL também permite a </a:t>
            </a:r>
            <a:r>
              <a:rPr lang="x-none" altLang="pt-BR">
                <a:solidFill>
                  <a:srgbClr val="92D050"/>
                </a:solidFill>
              </a:rPr>
              <a:t>agregação por grupos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Group By </a:t>
            </a:r>
            <a:r>
              <a:rPr lang="x-none" altLang="pt-BR">
                <a:solidFill>
                  <a:srgbClr val="92D050"/>
                </a:solidFill>
              </a:rPr>
              <a:t>lista de colunas</a:t>
            </a:r>
            <a:r>
              <a:rPr lang="x-none" altLang="pt-BR"/>
              <a:t> que definem os grupos</a:t>
            </a:r>
            <a:endParaRPr lang="x-none" altLang="pt-BR"/>
          </a:p>
          <a:p>
            <a:pPr lvl="0"/>
            <a:r>
              <a:rPr lang="x-none" altLang="pt-BR"/>
              <a:t>Colunas fora do Group By devem estar dentro de funções de agregação</a:t>
            </a:r>
            <a:endParaRPr lang="x-none" altLang="pt-BR"/>
          </a:p>
          <a:p>
            <a:pPr lvl="0"/>
            <a:r>
              <a:rPr lang="x-none" altLang="pt-BR"/>
              <a:t>Note que o Group By executa somente </a:t>
            </a:r>
            <a:r>
              <a:rPr lang="x-none" altLang="pt-BR">
                <a:solidFill>
                  <a:srgbClr val="92D050"/>
                </a:solidFill>
              </a:rPr>
              <a:t>depois </a:t>
            </a:r>
            <a:r>
              <a:rPr lang="x-none" altLang="pt-BR"/>
              <a:t>que o conjunto já está definido pelas cláusulas simples: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from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joins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where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Having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Semelhante ao Where</a:t>
            </a:r>
            <a:endParaRPr lang="x-none" altLang="pt-BR"/>
          </a:p>
          <a:p>
            <a:r>
              <a:rPr lang="x-none" altLang="pt-BR"/>
              <a:t>Aplica </a:t>
            </a:r>
            <a:r>
              <a:rPr lang="x-none" altLang="pt-BR">
                <a:solidFill>
                  <a:srgbClr val="92D050"/>
                </a:solidFill>
              </a:rPr>
              <a:t>condições </a:t>
            </a:r>
            <a:r>
              <a:rPr lang="x-none" altLang="pt-BR"/>
              <a:t>no Group By</a:t>
            </a:r>
            <a:endParaRPr lang="x-none" alt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Subconsultas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Selects dentro de um Select</a:t>
            </a:r>
            <a:endParaRPr lang="x-none" altLang="pt-BR"/>
          </a:p>
          <a:p>
            <a:r>
              <a:rPr lang="x-none" altLang="pt-BR"/>
              <a:t>Devem estar entre parênteses</a:t>
            </a:r>
            <a:endParaRPr lang="x-none" altLang="pt-BR"/>
          </a:p>
          <a:p>
            <a:r>
              <a:rPr lang="x-none" altLang="pt-BR"/>
              <a:t>Podem ser feitos em: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Select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Group By</a:t>
            </a:r>
            <a:r>
              <a:rPr lang="x-none" altLang="pt-BR"/>
              <a:t>: deve retornar apenas 1 linha e 1 coluna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From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Joins</a:t>
            </a:r>
            <a:r>
              <a:rPr lang="x-none" altLang="pt-BR"/>
              <a:t>: retorna uma relação que funciona como uma tabela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Where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Having</a:t>
            </a:r>
            <a:r>
              <a:rPr lang="x-none" altLang="pt-BR"/>
              <a:t>:</a:t>
            </a:r>
            <a:endParaRPr lang="x-none" altLang="pt-BR"/>
          </a:p>
          <a:p>
            <a:pPr lvl="2"/>
            <a:r>
              <a:rPr lang="x-none" altLang="pt-BR"/>
              <a:t>Constante: apenas 1 linha e 1 coluna</a:t>
            </a:r>
            <a:endParaRPr lang="x-none" altLang="pt-BR"/>
          </a:p>
          <a:p>
            <a:pPr lvl="2"/>
            <a:r>
              <a:rPr lang="x-none" altLang="pt-BR"/>
              <a:t>Conjunto: N linhas e apenas 1 coluna, usado nas cláusulas in, not in, exists e not exists</a:t>
            </a:r>
            <a:endParaRPr lang="x-none" alt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Insert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Instrução DML para inserção de 1 registro em 1 tabela</a:t>
            </a:r>
            <a:endParaRPr lang="x-none" altLang="pt-BR"/>
          </a:p>
          <a:p>
            <a:r>
              <a:rPr lang="x-none" altLang="pt-BR"/>
              <a:t>Somente </a:t>
            </a:r>
            <a:r>
              <a:rPr lang="x-none" altLang="pt-BR">
                <a:solidFill>
                  <a:srgbClr val="92D050"/>
                </a:solidFill>
              </a:rPr>
              <a:t>1 registro por vez</a:t>
            </a:r>
            <a:r>
              <a:rPr lang="x-none" altLang="pt-BR"/>
              <a:t> é inserido</a:t>
            </a:r>
            <a:endParaRPr lang="x-none" altLang="pt-BR"/>
          </a:p>
          <a:p>
            <a:r>
              <a:rPr lang="x-none" altLang="pt-BR"/>
              <a:t>Forma básica: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INSERT INTO tabela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VALUES (valor1, valor2, valor3, ...)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Especificando colunas: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INSERT INTO table_name (coluna1, coluna2, coluna3, ...)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VALUES (valor1, valor2, valor3, ...)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Insert Select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x-none" altLang="pt-BR" sz="2400"/>
              <a:t>Insere em uma tabela o resultado de uma consulta SQL</a:t>
            </a:r>
            <a:endParaRPr lang="x-none" altLang="pt-BR" sz="2400"/>
          </a:p>
          <a:p>
            <a:r>
              <a:rPr lang="x-none" altLang="pt-BR" sz="2400"/>
              <a:t>Podem ser usadas </a:t>
            </a:r>
            <a:r>
              <a:rPr lang="x-none" altLang="pt-BR" sz="2400">
                <a:solidFill>
                  <a:srgbClr val="92D050"/>
                </a:solidFill>
              </a:rPr>
              <a:t>qualquer consulta</a:t>
            </a:r>
            <a:r>
              <a:rPr lang="x-none" altLang="pt-BR" sz="2400"/>
              <a:t>, desde que as colunas sejam compatíveis</a:t>
            </a:r>
            <a:endParaRPr lang="x-none" altLang="pt-BR" sz="2400"/>
          </a:p>
          <a:p>
            <a:r>
              <a:rPr lang="x-none" altLang="pt-BR" sz="2400"/>
              <a:t>Usado também para inserção de </a:t>
            </a:r>
            <a:r>
              <a:rPr lang="x-none" altLang="pt-BR" sz="2400">
                <a:solidFill>
                  <a:srgbClr val="92D050"/>
                </a:solidFill>
              </a:rPr>
              <a:t>múltiplos</a:t>
            </a:r>
            <a:r>
              <a:rPr lang="x-none" altLang="pt-BR" sz="2400"/>
              <a:t> registros de uma só vez: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92D050"/>
                </a:solidFill>
              </a:rPr>
              <a:t>INSERT INTO tabela</a:t>
            </a:r>
            <a:endParaRPr lang="x-none" altLang="pt-BR" sz="2000">
              <a:solidFill>
                <a:srgbClr val="92D050"/>
              </a:solidFill>
            </a:endParaRPr>
          </a:p>
          <a:p>
            <a:pPr lvl="1"/>
            <a:r>
              <a:rPr lang="x-none" altLang="pt-BR" sz="2000">
                <a:solidFill>
                  <a:srgbClr val="92D050"/>
                </a:solidFill>
              </a:rPr>
              <a:t>SELECT valor1 as coluna1</a:t>
            </a:r>
            <a:endParaRPr lang="x-none" altLang="pt-BR" sz="2000">
              <a:solidFill>
                <a:srgbClr val="92D050"/>
              </a:solidFill>
            </a:endParaRPr>
          </a:p>
          <a:p>
            <a:pPr lvl="1"/>
            <a:r>
              <a:rPr lang="x-none" altLang="pt-BR" sz="2000">
                <a:solidFill>
                  <a:srgbClr val="92D050"/>
                </a:solidFill>
              </a:rPr>
              <a:t>UNION ALL</a:t>
            </a:r>
            <a:endParaRPr lang="x-none" altLang="pt-BR" sz="2000">
              <a:solidFill>
                <a:srgbClr val="92D050"/>
              </a:solidFill>
            </a:endParaRPr>
          </a:p>
          <a:p>
            <a:pPr lvl="1"/>
            <a:r>
              <a:rPr lang="x-none" altLang="pt-BR" sz="2000">
                <a:solidFill>
                  <a:srgbClr val="92D050"/>
                </a:solidFill>
              </a:rPr>
              <a:t>SELECT valor2 as coluna2</a:t>
            </a:r>
            <a:endParaRPr lang="x-none" altLang="pt-BR" sz="2000">
              <a:solidFill>
                <a:srgbClr val="92D050"/>
              </a:solidFill>
            </a:endParaRPr>
          </a:p>
          <a:p>
            <a:pPr lvl="1"/>
            <a:r>
              <a:rPr lang="x-none" altLang="pt-BR" sz="2000">
                <a:solidFill>
                  <a:srgbClr val="92D050"/>
                </a:solidFill>
              </a:rPr>
              <a:t>UNION ALL</a:t>
            </a:r>
            <a:endParaRPr lang="x-none" altLang="pt-BR" sz="2000">
              <a:solidFill>
                <a:srgbClr val="92D050"/>
              </a:solidFill>
            </a:endParaRPr>
          </a:p>
          <a:p>
            <a:pPr lvl="1"/>
            <a:r>
              <a:rPr lang="x-none" altLang="pt-BR" sz="2000">
                <a:solidFill>
                  <a:srgbClr val="92D050"/>
                </a:solidFill>
              </a:rPr>
              <a:t>SELECT valor3 as coluna3</a:t>
            </a:r>
            <a:endParaRPr lang="x-none" altLang="pt-BR" sz="200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Update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Usado para </a:t>
            </a:r>
            <a:r>
              <a:rPr lang="x-none" altLang="pt-BR">
                <a:solidFill>
                  <a:srgbClr val="92D050"/>
                </a:solidFill>
              </a:rPr>
              <a:t>atualizar registros</a:t>
            </a:r>
            <a:r>
              <a:rPr lang="x-none" altLang="pt-BR"/>
              <a:t> em uma tabela</a:t>
            </a:r>
            <a:endParaRPr lang="x-none" altLang="pt-BR"/>
          </a:p>
          <a:p>
            <a:pPr lvl="1"/>
            <a:r>
              <a:rPr lang="x-none" altLang="pt-BR"/>
              <a:t>UPDATE tabela</a:t>
            </a:r>
            <a:endParaRPr lang="x-none" altLang="pt-BR"/>
          </a:p>
          <a:p>
            <a:pPr lvl="1"/>
            <a:r>
              <a:rPr lang="x-none" altLang="pt-BR"/>
              <a:t>SET coluna1 = valor1,</a:t>
            </a:r>
            <a:endParaRPr lang="x-none" altLang="pt-BR"/>
          </a:p>
          <a:p>
            <a:pPr lvl="1"/>
            <a:r>
              <a:rPr lang="x-none" altLang="pt-BR"/>
              <a:t>       coluna2 = valor2</a:t>
            </a:r>
            <a:endParaRPr lang="x-none" altLang="pt-BR"/>
          </a:p>
          <a:p>
            <a:pPr lvl="1"/>
            <a:r>
              <a:rPr lang="x-none" altLang="pt-BR"/>
              <a:t>WHERE algumacoluna = algumvalor</a:t>
            </a:r>
            <a:endParaRPr lang="x-none" altLang="pt-BR"/>
          </a:p>
          <a:p>
            <a:pPr lvl="0"/>
            <a:r>
              <a:rPr lang="x-none" altLang="pt-BR"/>
              <a:t>O </a:t>
            </a:r>
            <a:r>
              <a:rPr lang="x-none" altLang="pt-BR">
                <a:solidFill>
                  <a:srgbClr val="92D050"/>
                </a:solidFill>
              </a:rPr>
              <a:t>Where </a:t>
            </a:r>
            <a:r>
              <a:rPr lang="x-none" altLang="pt-BR"/>
              <a:t>informa </a:t>
            </a:r>
            <a:r>
              <a:rPr lang="x-none" altLang="pt-BR">
                <a:solidFill>
                  <a:srgbClr val="92D050"/>
                </a:solidFill>
              </a:rPr>
              <a:t>quais registros serão atualizados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Se o Where for omitido, </a:t>
            </a:r>
            <a:r>
              <a:rPr lang="x-none" altLang="pt-BR">
                <a:solidFill>
                  <a:srgbClr val="92D050"/>
                </a:solidFill>
              </a:rPr>
              <a:t>todos os registros</a:t>
            </a:r>
            <a:r>
              <a:rPr lang="x-none" altLang="pt-BR"/>
              <a:t> da tabela serão atualizados</a:t>
            </a:r>
            <a:endParaRPr lang="x-none" altLang="pt-BR"/>
          </a:p>
          <a:p>
            <a:pPr lvl="0"/>
            <a:r>
              <a:rPr lang="x-none" altLang="pt-BR"/>
              <a:t>Update que não atualiza nenhuma linha </a:t>
            </a:r>
            <a:r>
              <a:rPr lang="x-none" altLang="pt-BR">
                <a:solidFill>
                  <a:srgbClr val="92D050"/>
                </a:solidFill>
              </a:rPr>
              <a:t>não é erro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Delete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Usado para excluir registros de uma tabela</a:t>
            </a:r>
            <a:endParaRPr lang="x-none" altLang="pt-BR"/>
          </a:p>
          <a:p>
            <a:pPr lvl="1"/>
            <a:r>
              <a:rPr lang="x-none" altLang="pt-BR"/>
              <a:t>DELETE</a:t>
            </a:r>
            <a:endParaRPr lang="x-none" altLang="pt-BR"/>
          </a:p>
          <a:p>
            <a:pPr lvl="1"/>
            <a:r>
              <a:rPr lang="x-none" altLang="pt-BR"/>
              <a:t>FROM tabela</a:t>
            </a:r>
            <a:endParaRPr lang="x-none" altLang="pt-BR"/>
          </a:p>
          <a:p>
            <a:pPr lvl="1"/>
            <a:r>
              <a:rPr lang="x-none" altLang="pt-BR"/>
              <a:t>WHERE coluna = valor</a:t>
            </a:r>
            <a:endParaRPr lang="x-none" altLang="pt-BR"/>
          </a:p>
          <a:p>
            <a:pPr lvl="0"/>
            <a:r>
              <a:rPr lang="x-none" altLang="pt-BR">
                <a:sym typeface="+mn-ea"/>
              </a:rPr>
              <a:t>O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Where </a:t>
            </a:r>
            <a:r>
              <a:rPr lang="x-none" altLang="pt-BR">
                <a:sym typeface="+mn-ea"/>
              </a:rPr>
              <a:t>informa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quais registros serão excluídos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Se o Where for omitido,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todos os registros</a:t>
            </a:r>
            <a:r>
              <a:rPr lang="x-none" altLang="pt-BR">
                <a:sym typeface="+mn-ea"/>
              </a:rPr>
              <a:t> da tabela serão excluídos</a:t>
            </a:r>
            <a:endParaRPr lang="x-none" altLang="pt-BR"/>
          </a:p>
          <a:p>
            <a:pPr lvl="0"/>
            <a:r>
              <a:rPr lang="x-none" altLang="pt-BR">
                <a:sym typeface="+mn-ea"/>
              </a:rPr>
              <a:t>Delete que não exclui nenhuma linha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não é erro</a:t>
            </a:r>
            <a:endParaRPr lang="x-none" altLang="pt-BR"/>
          </a:p>
          <a:p>
            <a:pPr lvl="0"/>
            <a:endParaRPr lang="x-none" alt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Create Table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Instrução DDL que permite criar uma tabela</a:t>
            </a:r>
            <a:endParaRPr lang="x-none" altLang="pt-BR"/>
          </a:p>
          <a:p>
            <a:r>
              <a:rPr lang="x-none" altLang="pt-BR"/>
              <a:t>Define os campos da tabela</a:t>
            </a:r>
            <a:endParaRPr lang="x-none" altLang="pt-BR"/>
          </a:p>
          <a:p>
            <a:pPr lvl="1"/>
            <a:r>
              <a:rPr lang="x-none" altLang="pt-BR" sz="2600"/>
              <a:t>Nome</a:t>
            </a:r>
            <a:endParaRPr lang="x-none" altLang="pt-BR" sz="2600"/>
          </a:p>
          <a:p>
            <a:pPr lvl="1"/>
            <a:r>
              <a:rPr lang="x-none" altLang="pt-BR" sz="2600"/>
              <a:t>Tipo</a:t>
            </a:r>
            <a:endParaRPr lang="x-none" altLang="pt-BR" sz="2600"/>
          </a:p>
          <a:p>
            <a:pPr lvl="1"/>
            <a:r>
              <a:rPr lang="x-none" altLang="pt-BR" sz="2600"/>
              <a:t>Se é obrigatório</a:t>
            </a:r>
            <a:endParaRPr lang="x-none" altLang="pt-BR" sz="2600"/>
          </a:p>
          <a:p>
            <a:pPr lvl="1"/>
            <a:r>
              <a:rPr lang="x-none" altLang="pt-BR" sz="2600"/>
              <a:t>Valor padrão</a:t>
            </a:r>
            <a:endParaRPr lang="x-none" altLang="pt-BR" sz="2600"/>
          </a:p>
          <a:p>
            <a:r>
              <a:rPr lang="x-none" altLang="pt-BR"/>
              <a:t>No SQLite, PKs e FKs precisam ser especificadas no momento da criação</a:t>
            </a:r>
            <a:endParaRPr lang="x-none" alt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Create Table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CREATE TABLE produto</a:t>
            </a:r>
            <a:endParaRPr lang="x-none" altLang="pt-BR"/>
          </a:p>
          <a:p>
            <a:r>
              <a:rPr lang="x-none" altLang="pt-BR"/>
              <a:t>(</a:t>
            </a:r>
            <a:endParaRPr lang="x-none" altLang="pt-BR"/>
          </a:p>
          <a:p>
            <a:pPr lvl="1"/>
            <a:r>
              <a:rPr lang="x-none" altLang="pt-BR"/>
              <a:t>pnome VARCHAR(200) NOT NULL,</a:t>
            </a:r>
            <a:endParaRPr lang="x-none" altLang="pt-BR"/>
          </a:p>
          <a:p>
            <a:pPr lvl="1"/>
            <a:r>
              <a:rPr lang="x-none" altLang="pt-BR"/>
              <a:t>preco REAL NOT NULL,</a:t>
            </a:r>
            <a:endParaRPr lang="x-none" altLang="pt-BR"/>
          </a:p>
          <a:p>
            <a:pPr lvl="1"/>
            <a:r>
              <a:rPr lang="x-none" altLang="pt-BR"/>
              <a:t>categoria VARCHAR(200) NOT NULL,</a:t>
            </a:r>
            <a:endParaRPr lang="x-none" altLang="pt-BR"/>
          </a:p>
          <a:p>
            <a:pPr lvl="1"/>
            <a:r>
              <a:rPr lang="x-none" altLang="pt-BR"/>
              <a:t>fabricante VARCHAR(200) NOT NULL,</a:t>
            </a:r>
            <a:endParaRPr lang="x-none" altLang="pt-BR"/>
          </a:p>
          <a:p>
            <a:pPr lvl="1"/>
            <a:r>
              <a:rPr lang="x-none" altLang="pt-BR"/>
              <a:t>PRIMARY KEY (pnome),</a:t>
            </a:r>
            <a:endParaRPr lang="x-none" altLang="pt-BR"/>
          </a:p>
          <a:p>
            <a:pPr lvl="1"/>
            <a:r>
              <a:rPr lang="x-none" altLang="pt-BR"/>
              <a:t>FOREIGN KEY (fabricante) REFERENCES companhia(cnome)</a:t>
            </a:r>
            <a:endParaRPr lang="x-none" altLang="pt-BR"/>
          </a:p>
          <a:p>
            <a:pPr lvl="0"/>
            <a:r>
              <a:rPr lang="x-none" altLang="pt-BR" sz="3000"/>
              <a:t>)</a:t>
            </a:r>
            <a:endParaRPr lang="x-none" altLang="pt-BR" sz="3000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SQL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SQL</a:t>
            </a:r>
            <a:r>
              <a:rPr lang="x-none" altLang="pt-BR"/>
              <a:t> = Structured Query Language</a:t>
            </a:r>
            <a:endParaRPr lang="x-none" altLang="pt-BR"/>
          </a:p>
          <a:p>
            <a:pPr lvl="1"/>
            <a:r>
              <a:rPr lang="x-none" altLang="pt-BR"/>
              <a:t>Linguagem de Consulta Estruturada</a:t>
            </a:r>
            <a:endParaRPr lang="x-none" altLang="pt-BR"/>
          </a:p>
          <a:p>
            <a:pPr lvl="0"/>
            <a:r>
              <a:rPr lang="x-none" altLang="pt-BR"/>
              <a:t>Linguagem </a:t>
            </a:r>
            <a:r>
              <a:rPr lang="x-none" altLang="pt-BR">
                <a:solidFill>
                  <a:srgbClr val="92D050"/>
                </a:solidFill>
              </a:rPr>
              <a:t>padrão</a:t>
            </a:r>
            <a:r>
              <a:rPr lang="x-none" altLang="pt-BR"/>
              <a:t> para consultas e manipulação de dados</a:t>
            </a:r>
            <a:endParaRPr lang="x-none" altLang="pt-BR"/>
          </a:p>
          <a:p>
            <a:pPr lvl="0"/>
            <a:r>
              <a:rPr lang="x-none" altLang="pt-BR"/>
              <a:t>Utilizada em </a:t>
            </a:r>
            <a:r>
              <a:rPr lang="x-none" altLang="pt-BR">
                <a:solidFill>
                  <a:srgbClr val="92D050"/>
                </a:solidFill>
              </a:rPr>
              <a:t>todos </a:t>
            </a:r>
            <a:r>
              <a:rPr lang="x-none" altLang="pt-BR"/>
              <a:t>os SGBDs relacionais</a:t>
            </a:r>
            <a:endParaRPr lang="x-none" altLang="pt-BR"/>
          </a:p>
          <a:p>
            <a:pPr lvl="0"/>
            <a:r>
              <a:rPr lang="x-none" altLang="pt-BR"/>
              <a:t>Praticamente a </a:t>
            </a:r>
            <a:r>
              <a:rPr lang="x-none" altLang="pt-BR">
                <a:solidFill>
                  <a:srgbClr val="92D050"/>
                </a:solidFill>
              </a:rPr>
              <a:t>única forma</a:t>
            </a:r>
            <a:r>
              <a:rPr lang="x-none" altLang="pt-BR"/>
              <a:t> para "conversar" com o SGBD</a:t>
            </a:r>
            <a:endParaRPr lang="x-none" altLang="pt-BR"/>
          </a:p>
          <a:p>
            <a:pPr lvl="0"/>
            <a:r>
              <a:rPr lang="x-none" altLang="pt-BR"/>
              <a:t>Utilizada em </a:t>
            </a:r>
            <a:r>
              <a:rPr lang="x-none" altLang="pt-BR">
                <a:solidFill>
                  <a:srgbClr val="92D050"/>
                </a:solidFill>
              </a:rPr>
              <a:t>todos </a:t>
            </a:r>
            <a:r>
              <a:rPr lang="x-none" altLang="pt-BR"/>
              <a:t>os sistemas que utilizam bancos de dados relacionais</a:t>
            </a:r>
            <a:endParaRPr lang="x-none" altLang="pt-BR"/>
          </a:p>
          <a:p>
            <a:pPr lvl="0"/>
            <a:r>
              <a:rPr lang="x-none" altLang="pt-BR"/>
              <a:t>Linguagem </a:t>
            </a:r>
            <a:r>
              <a:rPr lang="x-none" altLang="pt-BR">
                <a:solidFill>
                  <a:srgbClr val="92D050"/>
                </a:solidFill>
              </a:rPr>
              <a:t>mais usada do mundo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Create Table As Select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Permite </a:t>
            </a:r>
            <a:r>
              <a:rPr lang="x-none" altLang="pt-BR">
                <a:solidFill>
                  <a:srgbClr val="92D050"/>
                </a:solidFill>
              </a:rPr>
              <a:t>criar uma tabela</a:t>
            </a:r>
            <a:r>
              <a:rPr lang="x-none" altLang="pt-BR"/>
              <a:t> a partir de qualquer </a:t>
            </a:r>
            <a:r>
              <a:rPr lang="x-none" altLang="pt-BR">
                <a:solidFill>
                  <a:srgbClr val="92D050"/>
                </a:solidFill>
              </a:rPr>
              <a:t>consulta Select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Tipos serão semelhantes aos tipos originais, por </a:t>
            </a:r>
            <a:r>
              <a:rPr lang="x-none" altLang="pt-BR">
                <a:solidFill>
                  <a:srgbClr val="92D050"/>
                </a:solidFill>
              </a:rPr>
              <a:t>afinidade de tipos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 tabela resultante </a:t>
            </a:r>
            <a:r>
              <a:rPr lang="x-none" altLang="pt-BR">
                <a:solidFill>
                  <a:srgbClr val="92D050"/>
                </a:solidFill>
              </a:rPr>
              <a:t>já será alimentada</a:t>
            </a:r>
            <a:r>
              <a:rPr lang="x-none" altLang="pt-BR"/>
              <a:t> com os registros resultantes da consulta</a:t>
            </a:r>
            <a:endParaRPr lang="x-none" altLang="pt-BR"/>
          </a:p>
          <a:p>
            <a:r>
              <a:rPr lang="x-none" altLang="pt-BR"/>
              <a:t>A tabela resultante </a:t>
            </a:r>
            <a:r>
              <a:rPr lang="x-none" altLang="pt-BR">
                <a:solidFill>
                  <a:srgbClr val="92D050"/>
                </a:solidFill>
              </a:rPr>
              <a:t>não conterá</a:t>
            </a:r>
            <a:r>
              <a:rPr lang="x-none" altLang="pt-BR"/>
              <a:t> PKs, FKs ou quaisquer outra restrição</a:t>
            </a:r>
            <a:endParaRPr lang="x-none" alt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Alter Table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Usado para </a:t>
            </a:r>
            <a:r>
              <a:rPr lang="x-none" altLang="pt-BR">
                <a:solidFill>
                  <a:srgbClr val="92D050"/>
                </a:solidFill>
              </a:rPr>
              <a:t>alterar </a:t>
            </a:r>
            <a:r>
              <a:rPr lang="x-none" altLang="pt-BR"/>
              <a:t>uma tabela existente</a:t>
            </a:r>
            <a:endParaRPr lang="x-none" altLang="pt-BR"/>
          </a:p>
          <a:p>
            <a:r>
              <a:rPr lang="x-none" altLang="pt-BR"/>
              <a:t>No SQLite, é usado apenas para </a:t>
            </a:r>
            <a:r>
              <a:rPr lang="x-none" altLang="pt-BR">
                <a:solidFill>
                  <a:srgbClr val="92D050"/>
                </a:solidFill>
              </a:rPr>
              <a:t>adicionar novas colunas</a:t>
            </a:r>
            <a:r>
              <a:rPr lang="x-none" altLang="pt-BR"/>
              <a:t> ou </a:t>
            </a:r>
            <a:r>
              <a:rPr lang="x-none" altLang="pt-BR">
                <a:solidFill>
                  <a:srgbClr val="92D050"/>
                </a:solidFill>
              </a:rPr>
              <a:t>renomear a tabela</a:t>
            </a:r>
            <a:endParaRPr lang="x-none" altLang="pt-BR"/>
          </a:p>
          <a:p>
            <a:r>
              <a:rPr lang="x-none" altLang="pt-BR"/>
              <a:t>ALTER TABLE table ADD COLUMN colunanova varchar(200) NOT NULL</a:t>
            </a:r>
            <a:endParaRPr lang="x-none" altLang="pt-BR"/>
          </a:p>
          <a:p>
            <a:r>
              <a:rPr lang="x-none" altLang="pt-BR">
                <a:sym typeface="+mn-ea"/>
              </a:rPr>
              <a:t>ALTER TABLE tabela RENAME TO tabelanova</a:t>
            </a:r>
            <a:endParaRPr lang="x-none" alt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Drop Table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Exclui uma tabela existente: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DROP TABLE tabela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É possível usar IF EXISTS para não dar erro ao excluir: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DROP TABLE IF EXISTS tabela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 sz="3000"/>
              <a:t>SQLite não trata FKs que deixariam registros órfãos devido à exclusão da tabela</a:t>
            </a:r>
            <a:endParaRPr lang="x-none" altLang="pt-BR" sz="3000"/>
          </a:p>
          <a:p>
            <a:endParaRPr lang="x-none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SQL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DQL </a:t>
            </a:r>
            <a:r>
              <a:rPr lang="x-none" altLang="pt-BR">
                <a:solidFill>
                  <a:schemeClr val="tx1"/>
                </a:solidFill>
              </a:rPr>
              <a:t>- Data Query Language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 sz="2600">
                <a:solidFill>
                  <a:schemeClr val="tx1"/>
                </a:solidFill>
              </a:rPr>
              <a:t>Listagem de registros de uma ou mais tabelas</a:t>
            </a:r>
            <a:endParaRPr lang="x-none" altLang="pt-BR" sz="2600">
              <a:solidFill>
                <a:schemeClr val="tx1"/>
              </a:solidFill>
            </a:endParaRPr>
          </a:p>
          <a:p>
            <a:r>
              <a:rPr lang="x-none" altLang="pt-BR">
                <a:solidFill>
                  <a:srgbClr val="92D050"/>
                </a:solidFill>
              </a:rPr>
              <a:t>DML </a:t>
            </a:r>
            <a:r>
              <a:rPr lang="x-none" altLang="pt-BR"/>
              <a:t>- Data Manipulation Language</a:t>
            </a:r>
            <a:endParaRPr lang="x-none" altLang="pt-BR"/>
          </a:p>
          <a:p>
            <a:pPr lvl="1"/>
            <a:r>
              <a:rPr lang="x-none" altLang="pt-BR"/>
              <a:t>Inserção / remoção / modificação de registros de uma tabela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DDL </a:t>
            </a:r>
            <a:r>
              <a:rPr lang="x-none" altLang="pt-BR"/>
              <a:t>- Data Definition Language</a:t>
            </a:r>
            <a:endParaRPr lang="x-none" altLang="pt-BR"/>
          </a:p>
          <a:p>
            <a:pPr lvl="1"/>
            <a:r>
              <a:rPr lang="x-none" altLang="pt-BR"/>
              <a:t>Criação / remoção / modificação de tabelas e seus atributos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Transact-SQL </a:t>
            </a:r>
            <a:r>
              <a:rPr lang="x-none" altLang="pt-BR">
                <a:solidFill>
                  <a:schemeClr val="tx1"/>
                </a:solidFill>
              </a:rPr>
              <a:t>ou</a:t>
            </a:r>
            <a:r>
              <a:rPr lang="x-none" altLang="pt-BR">
                <a:solidFill>
                  <a:srgbClr val="92D050"/>
                </a:solidFill>
              </a:rPr>
              <a:t> T-SQL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Sequência de sentenças SQL</a:t>
            </a:r>
            <a:endParaRPr lang="x-none" altLang="pt-BR"/>
          </a:p>
          <a:p>
            <a:pPr lvl="1"/>
            <a:r>
              <a:rPr lang="x-none" altLang="pt-BR"/>
              <a:t>Veremos no Capítulo 5</a:t>
            </a:r>
            <a:endParaRPr lang="x-none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Select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93395" indent="-457200"/>
            <a:r>
              <a:rPr lang="x-none" altLang="pt-BR"/>
              <a:t>Comando DML de </a:t>
            </a:r>
            <a:r>
              <a:rPr lang="x-none" altLang="pt-BR">
                <a:solidFill>
                  <a:srgbClr val="92D050"/>
                </a:solidFill>
              </a:rPr>
              <a:t>leitura</a:t>
            </a:r>
            <a:endParaRPr lang="x-none" altLang="pt-BR">
              <a:solidFill>
                <a:srgbClr val="92D050"/>
              </a:solidFill>
            </a:endParaRPr>
          </a:p>
          <a:p>
            <a:pPr marL="493395" indent="-457200"/>
            <a:r>
              <a:rPr lang="x-none" altLang="pt-BR"/>
              <a:t>Constitui uma </a:t>
            </a:r>
            <a:r>
              <a:rPr lang="x-none" altLang="pt-BR">
                <a:solidFill>
                  <a:srgbClr val="92D050"/>
                </a:solidFill>
              </a:rPr>
              <a:t>consulta </a:t>
            </a:r>
            <a:r>
              <a:rPr lang="x-none" altLang="pt-BR"/>
              <a:t>ao banco de dados</a:t>
            </a:r>
            <a:endParaRPr lang="x-none" altLang="pt-BR"/>
          </a:p>
          <a:p>
            <a:pPr marL="493395" indent="-457200"/>
            <a:r>
              <a:rPr lang="x-none" altLang="pt-BR"/>
              <a:t>Toda consulta ao banco de dados começa por uma palavra </a:t>
            </a:r>
            <a:r>
              <a:rPr lang="x-none" altLang="pt-BR">
                <a:solidFill>
                  <a:srgbClr val="92D050"/>
                </a:solidFill>
              </a:rPr>
              <a:t>select</a:t>
            </a:r>
            <a:endParaRPr lang="x-none" altLang="pt-BR">
              <a:solidFill>
                <a:srgbClr val="92D050"/>
              </a:solidFill>
            </a:endParaRPr>
          </a:p>
          <a:p>
            <a:pPr marL="493395" indent="-457200"/>
            <a:r>
              <a:rPr lang="x-none" altLang="pt-BR"/>
              <a:t>Única palavra </a:t>
            </a:r>
            <a:r>
              <a:rPr lang="x-none" altLang="pt-BR">
                <a:solidFill>
                  <a:srgbClr val="92D050"/>
                </a:solidFill>
              </a:rPr>
              <a:t>obrigatória </a:t>
            </a:r>
            <a:r>
              <a:rPr lang="x-none" altLang="pt-BR"/>
              <a:t>de uma consulta</a:t>
            </a:r>
            <a:endParaRPr lang="x-none" altLang="pt-BR"/>
          </a:p>
          <a:p>
            <a:pPr marL="493395" indent="-457200"/>
            <a:r>
              <a:rPr lang="x-none" altLang="pt-BR"/>
              <a:t>Objetivo: criar uma </a:t>
            </a:r>
            <a:r>
              <a:rPr lang="x-none" altLang="pt-BR">
                <a:solidFill>
                  <a:srgbClr val="92D050"/>
                </a:solidFill>
              </a:rPr>
              <a:t>projeção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Select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Projeção </a:t>
            </a:r>
            <a:r>
              <a:rPr lang="x-none" altLang="pt-BR"/>
              <a:t>- Lista de colunas ou campos</a:t>
            </a:r>
            <a:endParaRPr lang="x-none" altLang="pt-BR"/>
          </a:p>
          <a:p>
            <a:r>
              <a:rPr lang="x-none" altLang="pt-BR"/>
              <a:t>As colunas ou campos são </a:t>
            </a:r>
            <a:r>
              <a:rPr lang="x-none" altLang="pt-BR">
                <a:solidFill>
                  <a:srgbClr val="92D050"/>
                </a:solidFill>
              </a:rPr>
              <a:t>separados por vírgula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ym typeface="+mn-ea"/>
              </a:rPr>
              <a:t>Select isolado retorna sempre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1 única linha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Exemplos de Utilização:</a:t>
            </a:r>
            <a:endParaRPr lang="x-none" altLang="pt-BR"/>
          </a:p>
          <a:p>
            <a:pPr lvl="1"/>
            <a:r>
              <a:rPr lang="x-none" altLang="pt-BR"/>
              <a:t>Constantes numéricas ou textuais</a:t>
            </a:r>
            <a:endParaRPr lang="x-none" altLang="pt-BR"/>
          </a:p>
          <a:p>
            <a:pPr lvl="1"/>
            <a:r>
              <a:rPr lang="x-none" altLang="pt-BR"/>
              <a:t>Calculadora</a:t>
            </a:r>
            <a:endParaRPr lang="x-none" altLang="pt-BR"/>
          </a:p>
          <a:p>
            <a:pPr lvl="1"/>
            <a:r>
              <a:rPr lang="x-none" altLang="pt-BR"/>
              <a:t>Funções: random, abs, min, max, round, </a:t>
            </a:r>
            <a:r>
              <a:rPr lang="x-none" altLang="pt-BR">
                <a:sym typeface="+mn-ea"/>
              </a:rPr>
              <a:t>coalesce, length, lower, upper, </a:t>
            </a:r>
            <a:r>
              <a:rPr lang="x-none" altLang="pt-BR"/>
              <a:t>substr, instr, trim, ltrim, rtrim, replace, etc.....</a:t>
            </a:r>
            <a:endParaRPr lang="x-none" altLang="pt-BR"/>
          </a:p>
          <a:p>
            <a:pPr lvl="0"/>
            <a:r>
              <a:rPr lang="x-none" altLang="pt-BR">
                <a:solidFill>
                  <a:schemeClr val="tx1"/>
                </a:solidFill>
              </a:rPr>
              <a:t>Cada coluna pode ser apelidada usando </a:t>
            </a:r>
            <a:r>
              <a:rPr lang="x-none" altLang="pt-BR">
                <a:solidFill>
                  <a:srgbClr val="92D050"/>
                </a:solidFill>
              </a:rPr>
              <a:t>as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From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Extende a consulta para, juntamente com o Select, buscar dados de uma </a:t>
            </a:r>
            <a:r>
              <a:rPr lang="x-none" altLang="pt-BR">
                <a:solidFill>
                  <a:srgbClr val="92D050"/>
                </a:solidFill>
              </a:rPr>
              <a:t>relação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 relação pode ser uma </a:t>
            </a:r>
            <a:r>
              <a:rPr lang="x-none" altLang="pt-BR">
                <a:solidFill>
                  <a:srgbClr val="92D050"/>
                </a:solidFill>
              </a:rPr>
              <a:t>tabela </a:t>
            </a:r>
            <a:r>
              <a:rPr lang="x-none" altLang="pt-BR"/>
              <a:t>ou </a:t>
            </a:r>
            <a:r>
              <a:rPr lang="x-none" altLang="pt-BR">
                <a:solidFill>
                  <a:srgbClr val="92D050"/>
                </a:solidFill>
              </a:rPr>
              <a:t>subconsulta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Só pode ser especificada </a:t>
            </a:r>
            <a:r>
              <a:rPr lang="x-none" altLang="pt-BR">
                <a:solidFill>
                  <a:srgbClr val="92D050"/>
                </a:solidFill>
              </a:rPr>
              <a:t>1 única relação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 essa relação pode ser associado um </a:t>
            </a:r>
            <a:r>
              <a:rPr lang="x-none" altLang="pt-BR">
                <a:solidFill>
                  <a:srgbClr val="92D050"/>
                </a:solidFill>
              </a:rPr>
              <a:t>apelido </a:t>
            </a:r>
            <a:r>
              <a:rPr lang="x-none" altLang="pt-BR"/>
              <a:t>(</a:t>
            </a:r>
            <a:r>
              <a:rPr lang="x-none" altLang="pt-BR">
                <a:solidFill>
                  <a:srgbClr val="92D050"/>
                </a:solidFill>
              </a:rPr>
              <a:t>alias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Usando From, o Select pode projetar todas as colunas através do operador </a:t>
            </a:r>
            <a:r>
              <a:rPr lang="x-none" altLang="pt-BR">
                <a:solidFill>
                  <a:srgbClr val="92D050"/>
                </a:solidFill>
              </a:rPr>
              <a:t>*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chemeClr val="tx1"/>
                </a:solidFill>
              </a:rPr>
              <a:t>Com From, o Select também ganha o operador </a:t>
            </a:r>
            <a:r>
              <a:rPr lang="x-none" altLang="pt-BR">
                <a:solidFill>
                  <a:srgbClr val="92D050"/>
                </a:solidFill>
              </a:rPr>
              <a:t>Distinct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Where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Usado para </a:t>
            </a:r>
            <a:r>
              <a:rPr lang="x-none" altLang="pt-BR">
                <a:solidFill>
                  <a:srgbClr val="92D050"/>
                </a:solidFill>
              </a:rPr>
              <a:t>filtrar </a:t>
            </a:r>
            <a:r>
              <a:rPr lang="x-none" altLang="pt-BR"/>
              <a:t>registros</a:t>
            </a:r>
            <a:endParaRPr lang="x-none" altLang="pt-BR"/>
          </a:p>
          <a:p>
            <a:r>
              <a:rPr lang="x-none" altLang="pt-BR"/>
              <a:t>Extrai somente registros que respeitem um determinado </a:t>
            </a:r>
            <a:r>
              <a:rPr lang="x-none" altLang="pt-BR">
                <a:solidFill>
                  <a:srgbClr val="92D050"/>
                </a:solidFill>
              </a:rPr>
              <a:t>critério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Permite constantes </a:t>
            </a:r>
            <a:r>
              <a:rPr lang="x-none" altLang="pt-BR">
                <a:solidFill>
                  <a:srgbClr val="92D050"/>
                </a:solidFill>
              </a:rPr>
              <a:t>numéricas </a:t>
            </a:r>
            <a:r>
              <a:rPr lang="x-none" altLang="pt-BR"/>
              <a:t>e </a:t>
            </a:r>
            <a:r>
              <a:rPr lang="x-none" altLang="pt-BR">
                <a:solidFill>
                  <a:srgbClr val="92D050"/>
                </a:solidFill>
              </a:rPr>
              <a:t>textuais </a:t>
            </a:r>
            <a:r>
              <a:rPr lang="x-none" altLang="pt-BR"/>
              <a:t>(entre aspas)</a:t>
            </a:r>
            <a:endParaRPr lang="x-none" altLang="pt-BR"/>
          </a:p>
          <a:p>
            <a:r>
              <a:rPr lang="x-none" altLang="pt-BR"/>
              <a:t>Operadores de Comparação: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=</a:t>
            </a:r>
            <a:r>
              <a:rPr lang="x-none" altLang="pt-BR"/>
              <a:t> , </a:t>
            </a:r>
            <a:r>
              <a:rPr lang="x-none" altLang="pt-BR">
                <a:solidFill>
                  <a:srgbClr val="92D050"/>
                </a:solidFill>
              </a:rPr>
              <a:t>&lt;&gt;</a:t>
            </a:r>
            <a:r>
              <a:rPr lang="x-none" altLang="pt-BR"/>
              <a:t> (ou </a:t>
            </a:r>
            <a:r>
              <a:rPr lang="x-none" altLang="pt-BR">
                <a:solidFill>
                  <a:srgbClr val="92D050"/>
                </a:solidFill>
              </a:rPr>
              <a:t>!=</a:t>
            </a:r>
            <a:r>
              <a:rPr lang="x-none" altLang="pt-BR"/>
              <a:t>), </a:t>
            </a:r>
            <a:r>
              <a:rPr lang="x-none" altLang="pt-BR">
                <a:solidFill>
                  <a:srgbClr val="92D050"/>
                </a:solidFill>
              </a:rPr>
              <a:t>&gt;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&lt;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&gt;=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&lt;=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between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like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in</a:t>
            </a:r>
            <a:r>
              <a:rPr lang="x-none" altLang="pt-BR">
                <a:solidFill>
                  <a:schemeClr val="tx1"/>
                </a:solidFill>
              </a:rPr>
              <a:t>,</a:t>
            </a:r>
            <a:r>
              <a:rPr lang="x-none" altLang="pt-BR">
                <a:solidFill>
                  <a:srgbClr val="92D050"/>
                </a:solidFill>
              </a:rPr>
              <a:t> is</a:t>
            </a:r>
            <a:r>
              <a:rPr lang="x-none" altLang="pt-BR">
                <a:solidFill>
                  <a:schemeClr val="tx1"/>
                </a:solidFill>
              </a:rPr>
              <a:t>,</a:t>
            </a:r>
            <a:r>
              <a:rPr lang="x-none" altLang="pt-BR">
                <a:solidFill>
                  <a:srgbClr val="92D050"/>
                </a:solidFill>
              </a:rPr>
              <a:t> is not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olidFill>
                  <a:schemeClr val="tx1"/>
                </a:solidFill>
              </a:rPr>
              <a:t>Operadores Lógicos: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AND</a:t>
            </a:r>
            <a:r>
              <a:rPr lang="x-none" altLang="pt-BR">
                <a:solidFill>
                  <a:schemeClr val="tx1"/>
                </a:solidFill>
              </a:rPr>
              <a:t>, </a:t>
            </a:r>
            <a:r>
              <a:rPr lang="x-none" altLang="pt-BR">
                <a:solidFill>
                  <a:srgbClr val="92D050"/>
                </a:solidFill>
              </a:rPr>
              <a:t>OR</a:t>
            </a:r>
            <a:r>
              <a:rPr lang="x-none" altLang="pt-BR">
                <a:solidFill>
                  <a:schemeClr val="tx1"/>
                </a:solidFill>
              </a:rPr>
              <a:t>, </a:t>
            </a:r>
            <a:r>
              <a:rPr lang="x-none" altLang="pt-BR">
                <a:solidFill>
                  <a:srgbClr val="92D050"/>
                </a:solidFill>
              </a:rPr>
              <a:t>NOT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7346</Words>
  <Application>Kingsoft Office WPP</Application>
  <PresentationFormat>Apresentação na tela (4:3)</PresentationFormat>
  <Paragraphs>331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Técnica</vt:lpstr>
      <vt:lpstr>Módulo III Capítulo 3: Linguagem SQL</vt:lpstr>
      <vt:lpstr>Sumário</vt:lpstr>
      <vt:lpstr>Sumário</vt:lpstr>
      <vt:lpstr>SQL</vt:lpstr>
      <vt:lpstr>SQL</vt:lpstr>
      <vt:lpstr>Select</vt:lpstr>
      <vt:lpstr>Select</vt:lpstr>
      <vt:lpstr>From</vt:lpstr>
      <vt:lpstr>Where</vt:lpstr>
      <vt:lpstr>Order By</vt:lpstr>
      <vt:lpstr>Union</vt:lpstr>
      <vt:lpstr>Union All</vt:lpstr>
      <vt:lpstr>Intersect</vt:lpstr>
      <vt:lpstr>Except</vt:lpstr>
      <vt:lpstr>Join</vt:lpstr>
      <vt:lpstr>Inner Join</vt:lpstr>
      <vt:lpstr>Inner Join</vt:lpstr>
      <vt:lpstr>Left Join</vt:lpstr>
      <vt:lpstr>Left Join</vt:lpstr>
      <vt:lpstr>Right Join</vt:lpstr>
      <vt:lpstr>Right Join</vt:lpstr>
      <vt:lpstr>Full Outer Join</vt:lpstr>
      <vt:lpstr>Full Outer Join</vt:lpstr>
      <vt:lpstr>Left Join (Excluding)</vt:lpstr>
      <vt:lpstr>Left Join (Excluding)</vt:lpstr>
      <vt:lpstr>Right Join (Excluding)</vt:lpstr>
      <vt:lpstr>Right Join (Excluding)</vt:lpstr>
      <vt:lpstr>Full Outer Join (Excluding)</vt:lpstr>
      <vt:lpstr>Full Outer Join (Excluding)</vt:lpstr>
      <vt:lpstr>Limit</vt:lpstr>
      <vt:lpstr>Group By</vt:lpstr>
      <vt:lpstr>Having</vt:lpstr>
      <vt:lpstr>Subconsultas</vt:lpstr>
      <vt:lpstr>Insert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219</cp:revision>
  <dcterms:created xsi:type="dcterms:W3CDTF">2016-05-14T16:05:46Z</dcterms:created>
  <dcterms:modified xsi:type="dcterms:W3CDTF">2016-05-14T16:05:46Z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1046-10.1.0.5503</vt:lpwstr>
  </property>
</Properties>
</file>