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2" r:id="rId15"/>
    <p:sldId id="273" r:id="rId16"/>
    <p:sldId id="268" r:id="rId17"/>
    <p:sldId id="270" r:id="rId18"/>
    <p:sldId id="274" r:id="rId19"/>
    <p:sldId id="271" r:id="rId20"/>
    <p:sldId id="275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997751-B773-4FFE-B439-10C23787B14F}" type="datetimeFigureOut">
              <a:rPr lang="pt-BR" smtClean="0"/>
              <a:pPr/>
              <a:t>21/4/2015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FA8108D-F5A3-483E-8993-4274C3B6EC2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8286340" cy="2301240"/>
          </a:xfrm>
        </p:spPr>
        <p:txBody>
          <a:bodyPr/>
          <a:lstStyle/>
          <a:p>
            <a:r>
              <a:rPr lang="pt-BR" dirty="0" smtClean="0"/>
              <a:t>Módulo I</a:t>
            </a:r>
            <a:br>
              <a:rPr lang="pt-BR" dirty="0" smtClean="0"/>
            </a:br>
            <a:r>
              <a:rPr lang="pt-BR" dirty="0" smtClean="0"/>
              <a:t>Capítulo 7:</a:t>
            </a:r>
            <a:br>
              <a:rPr lang="pt-BR" dirty="0" smtClean="0"/>
            </a:br>
            <a:r>
              <a:rPr lang="pt-BR" dirty="0" smtClean="0"/>
              <a:t>Funções e Procedimentos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8282354" cy="1752600"/>
          </a:xfrm>
        </p:spPr>
        <p:txBody>
          <a:bodyPr/>
          <a:lstStyle/>
          <a:p>
            <a:r>
              <a:rPr lang="pt-BR" dirty="0" smtClean="0"/>
              <a:t>William </a:t>
            </a:r>
            <a:r>
              <a:rPr lang="pt-BR" dirty="0" err="1" smtClean="0"/>
              <a:t>Ivanski</a:t>
            </a:r>
            <a:endParaRPr lang="pt-BR" dirty="0" smtClean="0"/>
          </a:p>
          <a:p>
            <a:r>
              <a:rPr lang="pt-BR" dirty="0" smtClean="0"/>
              <a:t>Curso de Programação C#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 locais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Uma função pode declarar e utilizar quantas variáveis locais ela quiser</a:t>
            </a:r>
          </a:p>
          <a:p>
            <a:r>
              <a:rPr lang="pt-BR" dirty="0" smtClean="0"/>
              <a:t>Essas variáveis não são enxergadas por nenhuma outra função (nem pela função </a:t>
            </a:r>
            <a:r>
              <a:rPr lang="pt-BR" i="1" dirty="0" err="1" smtClean="0"/>
              <a:t>Main</a:t>
            </a:r>
            <a:r>
              <a:rPr lang="pt-BR" dirty="0" smtClean="0"/>
              <a:t>)</a:t>
            </a:r>
          </a:p>
          <a:p>
            <a:r>
              <a:rPr lang="pt-BR" dirty="0" smtClean="0"/>
              <a:t>As variáveis locais existem apenas enquanto a função está sendo executada</a:t>
            </a:r>
          </a:p>
          <a:p>
            <a:r>
              <a:rPr lang="pt-BR" dirty="0" smtClean="0"/>
              <a:t>Quando a função termina de executar, as variáveis locais “morrem”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 de retorno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Toda função pode retornar um tipo básico ou complexo</a:t>
            </a:r>
          </a:p>
          <a:p>
            <a:r>
              <a:rPr lang="pt-BR" dirty="0" smtClean="0"/>
              <a:t>Se não há valor de retorno, a função é chamada de procedimento</a:t>
            </a:r>
          </a:p>
          <a:p>
            <a:r>
              <a:rPr lang="pt-BR" dirty="0" smtClean="0"/>
              <a:t>Nesse caso, o tipo de retorno é </a:t>
            </a:r>
            <a:r>
              <a:rPr lang="pt-BR" dirty="0" err="1" smtClean="0">
                <a:solidFill>
                  <a:srgbClr val="92D050"/>
                </a:solidFill>
              </a:rPr>
              <a:t>void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Se há valor de retorno, em algum lugar da função deve existir a palavra </a:t>
            </a:r>
            <a:r>
              <a:rPr lang="pt-BR" dirty="0" err="1" smtClean="0">
                <a:solidFill>
                  <a:srgbClr val="92D050"/>
                </a:solidFill>
              </a:rPr>
              <a:t>return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A execução da função acaba com a palavra </a:t>
            </a:r>
            <a:r>
              <a:rPr lang="pt-BR" dirty="0" err="1" smtClean="0">
                <a:solidFill>
                  <a:srgbClr val="92D050"/>
                </a:solidFill>
              </a:rPr>
              <a:t>return</a:t>
            </a:r>
            <a:r>
              <a:rPr lang="pt-BR" dirty="0" smtClean="0"/>
              <a:t>, mesmo que tenha código depois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Parâmetros, também chamados de argumentos, podem ser passados para uma função</a:t>
            </a:r>
          </a:p>
          <a:p>
            <a:r>
              <a:rPr lang="pt-BR" dirty="0" smtClean="0"/>
              <a:t>Isto é muito útil, por exemplo, para a função conhecer o valor de uma variável que existe fora dela</a:t>
            </a:r>
          </a:p>
          <a:p>
            <a:r>
              <a:rPr lang="pt-BR" dirty="0" smtClean="0"/>
              <a:t>Os parâmetros devem ser passados separados por vírgula</a:t>
            </a:r>
          </a:p>
          <a:p>
            <a:r>
              <a:rPr lang="pt-BR" dirty="0" smtClean="0"/>
              <a:t>Cada parâmetro possui um tipo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Passagem por valor e por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passamos uma variável por parâmetro para uma função, a função consegu</a:t>
            </a:r>
            <a:r>
              <a:rPr lang="pt-BR" dirty="0" smtClean="0"/>
              <a:t>e enxergar o </a:t>
            </a:r>
            <a:r>
              <a:rPr lang="pt-BR" dirty="0" smtClean="0">
                <a:solidFill>
                  <a:srgbClr val="92D050"/>
                </a:solidFill>
              </a:rPr>
              <a:t>valor</a:t>
            </a:r>
            <a:r>
              <a:rPr lang="pt-BR" dirty="0" smtClean="0"/>
              <a:t> dessa variável</a:t>
            </a:r>
          </a:p>
          <a:p>
            <a:r>
              <a:rPr lang="pt-BR" dirty="0" smtClean="0"/>
              <a:t>Mas a função consegue </a:t>
            </a:r>
            <a:r>
              <a:rPr lang="pt-BR" dirty="0" smtClean="0">
                <a:solidFill>
                  <a:srgbClr val="92D050"/>
                </a:solidFill>
              </a:rPr>
              <a:t>apenas ler</a:t>
            </a:r>
            <a:r>
              <a:rPr lang="pt-BR" dirty="0" smtClean="0"/>
              <a:t> o valor da variável, </a:t>
            </a:r>
            <a:r>
              <a:rPr lang="pt-BR" dirty="0" smtClean="0">
                <a:solidFill>
                  <a:srgbClr val="92D050"/>
                </a:solidFill>
              </a:rPr>
              <a:t>não consegue escrever</a:t>
            </a:r>
            <a:r>
              <a:rPr lang="pt-BR" dirty="0" smtClean="0"/>
              <a:t> um novo valor nela</a:t>
            </a:r>
          </a:p>
          <a:p>
            <a:r>
              <a:rPr lang="pt-BR" dirty="0" smtClean="0"/>
              <a:t>Essa forma, que já conhecemos, chama-se </a:t>
            </a:r>
            <a:r>
              <a:rPr lang="pt-BR" dirty="0" smtClean="0">
                <a:solidFill>
                  <a:srgbClr val="92D050"/>
                </a:solidFill>
              </a:rPr>
              <a:t>passagem por valor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Passagem por valor e por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 imagine que você precisa que a função </a:t>
            </a:r>
            <a:r>
              <a:rPr lang="pt-BR" dirty="0" smtClean="0">
                <a:solidFill>
                  <a:srgbClr val="92D050"/>
                </a:solidFill>
              </a:rPr>
              <a:t>altere o valor de uma variável</a:t>
            </a:r>
          </a:p>
          <a:p>
            <a:r>
              <a:rPr lang="pt-BR" dirty="0" smtClean="0"/>
              <a:t>E imagine que o valor de retorno já está associado a outra coisa... É como se você precisasse ter </a:t>
            </a:r>
            <a:r>
              <a:rPr lang="pt-BR" dirty="0" smtClean="0">
                <a:solidFill>
                  <a:srgbClr val="92D050"/>
                </a:solidFill>
              </a:rPr>
              <a:t>mais de um retorno </a:t>
            </a:r>
            <a:r>
              <a:rPr lang="pt-BR" dirty="0" smtClean="0"/>
              <a:t>para apenas uma função</a:t>
            </a:r>
          </a:p>
          <a:p>
            <a:r>
              <a:rPr lang="pt-BR" dirty="0" smtClean="0"/>
              <a:t>Podemos passar uma </a:t>
            </a:r>
            <a:r>
              <a:rPr lang="pt-BR" dirty="0" smtClean="0">
                <a:solidFill>
                  <a:srgbClr val="92D050"/>
                </a:solidFill>
              </a:rPr>
              <a:t>variável por parâmetro,</a:t>
            </a:r>
            <a:r>
              <a:rPr lang="pt-BR" dirty="0" smtClean="0"/>
              <a:t> e ainda assim permitir que a função </a:t>
            </a:r>
            <a:r>
              <a:rPr lang="pt-BR" dirty="0" smtClean="0">
                <a:solidFill>
                  <a:srgbClr val="92D050"/>
                </a:solidFill>
              </a:rPr>
              <a:t>altere o seu valor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Passagem por valor e por referência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nome disso é passagem por referência</a:t>
            </a:r>
          </a:p>
          <a:p>
            <a:r>
              <a:rPr lang="pt-BR" dirty="0" smtClean="0"/>
              <a:t>Pode ser feito usando dois operadores: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out</a:t>
            </a:r>
          </a:p>
          <a:p>
            <a:pPr lvl="2"/>
            <a:r>
              <a:rPr lang="pt-BR" dirty="0" smtClean="0"/>
              <a:t>Assume que a variável não ainda não foi inicializada, ou seja, ignora seu valor anterior</a:t>
            </a:r>
          </a:p>
          <a:p>
            <a:pPr lvl="2"/>
            <a:r>
              <a:rPr lang="pt-BR" dirty="0" smtClean="0"/>
              <a:t>Funciona apenas como </a:t>
            </a:r>
            <a:r>
              <a:rPr lang="pt-BR" dirty="0" smtClean="0">
                <a:solidFill>
                  <a:srgbClr val="92D050"/>
                </a:solidFill>
              </a:rPr>
              <a:t>escrita</a:t>
            </a:r>
            <a:r>
              <a:rPr lang="pt-BR" dirty="0" smtClean="0"/>
              <a:t> (ou </a:t>
            </a:r>
            <a:r>
              <a:rPr lang="pt-BR" dirty="0" smtClean="0">
                <a:solidFill>
                  <a:srgbClr val="92D050"/>
                </a:solidFill>
              </a:rPr>
              <a:t>saída</a:t>
            </a:r>
            <a:r>
              <a:rPr lang="pt-BR" dirty="0" smtClean="0"/>
              <a:t>)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ref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pt-BR" dirty="0" smtClean="0"/>
              <a:t>Variável precisa ter sido inicializada antes da chamada da função</a:t>
            </a:r>
          </a:p>
          <a:p>
            <a:pPr lvl="2"/>
            <a:r>
              <a:rPr lang="pt-BR" dirty="0" smtClean="0"/>
              <a:t>Funciona como </a:t>
            </a:r>
            <a:r>
              <a:rPr lang="pt-BR" dirty="0" smtClean="0">
                <a:solidFill>
                  <a:srgbClr val="92D050"/>
                </a:solidFill>
              </a:rPr>
              <a:t>leitura</a:t>
            </a:r>
            <a:r>
              <a:rPr lang="pt-BR" dirty="0" smtClean="0"/>
              <a:t> (ou </a:t>
            </a:r>
            <a:r>
              <a:rPr lang="pt-BR" dirty="0" smtClean="0">
                <a:solidFill>
                  <a:srgbClr val="92D050"/>
                </a:solidFill>
              </a:rPr>
              <a:t>entrada</a:t>
            </a:r>
            <a:r>
              <a:rPr lang="pt-BR" dirty="0" smtClean="0"/>
              <a:t>) e </a:t>
            </a:r>
            <a:r>
              <a:rPr lang="pt-BR" dirty="0" smtClean="0">
                <a:solidFill>
                  <a:srgbClr val="92D050"/>
                </a:solidFill>
              </a:rPr>
              <a:t>escrita</a:t>
            </a:r>
            <a:r>
              <a:rPr lang="pt-BR" dirty="0" smtClean="0"/>
              <a:t> (ou </a:t>
            </a:r>
            <a:r>
              <a:rPr lang="pt-BR" dirty="0" smtClean="0">
                <a:solidFill>
                  <a:srgbClr val="92D050"/>
                </a:solidFill>
              </a:rPr>
              <a:t>saída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Sobrecarga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Sobrecarga (</a:t>
            </a:r>
            <a:r>
              <a:rPr lang="pt-BR" dirty="0" err="1" smtClean="0">
                <a:solidFill>
                  <a:srgbClr val="92D050"/>
                </a:solidFill>
              </a:rPr>
              <a:t>overloading</a:t>
            </a:r>
            <a:r>
              <a:rPr lang="pt-BR" dirty="0" smtClean="0">
                <a:solidFill>
                  <a:srgbClr val="92D050"/>
                </a:solidFill>
              </a:rPr>
              <a:t>) </a:t>
            </a:r>
            <a:r>
              <a:rPr lang="pt-BR" dirty="0" smtClean="0"/>
              <a:t>de funções é a habilidade de poder definir diversas funções mas com </a:t>
            </a:r>
            <a:r>
              <a:rPr lang="pt-BR" dirty="0" smtClean="0">
                <a:solidFill>
                  <a:srgbClr val="92D050"/>
                </a:solidFill>
              </a:rPr>
              <a:t>mesmo nome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92D050"/>
                </a:solidFill>
              </a:rPr>
              <a:t>parâmetros diferentes</a:t>
            </a:r>
          </a:p>
          <a:p>
            <a:r>
              <a:rPr lang="pt-BR" dirty="0" smtClean="0"/>
              <a:t>Uma exemplo de sobrecarga ocorre na função System.Console.</a:t>
            </a:r>
            <a:r>
              <a:rPr lang="pt-BR" dirty="0" err="1" smtClean="0"/>
              <a:t>WriteLine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Note como essa função possui diversas “versões”, cada uma com parâmetros diferentes</a:t>
            </a:r>
          </a:p>
          <a:p>
            <a:r>
              <a:rPr lang="pt-BR" dirty="0" smtClean="0"/>
              <a:t>Se uma função possui diversas versões, dizemos que ela está </a:t>
            </a:r>
            <a:r>
              <a:rPr lang="pt-BR" dirty="0" smtClean="0">
                <a:solidFill>
                  <a:srgbClr val="92D050"/>
                </a:solidFill>
              </a:rPr>
              <a:t>sobrecarregada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r>
              <a:rPr lang="pt-BR" dirty="0" smtClean="0"/>
              <a:t> </a:t>
            </a:r>
            <a:r>
              <a:rPr lang="pt-BR" dirty="0" err="1" smtClean="0"/>
              <a:t>Params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o número de parâmetros é variável e indefinido, o uso de </a:t>
            </a:r>
            <a:r>
              <a:rPr lang="pt-BR" dirty="0" smtClean="0">
                <a:solidFill>
                  <a:srgbClr val="92D050"/>
                </a:solidFill>
              </a:rPr>
              <a:t>sobrecarga</a:t>
            </a:r>
            <a:r>
              <a:rPr lang="pt-BR" dirty="0" smtClean="0"/>
              <a:t> torna-se inviável</a:t>
            </a:r>
          </a:p>
          <a:p>
            <a:r>
              <a:rPr lang="pt-BR" dirty="0" smtClean="0"/>
              <a:t>Por isso foi inventado o </a:t>
            </a:r>
            <a:r>
              <a:rPr lang="pt-BR" dirty="0" smtClean="0">
                <a:solidFill>
                  <a:srgbClr val="92D050"/>
                </a:solidFill>
              </a:rPr>
              <a:t>vetor </a:t>
            </a:r>
            <a:r>
              <a:rPr lang="pt-BR" dirty="0" err="1" smtClean="0">
                <a:solidFill>
                  <a:srgbClr val="92D050"/>
                </a:solidFill>
              </a:rPr>
              <a:t>Params</a:t>
            </a:r>
            <a:r>
              <a:rPr lang="pt-BR" dirty="0" smtClean="0"/>
              <a:t>, que permite que uma mesma função tenha um número variável e indefinido de parâmetros, de qualquer tipo</a:t>
            </a:r>
          </a:p>
          <a:p>
            <a:r>
              <a:rPr lang="pt-BR" dirty="0" smtClean="0"/>
              <a:t>O vetor é criado em tempo de execução, na chamada da função, os valores são separados por vírgula</a:t>
            </a:r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</a:t>
            </a:r>
            <a:r>
              <a:rPr lang="pt-BR" dirty="0" err="1" smtClean="0"/>
              <a:t>Params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Limitações:</a:t>
            </a:r>
          </a:p>
          <a:p>
            <a:pPr lvl="1"/>
            <a:r>
              <a:rPr lang="pt-BR" dirty="0" smtClean="0"/>
              <a:t>Não é possível usar a palavra chave </a:t>
            </a:r>
            <a:r>
              <a:rPr lang="pt-BR" dirty="0" err="1" smtClean="0"/>
              <a:t>params</a:t>
            </a:r>
            <a:r>
              <a:rPr lang="pt-BR" dirty="0" smtClean="0"/>
              <a:t> para </a:t>
            </a:r>
            <a:r>
              <a:rPr lang="pt-BR" dirty="0" err="1" smtClean="0"/>
              <a:t>arrays</a:t>
            </a:r>
            <a:r>
              <a:rPr lang="pt-BR" dirty="0" smtClean="0"/>
              <a:t> multidimensionais</a:t>
            </a:r>
          </a:p>
          <a:p>
            <a:pPr lvl="1"/>
            <a:r>
              <a:rPr lang="pt-BR" dirty="0" smtClean="0"/>
              <a:t>Não é possível usar os modificadores </a:t>
            </a:r>
            <a:r>
              <a:rPr lang="pt-BR" dirty="0" err="1" smtClean="0"/>
              <a:t>ref</a:t>
            </a:r>
            <a:r>
              <a:rPr lang="pt-BR" dirty="0" smtClean="0"/>
              <a:t> ou out para vetores </a:t>
            </a:r>
            <a:r>
              <a:rPr lang="pt-BR" dirty="0" err="1" smtClean="0"/>
              <a:t>params</a:t>
            </a:r>
            <a:endParaRPr lang="pt-BR" dirty="0" smtClean="0"/>
          </a:p>
          <a:p>
            <a:pPr lvl="1"/>
            <a:r>
              <a:rPr lang="pt-BR" dirty="0" smtClean="0"/>
              <a:t>Um vetor </a:t>
            </a:r>
            <a:r>
              <a:rPr lang="pt-BR" dirty="0" err="1" smtClean="0"/>
              <a:t>params</a:t>
            </a:r>
            <a:r>
              <a:rPr lang="pt-BR" dirty="0" smtClean="0"/>
              <a:t> deve ser o último parâmetro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>
                <a:solidFill>
                  <a:srgbClr val="92D050"/>
                </a:solidFill>
              </a:rPr>
              <a:t>Recursividade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recursão</a:t>
            </a:r>
            <a:r>
              <a:rPr lang="pt-BR" dirty="0" smtClean="0"/>
              <a:t> é uma técnica de programação em que </a:t>
            </a:r>
            <a:r>
              <a:rPr lang="pt-BR" dirty="0" smtClean="0">
                <a:solidFill>
                  <a:srgbClr val="92D050"/>
                </a:solidFill>
              </a:rPr>
              <a:t>funções chamam elas mesmas</a:t>
            </a:r>
          </a:p>
          <a:p>
            <a:r>
              <a:rPr lang="pt-BR" dirty="0" smtClean="0"/>
              <a:t>É importante que o programador defina uma </a:t>
            </a:r>
            <a:r>
              <a:rPr lang="pt-BR" dirty="0" smtClean="0">
                <a:solidFill>
                  <a:srgbClr val="92D050"/>
                </a:solidFill>
              </a:rPr>
              <a:t>condição de parada</a:t>
            </a:r>
            <a:r>
              <a:rPr lang="pt-BR" dirty="0" smtClean="0"/>
              <a:t> para a função</a:t>
            </a:r>
          </a:p>
          <a:p>
            <a:r>
              <a:rPr lang="pt-BR" dirty="0" smtClean="0"/>
              <a:t>Se não houver condição de parada, ocorrerá uma </a:t>
            </a:r>
            <a:r>
              <a:rPr lang="pt-BR" dirty="0" smtClean="0">
                <a:solidFill>
                  <a:srgbClr val="92D050"/>
                </a:solidFill>
              </a:rPr>
              <a:t>recursividade infinita</a:t>
            </a:r>
          </a:p>
          <a:p>
            <a:r>
              <a:rPr lang="pt-BR" dirty="0" smtClean="0"/>
              <a:t>Diferentemente do loop infinito, a recursividade infinita pode consumir toda a memória RAM disponível para o programa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Definindo funções</a:t>
            </a:r>
          </a:p>
          <a:p>
            <a:r>
              <a:rPr lang="pt-BR" dirty="0" smtClean="0"/>
              <a:t>Variáveis locais</a:t>
            </a:r>
          </a:p>
          <a:p>
            <a:r>
              <a:rPr lang="pt-BR" dirty="0" smtClean="0"/>
              <a:t>Valor de retorno</a:t>
            </a:r>
          </a:p>
          <a:p>
            <a:r>
              <a:rPr lang="pt-BR" dirty="0" smtClean="0"/>
              <a:t>Parâmetros</a:t>
            </a:r>
          </a:p>
          <a:p>
            <a:r>
              <a:rPr lang="pt-BR" dirty="0" smtClean="0"/>
              <a:t>Passagem por valor e por referência</a:t>
            </a:r>
          </a:p>
          <a:p>
            <a:r>
              <a:rPr lang="pt-BR" dirty="0" smtClean="0"/>
              <a:t>Sobrecarga</a:t>
            </a:r>
          </a:p>
          <a:p>
            <a:r>
              <a:rPr lang="pt-BR" dirty="0" smtClean="0"/>
              <a:t>Vetor</a:t>
            </a:r>
            <a:r>
              <a:rPr lang="pt-BR" dirty="0" smtClean="0"/>
              <a:t> </a:t>
            </a:r>
            <a:r>
              <a:rPr lang="pt-BR" dirty="0" err="1" smtClean="0"/>
              <a:t>Params</a:t>
            </a:r>
            <a:endParaRPr lang="pt-BR" dirty="0" smtClean="0"/>
          </a:p>
          <a:p>
            <a:r>
              <a:rPr lang="pt-BR" dirty="0" smtClean="0"/>
              <a:t>Recursividade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Quando uma função é chamada, algumas informações são inseridas na memória virtual do programa</a:t>
            </a:r>
          </a:p>
          <a:p>
            <a:r>
              <a:rPr lang="pt-BR" dirty="0" smtClean="0"/>
              <a:t>Quando a função encerra sua execução, essas informações saem da memória</a:t>
            </a:r>
          </a:p>
          <a:p>
            <a:r>
              <a:rPr lang="pt-BR" dirty="0" smtClean="0"/>
              <a:t>No caso da função recursiva, vai sendo criada uma pilha de informações na memória</a:t>
            </a:r>
          </a:p>
          <a:p>
            <a:r>
              <a:rPr lang="pt-BR" dirty="0" smtClean="0"/>
              <a:t>Isso pode acarretar </a:t>
            </a:r>
            <a:r>
              <a:rPr lang="pt-BR" dirty="0" err="1" smtClean="0">
                <a:solidFill>
                  <a:srgbClr val="92D050"/>
                </a:solidFill>
              </a:rPr>
              <a:t>OutOfMemoryException</a:t>
            </a:r>
            <a:endParaRPr lang="pt-BR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Até agora temos escrito todo o código dentro da função </a:t>
            </a:r>
            <a:r>
              <a:rPr lang="pt-BR" i="1" dirty="0" err="1" smtClean="0"/>
              <a:t>Main</a:t>
            </a:r>
            <a:endParaRPr lang="pt-BR" i="1" dirty="0" smtClean="0"/>
          </a:p>
          <a:p>
            <a:r>
              <a:rPr lang="pt-BR" dirty="0" smtClean="0"/>
              <a:t>Isso é adequado para resolver problemas simples</a:t>
            </a:r>
          </a:p>
          <a:p>
            <a:r>
              <a:rPr lang="pt-BR" dirty="0" smtClean="0"/>
              <a:t>Com problemas mais complexos, tentamos </a:t>
            </a:r>
            <a:r>
              <a:rPr lang="pt-BR" dirty="0" smtClean="0">
                <a:solidFill>
                  <a:srgbClr val="92D050"/>
                </a:solidFill>
              </a:rPr>
              <a:t>dividi-lo em subproblemas mais simples e independentes</a:t>
            </a:r>
          </a:p>
          <a:p>
            <a:r>
              <a:rPr lang="pt-BR" dirty="0" smtClean="0"/>
              <a:t>Então podemos resolver os problemas mais simples um a um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funções, um programa C# pode ser </a:t>
            </a:r>
            <a:r>
              <a:rPr lang="pt-BR" dirty="0" smtClean="0">
                <a:solidFill>
                  <a:srgbClr val="92D050"/>
                </a:solidFill>
              </a:rPr>
              <a:t>estruturado em partes independentes</a:t>
            </a:r>
            <a:r>
              <a:rPr lang="pt-BR" dirty="0" smtClean="0"/>
              <a:t> que correspondem às </a:t>
            </a:r>
            <a:r>
              <a:rPr lang="pt-BR" dirty="0" smtClean="0">
                <a:solidFill>
                  <a:srgbClr val="92D050"/>
                </a:solidFill>
              </a:rPr>
              <a:t>subdivisões do problema</a:t>
            </a:r>
          </a:p>
          <a:p>
            <a:r>
              <a:rPr lang="pt-BR" dirty="0" smtClean="0"/>
              <a:t>Funções ajudam o programador a </a:t>
            </a:r>
            <a:r>
              <a:rPr lang="pt-BR" dirty="0" smtClean="0">
                <a:solidFill>
                  <a:srgbClr val="92D050"/>
                </a:solidFill>
              </a:rPr>
              <a:t>separar o código em módulos</a:t>
            </a:r>
            <a:r>
              <a:rPr lang="pt-BR" dirty="0" smtClean="0"/>
              <a:t> que desempenham </a:t>
            </a:r>
            <a:r>
              <a:rPr lang="pt-BR" dirty="0" smtClean="0">
                <a:solidFill>
                  <a:srgbClr val="92D050"/>
                </a:solidFill>
              </a:rPr>
              <a:t>tarefas específicas</a:t>
            </a:r>
          </a:p>
          <a:p>
            <a:r>
              <a:rPr lang="pt-BR" dirty="0" smtClean="0"/>
              <a:t>Quando esta tarefa é necessária, a função é </a:t>
            </a:r>
            <a:r>
              <a:rPr lang="pt-BR" dirty="0" smtClean="0">
                <a:solidFill>
                  <a:srgbClr val="92D050"/>
                </a:solidFill>
              </a:rPr>
              <a:t>chamada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92D050"/>
                </a:solidFill>
              </a:rPr>
              <a:t>invocada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Motivação para o uso de funções: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Reduz a repetição</a:t>
            </a:r>
            <a:r>
              <a:rPr lang="pt-BR" dirty="0" smtClean="0"/>
              <a:t> de código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Aumenta a manutenção</a:t>
            </a:r>
            <a:r>
              <a:rPr lang="pt-BR" dirty="0" smtClean="0"/>
              <a:t> no código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Reduz a complexidade</a:t>
            </a:r>
            <a:r>
              <a:rPr lang="pt-BR" dirty="0" smtClean="0"/>
              <a:t> do programa</a:t>
            </a:r>
          </a:p>
          <a:p>
            <a:pPr lvl="1"/>
            <a:r>
              <a:rPr lang="pt-BR" dirty="0" smtClean="0">
                <a:solidFill>
                  <a:srgbClr val="92D050"/>
                </a:solidFill>
              </a:rPr>
              <a:t>Aumenta a </a:t>
            </a:r>
            <a:r>
              <a:rPr lang="pt-BR" dirty="0" err="1" smtClean="0">
                <a:solidFill>
                  <a:srgbClr val="92D050"/>
                </a:solidFill>
              </a:rPr>
              <a:t>modularidade</a:t>
            </a:r>
            <a:r>
              <a:rPr lang="pt-BR" dirty="0" smtClean="0"/>
              <a:t> do programa</a:t>
            </a:r>
          </a:p>
          <a:p>
            <a:r>
              <a:rPr lang="pt-BR" dirty="0" smtClean="0"/>
              <a:t>Dividindo o programa em funções, é muito mais fácil projetá-lo, entendê-lo e modificá-lo</a:t>
            </a:r>
          </a:p>
          <a:p>
            <a:r>
              <a:rPr lang="pt-BR" dirty="0" smtClean="0"/>
              <a:t>Programas grandes passam a ser mais fáceis de serem escritos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Sempre há uma função chamada </a:t>
            </a:r>
            <a:r>
              <a:rPr lang="pt-BR" i="1" dirty="0" err="1" smtClean="0"/>
              <a:t>Main</a:t>
            </a:r>
            <a:endParaRPr lang="pt-BR" i="1" dirty="0" smtClean="0"/>
          </a:p>
          <a:p>
            <a:r>
              <a:rPr lang="pt-BR" dirty="0" smtClean="0"/>
              <a:t>Essa é a função principal, o programa </a:t>
            </a:r>
            <a:r>
              <a:rPr lang="pt-BR" dirty="0" smtClean="0">
                <a:solidFill>
                  <a:srgbClr val="92D050"/>
                </a:solidFill>
              </a:rPr>
              <a:t>começa a execução pela função </a:t>
            </a:r>
            <a:r>
              <a:rPr lang="pt-BR" i="1" dirty="0" err="1" smtClean="0">
                <a:solidFill>
                  <a:srgbClr val="92D050"/>
                </a:solidFill>
              </a:rPr>
              <a:t>Main</a:t>
            </a:r>
            <a:endParaRPr lang="pt-BR" i="1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Cada função deve ser definida separadamente</a:t>
            </a:r>
          </a:p>
          <a:p>
            <a:r>
              <a:rPr lang="pt-BR" dirty="0" smtClean="0"/>
              <a:t>Nenhuma função deve ser definida dentro de outra função</a:t>
            </a:r>
          </a:p>
          <a:p>
            <a:r>
              <a:rPr lang="pt-BR" dirty="0" smtClean="0"/>
              <a:t>Toda função deve ser declarada antes de ser utilizada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formato geral de uma função é:</a:t>
            </a:r>
          </a:p>
          <a:p>
            <a:pPr lvl="1"/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tipo_do_resultado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nome_da_funcao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lista_de_parametros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declaração das variáveis locais da função</a:t>
            </a:r>
          </a:p>
          <a:p>
            <a:pPr lvl="2"/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código-fonte da função</a:t>
            </a:r>
          </a:p>
          <a:p>
            <a:pPr lvl="2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dirty="0" smtClean="0">
                <a:cs typeface="Courier New" pitchFamily="49" charset="0"/>
              </a:rPr>
              <a:t>No momento precisamos colocar a palavra </a:t>
            </a:r>
            <a:r>
              <a:rPr lang="pt-BR" dirty="0" err="1" smtClean="0">
                <a:solidFill>
                  <a:srgbClr val="92D050"/>
                </a:solidFill>
                <a:cs typeface="Courier New" pitchFamily="49" charset="0"/>
              </a:rPr>
              <a:t>static</a:t>
            </a:r>
            <a:r>
              <a:rPr lang="pt-BR" dirty="0" smtClean="0">
                <a:cs typeface="Courier New" pitchFamily="49" charset="0"/>
              </a:rPr>
              <a:t> antes de cada função. Entenderemos isso no capítulo 8.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primeira linha chama-se </a:t>
            </a:r>
            <a:r>
              <a:rPr lang="pt-BR" dirty="0" smtClean="0">
                <a:solidFill>
                  <a:srgbClr val="92D050"/>
                </a:solidFill>
              </a:rPr>
              <a:t>cabeçalho da função</a:t>
            </a:r>
            <a:r>
              <a:rPr lang="pt-BR" dirty="0" smtClean="0"/>
              <a:t>, e contém o seguinte:</a:t>
            </a:r>
          </a:p>
          <a:p>
            <a:pPr lvl="1"/>
            <a:r>
              <a:rPr lang="pt-BR" b="1" dirty="0" smtClean="0"/>
              <a:t>Tipo do resultado</a:t>
            </a:r>
          </a:p>
          <a:p>
            <a:pPr lvl="2"/>
            <a:r>
              <a:rPr lang="pt-BR" dirty="0" smtClean="0"/>
              <a:t>pode ser qualquer tipo básico ou complexo</a:t>
            </a:r>
          </a:p>
          <a:p>
            <a:pPr lvl="1"/>
            <a:r>
              <a:rPr lang="pt-BR" b="1" dirty="0" smtClean="0"/>
              <a:t>Nome da função</a:t>
            </a:r>
          </a:p>
          <a:p>
            <a:pPr lvl="2"/>
            <a:r>
              <a:rPr lang="pt-BR" dirty="0" smtClean="0"/>
              <a:t>Não deve começar por números, normalmente escreve-se com iniciais maiúsculas, tudo junto</a:t>
            </a:r>
          </a:p>
          <a:p>
            <a:pPr lvl="1"/>
            <a:r>
              <a:rPr lang="pt-BR" b="1" dirty="0" smtClean="0"/>
              <a:t>Lista de parâmetros</a:t>
            </a:r>
          </a:p>
          <a:p>
            <a:pPr lvl="2"/>
            <a:r>
              <a:rPr lang="pt-BR" dirty="0" smtClean="0"/>
              <a:t>Entre parênteses, separados por vírgula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a função não retorna nenhum valor, ela é chamada de </a:t>
            </a:r>
            <a:r>
              <a:rPr lang="pt-BR" dirty="0" smtClean="0">
                <a:solidFill>
                  <a:srgbClr val="92D050"/>
                </a:solidFill>
              </a:rPr>
              <a:t>procedimento</a:t>
            </a:r>
          </a:p>
          <a:p>
            <a:r>
              <a:rPr lang="pt-BR" dirty="0" smtClean="0"/>
              <a:t>Nesse caso, o tipo de retorno é </a:t>
            </a:r>
            <a:r>
              <a:rPr lang="pt-BR" dirty="0" err="1" smtClean="0">
                <a:solidFill>
                  <a:srgbClr val="92D050"/>
                </a:solidFill>
              </a:rPr>
              <a:t>void</a:t>
            </a:r>
            <a:endParaRPr lang="pt-BR" dirty="0" smtClean="0">
              <a:solidFill>
                <a:srgbClr val="92D050"/>
              </a:solidFill>
            </a:endParaRPr>
          </a:p>
          <a:p>
            <a:r>
              <a:rPr lang="pt-BR" dirty="0" smtClean="0"/>
              <a:t>Parâmetros também são chamados de </a:t>
            </a:r>
            <a:r>
              <a:rPr lang="pt-BR" dirty="0" smtClean="0">
                <a:solidFill>
                  <a:srgbClr val="92D050"/>
                </a:solidFill>
              </a:rPr>
              <a:t>argumentos</a:t>
            </a:r>
          </a:p>
          <a:p>
            <a:r>
              <a:rPr lang="pt-BR" dirty="0" smtClean="0"/>
              <a:t>Se a função não recebe nenhum parâmetro, não se coloca nada entre os parênteses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649</TotalTime>
  <Words>971</Words>
  <Application>Microsoft Office PowerPoint</Application>
  <PresentationFormat>Apresentação na tela (4:3)</PresentationFormat>
  <Paragraphs>114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Técnica</vt:lpstr>
      <vt:lpstr>Módulo I Capítulo 7: Funções e Procedimentos</vt:lpstr>
      <vt:lpstr>Sumário</vt:lpstr>
      <vt:lpstr>Introdução</vt:lpstr>
      <vt:lpstr>Introdução</vt:lpstr>
      <vt:lpstr>Introdução</vt:lpstr>
      <vt:lpstr>Definindo funções</vt:lpstr>
      <vt:lpstr>Definindo funções</vt:lpstr>
      <vt:lpstr>Definindo funções</vt:lpstr>
      <vt:lpstr>Definindo funções</vt:lpstr>
      <vt:lpstr>Variáveis locais</vt:lpstr>
      <vt:lpstr>Valor de retorno</vt:lpstr>
      <vt:lpstr>Parâmetros</vt:lpstr>
      <vt:lpstr>Passagem por valor e por referência</vt:lpstr>
      <vt:lpstr>Passagem por valor e por referência</vt:lpstr>
      <vt:lpstr>Passagem por valor e por referência</vt:lpstr>
      <vt:lpstr>Sobrecarga</vt:lpstr>
      <vt:lpstr>Vetor Params</vt:lpstr>
      <vt:lpstr>Vetor Params</vt:lpstr>
      <vt:lpstr>Recursividade</vt:lpstr>
      <vt:lpstr>Recursividade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I Capítulo 6: Matrizes</dc:title>
  <dc:creator>William Ivanski</dc:creator>
  <cp:lastModifiedBy>William Ivanski</cp:lastModifiedBy>
  <cp:revision>42</cp:revision>
  <dcterms:created xsi:type="dcterms:W3CDTF">2014-11-08T14:53:48Z</dcterms:created>
  <dcterms:modified xsi:type="dcterms:W3CDTF">2015-04-22T03:09:17Z</dcterms:modified>
</cp:coreProperties>
</file>