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IV</a:t>
            </a:r>
            <a:br>
              <a:rPr lang="pt-BR" dirty="0" smtClean="0"/>
            </a:br>
            <a:r>
              <a:rPr lang="x-none" altLang="pt-BR" dirty="0" smtClean="0"/>
              <a:t>Capítulo 1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I</a:t>
            </a:r>
            <a:r>
              <a:rPr lang="x-none" altLang="pt-BR" dirty="0" smtClean="0"/>
              <a:t>ntrodução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/>
              <a:t>Motivação</a:t>
            </a:r>
            <a:endParaRPr lang="x-none"/>
          </a:p>
          <a:p>
            <a:r>
              <a:rPr lang="x-none"/>
              <a:t>O que é a Internet?</a:t>
            </a:r>
            <a:endParaRPr lang="x-none"/>
          </a:p>
          <a:p>
            <a:r>
              <a:rPr lang="x-none"/>
              <a:t>O que é a World Wide Web?</a:t>
            </a:r>
            <a:endParaRPr lang="x-none"/>
          </a:p>
          <a:p>
            <a:r>
              <a:rPr lang="x-none"/>
              <a:t>Como a WWW funciona?</a:t>
            </a:r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Motivação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/>
              <a:t>Hoje em dia, o mundo depende da </a:t>
            </a:r>
            <a:r>
              <a:rPr lang="x-none" altLang="pt-BR">
                <a:solidFill>
                  <a:srgbClr val="92D050"/>
                </a:solidFill>
              </a:rPr>
              <a:t>Internet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Através da Internet, bilhões de pessoas:</a:t>
            </a:r>
            <a:endParaRPr lang="x-none" altLang="pt-BR"/>
          </a:p>
          <a:p>
            <a:pPr lvl="1"/>
            <a:r>
              <a:rPr lang="x-none" altLang="pt-BR"/>
              <a:t>Tem acesso à informação;</a:t>
            </a:r>
            <a:endParaRPr lang="x-none" altLang="pt-BR"/>
          </a:p>
          <a:p>
            <a:pPr lvl="1"/>
            <a:r>
              <a:rPr lang="x-none" altLang="pt-BR"/>
              <a:t>Entram em contato com outras pessoas;</a:t>
            </a:r>
            <a:endParaRPr lang="x-none" altLang="pt-BR"/>
          </a:p>
          <a:p>
            <a:pPr lvl="1"/>
            <a:r>
              <a:rPr lang="x-none" altLang="pt-BR"/>
              <a:t>Assistem a eventos ao vivo;</a:t>
            </a:r>
            <a:endParaRPr lang="x-none" altLang="pt-BR"/>
          </a:p>
          <a:p>
            <a:pPr lvl="1"/>
            <a:r>
              <a:rPr lang="x-none" altLang="pt-BR"/>
              <a:t>Pagam contas e fazem compras;</a:t>
            </a:r>
            <a:endParaRPr lang="x-none" altLang="pt-BR"/>
          </a:p>
          <a:p>
            <a:pPr lvl="1"/>
            <a:r>
              <a:rPr lang="x-none" altLang="pt-BR"/>
              <a:t>Obtém diversas formas de entretenimento;</a:t>
            </a:r>
            <a:endParaRPr lang="x-none" altLang="pt-BR"/>
          </a:p>
          <a:p>
            <a:pPr lvl="1"/>
            <a:r>
              <a:rPr lang="x-none" altLang="pt-BR"/>
              <a:t>Estudam, trabalham, etc, etc</a:t>
            </a:r>
            <a:endParaRPr lang="x-none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 que é a Internet?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É uma </a:t>
            </a:r>
            <a:r>
              <a:rPr lang="x-none" altLang="pt-BR">
                <a:solidFill>
                  <a:srgbClr val="92D050"/>
                </a:solidFill>
              </a:rPr>
              <a:t>rede global</a:t>
            </a:r>
            <a:r>
              <a:rPr lang="x-none" altLang="pt-BR"/>
              <a:t> de computadores interligados</a:t>
            </a:r>
            <a:endParaRPr lang="x-none" altLang="pt-BR"/>
          </a:p>
          <a:p>
            <a:r>
              <a:rPr lang="x-none" altLang="pt-BR"/>
              <a:t>Surgiu em 1974 com o </a:t>
            </a:r>
            <a:r>
              <a:rPr lang="x-none" altLang="pt-BR">
                <a:solidFill>
                  <a:srgbClr val="92D050"/>
                </a:solidFill>
              </a:rPr>
              <a:t>TCP/IP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TCP</a:t>
            </a:r>
            <a:r>
              <a:rPr lang="x-none" altLang="pt-BR"/>
              <a:t>: Transmission Control Protocol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IP</a:t>
            </a:r>
            <a:r>
              <a:rPr lang="x-none" altLang="pt-BR"/>
              <a:t>: Internet Protocol</a:t>
            </a:r>
            <a:endParaRPr lang="x-none" altLang="pt-BR"/>
          </a:p>
          <a:p>
            <a:pPr lvl="0"/>
            <a:r>
              <a:rPr lang="x-none" altLang="pt-BR"/>
              <a:t>Cada computador possui um </a:t>
            </a:r>
            <a:r>
              <a:rPr lang="x-none" altLang="pt-BR">
                <a:solidFill>
                  <a:srgbClr val="92D050"/>
                </a:solidFill>
              </a:rPr>
              <a:t>endereço único</a:t>
            </a:r>
            <a:r>
              <a:rPr lang="x-none" altLang="pt-BR"/>
              <a:t> chamado IP</a:t>
            </a:r>
            <a:endParaRPr lang="x-none" altLang="pt-BR"/>
          </a:p>
          <a:p>
            <a:pPr lvl="0"/>
            <a:r>
              <a:rPr lang="x-none" altLang="pt-BR"/>
              <a:t>Também usado em </a:t>
            </a:r>
            <a:r>
              <a:rPr lang="x-none" altLang="pt-BR">
                <a:solidFill>
                  <a:srgbClr val="92D050"/>
                </a:solidFill>
              </a:rPr>
              <a:t>redes locais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NAT</a:t>
            </a:r>
            <a:r>
              <a:rPr lang="x-none" altLang="pt-BR"/>
              <a:t>: Network Address Translation</a:t>
            </a:r>
            <a:endParaRPr lang="x-none" altLang="pt-BR"/>
          </a:p>
          <a:p>
            <a:pPr lvl="1"/>
            <a:r>
              <a:rPr lang="x-none" altLang="pt-BR"/>
              <a:t>Permite que uma rede local se "esconda" atrás de um </a:t>
            </a:r>
            <a:r>
              <a:rPr lang="x-none" altLang="pt-BR">
                <a:solidFill>
                  <a:srgbClr val="92D050"/>
                </a:solidFill>
              </a:rPr>
              <a:t>roteador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 que é a Internet?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Cada comunicação entre 2 computadores é uma </a:t>
            </a:r>
            <a:r>
              <a:rPr lang="x-none" altLang="pt-BR">
                <a:solidFill>
                  <a:srgbClr val="92D050"/>
                </a:solidFill>
              </a:rPr>
              <a:t>sessão TCP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Toda a informação é quebrada em pequenas partes, chamados </a:t>
            </a:r>
            <a:r>
              <a:rPr lang="x-none" altLang="pt-BR">
                <a:solidFill>
                  <a:srgbClr val="92D050"/>
                </a:solidFill>
              </a:rPr>
              <a:t>pacotes IP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Velocidade da comunicação é medida em mega bits por segundo (</a:t>
            </a:r>
            <a:r>
              <a:rPr lang="x-none" altLang="pt-BR">
                <a:solidFill>
                  <a:srgbClr val="92D050"/>
                </a:solidFill>
              </a:rPr>
              <a:t>Mbps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Diversos protocolos são implementados sobre TCP</a:t>
            </a:r>
            <a:endParaRPr lang="x-none" altLang="pt-BR"/>
          </a:p>
          <a:p>
            <a:pPr lvl="1"/>
            <a:r>
              <a:rPr lang="x-none" altLang="pt-BR"/>
              <a:t>Ex: </a:t>
            </a:r>
            <a:r>
              <a:rPr lang="x-none" altLang="pt-BR">
                <a:solidFill>
                  <a:srgbClr val="00B0F0"/>
                </a:solidFill>
              </a:rPr>
              <a:t>HTTP</a:t>
            </a:r>
            <a:r>
              <a:rPr lang="x-none" altLang="pt-BR"/>
              <a:t>, SMTP, POP, FTP, ICMP, etc</a:t>
            </a:r>
            <a:endParaRPr lang="x-none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 que é a World Wide Web?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Sistema de </a:t>
            </a:r>
            <a:r>
              <a:rPr lang="x-none" altLang="pt-BR">
                <a:solidFill>
                  <a:srgbClr val="92D050"/>
                </a:solidFill>
              </a:rPr>
              <a:t>documentos </a:t>
            </a:r>
            <a:r>
              <a:rPr lang="x-none" altLang="pt-BR"/>
              <a:t>interligados que acessamos na Internet através de um </a:t>
            </a:r>
            <a:r>
              <a:rPr lang="x-none" altLang="pt-BR">
                <a:solidFill>
                  <a:srgbClr val="92D050"/>
                </a:solidFill>
              </a:rPr>
              <a:t>navegador </a:t>
            </a:r>
            <a:r>
              <a:rPr lang="x-none" altLang="pt-BR"/>
              <a:t>(ou </a:t>
            </a:r>
            <a:r>
              <a:rPr lang="x-none" altLang="pt-BR">
                <a:solidFill>
                  <a:srgbClr val="92D050"/>
                </a:solidFill>
              </a:rPr>
              <a:t>browser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Estes documentos (ou </a:t>
            </a:r>
            <a:r>
              <a:rPr lang="x-none" altLang="pt-BR">
                <a:solidFill>
                  <a:srgbClr val="92D050"/>
                </a:solidFill>
              </a:rPr>
              <a:t>websites</a:t>
            </a:r>
            <a:r>
              <a:rPr lang="x-none" altLang="pt-BR"/>
              <a:t>) ficam hospedados em um </a:t>
            </a:r>
            <a:r>
              <a:rPr lang="x-none" altLang="pt-BR">
                <a:solidFill>
                  <a:srgbClr val="92D050"/>
                </a:solidFill>
              </a:rPr>
              <a:t>servidor web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HTTP</a:t>
            </a:r>
            <a:r>
              <a:rPr lang="x-none" altLang="pt-BR"/>
              <a:t>: Hyper Text Transfer Protocol</a:t>
            </a:r>
            <a:endParaRPr lang="x-none" altLang="pt-BR"/>
          </a:p>
          <a:p>
            <a:pPr lvl="1"/>
            <a:r>
              <a:rPr lang="x-none" altLang="pt-BR"/>
              <a:t>Protocolo que rege a comunicação entre um servidor web e um navegador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HTML</a:t>
            </a:r>
            <a:r>
              <a:rPr lang="x-none" altLang="pt-BR"/>
              <a:t>: Hyper Text Markup Language</a:t>
            </a:r>
            <a:endParaRPr lang="x-none" altLang="pt-BR"/>
          </a:p>
          <a:p>
            <a:pPr lvl="1"/>
            <a:r>
              <a:rPr lang="x-none" altLang="pt-BR"/>
              <a:t>Utilizada para desenvolver websites</a:t>
            </a:r>
            <a:endParaRPr lang="x-none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 que é a World Wide Web?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URL</a:t>
            </a:r>
            <a:r>
              <a:rPr lang="x-none" altLang="pt-BR"/>
              <a:t>: Uniform Resource Locator</a:t>
            </a:r>
            <a:endParaRPr lang="x-none" altLang="pt-BR"/>
          </a:p>
          <a:p>
            <a:pPr lvl="1"/>
            <a:r>
              <a:rPr lang="x-none" altLang="pt-BR"/>
              <a:t>Endereço que digitamos no navegador para acessar uma página ou aplicativo na Web</a:t>
            </a:r>
            <a:endParaRPr lang="x-none" altLang="pt-BR"/>
          </a:p>
          <a:p>
            <a:pPr lvl="1"/>
            <a:endParaRPr lang="x-none" altLang="pt-BR"/>
          </a:p>
          <a:p>
            <a:pPr lvl="1"/>
            <a:endParaRPr lang="x-none" altLang="pt-BR"/>
          </a:p>
          <a:p>
            <a:pPr lvl="1"/>
            <a:endParaRPr lang="x-none" altLang="pt-BR"/>
          </a:p>
          <a:p>
            <a:pPr lvl="1"/>
            <a:endParaRPr lang="x-none" altLang="pt-BR"/>
          </a:p>
          <a:p>
            <a:pPr lvl="1"/>
            <a:endParaRPr lang="x-none" altLang="pt-BR"/>
          </a:p>
          <a:p>
            <a:pPr lvl="0"/>
            <a:endParaRPr lang="x-none" altLang="pt-BR" sz="3000"/>
          </a:p>
          <a:p>
            <a:pPr lvl="0"/>
            <a:r>
              <a:rPr lang="x-none" altLang="pt-BR" sz="3000">
                <a:solidFill>
                  <a:srgbClr val="92D050"/>
                </a:solidFill>
              </a:rPr>
              <a:t>DNS</a:t>
            </a:r>
            <a:r>
              <a:rPr lang="x-none" altLang="pt-BR" sz="3000"/>
              <a:t>: Domain Name System</a:t>
            </a:r>
            <a:endParaRPr lang="x-none" altLang="pt-BR" sz="3000"/>
          </a:p>
          <a:p>
            <a:pPr lvl="1"/>
            <a:r>
              <a:rPr lang="x-none" altLang="pt-BR" sz="2600"/>
              <a:t>Converte um URL em um endereço IP</a:t>
            </a:r>
            <a:endParaRPr lang="x-none" altLang="pt-BR" sz="2600"/>
          </a:p>
          <a:p>
            <a:pPr lvl="0"/>
            <a:endParaRPr lang="x-none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520" y="2996565"/>
            <a:ext cx="5059680" cy="181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Como a WWW funciona?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1599</Words>
  <Application>Kingsoft Office WPP</Application>
  <PresentationFormat>Apresentação na tela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Técnica</vt:lpstr>
      <vt:lpstr>Módulo IV Capítulo 1: Introdução</vt:lpstr>
      <vt:lpstr>Sumário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141</cp:revision>
  <dcterms:created xsi:type="dcterms:W3CDTF">2017-02-28T18:36:23Z</dcterms:created>
  <dcterms:modified xsi:type="dcterms:W3CDTF">2017-02-28T18:36:23Z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