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8/11/2014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6:</a:t>
            </a:r>
            <a:br>
              <a:rPr lang="pt-BR" dirty="0" smtClean="0"/>
            </a:br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uma matriz estática, todas as </a:t>
            </a:r>
            <a:r>
              <a:rPr lang="pt-BR" dirty="0" smtClean="0">
                <a:solidFill>
                  <a:srgbClr val="92D050"/>
                </a:solidFill>
              </a:rPr>
              <a:t>N</a:t>
            </a:r>
            <a:r>
              <a:rPr lang="pt-BR" dirty="0" smtClean="0"/>
              <a:t> linhas têm exatamente </a:t>
            </a:r>
            <a:r>
              <a:rPr lang="pt-BR" dirty="0" smtClean="0">
                <a:solidFill>
                  <a:srgbClr val="92D050"/>
                </a:solidFill>
              </a:rPr>
              <a:t>M</a:t>
            </a:r>
            <a:r>
              <a:rPr lang="pt-BR" dirty="0" smtClean="0"/>
              <a:t> elementos</a:t>
            </a:r>
          </a:p>
          <a:p>
            <a:r>
              <a:rPr lang="pt-BR" dirty="0" smtClean="0"/>
              <a:t>Em algumas situações, queremos que as linhas tenham número diferentes de elementos</a:t>
            </a:r>
          </a:p>
          <a:p>
            <a:r>
              <a:rPr lang="pt-BR" dirty="0" smtClean="0"/>
              <a:t>Isso se chama </a:t>
            </a:r>
            <a:r>
              <a:rPr lang="pt-BR" dirty="0" smtClean="0">
                <a:solidFill>
                  <a:srgbClr val="92D050"/>
                </a:solidFill>
              </a:rPr>
              <a:t>matriz esparsa</a:t>
            </a:r>
          </a:p>
          <a:p>
            <a:r>
              <a:rPr lang="pt-BR" dirty="0" smtClean="0"/>
              <a:t>Uma matriz esparsa (ou “</a:t>
            </a:r>
            <a:r>
              <a:rPr lang="pt-BR" dirty="0" err="1" smtClean="0">
                <a:solidFill>
                  <a:srgbClr val="92D050"/>
                </a:solidFill>
              </a:rPr>
              <a:t>jagged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r>
              <a:rPr lang="pt-BR" dirty="0" smtClean="0"/>
              <a:t>”) é uma matriz estática em que as </a:t>
            </a:r>
            <a:r>
              <a:rPr lang="pt-BR" dirty="0" smtClean="0">
                <a:solidFill>
                  <a:srgbClr val="92D050"/>
                </a:solidFill>
              </a:rPr>
              <a:t>linhas podem ter tamanhos diferentes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37078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Declaração: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[][] esparsa;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[5][];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esparsa[0]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esparsa[1]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esparsa[2]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esparsa[3]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esparsa[4]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[3];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Inicialização: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esparsa[0,0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esparsa[0,1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] = 57;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esparsa[2,3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] = 701;</a:t>
            </a:r>
          </a:p>
          <a:p>
            <a:pPr lvl="1"/>
            <a:r>
              <a:rPr lang="pt-BR" dirty="0" smtClean="0"/>
              <a:t>...</a:t>
            </a:r>
          </a:p>
          <a:p>
            <a:r>
              <a:rPr lang="pt-BR" dirty="0" smtClean="0"/>
              <a:t>Assim como nas matrizes estáticas, ao tentar acessar um elemento que não existe dá um erro</a:t>
            </a:r>
          </a:p>
          <a:p>
            <a:r>
              <a:rPr lang="pt-BR" dirty="0" smtClean="0"/>
              <a:t>A diferença é que cada linha tem um número diferente de elementos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 acessar todos os elementos, precisamos de </a:t>
            </a:r>
            <a:r>
              <a:rPr lang="pt-BR" dirty="0" smtClean="0">
                <a:solidFill>
                  <a:srgbClr val="92D050"/>
                </a:solidFill>
              </a:rPr>
              <a:t>2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r>
              <a:rPr lang="pt-BR" dirty="0" smtClean="0">
                <a:solidFill>
                  <a:srgbClr val="92D050"/>
                </a:solidFill>
              </a:rPr>
              <a:t> encadeados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linha in esparsa)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elemento in linha)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(elemento);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Podemos usar um </a:t>
            </a:r>
            <a:r>
              <a:rPr lang="pt-BR" dirty="0" err="1" smtClean="0"/>
              <a:t>jagged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 como se fosse uma matriz estática, ou seja, com todas linhas com tamanhos iguais</a:t>
            </a:r>
          </a:p>
          <a:p>
            <a:r>
              <a:rPr lang="pt-BR" dirty="0" smtClean="0"/>
              <a:t>Dessa forma, poderemos usar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r>
              <a:rPr lang="pt-BR" dirty="0" smtClean="0"/>
              <a:t> para acessar todos os elementos: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 = 0; i &lt; n; i++)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(j = 0; j &lt; m; j++)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(“{0} {1} {2}”, i, j, esparsa[i][j]);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igual a uma matriz esparsa, só que utiliza </a:t>
            </a:r>
            <a:r>
              <a:rPr lang="pt-BR" dirty="0" err="1" smtClean="0">
                <a:solidFill>
                  <a:srgbClr val="92D050"/>
                </a:solidFill>
              </a:rPr>
              <a:t>ArrayList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Primeiro instanciamos um </a:t>
            </a:r>
            <a:r>
              <a:rPr lang="pt-BR" dirty="0" err="1" smtClean="0"/>
              <a:t>ArrayList</a:t>
            </a:r>
            <a:r>
              <a:rPr lang="pt-BR" dirty="0" smtClean="0"/>
              <a:t> para as linhas</a:t>
            </a:r>
          </a:p>
          <a:p>
            <a:r>
              <a:rPr lang="pt-BR" dirty="0" smtClean="0"/>
              <a:t>Depois, instanciamos um </a:t>
            </a:r>
            <a:r>
              <a:rPr lang="pt-BR" dirty="0" err="1" smtClean="0"/>
              <a:t>ArrayList</a:t>
            </a:r>
            <a:r>
              <a:rPr lang="pt-BR" dirty="0" smtClean="0"/>
              <a:t> para cada linha</a:t>
            </a:r>
          </a:p>
          <a:p>
            <a:r>
              <a:rPr lang="pt-BR" dirty="0" smtClean="0"/>
              <a:t>A vantagem é que não precisamos saber as dimensões e ganhamos todas as funções que já vem no </a:t>
            </a:r>
            <a:r>
              <a:rPr lang="pt-BR" dirty="0" err="1" smtClean="0"/>
              <a:t>ArrayList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Declaração: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linha;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aleatorio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Instanciação e inicialização: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aleatorio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 = 0; i &lt; 5; i++)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linha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(j = 0; j &lt; 5; j++)</a:t>
            </a:r>
          </a:p>
          <a:p>
            <a:pPr lvl="3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linha.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aleatorio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(100));</a:t>
            </a:r>
          </a:p>
          <a:p>
            <a:pPr lvl="2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(linha);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todos os elementos, a maneira mais fácil é com </a:t>
            </a:r>
            <a:r>
              <a:rPr lang="pt-BR" dirty="0" smtClean="0">
                <a:solidFill>
                  <a:srgbClr val="92D050"/>
                </a:solidFill>
              </a:rPr>
              <a:t>2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r>
              <a:rPr lang="pt-BR" dirty="0" smtClean="0">
                <a:solidFill>
                  <a:srgbClr val="92D050"/>
                </a:solidFill>
              </a:rPr>
              <a:t> encadeados</a:t>
            </a:r>
            <a:r>
              <a:rPr lang="pt-BR" dirty="0" smtClean="0"/>
              <a:t>: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lin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valor 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lin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(valor);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Também pode ser acessado com </a:t>
            </a:r>
            <a:r>
              <a:rPr lang="pt-BR" dirty="0" smtClean="0">
                <a:solidFill>
                  <a:srgbClr val="92D050"/>
                </a:solidFill>
              </a:rPr>
              <a:t>2 for encadeados</a:t>
            </a:r>
            <a:r>
              <a:rPr lang="pt-BR" dirty="0" smtClean="0"/>
              <a:t>, mas precisa fazer </a:t>
            </a:r>
            <a:r>
              <a:rPr lang="pt-BR" dirty="0" err="1" smtClean="0">
                <a:solidFill>
                  <a:srgbClr val="92D050"/>
                </a:solidFill>
              </a:rPr>
              <a:t>cast</a:t>
            </a:r>
            <a:r>
              <a:rPr lang="pt-BR" dirty="0" smtClean="0"/>
              <a:t>: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(j = 0; j &lt; ((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[i]).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(“{0} {1} {2}”, i, j,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)((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)((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[i]))[j]));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 de Matriz</a:t>
            </a:r>
          </a:p>
          <a:p>
            <a:r>
              <a:rPr lang="pt-BR" dirty="0" smtClean="0"/>
              <a:t>Matriz Estática</a:t>
            </a:r>
          </a:p>
          <a:p>
            <a:r>
              <a:rPr lang="pt-BR" dirty="0" smtClean="0"/>
              <a:t>Matriz Esparsa</a:t>
            </a:r>
          </a:p>
          <a:p>
            <a:r>
              <a:rPr lang="pt-BR" dirty="0" smtClean="0"/>
              <a:t>Matriz Dinâmica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Imagine que você tem um vetor de nomes</a:t>
            </a:r>
          </a:p>
          <a:p>
            <a:r>
              <a:rPr lang="pt-BR" dirty="0" smtClean="0"/>
              <a:t>Agora você quer separar esses nomes em </a:t>
            </a:r>
            <a:r>
              <a:rPr lang="pt-BR" dirty="0" smtClean="0">
                <a:solidFill>
                  <a:srgbClr val="92D050"/>
                </a:solidFill>
              </a:rPr>
              <a:t>Família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Amigos</a:t>
            </a:r>
          </a:p>
          <a:p>
            <a:r>
              <a:rPr lang="pt-BR" dirty="0" smtClean="0"/>
              <a:t>Você teria que criar dois vetores, um para </a:t>
            </a:r>
            <a:r>
              <a:rPr lang="pt-BR" dirty="0" smtClean="0">
                <a:solidFill>
                  <a:srgbClr val="92D050"/>
                </a:solidFill>
              </a:rPr>
              <a:t>Família</a:t>
            </a:r>
            <a:r>
              <a:rPr lang="pt-BR" dirty="0" smtClean="0"/>
              <a:t> e outro para </a:t>
            </a:r>
            <a:r>
              <a:rPr lang="pt-BR" dirty="0" smtClean="0">
                <a:solidFill>
                  <a:srgbClr val="92D050"/>
                </a:solidFill>
              </a:rPr>
              <a:t>Amigos</a:t>
            </a:r>
          </a:p>
          <a:p>
            <a:r>
              <a:rPr lang="pt-BR" dirty="0" smtClean="0"/>
              <a:t>Depois você quer criar um outro grupo chamado </a:t>
            </a:r>
            <a:r>
              <a:rPr lang="pt-BR" dirty="0" smtClean="0">
                <a:solidFill>
                  <a:srgbClr val="92D050"/>
                </a:solidFill>
              </a:rPr>
              <a:t>Trabalho</a:t>
            </a:r>
          </a:p>
          <a:p>
            <a:r>
              <a:rPr lang="pt-BR" dirty="0" smtClean="0"/>
              <a:t>E então você percebe que você pode ter </a:t>
            </a:r>
            <a:r>
              <a:rPr lang="pt-BR" dirty="0" smtClean="0">
                <a:solidFill>
                  <a:srgbClr val="92D050"/>
                </a:solidFill>
              </a:rPr>
              <a:t>N grupos</a:t>
            </a:r>
            <a:r>
              <a:rPr lang="pt-BR" dirty="0" smtClean="0"/>
              <a:t>, e isso pode ser feito com </a:t>
            </a:r>
            <a:r>
              <a:rPr lang="pt-BR" dirty="0" smtClean="0">
                <a:solidFill>
                  <a:srgbClr val="92D050"/>
                </a:solidFill>
              </a:rPr>
              <a:t>vetores bidimensionais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vetor bidimensional é uma </a:t>
            </a:r>
            <a:r>
              <a:rPr lang="pt-BR" dirty="0" smtClean="0">
                <a:solidFill>
                  <a:srgbClr val="92D050"/>
                </a:solidFill>
              </a:rPr>
              <a:t>lista de listas</a:t>
            </a:r>
            <a:r>
              <a:rPr lang="pt-BR" dirty="0" smtClean="0"/>
              <a:t>, ou um </a:t>
            </a:r>
            <a:r>
              <a:rPr lang="pt-BR" dirty="0" smtClean="0">
                <a:solidFill>
                  <a:srgbClr val="92D050"/>
                </a:solidFill>
              </a:rPr>
              <a:t>vetor de vetores</a:t>
            </a:r>
            <a:r>
              <a:rPr lang="pt-BR" dirty="0" smtClean="0"/>
              <a:t> e resolve o problema do exemplo</a:t>
            </a:r>
          </a:p>
          <a:p>
            <a:r>
              <a:rPr lang="pt-BR" dirty="0" smtClean="0"/>
              <a:t>Um vetor bidimensional é um vetor com </a:t>
            </a:r>
            <a:r>
              <a:rPr lang="pt-BR" dirty="0" smtClean="0">
                <a:solidFill>
                  <a:srgbClr val="92D050"/>
                </a:solidFill>
              </a:rPr>
              <a:t>2 dimensões</a:t>
            </a:r>
          </a:p>
          <a:p>
            <a:r>
              <a:rPr lang="pt-BR" dirty="0" smtClean="0"/>
              <a:t>Isso significa que ele tem </a:t>
            </a:r>
            <a:r>
              <a:rPr lang="pt-BR" dirty="0" smtClean="0">
                <a:solidFill>
                  <a:srgbClr val="92D050"/>
                </a:solidFill>
              </a:rPr>
              <a:t>2 tamanhos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2 índices</a:t>
            </a:r>
          </a:p>
          <a:p>
            <a:r>
              <a:rPr lang="pt-BR" dirty="0" smtClean="0"/>
              <a:t>Também é chamado de </a:t>
            </a:r>
            <a:r>
              <a:rPr lang="pt-BR" dirty="0" smtClean="0">
                <a:solidFill>
                  <a:srgbClr val="92D050"/>
                </a:solidFill>
              </a:rPr>
              <a:t>matriz </a:t>
            </a:r>
            <a:r>
              <a:rPr lang="pt-BR" dirty="0" smtClean="0"/>
              <a:t>ou</a:t>
            </a:r>
            <a:r>
              <a:rPr lang="pt-BR" dirty="0" smtClean="0">
                <a:solidFill>
                  <a:srgbClr val="92D050"/>
                </a:solidFill>
              </a:rPr>
              <a:t> tabela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428868"/>
            <a:ext cx="4286280" cy="8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2966" y="2428868"/>
            <a:ext cx="451819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Uma </a:t>
            </a:r>
            <a:r>
              <a:rPr lang="pt-BR" dirty="0" smtClean="0">
                <a:solidFill>
                  <a:srgbClr val="92D050"/>
                </a:solidFill>
              </a:rPr>
              <a:t>matriz estática</a:t>
            </a:r>
            <a:r>
              <a:rPr lang="pt-BR" dirty="0" smtClean="0"/>
              <a:t> é um vetor estático de </a:t>
            </a:r>
            <a:r>
              <a:rPr lang="pt-BR" dirty="0" smtClean="0">
                <a:solidFill>
                  <a:srgbClr val="92D050"/>
                </a:solidFill>
              </a:rPr>
              <a:t>2 dimensões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</a:t>
            </a:r>
            <a:r>
              <a:rPr lang="pt-BR" dirty="0" smtClean="0"/>
              <a:t> de altura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M</a:t>
            </a:r>
            <a:r>
              <a:rPr lang="pt-BR" dirty="0" smtClean="0"/>
              <a:t> de largura</a:t>
            </a:r>
          </a:p>
          <a:p>
            <a:r>
              <a:rPr lang="pt-BR" dirty="0" smtClean="0"/>
              <a:t>Por isso dizemos que a matriz tem dimensões </a:t>
            </a:r>
            <a:r>
              <a:rPr lang="pt-BR" dirty="0" err="1" smtClean="0">
                <a:solidFill>
                  <a:srgbClr val="92D050"/>
                </a:solidFill>
              </a:rPr>
              <a:t>NxM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Logo, tem </a:t>
            </a:r>
            <a:r>
              <a:rPr lang="pt-BR" dirty="0" smtClean="0">
                <a:solidFill>
                  <a:srgbClr val="92D050"/>
                </a:solidFill>
              </a:rPr>
              <a:t>N x M elementos</a:t>
            </a:r>
          </a:p>
          <a:p>
            <a:r>
              <a:rPr lang="pt-BR" dirty="0" smtClean="0"/>
              <a:t>Assim como nos vetores estáticos:</a:t>
            </a:r>
          </a:p>
          <a:p>
            <a:pPr lvl="1"/>
            <a:r>
              <a:rPr lang="pt-BR" dirty="0" smtClean="0"/>
              <a:t>É </a:t>
            </a:r>
            <a:r>
              <a:rPr lang="pt-BR" dirty="0" err="1" smtClean="0"/>
              <a:t>necesśario</a:t>
            </a:r>
            <a:r>
              <a:rPr lang="pt-BR" dirty="0" smtClean="0"/>
              <a:t> conhecer as dimensões antes de usar</a:t>
            </a:r>
          </a:p>
          <a:p>
            <a:pPr lvl="1"/>
            <a:r>
              <a:rPr lang="pt-BR" dirty="0" smtClean="0"/>
              <a:t>Não possuem métodos de inserção, remoção, </a:t>
            </a:r>
            <a:r>
              <a:rPr lang="pt-BR" dirty="0" err="1" smtClean="0"/>
              <a:t>etc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Existem algumas convenções de nomes ao se trabalhar com matrizes</a:t>
            </a:r>
          </a:p>
          <a:p>
            <a:r>
              <a:rPr lang="pt-BR" dirty="0" smtClean="0"/>
              <a:t>Para uma matriz de tamanho </a:t>
            </a:r>
            <a:r>
              <a:rPr lang="pt-BR" dirty="0" err="1" smtClean="0">
                <a:solidFill>
                  <a:srgbClr val="92D050"/>
                </a:solidFill>
              </a:rPr>
              <a:t>NxM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 é a altura, ou seja, possui </a:t>
            </a:r>
            <a:r>
              <a:rPr lang="pt-BR" dirty="0" smtClean="0">
                <a:solidFill>
                  <a:srgbClr val="92D050"/>
                </a:solidFill>
              </a:rPr>
              <a:t>N linhas</a:t>
            </a:r>
          </a:p>
          <a:p>
            <a:pPr lvl="1"/>
            <a:r>
              <a:rPr lang="pt-BR" dirty="0" smtClean="0"/>
              <a:t>M é a largura, ou seja, possui </a:t>
            </a:r>
            <a:r>
              <a:rPr lang="pt-BR" dirty="0" smtClean="0">
                <a:solidFill>
                  <a:srgbClr val="92D050"/>
                </a:solidFill>
              </a:rPr>
              <a:t>M colunas</a:t>
            </a:r>
          </a:p>
          <a:p>
            <a:pPr lvl="1"/>
            <a:r>
              <a:rPr lang="pt-BR" dirty="0" smtClean="0"/>
              <a:t>O índice </a:t>
            </a:r>
            <a:r>
              <a:rPr lang="pt-BR" dirty="0" smtClean="0">
                <a:solidFill>
                  <a:srgbClr val="92D050"/>
                </a:solidFill>
              </a:rPr>
              <a:t>i</a:t>
            </a:r>
            <a:r>
              <a:rPr lang="pt-BR" dirty="0" smtClean="0"/>
              <a:t> percorre as linhas, ou seja, </a:t>
            </a:r>
            <a:r>
              <a:rPr lang="pt-BR" dirty="0" smtClean="0">
                <a:solidFill>
                  <a:srgbClr val="92D050"/>
                </a:solidFill>
              </a:rPr>
              <a:t>varia de 0 a N</a:t>
            </a:r>
          </a:p>
          <a:p>
            <a:pPr lvl="1"/>
            <a:r>
              <a:rPr lang="pt-BR" dirty="0" smtClean="0"/>
              <a:t>O índice </a:t>
            </a:r>
            <a:r>
              <a:rPr lang="pt-BR" dirty="0" smtClean="0">
                <a:solidFill>
                  <a:srgbClr val="92D050"/>
                </a:solidFill>
              </a:rPr>
              <a:t>j</a:t>
            </a:r>
            <a:r>
              <a:rPr lang="pt-BR" dirty="0" smtClean="0"/>
              <a:t> percorre as colunas, ou seja</a:t>
            </a:r>
            <a:r>
              <a:rPr lang="pt-BR" dirty="0" smtClean="0">
                <a:solidFill>
                  <a:srgbClr val="92D050"/>
                </a:solidFill>
              </a:rPr>
              <a:t>, varia de 0 a M</a:t>
            </a:r>
          </a:p>
          <a:p>
            <a:r>
              <a:rPr lang="pt-BR" dirty="0" smtClean="0"/>
              <a:t>Se N for diferente de M, então a matriz é </a:t>
            </a:r>
            <a:r>
              <a:rPr lang="pt-BR" dirty="0" smtClean="0">
                <a:solidFill>
                  <a:srgbClr val="92D050"/>
                </a:solidFill>
              </a:rPr>
              <a:t>retangular</a:t>
            </a:r>
          </a:p>
          <a:p>
            <a:r>
              <a:rPr lang="pt-BR" dirty="0" smtClean="0"/>
              <a:t>Se N for igual a M, então a matriz é </a:t>
            </a:r>
            <a:r>
              <a:rPr lang="pt-BR" dirty="0" smtClean="0">
                <a:solidFill>
                  <a:srgbClr val="92D050"/>
                </a:solidFill>
              </a:rPr>
              <a:t>quadrada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Declaração: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[,] matriz;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matriz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[5,5];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matriz[0,0]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matriz[0,1] = 57;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matriz[2,3] = 701;</a:t>
            </a:r>
          </a:p>
          <a:p>
            <a:pPr lvl="1"/>
            <a:r>
              <a:rPr lang="pt-BR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acessar todos os elementos, precisamos de </a:t>
            </a:r>
            <a:r>
              <a:rPr lang="pt-BR" dirty="0" smtClean="0">
                <a:solidFill>
                  <a:srgbClr val="92D050"/>
                </a:solidFill>
              </a:rPr>
              <a:t>2 for encadeados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 = 0; i &lt; n; i++)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j = 0; j &lt; m; j++)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(“Linha {0}, coluna {1}, valor {2}”, i, j, matriz[i,j]);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345</TotalTime>
  <Words>860</Words>
  <Application>Microsoft Office PowerPoint</Application>
  <PresentationFormat>Apresentação na tela (4:3)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Técnica</vt:lpstr>
      <vt:lpstr>Módulo I Capítulo 6: Matrizes</vt:lpstr>
      <vt:lpstr>Sumário</vt:lpstr>
      <vt:lpstr>Conceito de Matriz</vt:lpstr>
      <vt:lpstr>Conceito de Matriz</vt:lpstr>
      <vt:lpstr>Conceito de Matriz</vt:lpstr>
      <vt:lpstr>Matriz Estática</vt:lpstr>
      <vt:lpstr>Matriz Estática</vt:lpstr>
      <vt:lpstr>Matriz Estática</vt:lpstr>
      <vt:lpstr>Matriz Estática</vt:lpstr>
      <vt:lpstr>Matriz Esparsa</vt:lpstr>
      <vt:lpstr>Matriz Esparsa</vt:lpstr>
      <vt:lpstr>Matriz Esparsa</vt:lpstr>
      <vt:lpstr>Matriz Esparsa</vt:lpstr>
      <vt:lpstr>Matriz Esparsa</vt:lpstr>
      <vt:lpstr>Matriz Esparsa</vt:lpstr>
      <vt:lpstr>Matriz Dinâmica</vt:lpstr>
      <vt:lpstr>Matriz Dinâmica</vt:lpstr>
      <vt:lpstr>Matriz Dinâmica</vt:lpstr>
      <vt:lpstr>Matriz Dinâmica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20</cp:revision>
  <dcterms:created xsi:type="dcterms:W3CDTF">2014-11-08T14:53:48Z</dcterms:created>
  <dcterms:modified xsi:type="dcterms:W3CDTF">2014-11-08T20:40:57Z</dcterms:modified>
</cp:coreProperties>
</file>