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450" r:id="rId28"/>
    <p:sldId id="460" r:id="rId29"/>
    <p:sldId id="449" r:id="rId30"/>
    <p:sldId id="472" r:id="rId31"/>
    <p:sldId id="511" r:id="rId32"/>
    <p:sldId id="445" r:id="rId33"/>
    <p:sldId id="446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456" r:id="rId46"/>
    <p:sldId id="447" r:id="rId47"/>
    <p:sldId id="528" r:id="rId48"/>
    <p:sldId id="529" r:id="rId49"/>
    <p:sldId id="530" r:id="rId50"/>
    <p:sldId id="532" r:id="rId51"/>
    <p:sldId id="533" r:id="rId52"/>
    <p:sldId id="534" r:id="rId53"/>
    <p:sldId id="535" r:id="rId54"/>
    <p:sldId id="531" r:id="rId55"/>
    <p:sldId id="444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for num)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existe um backup </a:t>
            </a:r>
            <a:r>
              <a:rPr lang="x-none" altLang="pt-BR">
                <a:solidFill>
                  <a:srgbClr val="92D050"/>
                </a:solidFill>
              </a:rPr>
              <a:t>genérico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permite definirmos nossas próprias </a:t>
            </a:r>
            <a:r>
              <a:rPr lang="x-none" altLang="pt-BR">
                <a:solidFill>
                  <a:srgbClr val="92D050"/>
                </a:solidFill>
              </a:rPr>
              <a:t>funções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O código das funções é armazenado no banco de dados</a:t>
            </a:r>
            <a:endParaRPr lang="x-none" altLang="pt-BR"/>
          </a:p>
          <a:p>
            <a:r>
              <a:rPr lang="x-none" altLang="pt-BR"/>
              <a:t>Toda função pode receber </a:t>
            </a:r>
            <a:r>
              <a:rPr lang="x-none" altLang="pt-BR">
                <a:solidFill>
                  <a:srgbClr val="92D050"/>
                </a:solidFill>
              </a:rPr>
              <a:t>parâmetros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Toda função possui um </a:t>
            </a:r>
            <a:r>
              <a:rPr lang="x-none" altLang="pt-BR">
                <a:solidFill>
                  <a:srgbClr val="92D050"/>
                </a:solidFill>
              </a:rPr>
              <a:t>tipo de retorno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Para não retornar nada, usa-se </a:t>
            </a:r>
            <a:r>
              <a:rPr lang="x-none" altLang="pt-BR">
                <a:solidFill>
                  <a:srgbClr val="92D050"/>
                </a:solidFill>
              </a:rPr>
              <a:t>void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Linguagens suportadas: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,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, C, PL/Python, PL/Perl</a:t>
            </a:r>
            <a:endParaRPr lang="x-none" altLang="pt-BR"/>
          </a:p>
          <a:p>
            <a:pPr lvl="0"/>
            <a:r>
              <a:rPr lang="x-none" altLang="pt-BR"/>
              <a:t>Programação dentro do banco de dados!!</a:t>
            </a:r>
            <a:endParaRPr lang="x-none" alt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Funções na linguagem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 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$$ language sql;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Utilizar a função: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Courier 10 Pitch" charset="0"/>
              </a:rPr>
              <a:t>select nome_da_funcao(valores);</a:t>
            </a:r>
            <a:endParaRPr lang="x-none" altLang="pt-BR">
              <a:solidFill>
                <a:srgbClr val="00B0F0"/>
              </a:solidFill>
              <a:latin typeface="Courier 10 Pitch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x-none" altLang="pt-BR" sz="2400"/>
              <a:t>Funções na linguagem </a:t>
            </a:r>
            <a:r>
              <a:rPr lang="x-none" altLang="pt-BR" sz="2400">
                <a:solidFill>
                  <a:srgbClr val="92D050"/>
                </a:solidFill>
              </a:rPr>
              <a:t>PL/pgSQL</a:t>
            </a:r>
            <a:r>
              <a:rPr lang="x-none" altLang="pt-BR" sz="2400"/>
              <a:t>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create or replace function nome_da_funcao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(lista de tipos de parâmetros)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returns tipo as $$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 lista de variáveis;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comandos PL/pgSQL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return valor;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$$ language plpgsql;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Utilizar a função: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</a:rPr>
              <a:t>select nome_da_funcao(valores);</a:t>
            </a:r>
            <a:endParaRPr lang="x-none" altLang="pt-BR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/>
              <a:t>Sintaxe de </a:t>
            </a:r>
            <a:r>
              <a:rPr lang="x-none" altLang="pt-BR">
                <a:solidFill>
                  <a:srgbClr val="92D050"/>
                </a:solidFill>
              </a:rPr>
              <a:t>PL/pgSQL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Atribuição simples: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&lt;variavel&gt; := &lt;valor&gt;;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Atribuição usando select: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val1, val2, val3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into strict var1, var2, var2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tabela;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exception when no_data_found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x-none" altLang="pt-BR"/>
              <a:t>Condicional: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if &lt;expressao&gt; then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if;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while: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while &lt;expressao&gt;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x-none" altLang="pt-BR"/>
              <a:t>Repetição com for simples: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1..10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6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6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Repetição com for reverso: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for i in reverse 10..1 loop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Repetição com for simples com incremento customizado: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for i in 1..10 by 2 loop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Repetição com for com cursor implícito:</a:t>
            </a:r>
            <a:endParaRPr lang="x-none" altLang="pt-BR" sz="2400"/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declare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c record;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begin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for c in (select * from tabela) loop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3"/>
            <a:r>
              <a:rPr lang="x-none" altLang="pt-BR" sz="1600">
                <a:solidFill>
                  <a:srgbClr val="00B0F0"/>
                </a:solidFill>
                <a:latin typeface="DejaVu Sans Mono" charset="0"/>
              </a:rPr>
              <a:t>comandos;</a:t>
            </a:r>
            <a:endParaRPr lang="x-none" altLang="pt-BR" sz="1600">
              <a:solidFill>
                <a:srgbClr val="00B0F0"/>
              </a:solidFill>
              <a:latin typeface="DejaVu Sans Mono" charset="0"/>
            </a:endParaRPr>
          </a:p>
          <a:p>
            <a:pPr lvl="2"/>
            <a:r>
              <a:rPr lang="x-none" altLang="pt-BR" sz="1800">
                <a:solidFill>
                  <a:srgbClr val="00B0F0"/>
                </a:solidFill>
                <a:latin typeface="DejaVu Sans Mono" charset="0"/>
              </a:rPr>
              <a:t>end loop;</a:t>
            </a:r>
            <a:endParaRPr lang="x-none" altLang="pt-BR" sz="1800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 sz="2000">
                <a:solidFill>
                  <a:srgbClr val="00B0F0"/>
                </a:solidFill>
                <a:latin typeface="DejaVu Sans Mono" charset="0"/>
              </a:rPr>
              <a:t>end;</a:t>
            </a:r>
            <a:endParaRPr lang="x-none" altLang="pt-BR" sz="20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lvl="0"/>
            <a:r>
              <a:rPr lang="x-none" altLang="pt-BR" sz="2400"/>
              <a:t>Impressão de mensagens: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raise notice 'Valores: % e %',var1,var2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/>
              <a:t>Execução de string SQL: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</a:rPr>
              <a:t>execute 'delete from tabela';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armazenando retorno em variável: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x :=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  <a:sym typeface="+mn-ea"/>
            </a:endParaRPr>
          </a:p>
          <a:p>
            <a:pPr lvl="0"/>
            <a:r>
              <a:rPr lang="x-none" altLang="pt-BR" sz="2400">
                <a:sym typeface="+mn-ea"/>
              </a:rPr>
              <a:t>Execução de funções descartando retorno:</a:t>
            </a:r>
            <a:endParaRPr lang="x-none" altLang="pt-BR" sz="2400"/>
          </a:p>
          <a:p>
            <a:pPr lvl="1"/>
            <a:r>
              <a:rPr lang="x-none" altLang="pt-BR" sz="2400">
                <a:solidFill>
                  <a:srgbClr val="00B0F0"/>
                </a:solidFill>
                <a:latin typeface="DejaVu Sans Mono" charset="0"/>
                <a:sym typeface="+mn-ea"/>
              </a:rPr>
              <a:t>perform nome_da_funcao(valores);</a:t>
            </a:r>
            <a:endParaRPr lang="x-none" altLang="pt-BR" sz="2400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Redução de:</a:t>
            </a:r>
            <a:endParaRPr lang="x-none" altLang="pt-BR"/>
          </a:p>
          <a:p>
            <a:pPr lvl="2"/>
            <a:r>
              <a:rPr lang="x-none" altLang="pt-BR"/>
              <a:t>trocas de contexto</a:t>
            </a:r>
            <a:endParaRPr lang="x-none" altLang="pt-BR"/>
          </a:p>
          <a:p>
            <a:pPr lvl="2"/>
            <a:r>
              <a:rPr lang="x-none" altLang="pt-BR"/>
              <a:t>comunicação inter-processo</a:t>
            </a:r>
            <a:endParaRPr lang="x-none" altLang="pt-BR"/>
          </a:p>
          <a:p>
            <a:pPr lvl="2"/>
            <a:r>
              <a:rPr lang="x-none" altLang="pt-BR"/>
              <a:t>transferência de dados via rede</a:t>
            </a:r>
            <a:endParaRPr lang="x-none" altLang="pt-BR"/>
          </a:p>
          <a:p>
            <a:pPr lvl="1"/>
            <a:r>
              <a:rPr lang="x-none" altLang="pt-BR"/>
              <a:t>Aumento de desempenho</a:t>
            </a:r>
            <a:endParaRPr lang="x-none" altLang="pt-BR"/>
          </a:p>
          <a:p>
            <a:pPr lvl="1"/>
            <a:r>
              <a:rPr lang="x-none" altLang="pt-BR"/>
              <a:t>Parâmetros</a:t>
            </a:r>
            <a:endParaRPr lang="x-none" altLang="pt-BR"/>
          </a:p>
          <a:p>
            <a:pPr lvl="1"/>
            <a:r>
              <a:rPr lang="x-none" altLang="pt-BR"/>
              <a:t>Abstração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Desvantagens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Sua aplicação funcionará apenas em PostgreSQL</a:t>
            </a:r>
            <a:endParaRPr lang="x-none" altLang="pt-BR"/>
          </a:p>
          <a:p>
            <a:pPr lvl="1"/>
            <a:r>
              <a:rPr lang="x-none" altLang="pt-BR"/>
              <a:t>Migração trabalhosa para outro SGBD</a:t>
            </a:r>
            <a:endParaRPr lang="x-none" altLang="pt-BR"/>
          </a:p>
          <a:p>
            <a:pPr lvl="1"/>
            <a:r>
              <a:rPr lang="x-none" altLang="pt-BR"/>
              <a:t>Nem todo SGBD suporta programação</a:t>
            </a:r>
            <a:endParaRPr lang="x-none" alt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 sz="1400"/>
              <a:t>Sequências</a:t>
            </a:r>
            <a:endParaRPr lang="x-none" altLang="pt-BR" sz="1400"/>
          </a:p>
          <a:p>
            <a:r>
              <a:rPr lang="x-none" altLang="pt-BR" sz="1400"/>
              <a:t>Triggers</a:t>
            </a:r>
            <a:endParaRPr lang="x-none" altLang="pt-BR" sz="1400"/>
          </a:p>
          <a:p>
            <a:r>
              <a:rPr lang="x-none" altLang="pt-BR" sz="1400"/>
              <a:t>Grants</a:t>
            </a:r>
            <a:endParaRPr lang="x-none" altLang="pt-BR" sz="1400"/>
          </a:p>
          <a:p>
            <a:r>
              <a:rPr lang="x-none" altLang="pt-BR" sz="1400">
                <a:sym typeface="+mn-ea"/>
              </a:rPr>
              <a:t>Enumerações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Views materializadas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Arrays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Cursores explícitos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CTEs recursivas (with recursive)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Orientação a objetos: HStore, JSON e JSONB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janela</a:t>
            </a:r>
            <a:endParaRPr lang="x-none" altLang="pt-BR" sz="1400">
              <a:sym typeface="+mn-ea"/>
            </a:endParaRPr>
          </a:p>
          <a:p>
            <a:r>
              <a:rPr lang="x-none" altLang="pt-BR" sz="1400">
                <a:sym typeface="+mn-ea"/>
              </a:rPr>
              <a:t>Funções de agregação customizadas</a:t>
            </a:r>
            <a:endParaRPr lang="x-none" altLang="pt-BR" sz="1400">
              <a:sym typeface="+mn-ea"/>
            </a:endParaRPr>
          </a:p>
          <a:p>
            <a:r>
              <a:rPr lang="x-none" altLang="pt-BR" sz="1400"/>
              <a:t>Índices parciais</a:t>
            </a:r>
            <a:endParaRPr lang="x-none" altLang="pt-BR" sz="1400"/>
          </a:p>
          <a:p>
            <a:r>
              <a:rPr lang="x-none" altLang="pt-BR" sz="1400"/>
              <a:t>Clusterização de tabelas</a:t>
            </a:r>
            <a:endParaRPr lang="x-none" altLang="pt-BR" sz="1400"/>
          </a:p>
          <a:p>
            <a:r>
              <a:rPr lang="x-none" altLang="pt-BR" sz="1400"/>
              <a:t>Particionamento de tabelas</a:t>
            </a:r>
            <a:endParaRPr lang="x-none" altLang="pt-BR" sz="1400"/>
          </a:p>
          <a:p>
            <a:r>
              <a:rPr lang="x-none" altLang="pt-BR" sz="1400"/>
              <a:t>DBLink</a:t>
            </a:r>
            <a:endParaRPr lang="x-none" altLang="pt-BR" sz="1400"/>
          </a:p>
          <a:p>
            <a:r>
              <a:rPr lang="x-none" altLang="pt-BR" sz="1400"/>
              <a:t>Replicação de bancos em servidores diferentes (Hot StandBy)</a:t>
            </a:r>
            <a:endParaRPr lang="x-none" altLang="pt-BR" sz="1400"/>
          </a:p>
          <a:p>
            <a:r>
              <a:rPr lang="x-none" altLang="pt-BR" sz="1400"/>
              <a:t>Execução de consultas em paralelo (9.6)</a:t>
            </a:r>
            <a:endParaRPr lang="x-none" altLang="pt-BR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11297</Words>
  <Application>Kingsoft Office WPP</Application>
  <PresentationFormat>Apresentação na tela (4:3)</PresentationFormat>
  <Paragraphs>476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454</cp:revision>
  <dcterms:created xsi:type="dcterms:W3CDTF">2016-10-17T04:36:13Z</dcterms:created>
  <dcterms:modified xsi:type="dcterms:W3CDTF">2016-10-17T04:36:13Z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