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61" r:id="rId5"/>
    <p:sldId id="258" r:id="rId6"/>
    <p:sldId id="259" r:id="rId7"/>
    <p:sldId id="260" r:id="rId8"/>
    <p:sldId id="266" r:id="rId9"/>
    <p:sldId id="267" r:id="rId10"/>
    <p:sldId id="268" r:id="rId11"/>
    <p:sldId id="271" r:id="rId12"/>
    <p:sldId id="272" r:id="rId13"/>
    <p:sldId id="273" r:id="rId14"/>
    <p:sldId id="270" r:id="rId15"/>
    <p:sldId id="262" r:id="rId16"/>
    <p:sldId id="263" r:id="rId17"/>
    <p:sldId id="26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  <a:pPr/>
              <a:t>27/7/2014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zetadopovo.com.br/posgraduacao/conteudo.phtml?id=1436279" TargetMode="External"/><Relationship Id="rId2" Type="http://schemas.openxmlformats.org/officeDocument/2006/relationships/hyperlink" Target="http://www.gazetadopovo.com.br/posgraduacao/conteudo.phtml?id=126015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s/article/print/9244898/4_reasons_companies_say_yes_to_open_source?taxonomyName=App+Development&amp;taxonomyId=11" TargetMode="External"/><Relationship Id="rId2" Type="http://schemas.openxmlformats.org/officeDocument/2006/relationships/hyperlink" Target="http://en.wikipedia.org/wiki/Usage_share_of_operating_sys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.wikipedia.org/wiki/Microsoft_.NE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-project.com/What_is_Mono" TargetMode="External"/><Relationship Id="rId2" Type="http://schemas.openxmlformats.org/officeDocument/2006/relationships/hyperlink" Target="http://pt.wikipedia.org/wiki/Mono_(projeto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Miguel_de_Icaza" TargetMode="External"/><Relationship Id="rId5" Type="http://schemas.openxmlformats.org/officeDocument/2006/relationships/hyperlink" Target="http://pt.wikipedia.org/wiki/Anders_Hejlsberg" TargetMode="External"/><Relationship Id="rId4" Type="http://schemas.openxmlformats.org/officeDocument/2006/relationships/hyperlink" Target="http://pt.wikipedia.org/wiki/C_Shar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/>
          </a:bodyPr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1:</a:t>
            </a:r>
            <a:br>
              <a:rPr lang="pt-BR" dirty="0" smtClean="0"/>
            </a:br>
            <a:r>
              <a:rPr lang="pt-BR" dirty="0" smtClean="0"/>
              <a:t>Introdução ao curso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Mono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Lançado em 30/06/2004 por </a:t>
            </a:r>
            <a:r>
              <a:rPr lang="pt-BR" dirty="0" smtClean="0">
                <a:solidFill>
                  <a:srgbClr val="92D050"/>
                </a:solidFill>
              </a:rPr>
              <a:t>Miguel de </a:t>
            </a:r>
            <a:r>
              <a:rPr lang="pt-BR" dirty="0" err="1" smtClean="0">
                <a:solidFill>
                  <a:srgbClr val="92D050"/>
                </a:solidFill>
              </a:rPr>
              <a:t>Icaza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Implementação de código aberto do .NET, usando </a:t>
            </a:r>
            <a:r>
              <a:rPr lang="pt-BR" dirty="0" smtClean="0">
                <a:solidFill>
                  <a:srgbClr val="92D050"/>
                </a:solidFill>
              </a:rPr>
              <a:t>engenharia reversa</a:t>
            </a:r>
          </a:p>
          <a:p>
            <a:r>
              <a:rPr lang="pt-BR" dirty="0" smtClean="0"/>
              <a:t>Roda em:</a:t>
            </a:r>
          </a:p>
          <a:p>
            <a:pPr lvl="1"/>
            <a:r>
              <a:rPr lang="pt-BR" dirty="0" smtClean="0"/>
              <a:t>Windows, Linux, Mac OS X,  BSD, </a:t>
            </a:r>
            <a:r>
              <a:rPr lang="pt-BR" dirty="0" err="1" smtClean="0"/>
              <a:t>Solaris</a:t>
            </a:r>
            <a:r>
              <a:rPr lang="pt-BR" dirty="0" smtClean="0"/>
              <a:t>, Nintendo </a:t>
            </a:r>
            <a:r>
              <a:rPr lang="pt-BR" dirty="0" err="1" smtClean="0"/>
              <a:t>Wii</a:t>
            </a:r>
            <a:r>
              <a:rPr lang="pt-BR" dirty="0" smtClean="0"/>
              <a:t>, Sony PS3, </a:t>
            </a:r>
            <a:r>
              <a:rPr lang="pt-BR" dirty="0" err="1" smtClean="0"/>
              <a:t>iOS</a:t>
            </a:r>
            <a:r>
              <a:rPr lang="pt-BR" dirty="0" smtClean="0"/>
              <a:t>, </a:t>
            </a:r>
            <a:r>
              <a:rPr lang="pt-BR" dirty="0" err="1" smtClean="0"/>
              <a:t>Android</a:t>
            </a:r>
            <a:r>
              <a:rPr lang="pt-BR" dirty="0" smtClean="0"/>
              <a:t>...</a:t>
            </a:r>
          </a:p>
          <a:p>
            <a:r>
              <a:rPr lang="pt-BR" dirty="0" smtClean="0"/>
              <a:t>Suporta 3 linguagens:</a:t>
            </a:r>
          </a:p>
          <a:p>
            <a:pPr lvl="1"/>
            <a:r>
              <a:rPr lang="pt-BR" dirty="0" smtClean="0"/>
              <a:t>C#, VB e </a:t>
            </a:r>
            <a:r>
              <a:rPr lang="pt-BR" dirty="0" err="1" smtClean="0"/>
              <a:t>Python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9353" y="1571612"/>
            <a:ext cx="319986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650" y="0"/>
            <a:ext cx="1657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Programa: </a:t>
            </a:r>
            <a:r>
              <a:rPr lang="pt-BR" dirty="0" smtClean="0"/>
              <a:t>conjunto dos arquivos </a:t>
            </a:r>
            <a:r>
              <a:rPr lang="pt-BR" dirty="0" smtClean="0"/>
              <a:t>binários </a:t>
            </a:r>
            <a:r>
              <a:rPr lang="pt-BR" dirty="0" smtClean="0"/>
              <a:t>e periféricos armazenados no disco rígido.</a:t>
            </a:r>
          </a:p>
          <a:p>
            <a:r>
              <a:rPr lang="pt-BR" dirty="0" smtClean="0"/>
              <a:t>Um programa tem as seguintes características:</a:t>
            </a:r>
          </a:p>
          <a:p>
            <a:pPr lvl="1"/>
            <a:r>
              <a:rPr lang="pt-BR" dirty="0" smtClean="0"/>
              <a:t>É escrito em uma determinada </a:t>
            </a:r>
            <a:r>
              <a:rPr lang="pt-BR" dirty="0" smtClean="0">
                <a:solidFill>
                  <a:srgbClr val="92D050"/>
                </a:solidFill>
              </a:rPr>
              <a:t>linguagem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O texto escrito pelo programador chama-se </a:t>
            </a:r>
            <a:r>
              <a:rPr lang="pt-BR" dirty="0" smtClean="0">
                <a:solidFill>
                  <a:srgbClr val="92D050"/>
                </a:solidFill>
              </a:rPr>
              <a:t>código-fonte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Possui um arquivo </a:t>
            </a:r>
            <a:r>
              <a:rPr lang="pt-BR" dirty="0" smtClean="0">
                <a:solidFill>
                  <a:srgbClr val="92D050"/>
                </a:solidFill>
              </a:rPr>
              <a:t>executável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Linguagem</a:t>
            </a:r>
            <a:r>
              <a:rPr lang="pt-BR" dirty="0" smtClean="0"/>
              <a:t>: conjunto de palavras e regras sintáticas para se escrever um programa.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Código-fonte</a:t>
            </a:r>
            <a:r>
              <a:rPr lang="pt-BR" dirty="0" smtClean="0"/>
              <a:t>: texto escrito em uma determinada linguagem por um programador, com um conjunto de instruções a serem realizadas pelo programa.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>
                <a:solidFill>
                  <a:srgbClr val="92D050"/>
                </a:solidFill>
              </a:rPr>
              <a:t>Compilador</a:t>
            </a:r>
            <a:r>
              <a:rPr lang="pt-BR" dirty="0" smtClean="0"/>
              <a:t>: programa especial que converte o código-fonte que o programador escreveu em um arquivo binário.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Editor de texto</a:t>
            </a:r>
            <a:r>
              <a:rPr lang="pt-BR" dirty="0" smtClean="0"/>
              <a:t>: programa em que o usuário pode escrever em texto sem formatação.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Terminal</a:t>
            </a:r>
            <a:r>
              <a:rPr lang="pt-BR" dirty="0" smtClean="0"/>
              <a:t>: tela em que o usuário pode digitar comandos e obter a resposta.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IDE</a:t>
            </a:r>
            <a:r>
              <a:rPr lang="pt-BR" dirty="0" smtClean="0"/>
              <a:t> (</a:t>
            </a:r>
            <a:r>
              <a:rPr lang="pt-BR" dirty="0" err="1" smtClean="0"/>
              <a:t>Integrated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): Ambiente de Desenvolvimento Integrado, é um programa que facilita bastante a </a:t>
            </a:r>
            <a:r>
              <a:rPr lang="pt-BR" dirty="0" smtClean="0"/>
              <a:t>programação.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 de atuação do profissional de programação é gigantesca</a:t>
            </a:r>
          </a:p>
          <a:p>
            <a:r>
              <a:rPr lang="pt-BR" dirty="0" smtClean="0"/>
              <a:t>Grande variedade de tecnologias</a:t>
            </a:r>
          </a:p>
          <a:p>
            <a:r>
              <a:rPr lang="pt-BR" dirty="0" smtClean="0"/>
              <a:t>A programação caminha para independência de SO, vinculando o programador a uma plataforma</a:t>
            </a:r>
          </a:p>
          <a:p>
            <a:r>
              <a:rPr lang="pt-BR" dirty="0" smtClean="0"/>
              <a:t>Uma vez compilado, o aplicativo roda em qualquer dispositivo que tenha a plataforma instalada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[1] GDP 30/05/2012. </a:t>
            </a:r>
            <a:r>
              <a:rPr lang="pt-BR" dirty="0" smtClean="0">
                <a:hlinkClick r:id="rId2"/>
              </a:rPr>
              <a:t>http://www.gazetadopovo.com.br/posgraduacao/conteudo.</a:t>
            </a:r>
            <a:r>
              <a:rPr lang="pt-BR" dirty="0" err="1" smtClean="0">
                <a:hlinkClick r:id="rId2"/>
              </a:rPr>
              <a:t>phtml</a:t>
            </a:r>
            <a:r>
              <a:rPr lang="pt-BR" dirty="0" smtClean="0">
                <a:hlinkClick r:id="rId2"/>
              </a:rPr>
              <a:t>?id=1260155</a:t>
            </a:r>
            <a:endParaRPr lang="pt-BR" dirty="0" smtClean="0"/>
          </a:p>
          <a:p>
            <a:r>
              <a:rPr lang="pt-BR" dirty="0" smtClean="0"/>
              <a:t>[2] GDP 29/12/2013. </a:t>
            </a:r>
            <a:r>
              <a:rPr lang="pt-BR" dirty="0" smtClean="0">
                <a:hlinkClick r:id="rId3"/>
              </a:rPr>
              <a:t>http://www.gazetadopovo.com.br/posgraduacao/conteudo.</a:t>
            </a:r>
            <a:r>
              <a:rPr lang="pt-BR" dirty="0" err="1" smtClean="0">
                <a:hlinkClick r:id="rId3"/>
              </a:rPr>
              <a:t>phtml</a:t>
            </a:r>
            <a:r>
              <a:rPr lang="pt-BR" dirty="0" smtClean="0">
                <a:hlinkClick r:id="rId3"/>
              </a:rPr>
              <a:t>?id=1436279</a:t>
            </a:r>
            <a:endParaRPr lang="pt-BR" dirty="0" smtClean="0"/>
          </a:p>
          <a:p>
            <a:r>
              <a:rPr lang="pt-BR" dirty="0" smtClean="0"/>
              <a:t>[3] Code.org, iniciativa global para ensinar programação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[4] Uso de sistemas operacionais. </a:t>
            </a:r>
            <a:r>
              <a:rPr lang="pt-BR" dirty="0" smtClean="0">
                <a:hlinkClick r:id="rId2"/>
              </a:rPr>
              <a:t>http://en.wikipedia.org/wiki/Usage_share_of_operating_systems</a:t>
            </a:r>
            <a:endParaRPr lang="pt-BR" dirty="0" smtClean="0"/>
          </a:p>
          <a:p>
            <a:r>
              <a:rPr lang="pt-BR" dirty="0" smtClean="0"/>
              <a:t>[5] 4 Razões Dizer Sim ao Código Aberto. </a:t>
            </a:r>
            <a:r>
              <a:rPr lang="pt-BR" dirty="0" smtClean="0">
                <a:hlinkClick r:id="rId3"/>
              </a:rPr>
              <a:t>http://www.computerworld.com/s/article/print/9244898/4_reasons_companies_say_yes_to_open_source?</a:t>
            </a:r>
            <a:r>
              <a:rPr lang="pt-BR" dirty="0" err="1" smtClean="0">
                <a:hlinkClick r:id="rId3"/>
              </a:rPr>
              <a:t>taxonomyName</a:t>
            </a:r>
            <a:r>
              <a:rPr lang="pt-BR" dirty="0" smtClean="0">
                <a:hlinkClick r:id="rId3"/>
              </a:rPr>
              <a:t>=</a:t>
            </a:r>
            <a:r>
              <a:rPr lang="pt-BR" dirty="0" err="1" smtClean="0">
                <a:hlinkClick r:id="rId3"/>
              </a:rPr>
              <a:t>App</a:t>
            </a:r>
            <a:r>
              <a:rPr lang="pt-BR" dirty="0" smtClean="0">
                <a:hlinkClick r:id="rId3"/>
              </a:rPr>
              <a:t>+</a:t>
            </a:r>
            <a:r>
              <a:rPr lang="pt-BR" dirty="0" err="1" smtClean="0">
                <a:hlinkClick r:id="rId3"/>
              </a:rPr>
              <a:t>Development&amp;taxonomyId</a:t>
            </a:r>
            <a:r>
              <a:rPr lang="pt-BR" dirty="0" smtClean="0">
                <a:hlinkClick r:id="rId3"/>
              </a:rPr>
              <a:t>=11</a:t>
            </a:r>
            <a:endParaRPr lang="pt-BR" dirty="0" smtClean="0"/>
          </a:p>
          <a:p>
            <a:r>
              <a:rPr lang="pt-BR" dirty="0" smtClean="0"/>
              <a:t>[6] Plataforma .NET. </a:t>
            </a:r>
            <a:r>
              <a:rPr lang="pt-BR" dirty="0" smtClean="0">
                <a:hlinkClick r:id="rId4"/>
              </a:rPr>
              <a:t>http://pt.wikipedia.org/wiki/Microsoft_.NET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[7] Plataforma Mono. </a:t>
            </a:r>
            <a:r>
              <a:rPr lang="pt-BR" dirty="0" smtClean="0">
                <a:hlinkClick r:id="rId2"/>
              </a:rPr>
              <a:t>http://pt.wikipedia.org/wiki/Mono_(projeto)</a:t>
            </a:r>
            <a:endParaRPr lang="pt-BR" dirty="0" smtClean="0"/>
          </a:p>
          <a:p>
            <a:r>
              <a:rPr lang="pt-BR" dirty="0" smtClean="0"/>
              <a:t>[8] O que é Mono? </a:t>
            </a:r>
            <a:r>
              <a:rPr lang="pt-BR" dirty="0" smtClean="0">
                <a:hlinkClick r:id="rId3"/>
              </a:rPr>
              <a:t>http://www.mono-project.com/What_is_Mono</a:t>
            </a:r>
            <a:endParaRPr lang="pt-BR" dirty="0" smtClean="0"/>
          </a:p>
          <a:p>
            <a:r>
              <a:rPr lang="pt-BR" dirty="0" smtClean="0"/>
              <a:t>[9] C#. </a:t>
            </a:r>
            <a:r>
              <a:rPr lang="pt-BR" dirty="0" smtClean="0">
                <a:hlinkClick r:id="rId4"/>
              </a:rPr>
              <a:t>http://pt.wikipedia.org/wiki/C_Sharp</a:t>
            </a:r>
            <a:endParaRPr lang="pt-BR" dirty="0" smtClean="0"/>
          </a:p>
          <a:p>
            <a:r>
              <a:rPr lang="pt-BR" dirty="0" smtClean="0"/>
              <a:t>[10] Anders </a:t>
            </a:r>
            <a:r>
              <a:rPr lang="pt-BR" dirty="0" err="1" smtClean="0"/>
              <a:t>Hejlsberg</a:t>
            </a:r>
            <a:r>
              <a:rPr lang="pt-BR" dirty="0" smtClean="0"/>
              <a:t>. </a:t>
            </a:r>
            <a:r>
              <a:rPr lang="pt-BR" dirty="0" smtClean="0">
                <a:hlinkClick r:id="rId5"/>
              </a:rPr>
              <a:t>http://pt.wikipedia.org/wiki/Anders_Hejlsberg</a:t>
            </a:r>
            <a:endParaRPr lang="pt-BR" dirty="0" smtClean="0"/>
          </a:p>
          <a:p>
            <a:r>
              <a:rPr lang="pt-BR" dirty="0" smtClean="0"/>
              <a:t>[11] Miguel de </a:t>
            </a:r>
            <a:r>
              <a:rPr lang="pt-BR" dirty="0" err="1" smtClean="0"/>
              <a:t>Icaza</a:t>
            </a:r>
            <a:r>
              <a:rPr lang="pt-BR" dirty="0" smtClean="0"/>
              <a:t>. </a:t>
            </a:r>
            <a:r>
              <a:rPr lang="pt-BR" dirty="0" smtClean="0">
                <a:hlinkClick r:id="rId6"/>
              </a:rPr>
              <a:t>http://pt.wikipedia.org/wiki/Miguel_de_Icaza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</a:p>
          <a:p>
            <a:r>
              <a:rPr lang="pt-BR" dirty="0" smtClean="0"/>
              <a:t>Tendências</a:t>
            </a:r>
          </a:p>
          <a:p>
            <a:r>
              <a:rPr lang="pt-BR" dirty="0" smtClean="0"/>
              <a:t>Plataforma .NET</a:t>
            </a:r>
          </a:p>
          <a:p>
            <a:r>
              <a:rPr lang="pt-BR" dirty="0" smtClean="0"/>
              <a:t>Plataforma Mono</a:t>
            </a:r>
          </a:p>
          <a:p>
            <a:r>
              <a:rPr lang="pt-BR" dirty="0" smtClean="0"/>
              <a:t>Conceitos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Moro em Curitiba</a:t>
            </a:r>
          </a:p>
          <a:p>
            <a:r>
              <a:rPr lang="pt-BR" dirty="0" smtClean="0"/>
              <a:t>Formado em Ciência da Computação pela UFPR</a:t>
            </a:r>
          </a:p>
          <a:p>
            <a:r>
              <a:rPr lang="pt-BR" dirty="0" smtClean="0"/>
              <a:t>Programador há 8 anos</a:t>
            </a:r>
          </a:p>
          <a:p>
            <a:r>
              <a:rPr lang="pt-BR" dirty="0" smtClean="0"/>
              <a:t>Há 3 anos com C#</a:t>
            </a:r>
          </a:p>
          <a:p>
            <a:r>
              <a:rPr lang="pt-BR" dirty="0" smtClean="0"/>
              <a:t>Forte conhecimento em Linux, bancos de dados e redes</a:t>
            </a:r>
          </a:p>
          <a:p>
            <a:r>
              <a:rPr lang="pt-BR" dirty="0" smtClean="0"/>
              <a:t>Gosto muito de ensinar</a:t>
            </a:r>
          </a:p>
          <a:p>
            <a:r>
              <a:rPr lang="pt-BR" dirty="0" smtClean="0"/>
              <a:t>Sou dedicado, obstinado e primo pela qualidade em tudo que eu faço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Programador</a:t>
            </a:r>
            <a:r>
              <a:rPr lang="pt-BR" dirty="0" smtClean="0"/>
              <a:t> = a profissão do futuro!</a:t>
            </a:r>
          </a:p>
          <a:p>
            <a:r>
              <a:rPr lang="pt-BR" dirty="0" smtClean="0"/>
              <a:t>GDP 30/05/2012: “</a:t>
            </a:r>
            <a:r>
              <a:rPr lang="pt-BR" dirty="0" smtClean="0">
                <a:solidFill>
                  <a:srgbClr val="92D050"/>
                </a:solidFill>
              </a:rPr>
              <a:t>A profissão mais promissora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GDP 29/12/2013: “</a:t>
            </a:r>
            <a:r>
              <a:rPr lang="pt-BR" dirty="0" smtClean="0">
                <a:solidFill>
                  <a:srgbClr val="92D050"/>
                </a:solidFill>
              </a:rPr>
              <a:t>10 profissões em alta em 2014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Até 2020 nos EUA (</a:t>
            </a:r>
            <a:r>
              <a:rPr lang="pt-BR" dirty="0" smtClean="0">
                <a:solidFill>
                  <a:srgbClr val="92D050"/>
                </a:solidFill>
              </a:rPr>
              <a:t>code.org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1,4 milhões de empregos em programação</a:t>
            </a:r>
          </a:p>
          <a:p>
            <a:pPr lvl="1"/>
            <a:r>
              <a:rPr lang="pt-BR" dirty="0" smtClean="0"/>
              <a:t>400 mil profissionais</a:t>
            </a:r>
          </a:p>
          <a:p>
            <a:r>
              <a:rPr lang="pt-BR" dirty="0" smtClean="0"/>
              <a:t>Programação está entre as carreiras mais bem pagas</a:t>
            </a:r>
          </a:p>
          <a:p>
            <a:r>
              <a:rPr lang="pt-BR" dirty="0" smtClean="0"/>
              <a:t>Vagas de emprego em programação crescem 2x mais que a média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de trabalho gradativamente exigindo conhecimentos em múltiplas plataformas</a:t>
            </a:r>
          </a:p>
          <a:p>
            <a:r>
              <a:rPr lang="pt-BR" dirty="0" smtClean="0"/>
              <a:t>Windows ainda é maioria em computadores pessoais</a:t>
            </a:r>
          </a:p>
          <a:p>
            <a:r>
              <a:rPr lang="pt-BR" dirty="0" smtClean="0"/>
              <a:t>Linux domina servidores</a:t>
            </a:r>
          </a:p>
          <a:p>
            <a:r>
              <a:rPr lang="pt-BR" dirty="0" smtClean="0"/>
              <a:t>Empresas de todos os tamanhos utilizando ferramentas de código aberto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- </a:t>
            </a:r>
            <a:r>
              <a:rPr lang="pt-BR" dirty="0" err="1" smtClean="0"/>
              <a:t>PCs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24807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- Servidores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6215106" cy="420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.NET (Microsoft)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Lançado em 13/02/2002, foi uma resposta ao </a:t>
            </a:r>
            <a:r>
              <a:rPr lang="pt-BR" dirty="0" smtClean="0">
                <a:solidFill>
                  <a:srgbClr val="92D050"/>
                </a:solidFill>
              </a:rPr>
              <a:t>Java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Plataforma única</a:t>
            </a:r>
            <a:r>
              <a:rPr lang="pt-BR" dirty="0" smtClean="0"/>
              <a:t> para desenvolvimento e execução de aplicativos</a:t>
            </a:r>
          </a:p>
          <a:p>
            <a:r>
              <a:rPr lang="pt-BR" dirty="0" smtClean="0"/>
              <a:t>Todo código gerado para .NET pode ser rodado em </a:t>
            </a:r>
            <a:r>
              <a:rPr lang="pt-BR" dirty="0" smtClean="0">
                <a:solidFill>
                  <a:srgbClr val="92D050"/>
                </a:solidFill>
              </a:rPr>
              <a:t>qualquer dispositivo</a:t>
            </a:r>
            <a:r>
              <a:rPr lang="pt-BR" dirty="0" smtClean="0"/>
              <a:t> que tenha essa plataforma</a:t>
            </a:r>
          </a:p>
          <a:p>
            <a:r>
              <a:rPr lang="pt-BR" dirty="0" smtClean="0"/>
              <a:t>Linguagem </a:t>
            </a:r>
            <a:r>
              <a:rPr lang="pt-BR" dirty="0" smtClean="0">
                <a:solidFill>
                  <a:srgbClr val="92D050"/>
                </a:solidFill>
              </a:rPr>
              <a:t>C# </a:t>
            </a:r>
            <a:r>
              <a:rPr lang="pt-BR" dirty="0" smtClean="0"/>
              <a:t>criada por </a:t>
            </a:r>
            <a:r>
              <a:rPr lang="pt-BR" dirty="0" smtClean="0">
                <a:solidFill>
                  <a:srgbClr val="92D050"/>
                </a:solidFill>
              </a:rPr>
              <a:t>Anders </a:t>
            </a:r>
            <a:r>
              <a:rPr lang="pt-BR" dirty="0" err="1" smtClean="0">
                <a:solidFill>
                  <a:srgbClr val="92D050"/>
                </a:solidFill>
              </a:rPr>
              <a:t>Hejlsberg</a:t>
            </a:r>
            <a:r>
              <a:rPr lang="pt-BR" dirty="0" smtClean="0"/>
              <a:t> (criador do Delphi)</a:t>
            </a:r>
          </a:p>
          <a:p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571612"/>
            <a:ext cx="3071834" cy="477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.NET (Microsoft)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Consiste de dois componentes principais: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CLR</a:t>
            </a:r>
            <a:r>
              <a:rPr lang="pt-BR" dirty="0" smtClean="0"/>
              <a:t> (</a:t>
            </a:r>
            <a:r>
              <a:rPr lang="pt-BR" dirty="0" err="1" smtClean="0"/>
              <a:t>Common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Runtime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FCL</a:t>
            </a:r>
            <a:r>
              <a:rPr lang="pt-BR" dirty="0" smtClean="0"/>
              <a:t> (Framework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r>
              <a:rPr lang="pt-BR" dirty="0" smtClean="0"/>
              <a:t>)</a:t>
            </a:r>
          </a:p>
          <a:p>
            <a:r>
              <a:rPr lang="pt-BR" dirty="0" smtClean="0"/>
              <a:t>Essa arquitetura é capaz de executar </a:t>
            </a:r>
            <a:r>
              <a:rPr lang="pt-BR" dirty="0" smtClean="0">
                <a:solidFill>
                  <a:srgbClr val="92D050"/>
                </a:solidFill>
              </a:rPr>
              <a:t>33</a:t>
            </a:r>
            <a:r>
              <a:rPr lang="pt-BR" dirty="0" smtClean="0"/>
              <a:t> linguagens de programação diferentes</a:t>
            </a:r>
          </a:p>
          <a:p>
            <a:pPr lvl="1"/>
            <a:r>
              <a:rPr lang="pt-BR" dirty="0" smtClean="0"/>
              <a:t>C#, VB, Java, C++, </a:t>
            </a:r>
            <a:r>
              <a:rPr lang="pt-BR" dirty="0" err="1" smtClean="0"/>
              <a:t>Python</a:t>
            </a:r>
            <a:r>
              <a:rPr lang="pt-BR" dirty="0" smtClean="0"/>
              <a:t>, Pascal, Delphi...</a:t>
            </a:r>
          </a:p>
          <a:p>
            <a:r>
              <a:rPr lang="pt-BR" dirty="0" smtClean="0"/>
              <a:t>Também permite o desenvolvimento de </a:t>
            </a:r>
            <a:r>
              <a:rPr lang="pt-BR" dirty="0" smtClean="0">
                <a:solidFill>
                  <a:srgbClr val="92D050"/>
                </a:solidFill>
              </a:rPr>
              <a:t>aplicações web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7283" y="6072206"/>
            <a:ext cx="2836717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913</TotalTime>
  <Words>637</Words>
  <Application>Microsoft Office PowerPoint</Application>
  <PresentationFormat>Apresentação na tela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Técnica</vt:lpstr>
      <vt:lpstr>Módulo I Capítulo 1: Introdução ao curso</vt:lpstr>
      <vt:lpstr>Sumário</vt:lpstr>
      <vt:lpstr>Sobre mim</vt:lpstr>
      <vt:lpstr>Tendências</vt:lpstr>
      <vt:lpstr>Tendências</vt:lpstr>
      <vt:lpstr>Tendências - PCs</vt:lpstr>
      <vt:lpstr>Tendências - Servidores</vt:lpstr>
      <vt:lpstr>Plataforma .NET (Microsoft)</vt:lpstr>
      <vt:lpstr>Plataforma .NET (Microsoft)</vt:lpstr>
      <vt:lpstr>Plataforma Mono</vt:lpstr>
      <vt:lpstr>Conceitos</vt:lpstr>
      <vt:lpstr>Conceitos</vt:lpstr>
      <vt:lpstr>Conceitos</vt:lpstr>
      <vt:lpstr>Conclusão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 Ivanski</cp:lastModifiedBy>
  <cp:revision>78</cp:revision>
  <dcterms:created xsi:type="dcterms:W3CDTF">2014-07-22T02:16:55Z</dcterms:created>
  <dcterms:modified xsi:type="dcterms:W3CDTF">2014-07-27T20:15:14Z</dcterms:modified>
</cp:coreProperties>
</file>