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286" r:id="rId5"/>
    <p:sldId id="289" r:id="rId6"/>
    <p:sldId id="287" r:id="rId7"/>
    <p:sldId id="288" r:id="rId8"/>
    <p:sldId id="290" r:id="rId9"/>
    <p:sldId id="291" r:id="rId10"/>
    <p:sldId id="30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1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I</a:t>
            </a:r>
            <a:r>
              <a:rPr lang="x-none" altLang="pt-BR" dirty="0" smtClean="0"/>
              <a:t>ntrodução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Em meados de 1960, surgiram os primeiros </a:t>
            </a:r>
            <a:r>
              <a:rPr lang="x-none" altLang="pt-BR">
                <a:solidFill>
                  <a:srgbClr val="92D050"/>
                </a:solidFill>
              </a:rPr>
              <a:t>DBMSs</a:t>
            </a:r>
            <a:r>
              <a:rPr lang="x-none" altLang="pt-BR"/>
              <a:t> ou </a:t>
            </a:r>
            <a:r>
              <a:rPr lang="x-none" altLang="pt-BR">
                <a:solidFill>
                  <a:srgbClr val="92D050"/>
                </a:solidFill>
              </a:rPr>
              <a:t>SGBDs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 sz="2600">
                <a:solidFill>
                  <a:srgbClr val="92D050"/>
                </a:solidFill>
              </a:rPr>
              <a:t>DBMS = Data Base Management System</a:t>
            </a:r>
            <a:endParaRPr lang="x-none" altLang="pt-BR" sz="2600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SGBD = Sistema Gerenciador de Banco de Dados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Um SGBD é um sistema que </a:t>
            </a:r>
            <a:r>
              <a:rPr lang="x-none" altLang="pt-BR">
                <a:solidFill>
                  <a:srgbClr val="92D050"/>
                </a:solidFill>
              </a:rPr>
              <a:t>armazena e organiza automaticamente os dados</a:t>
            </a:r>
            <a:r>
              <a:rPr lang="x-none" altLang="pt-BR"/>
              <a:t>, da melhor forma possível</a:t>
            </a:r>
            <a:endParaRPr lang="x-none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412875"/>
            <a:ext cx="8153400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Em 1973, a IBM criou o </a:t>
            </a:r>
            <a:r>
              <a:rPr lang="x-none" altLang="pt-BR">
                <a:solidFill>
                  <a:srgbClr val="92D050"/>
                </a:solidFill>
              </a:rPr>
              <a:t>Modelo Relacional</a:t>
            </a:r>
            <a:r>
              <a:rPr lang="x-none" altLang="pt-BR"/>
              <a:t>, um conceito revolucionário</a:t>
            </a:r>
            <a:endParaRPr lang="x-none" altLang="pt-BR"/>
          </a:p>
          <a:p>
            <a:r>
              <a:rPr lang="x-none" altLang="pt-BR"/>
              <a:t>Bancos de dados tornam-se muito mais </a:t>
            </a:r>
            <a:r>
              <a:rPr lang="x-none" altLang="pt-BR">
                <a:solidFill>
                  <a:srgbClr val="92D050"/>
                </a:solidFill>
              </a:rPr>
              <a:t>simples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Dados podem ser </a:t>
            </a:r>
            <a:r>
              <a:rPr lang="x-none" altLang="pt-BR">
                <a:solidFill>
                  <a:srgbClr val="92D050"/>
                </a:solidFill>
              </a:rPr>
              <a:t>cruzados </a:t>
            </a:r>
            <a:r>
              <a:rPr lang="x-none" altLang="pt-BR"/>
              <a:t>de muitas formas diferentes</a:t>
            </a:r>
            <a:endParaRPr lang="x-none" altLang="pt-BR"/>
          </a:p>
          <a:p>
            <a:r>
              <a:rPr lang="x-none" altLang="pt-BR"/>
              <a:t>Em 1976, o conceito evoluiu para </a:t>
            </a:r>
            <a:r>
              <a:rPr lang="x-none" altLang="pt-BR">
                <a:solidFill>
                  <a:srgbClr val="92D050"/>
                </a:solidFill>
              </a:rPr>
              <a:t>Modelo Entidade-Relacionamento</a:t>
            </a:r>
            <a:r>
              <a:rPr lang="x-none" altLang="pt-BR"/>
              <a:t>, ou simplesmente </a:t>
            </a:r>
            <a:r>
              <a:rPr lang="x-none" altLang="pt-BR">
                <a:solidFill>
                  <a:srgbClr val="92D050"/>
                </a:solidFill>
              </a:rPr>
              <a:t>ER</a:t>
            </a:r>
            <a:endParaRPr lang="x-none" altLang="pt-BR">
              <a:solidFill>
                <a:srgbClr val="92D050"/>
              </a:solidFill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Oracle começou a comercializar a tecnologia em 1979</a:t>
            </a:r>
            <a:endParaRPr lang="x-none" altLang="pt-BR"/>
          </a:p>
          <a:p>
            <a:r>
              <a:rPr lang="x-none" altLang="pt-BR"/>
              <a:t>Em 1981, a IBM lançou a linguagem </a:t>
            </a:r>
            <a:r>
              <a:rPr lang="x-none" altLang="pt-BR">
                <a:solidFill>
                  <a:srgbClr val="92D050"/>
                </a:solidFill>
              </a:rPr>
              <a:t>SQL </a:t>
            </a:r>
            <a:r>
              <a:rPr lang="x-none" altLang="pt-BR"/>
              <a:t>para manipulação de dados em bancos de dados relacionais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SQL = Structured Query Language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Hoje em dia, bancos de dados relacionais são a forma dominante de armazenamento digital no mundo todo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115" y="1341120"/>
            <a:ext cx="7997190" cy="5271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/>
              <a:t>O que é um Banco de Dados?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No </a:t>
            </a:r>
            <a:r>
              <a:rPr lang="x-none" altLang="pt-BR">
                <a:solidFill>
                  <a:srgbClr val="92D050"/>
                </a:solidFill>
              </a:rPr>
              <a:t>Módulo II</a:t>
            </a:r>
            <a:r>
              <a:rPr lang="x-none" altLang="pt-BR"/>
              <a:t>, criamos programas que liam e escreviam </a:t>
            </a:r>
            <a:r>
              <a:rPr lang="x-none" altLang="pt-BR">
                <a:solidFill>
                  <a:srgbClr val="92D050"/>
                </a:solidFill>
              </a:rPr>
              <a:t>dados em arquivos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Criamos programas de cadastro que armazenavam dados em arquivos </a:t>
            </a:r>
            <a:r>
              <a:rPr lang="x-none" altLang="pt-BR">
                <a:solidFill>
                  <a:srgbClr val="92D050"/>
                </a:solidFill>
              </a:rPr>
              <a:t>CSV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DAT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Talvez ainda não sabíamos, mas estávamos manipulando </a:t>
            </a:r>
            <a:r>
              <a:rPr lang="x-none" altLang="pt-BR">
                <a:solidFill>
                  <a:srgbClr val="92D050"/>
                </a:solidFill>
              </a:rPr>
              <a:t>bancos de dados em arquivos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/>
              <a:t>O que é um Banco de Dados?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 </a:t>
            </a:r>
            <a:r>
              <a:rPr lang="x-none" altLang="pt-BR">
                <a:solidFill>
                  <a:srgbClr val="92D050"/>
                </a:solidFill>
              </a:rPr>
              <a:t>banco de dados</a:t>
            </a:r>
            <a:r>
              <a:rPr lang="x-none" altLang="pt-BR"/>
              <a:t> é uma coleção organizada de dados</a:t>
            </a:r>
            <a:endParaRPr lang="x-none" altLang="pt-BR"/>
          </a:p>
          <a:p>
            <a:r>
              <a:rPr lang="x-none" altLang="pt-BR"/>
              <a:t>Pode estar em:</a:t>
            </a:r>
            <a:endParaRPr lang="x-none" altLang="pt-BR"/>
          </a:p>
          <a:p>
            <a:pPr lvl="1"/>
            <a:r>
              <a:rPr lang="x-none" altLang="pt-BR"/>
              <a:t>Um arquivo</a:t>
            </a:r>
            <a:endParaRPr lang="x-none" altLang="pt-BR"/>
          </a:p>
          <a:p>
            <a:pPr lvl="1"/>
            <a:r>
              <a:rPr lang="x-none" altLang="pt-BR"/>
              <a:t>Um conjunto de arquivos</a:t>
            </a:r>
            <a:endParaRPr lang="x-none" altLang="pt-BR"/>
          </a:p>
          <a:p>
            <a:pPr lvl="0"/>
            <a:r>
              <a:rPr lang="x-none" altLang="pt-BR"/>
              <a:t>Pode ser manipulado por:</a:t>
            </a:r>
            <a:endParaRPr lang="x-none" altLang="pt-BR"/>
          </a:p>
          <a:p>
            <a:pPr lvl="1"/>
            <a:r>
              <a:rPr lang="x-none" altLang="pt-BR"/>
              <a:t>Um ser humano</a:t>
            </a:r>
            <a:endParaRPr lang="x-none" altLang="pt-BR"/>
          </a:p>
          <a:p>
            <a:pPr lvl="1"/>
            <a:r>
              <a:rPr lang="x-none" altLang="pt-BR"/>
              <a:t>Um programa de computador</a:t>
            </a:r>
            <a:endParaRPr lang="x-none" altLang="pt-BR"/>
          </a:p>
          <a:p>
            <a:pPr lvl="1"/>
            <a:r>
              <a:rPr lang="x-none" altLang="pt-BR"/>
              <a:t>Um SGBD</a:t>
            </a:r>
            <a:endParaRPr lang="x-none" altLang="pt-BR"/>
          </a:p>
          <a:p>
            <a:pPr lvl="0"/>
            <a:r>
              <a:rPr lang="x-none" altLang="pt-BR"/>
              <a:t>Um </a:t>
            </a:r>
            <a:r>
              <a:rPr lang="x-none" altLang="pt-BR">
                <a:solidFill>
                  <a:srgbClr val="92D050"/>
                </a:solidFill>
              </a:rPr>
              <a:t>banco de dados relacional</a:t>
            </a:r>
            <a:r>
              <a:rPr lang="x-none" altLang="pt-BR"/>
              <a:t> segue o modelo ER</a:t>
            </a:r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/>
              <a:t>Necessidade de Armazenar</a:t>
            </a:r>
            <a:endParaRPr lang="x-none"/>
          </a:p>
          <a:p>
            <a:r>
              <a:rPr lang="x-none"/>
              <a:t>O que é um Banco de Dados?</a:t>
            </a:r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x-none" altLang="pt-BR"/>
              <a:t>O senso americano de 1880 levou </a:t>
            </a:r>
            <a:r>
              <a:rPr lang="x-none" altLang="pt-BR">
                <a:solidFill>
                  <a:srgbClr val="92D050"/>
                </a:solidFill>
              </a:rPr>
              <a:t>8 anos</a:t>
            </a:r>
            <a:r>
              <a:rPr lang="x-none" altLang="pt-BR"/>
              <a:t> para ser computado por humanos</a:t>
            </a:r>
            <a:endParaRPr lang="x-none" altLang="pt-BR"/>
          </a:p>
          <a:p>
            <a:pPr lvl="0"/>
            <a:r>
              <a:rPr lang="x-none" altLang="pt-BR"/>
              <a:t>O próximo senso foi realizado em 1890</a:t>
            </a:r>
            <a:endParaRPr lang="x-none" altLang="pt-BR"/>
          </a:p>
          <a:p>
            <a:pPr lvl="0"/>
            <a:r>
              <a:rPr lang="x-none" altLang="pt-BR"/>
              <a:t>Esse fato foi a primeira grande necessidade de armazenamento do mundo</a:t>
            </a:r>
            <a:endParaRPr lang="x-none" altLang="pt-BR"/>
          </a:p>
          <a:p>
            <a:pPr lvl="0"/>
            <a:r>
              <a:rPr lang="x-none" altLang="pt-BR"/>
              <a:t>Pouco antes de 1910, surgiram os </a:t>
            </a:r>
            <a:r>
              <a:rPr lang="x-none" altLang="pt-BR">
                <a:solidFill>
                  <a:srgbClr val="92D050"/>
                </a:solidFill>
              </a:rPr>
              <a:t>cartões perfurados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132965"/>
            <a:ext cx="7853045" cy="3846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Cartões perfurados dominaram o mundo de 1910 a 1960</a:t>
            </a:r>
            <a:endParaRPr lang="x-none" altLang="pt-BR"/>
          </a:p>
          <a:p>
            <a:r>
              <a:rPr lang="x-none" altLang="pt-BR"/>
              <a:t>Leitura de informações envolvia um processo mecânico elaborado e ainda era necessário muita intervenção humana</a:t>
            </a:r>
            <a:endParaRPr lang="x-none" altLang="pt-BR"/>
          </a:p>
          <a:p>
            <a:r>
              <a:rPr lang="x-none" altLang="pt-BR">
                <a:solidFill>
                  <a:schemeClr val="tx1"/>
                </a:solidFill>
              </a:rPr>
              <a:t>Solução: </a:t>
            </a:r>
            <a:r>
              <a:rPr lang="x-none" altLang="pt-BR">
                <a:solidFill>
                  <a:srgbClr val="92D050"/>
                </a:solidFill>
              </a:rPr>
              <a:t>fita de dados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1412875"/>
            <a:ext cx="6816725" cy="5060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Os primeiros computadores já traziam </a:t>
            </a:r>
            <a:r>
              <a:rPr lang="x-none" altLang="pt-BR">
                <a:solidFill>
                  <a:srgbClr val="92D050"/>
                </a:solidFill>
              </a:rPr>
              <a:t>sistemas de arquivos</a:t>
            </a:r>
            <a:r>
              <a:rPr lang="x-none" altLang="pt-BR"/>
              <a:t> rudimentares</a:t>
            </a:r>
            <a:endParaRPr lang="x-none" altLang="pt-BR"/>
          </a:p>
          <a:p>
            <a:r>
              <a:rPr lang="x-none" altLang="pt-BR"/>
              <a:t>O paradigma lembrava gabinetes de arquivos físicos, usados em escritórios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Registros </a:t>
            </a:r>
            <a:r>
              <a:rPr lang="x-none" altLang="pt-BR"/>
              <a:t>eram armazenados em </a:t>
            </a:r>
            <a:r>
              <a:rPr lang="x-none" altLang="pt-BR">
                <a:solidFill>
                  <a:srgbClr val="92D050"/>
                </a:solidFill>
              </a:rPr>
              <a:t>arquivos</a:t>
            </a:r>
            <a:r>
              <a:rPr lang="x-none" altLang="pt-BR"/>
              <a:t>, que eram armazenados em </a:t>
            </a:r>
            <a:r>
              <a:rPr lang="x-none" altLang="pt-BR">
                <a:solidFill>
                  <a:srgbClr val="92D050"/>
                </a:solidFill>
              </a:rPr>
              <a:t>pastas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chemeClr val="tx1"/>
                </a:solidFill>
              </a:rPr>
              <a:t>Primeiro sistema de arquivos: </a:t>
            </a:r>
            <a:r>
              <a:rPr lang="x-none" altLang="pt-BR">
                <a:solidFill>
                  <a:srgbClr val="92D050"/>
                </a:solidFill>
              </a:rPr>
              <a:t>ERMA (1958)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557020"/>
            <a:ext cx="8231505" cy="4764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Necessidade de Armazenar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840" y="1628775"/>
            <a:ext cx="6525260" cy="4893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2319</Words>
  <Application>Kingsoft Office WPP</Application>
  <PresentationFormat>Apresentação na tela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Técnica</vt:lpstr>
      <vt:lpstr>Módulo III Capítulo 1: Introdução</vt:lpstr>
      <vt:lpstr>Sumário</vt:lpstr>
      <vt:lpstr>Necessidade de Armazenar</vt:lpstr>
      <vt:lpstr>Necessidade de Armazenar</vt:lpstr>
      <vt:lpstr>Necessidade de Armazenar</vt:lpstr>
      <vt:lpstr>Necessidade de Armazenar</vt:lpstr>
      <vt:lpstr>Necessidade de Armazenar</vt:lpstr>
      <vt:lpstr>Necessidade de Armazenar</vt:lpstr>
      <vt:lpstr>PowerPoint 演示文稿</vt:lpstr>
      <vt:lpstr>Necessidade de Armazenar</vt:lpstr>
      <vt:lpstr>Necessidade de Armazenar</vt:lpstr>
      <vt:lpstr>Necessidade de Armazenar</vt:lpstr>
      <vt:lpstr>Necessidade de Armazenar</vt:lpstr>
      <vt:lpstr>Necessidade de Armazenar</vt:lpstr>
      <vt:lpstr>O que é um Banco de Dados?</vt:lpstr>
      <vt:lpstr>O que é um Banco de Dados?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95</cp:revision>
  <dcterms:created xsi:type="dcterms:W3CDTF">2016-02-25T17:44:32Z</dcterms:created>
  <dcterms:modified xsi:type="dcterms:W3CDTF">2016-02-25T17:44:32Z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