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7" r:id="rId21"/>
    <p:sldId id="276" r:id="rId22"/>
    <p:sldId id="278" r:id="rId23"/>
    <p:sldId id="279" r:id="rId24"/>
    <p:sldId id="27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301" r:id="rId41"/>
    <p:sldId id="295" r:id="rId42"/>
    <p:sldId id="296" r:id="rId43"/>
    <p:sldId id="297" r:id="rId44"/>
    <p:sldId id="298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147585-7079-4E30-9866-145D41F3556B}" type="datetimeFigureOut">
              <a:rPr lang="pt-BR" smtClean="0"/>
              <a:pPr/>
              <a:t>15/8/2014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696F584-257D-46DC-8F94-FA0CF3C16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3:</a:t>
            </a:r>
            <a:br>
              <a:rPr lang="pt-BR" dirty="0" smtClean="0"/>
            </a:br>
            <a:r>
              <a:rPr lang="pt-BR" dirty="0" smtClean="0"/>
              <a:t>Fluxo de Código e Operador Condicional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com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Soma, subtração, multiplicação e divisão</a:t>
            </a:r>
          </a:p>
          <a:p>
            <a:r>
              <a:rPr lang="pt-BR" dirty="0" smtClean="0"/>
              <a:t>Dobro e Quadrado</a:t>
            </a:r>
          </a:p>
          <a:p>
            <a:r>
              <a:rPr lang="pt-BR" dirty="0" smtClean="0"/>
              <a:t>Nome, idade, sexo e nota</a:t>
            </a:r>
          </a:p>
          <a:p>
            <a:r>
              <a:rPr lang="pt-BR" dirty="0" smtClean="0"/>
              <a:t>Converter segundos para horas, minutos e segundos</a:t>
            </a:r>
          </a:p>
          <a:p>
            <a:r>
              <a:rPr lang="pt-BR" dirty="0" smtClean="0"/>
              <a:t>Equação do segundo grau</a:t>
            </a:r>
          </a:p>
          <a:p>
            <a:r>
              <a:rPr lang="pt-BR" dirty="0" smtClean="0"/>
              <a:t>Imprimir </a:t>
            </a:r>
            <a:r>
              <a:rPr lang="pt-BR" dirty="0" err="1" smtClean="0"/>
              <a:t>sequências</a:t>
            </a:r>
            <a:r>
              <a:rPr lang="pt-BR" dirty="0" smtClean="0"/>
              <a:t> de inteiros</a:t>
            </a:r>
          </a:p>
          <a:p>
            <a:r>
              <a:rPr lang="pt-BR" dirty="0" smtClean="0"/>
              <a:t>Imprimir tabuadas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614866" cy="4525963"/>
          </a:xfrm>
        </p:spPr>
        <p:txBody>
          <a:bodyPr/>
          <a:lstStyle/>
          <a:p>
            <a:r>
              <a:rPr lang="pt-BR" dirty="0" smtClean="0"/>
              <a:t>Surgiu na década de </a:t>
            </a:r>
            <a:r>
              <a:rPr lang="pt-BR" dirty="0" smtClean="0">
                <a:solidFill>
                  <a:srgbClr val="92D050"/>
                </a:solidFill>
              </a:rPr>
              <a:t>1860</a:t>
            </a:r>
          </a:p>
          <a:p>
            <a:r>
              <a:rPr lang="pt-BR" dirty="0" smtClean="0"/>
              <a:t>Em homenagem a </a:t>
            </a:r>
            <a:r>
              <a:rPr lang="pt-BR" dirty="0" smtClean="0">
                <a:solidFill>
                  <a:srgbClr val="92D050"/>
                </a:solidFill>
              </a:rPr>
              <a:t>George </a:t>
            </a:r>
            <a:r>
              <a:rPr lang="pt-BR" dirty="0" err="1" smtClean="0">
                <a:solidFill>
                  <a:srgbClr val="92D050"/>
                </a:solidFill>
              </a:rPr>
              <a:t>Boole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Estruturas para manipular a </a:t>
            </a:r>
            <a:r>
              <a:rPr lang="pt-BR" dirty="0" smtClean="0">
                <a:solidFill>
                  <a:srgbClr val="92D050"/>
                </a:solidFill>
              </a:rPr>
              <a:t>Lógica Formal</a:t>
            </a:r>
          </a:p>
          <a:p>
            <a:r>
              <a:rPr lang="pt-BR" dirty="0" smtClean="0"/>
              <a:t>Os elementos básicos são as </a:t>
            </a:r>
            <a:r>
              <a:rPr lang="pt-BR" dirty="0" smtClean="0">
                <a:solidFill>
                  <a:srgbClr val="92D050"/>
                </a:solidFill>
              </a:rPr>
              <a:t>proposições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10" name="Imagem 9" descr="george_bo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946" y="1571612"/>
            <a:ext cx="3733334" cy="45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Proposição</a:t>
            </a:r>
            <a:r>
              <a:rPr lang="pt-BR" dirty="0" smtClean="0"/>
              <a:t> é uma frase que admite um dos valores lógicos: </a:t>
            </a:r>
            <a:r>
              <a:rPr lang="pt-BR" dirty="0" smtClean="0">
                <a:solidFill>
                  <a:srgbClr val="92D050"/>
                </a:solidFill>
              </a:rPr>
              <a:t>Falso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Verdadeiro</a:t>
            </a:r>
          </a:p>
          <a:p>
            <a:r>
              <a:rPr lang="pt-BR" dirty="0" smtClean="0"/>
              <a:t>Frases que não são proposições:</a:t>
            </a:r>
          </a:p>
          <a:p>
            <a:pPr lvl="1"/>
            <a:r>
              <a:rPr lang="pt-BR" dirty="0" smtClean="0"/>
              <a:t>Pare!</a:t>
            </a:r>
          </a:p>
          <a:p>
            <a:pPr lvl="1"/>
            <a:r>
              <a:rPr lang="pt-BR" dirty="0" smtClean="0"/>
              <a:t>Quer uma xícara de café?</a:t>
            </a:r>
          </a:p>
          <a:p>
            <a:r>
              <a:rPr lang="pt-BR" dirty="0" smtClean="0"/>
              <a:t>Frases que são proposições:</a:t>
            </a:r>
          </a:p>
          <a:p>
            <a:pPr lvl="1"/>
            <a:r>
              <a:rPr lang="pt-BR" dirty="0" smtClean="0"/>
              <a:t>A Lua é o único satélite do planeta Terra (V)</a:t>
            </a:r>
          </a:p>
          <a:p>
            <a:pPr lvl="1"/>
            <a:r>
              <a:rPr lang="pt-BR" dirty="0" smtClean="0"/>
              <a:t>Salvador é capital do Amazonas</a:t>
            </a:r>
          </a:p>
          <a:p>
            <a:pPr lvl="1"/>
            <a:r>
              <a:rPr lang="pt-BR" dirty="0" smtClean="0"/>
              <a:t>O número 712 é ímpar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Constituída de:</a:t>
            </a:r>
          </a:p>
          <a:p>
            <a:pPr lvl="1"/>
            <a:r>
              <a:rPr lang="pt-BR" dirty="0" smtClean="0"/>
              <a:t>Duas constantes: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Verdadeiro</a:t>
            </a:r>
            <a:r>
              <a:rPr lang="pt-BR" dirty="0" smtClean="0"/>
              <a:t> (V ou 1)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Falso</a:t>
            </a:r>
            <a:r>
              <a:rPr lang="pt-BR" dirty="0" smtClean="0"/>
              <a:t> (F ou 0)</a:t>
            </a:r>
          </a:p>
          <a:p>
            <a:pPr lvl="1"/>
            <a:r>
              <a:rPr lang="pt-BR" dirty="0" smtClean="0"/>
              <a:t>Uma operação unária: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Negação</a:t>
            </a:r>
            <a:r>
              <a:rPr lang="pt-BR" dirty="0" smtClean="0"/>
              <a:t> (“não” ou !)</a:t>
            </a:r>
          </a:p>
          <a:p>
            <a:pPr lvl="1"/>
            <a:r>
              <a:rPr lang="pt-BR" dirty="0" smtClean="0"/>
              <a:t>Duas operações binárias: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Conjunção</a:t>
            </a:r>
            <a:r>
              <a:rPr lang="pt-BR" dirty="0" smtClean="0"/>
              <a:t> (“e” ou &amp;&amp;)</a:t>
            </a:r>
          </a:p>
          <a:p>
            <a:pPr lvl="2"/>
            <a:r>
              <a:rPr lang="pt-BR" dirty="0" smtClean="0">
                <a:solidFill>
                  <a:srgbClr val="92D050"/>
                </a:solidFill>
              </a:rPr>
              <a:t>Disjunção</a:t>
            </a:r>
            <a:r>
              <a:rPr lang="pt-BR" dirty="0" smtClean="0"/>
              <a:t> (“ou” ou |</a:t>
            </a:r>
            <a:r>
              <a:rPr lang="pt-BR" dirty="0" err="1" smtClean="0"/>
              <a:t>|</a:t>
            </a:r>
            <a:r>
              <a:rPr lang="pt-BR" dirty="0" smtClean="0"/>
              <a:t>)</a:t>
            </a:r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Fluxo de Código</a:t>
            </a:r>
          </a:p>
          <a:p>
            <a:r>
              <a:rPr lang="pt-BR" dirty="0" smtClean="0"/>
              <a:t>Continuar exercícios com variáveis</a:t>
            </a:r>
          </a:p>
          <a:p>
            <a:r>
              <a:rPr lang="pt-BR" dirty="0" smtClean="0"/>
              <a:t>Álgebra Booleana</a:t>
            </a:r>
          </a:p>
          <a:p>
            <a:r>
              <a:rPr lang="pt-BR" dirty="0" smtClean="0"/>
              <a:t>Tipo de valor ou variável </a:t>
            </a:r>
            <a:r>
              <a:rPr lang="pt-BR" dirty="0" err="1" smtClean="0">
                <a:solidFill>
                  <a:srgbClr val="92D050"/>
                </a:solidFill>
              </a:rPr>
              <a:t>bool</a:t>
            </a:r>
            <a:endParaRPr lang="pt-BR" dirty="0" smtClean="0"/>
          </a:p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 smtClean="0"/>
          </a:p>
          <a:p>
            <a:r>
              <a:rPr lang="pt-BR" dirty="0" smtClean="0"/>
              <a:t>Exercícios com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Tipo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Operador condicional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</a:p>
          <a:p>
            <a:r>
              <a:rPr lang="pt-BR" dirty="0" smtClean="0"/>
              <a:t>Exercícios com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  <a:endParaRPr lang="pt-BR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Leis fundamentais: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 do Meio Excluído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Uma proposição é Falsa (F) ou Verdadeira (V), não há meio termo.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 da Contradição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Uma proposição não pode ser, simultaneamente, V e F.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 da Funcionalidade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valor lógico (V ou F) de uma proposição composta é unicamente determinado pelos valores lógicos de suas proposições constituintes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Tabela-Verdade da operação </a:t>
            </a:r>
            <a:r>
              <a:rPr lang="pt-BR" dirty="0" smtClean="0">
                <a:solidFill>
                  <a:srgbClr val="00B050"/>
                </a:solidFill>
              </a:rPr>
              <a:t>NÃO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42976" y="28574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Tabela-Verdade da operação </a:t>
            </a:r>
            <a:r>
              <a:rPr lang="pt-BR" dirty="0" smtClean="0">
                <a:solidFill>
                  <a:srgbClr val="00B050"/>
                </a:solidFill>
              </a:rPr>
              <a:t>E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42976" y="28574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e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Tabela-Verdade da operação </a:t>
            </a:r>
            <a:r>
              <a:rPr lang="pt-BR" dirty="0" smtClean="0">
                <a:solidFill>
                  <a:srgbClr val="00B050"/>
                </a:solidFill>
              </a:rPr>
              <a:t>OU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42976" y="2857496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2479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ou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Considere duas proposições: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</a:t>
            </a:r>
            <a:r>
              <a:rPr lang="pt-BR" dirty="0" smtClean="0"/>
              <a:t> = “Maria tem 23 anos”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</a:t>
            </a:r>
            <a:r>
              <a:rPr lang="pt-BR" dirty="0" smtClean="0"/>
              <a:t> =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r>
              <a:rPr lang="pt-BR" dirty="0" smtClean="0"/>
              <a:t>Considere agora as composições: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A</a:t>
            </a:r>
            <a:r>
              <a:rPr lang="pt-BR" dirty="0" smtClean="0"/>
              <a:t> = “Maria não tem 23 anos”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Não B</a:t>
            </a:r>
            <a:r>
              <a:rPr lang="pt-BR" dirty="0" smtClean="0"/>
              <a:t> = “Maria não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e B </a:t>
            </a:r>
            <a:r>
              <a:rPr lang="pt-BR" dirty="0" smtClean="0"/>
              <a:t>= “Maria tem 23 anos” e “Maria é menor” = </a:t>
            </a:r>
            <a:r>
              <a:rPr lang="pt-BR" b="1" dirty="0" smtClean="0">
                <a:solidFill>
                  <a:srgbClr val="FFFF00"/>
                </a:solidFill>
              </a:rPr>
              <a:t>F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 ou B </a:t>
            </a:r>
            <a:r>
              <a:rPr lang="pt-BR" dirty="0" smtClean="0"/>
              <a:t>= “Maria tem 23 anos” ou “Maria é menor” = </a:t>
            </a:r>
            <a:r>
              <a:rPr lang="pt-BR" b="1" dirty="0" smtClean="0">
                <a:solidFill>
                  <a:srgbClr val="FFFF00"/>
                </a:solidFill>
              </a:rPr>
              <a:t>V</a:t>
            </a:r>
            <a:endParaRPr lang="pt-BR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Variável </a:t>
            </a:r>
            <a:r>
              <a:rPr lang="pt-BR" b="1" dirty="0" err="1" smtClean="0">
                <a:solidFill>
                  <a:srgbClr val="92D050"/>
                </a:solidFill>
              </a:rPr>
              <a:t>bool</a:t>
            </a:r>
            <a:endParaRPr lang="pt-BR" b="1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variável do tipo </a:t>
            </a:r>
            <a:r>
              <a:rPr lang="pt-BR" dirty="0" err="1" smtClean="0">
                <a:solidFill>
                  <a:srgbClr val="92D050"/>
                </a:solidFill>
              </a:rPr>
              <a:t>bool</a:t>
            </a:r>
            <a:r>
              <a:rPr lang="pt-BR" dirty="0" smtClean="0"/>
              <a:t> pode assumir apenas dois valores: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/>
              <a:t> = Verdadeiro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False</a:t>
            </a:r>
            <a:r>
              <a:rPr lang="pt-BR" dirty="0" smtClean="0"/>
              <a:t> = Falso</a:t>
            </a:r>
          </a:p>
          <a:p>
            <a:r>
              <a:rPr lang="pt-BR" dirty="0" smtClean="0"/>
              <a:t>Os valores ou variáveis do tipo </a:t>
            </a:r>
            <a:r>
              <a:rPr lang="pt-BR" dirty="0" err="1" smtClean="0">
                <a:solidFill>
                  <a:srgbClr val="92D050"/>
                </a:solidFill>
              </a:rPr>
              <a:t>bool</a:t>
            </a:r>
            <a:r>
              <a:rPr lang="pt-BR" dirty="0" smtClean="0"/>
              <a:t> constituem </a:t>
            </a:r>
            <a:r>
              <a:rPr lang="pt-BR" dirty="0" smtClean="0">
                <a:solidFill>
                  <a:srgbClr val="92D050"/>
                </a:solidFill>
              </a:rPr>
              <a:t>proposições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condições</a:t>
            </a:r>
          </a:p>
          <a:p>
            <a:r>
              <a:rPr lang="pt-BR" dirty="0" smtClean="0"/>
              <a:t>Também podem ser compostos usando as 3 operações da Álgebra Booleana:</a:t>
            </a:r>
          </a:p>
          <a:p>
            <a:pPr lvl="1"/>
            <a:r>
              <a:rPr lang="pt-BR" dirty="0" smtClean="0"/>
              <a:t>Não = </a:t>
            </a:r>
            <a:r>
              <a:rPr lang="pt-BR" b="1" dirty="0" smtClean="0">
                <a:solidFill>
                  <a:srgbClr val="92D050"/>
                </a:solidFill>
              </a:rPr>
              <a:t>!</a:t>
            </a:r>
          </a:p>
          <a:p>
            <a:pPr lvl="1"/>
            <a:r>
              <a:rPr lang="pt-BR" dirty="0" smtClean="0"/>
              <a:t>E = </a:t>
            </a:r>
            <a:r>
              <a:rPr lang="pt-BR" b="1" dirty="0" smtClean="0">
                <a:solidFill>
                  <a:srgbClr val="92D050"/>
                </a:solidFill>
              </a:rPr>
              <a:t>&amp;&amp;</a:t>
            </a:r>
          </a:p>
          <a:p>
            <a:pPr lvl="1"/>
            <a:r>
              <a:rPr lang="pt-BR" dirty="0" smtClean="0"/>
              <a:t>OU = </a:t>
            </a:r>
            <a:r>
              <a:rPr lang="pt-BR" b="1" dirty="0" smtClean="0">
                <a:solidFill>
                  <a:srgbClr val="92D050"/>
                </a:solidFill>
              </a:rPr>
              <a:t>|</a:t>
            </a:r>
            <a:r>
              <a:rPr lang="pt-BR" b="1" dirty="0" err="1" smtClean="0">
                <a:solidFill>
                  <a:srgbClr val="92D050"/>
                </a:solidFill>
              </a:rPr>
              <a:t>|</a:t>
            </a:r>
            <a:endParaRPr lang="pt-BR" b="1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programa em execução chama-se </a:t>
            </a:r>
            <a:r>
              <a:rPr lang="pt-BR" dirty="0" smtClean="0">
                <a:solidFill>
                  <a:srgbClr val="92D050"/>
                </a:solidFill>
              </a:rPr>
              <a:t>processo</a:t>
            </a:r>
          </a:p>
          <a:p>
            <a:r>
              <a:rPr lang="pt-BR" dirty="0" smtClean="0"/>
              <a:t>As instruções são executadas em </a:t>
            </a:r>
            <a:r>
              <a:rPr lang="pt-BR" dirty="0" err="1" smtClean="0">
                <a:solidFill>
                  <a:srgbClr val="92D050"/>
                </a:solidFill>
              </a:rPr>
              <a:t>sequência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 cada instrução, o processo conhece o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r>
              <a:rPr lang="pt-BR" dirty="0" smtClean="0"/>
              <a:t> de todas as variáveis</a:t>
            </a:r>
          </a:p>
          <a:p>
            <a:r>
              <a:rPr lang="pt-BR" dirty="0" smtClean="0"/>
              <a:t>Isso constitui o </a:t>
            </a:r>
            <a:r>
              <a:rPr lang="pt-BR" dirty="0" smtClean="0">
                <a:solidFill>
                  <a:srgbClr val="92D050"/>
                </a:solidFill>
              </a:rPr>
              <a:t>estado</a:t>
            </a:r>
            <a:r>
              <a:rPr lang="pt-BR" dirty="0" smtClean="0"/>
              <a:t> do processo num dado momento</a:t>
            </a:r>
          </a:p>
          <a:p>
            <a:r>
              <a:rPr lang="pt-BR" dirty="0" smtClean="0"/>
              <a:t>Analogia do trem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Operador mais usado em programação</a:t>
            </a:r>
          </a:p>
          <a:p>
            <a:r>
              <a:rPr lang="pt-BR" dirty="0" smtClean="0"/>
              <a:t>Permite que o processo siga </a:t>
            </a:r>
            <a:r>
              <a:rPr lang="pt-BR" dirty="0" smtClean="0">
                <a:solidFill>
                  <a:srgbClr val="92D050"/>
                </a:solidFill>
              </a:rPr>
              <a:t>diferentes caminhos no código</a:t>
            </a:r>
            <a:r>
              <a:rPr lang="pt-BR" dirty="0" smtClean="0"/>
              <a:t>, dependendo de uma certa </a:t>
            </a:r>
            <a:r>
              <a:rPr lang="pt-BR" dirty="0" smtClean="0">
                <a:solidFill>
                  <a:srgbClr val="92D050"/>
                </a:solidFill>
              </a:rPr>
              <a:t>condição</a:t>
            </a:r>
          </a:p>
          <a:p>
            <a:r>
              <a:rPr lang="pt-BR" dirty="0" smtClean="0"/>
              <a:t>Quando a condição é avaliada como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/>
              <a:t>, então o bloco de código para valores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/>
              <a:t> será executado</a:t>
            </a:r>
          </a:p>
          <a:p>
            <a:r>
              <a:rPr lang="pt-BR" dirty="0" smtClean="0"/>
              <a:t>Quando a condição for avaliada como </a:t>
            </a:r>
            <a:r>
              <a:rPr lang="pt-BR" dirty="0" err="1" smtClean="0">
                <a:solidFill>
                  <a:srgbClr val="92D050"/>
                </a:solidFill>
              </a:rPr>
              <a:t>False</a:t>
            </a:r>
            <a:r>
              <a:rPr lang="pt-BR" dirty="0" smtClean="0"/>
              <a:t>, então o bloco de código para valores </a:t>
            </a:r>
            <a:r>
              <a:rPr lang="pt-BR" dirty="0" err="1" smtClean="0">
                <a:solidFill>
                  <a:srgbClr val="92D050"/>
                </a:solidFill>
              </a:rPr>
              <a:t>False</a:t>
            </a:r>
            <a:r>
              <a:rPr lang="pt-BR" dirty="0" smtClean="0"/>
              <a:t> será executado (se existir)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operador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r>
              <a:rPr lang="pt-BR" dirty="0" smtClean="0"/>
              <a:t> é constituído por dois blocos:</a:t>
            </a:r>
          </a:p>
          <a:p>
            <a:pPr lvl="1"/>
            <a:r>
              <a:rPr lang="pt-BR" dirty="0" smtClean="0"/>
              <a:t>IF</a:t>
            </a:r>
          </a:p>
          <a:p>
            <a:pPr lvl="2"/>
            <a:r>
              <a:rPr lang="pt-BR" dirty="0" smtClean="0"/>
              <a:t>Também chamado de bloco THEN, é executado se a condição for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ELSE</a:t>
            </a:r>
          </a:p>
          <a:p>
            <a:pPr lvl="2"/>
            <a:r>
              <a:rPr lang="pt-BR" dirty="0" smtClean="0"/>
              <a:t>Opcional, é executado se a condição for </a:t>
            </a:r>
            <a:r>
              <a:rPr lang="pt-BR" dirty="0" err="1" smtClean="0">
                <a:solidFill>
                  <a:srgbClr val="92D050"/>
                </a:solidFill>
              </a:rPr>
              <a:t>False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proposições, ou condições, podem aplicar avaliações sobre valores ou variáveis </a:t>
            </a:r>
            <a:r>
              <a:rPr lang="pt-BR" dirty="0" smtClean="0">
                <a:solidFill>
                  <a:srgbClr val="92D050"/>
                </a:solidFill>
              </a:rPr>
              <a:t>numéricos</a:t>
            </a:r>
          </a:p>
          <a:p>
            <a:r>
              <a:rPr lang="pt-BR" dirty="0" smtClean="0"/>
              <a:t>Podem ser usados os seguintes operadores: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57290" y="457200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2190744"/>
                <a:gridCol w="952528"/>
                <a:gridCol w="209547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Símb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Símb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ou igual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17955" cy="372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“</a:t>
            </a:r>
            <a:r>
              <a:rPr lang="pt-BR" dirty="0" err="1" smtClean="0"/>
              <a:t>ParOuImpar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66874"/>
            <a:ext cx="8127026" cy="43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com </a:t>
            </a:r>
            <a:r>
              <a:rPr lang="pt-BR" dirty="0" err="1" smtClean="0">
                <a:solidFill>
                  <a:srgbClr val="92D050"/>
                </a:solidFill>
              </a:rPr>
              <a:t>if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3, 1 ao 10.</a:t>
            </a:r>
            <a:endParaRPr lang="pt-B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indica “enumeração”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é uma série de inteiros constantes que podem ser representadas por um nome significativo</a:t>
            </a:r>
          </a:p>
          <a:p>
            <a:r>
              <a:rPr lang="pt-BR" dirty="0" smtClean="0"/>
              <a:t>Cada definição de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cria um novo tipo de variável</a:t>
            </a:r>
          </a:p>
          <a:p>
            <a:r>
              <a:rPr lang="pt-BR" dirty="0" smtClean="0"/>
              <a:t>Muito útil quando queremos limitar os valores possíveis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Muito útil ao tratar variáveis do tipo </a:t>
            </a:r>
            <a:r>
              <a:rPr lang="pt-BR" dirty="0" err="1" smtClean="0"/>
              <a:t>enum</a:t>
            </a:r>
            <a:endParaRPr lang="pt-BR" dirty="0" smtClean="0"/>
          </a:p>
          <a:p>
            <a:r>
              <a:rPr lang="pt-BR" dirty="0" smtClean="0"/>
              <a:t>Simplifica uma construção de </a:t>
            </a:r>
            <a:r>
              <a:rPr lang="pt-BR" dirty="0" err="1" smtClean="0">
                <a:solidFill>
                  <a:srgbClr val="92D050"/>
                </a:solidFill>
              </a:rPr>
              <a:t>ifs</a:t>
            </a:r>
            <a:r>
              <a:rPr lang="pt-BR" dirty="0" smtClean="0"/>
              <a:t> “</a:t>
            </a:r>
            <a:r>
              <a:rPr lang="pt-BR" dirty="0" smtClean="0">
                <a:solidFill>
                  <a:srgbClr val="92D050"/>
                </a:solidFill>
              </a:rPr>
              <a:t>aninhados</a:t>
            </a:r>
            <a:r>
              <a:rPr lang="pt-BR" dirty="0" smtClean="0"/>
              <a:t>” ou “</a:t>
            </a:r>
            <a:r>
              <a:rPr lang="pt-BR" dirty="0" smtClean="0">
                <a:solidFill>
                  <a:srgbClr val="92D050"/>
                </a:solidFill>
              </a:rPr>
              <a:t>encadeados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Constituído por: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switch</a:t>
            </a:r>
            <a:r>
              <a:rPr lang="pt-BR" dirty="0" smtClean="0"/>
              <a:t>: indica qual variável será usada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case</a:t>
            </a:r>
            <a:r>
              <a:rPr lang="pt-BR" dirty="0" smtClean="0"/>
              <a:t>: possível valor que a variável pode assumir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default</a:t>
            </a:r>
            <a:r>
              <a:rPr lang="pt-BR" dirty="0" smtClean="0"/>
              <a:t>: caso genérico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break</a:t>
            </a:r>
            <a:r>
              <a:rPr lang="pt-BR" dirty="0" smtClean="0"/>
              <a:t>: necessário em cada </a:t>
            </a:r>
            <a:r>
              <a:rPr lang="pt-BR" dirty="0" smtClean="0">
                <a:solidFill>
                  <a:srgbClr val="92D050"/>
                </a:solidFill>
              </a:rPr>
              <a:t>case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default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com </a:t>
            </a:r>
            <a:r>
              <a:rPr lang="pt-BR" dirty="0" smtClean="0">
                <a:solidFill>
                  <a:srgbClr val="92D050"/>
                </a:solidFill>
              </a:rPr>
              <a:t>switch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3, 11 ao 14.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74" y="2071678"/>
            <a:ext cx="8072454" cy="369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 do “</a:t>
            </a:r>
            <a:r>
              <a:rPr lang="pt-BR" dirty="0" err="1" smtClean="0"/>
              <a:t>SomaDoisNumeros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04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572</TotalTime>
  <Words>1220</Words>
  <Application>Microsoft Office PowerPoint</Application>
  <PresentationFormat>Apresentação na tela (4:3)</PresentationFormat>
  <Paragraphs>226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Técnica</vt:lpstr>
      <vt:lpstr>Módulo I Capítulo 3: Fluxo de Código e Operador Condicional</vt:lpstr>
      <vt:lpstr>Sumário</vt:lpstr>
      <vt:lpstr>Fluxo de Código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Fluxo do “SomaDoisNumeros”</vt:lpstr>
      <vt:lpstr>Exercícios com Variáveis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Álgebra Booleana</vt:lpstr>
      <vt:lpstr>Tipo de Variável bool</vt:lpstr>
      <vt:lpstr>Operador Condicional if</vt:lpstr>
      <vt:lpstr>Operador Condicional if</vt:lpstr>
      <vt:lpstr>Operador Condicional if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Fluxo “ParOuImpar”</vt:lpstr>
      <vt:lpstr>Exercícios com if</vt:lpstr>
      <vt:lpstr>Tipo enum</vt:lpstr>
      <vt:lpstr>Operador Condicional switch</vt:lpstr>
      <vt:lpstr>Exercícios com switch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3: Fluxo Condicional</dc:title>
  <dc:creator>William Ivanski</dc:creator>
  <cp:lastModifiedBy>William Ivanski</cp:lastModifiedBy>
  <cp:revision>44</cp:revision>
  <dcterms:created xsi:type="dcterms:W3CDTF">2014-08-06T02:03:18Z</dcterms:created>
  <dcterms:modified xsi:type="dcterms:W3CDTF">2014-08-16T05:09:28Z</dcterms:modified>
</cp:coreProperties>
</file>